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64" r:id="rId5"/>
    <p:sldId id="320" r:id="rId6"/>
    <p:sldId id="1208" r:id="rId7"/>
    <p:sldId id="302" r:id="rId8"/>
    <p:sldId id="301" r:id="rId9"/>
    <p:sldId id="375" r:id="rId10"/>
    <p:sldId id="427" r:id="rId11"/>
    <p:sldId id="412" r:id="rId12"/>
    <p:sldId id="414" r:id="rId13"/>
    <p:sldId id="1193" r:id="rId14"/>
    <p:sldId id="1194" r:id="rId15"/>
    <p:sldId id="340" r:id="rId16"/>
    <p:sldId id="1199" r:id="rId17"/>
    <p:sldId id="344" r:id="rId18"/>
    <p:sldId id="270" r:id="rId19"/>
    <p:sldId id="272" r:id="rId20"/>
    <p:sldId id="271" r:id="rId21"/>
    <p:sldId id="434" r:id="rId22"/>
    <p:sldId id="439" r:id="rId23"/>
    <p:sldId id="276" r:id="rId24"/>
    <p:sldId id="435" r:id="rId25"/>
    <p:sldId id="436" r:id="rId26"/>
    <p:sldId id="356" r:id="rId27"/>
    <p:sldId id="357" r:id="rId28"/>
    <p:sldId id="437" r:id="rId29"/>
    <p:sldId id="1212" r:id="rId30"/>
    <p:sldId id="438" r:id="rId31"/>
    <p:sldId id="282" r:id="rId32"/>
    <p:sldId id="283" r:id="rId33"/>
    <p:sldId id="440" r:id="rId34"/>
    <p:sldId id="353" r:id="rId35"/>
    <p:sldId id="1209" r:id="rId36"/>
    <p:sldId id="442" r:id="rId37"/>
    <p:sldId id="441" r:id="rId38"/>
    <p:sldId id="342" r:id="rId39"/>
    <p:sldId id="367" r:id="rId40"/>
    <p:sldId id="1207" r:id="rId41"/>
    <p:sldId id="1202" r:id="rId42"/>
    <p:sldId id="1203" r:id="rId43"/>
    <p:sldId id="1204" r:id="rId44"/>
    <p:sldId id="1205" r:id="rId45"/>
    <p:sldId id="1206" r:id="rId46"/>
    <p:sldId id="1211" r:id="rId47"/>
    <p:sldId id="259" r:id="rId48"/>
    <p:sldId id="306" r:id="rId49"/>
    <p:sldId id="296" r:id="rId50"/>
    <p:sldId id="297" r:id="rId51"/>
    <p:sldId id="298" r:id="rId52"/>
    <p:sldId id="303" r:id="rId53"/>
    <p:sldId id="305" r:id="rId54"/>
    <p:sldId id="307" r:id="rId55"/>
    <p:sldId id="308" r:id="rId56"/>
    <p:sldId id="309" r:id="rId57"/>
    <p:sldId id="311" r:id="rId58"/>
    <p:sldId id="371" r:id="rId59"/>
    <p:sldId id="420" r:id="rId60"/>
    <p:sldId id="421" r:id="rId61"/>
    <p:sldId id="424" r:id="rId62"/>
    <p:sldId id="355" r:id="rId6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6070" initials="2" lastIdx="22" clrIdx="0">
    <p:extLst>
      <p:ext uri="{19B8F6BF-5375-455C-9EA6-DF929625EA0E}">
        <p15:presenceInfo xmlns:p15="http://schemas.microsoft.com/office/powerpoint/2012/main" userId="eadb08861151be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4660"/>
  </p:normalViewPr>
  <p:slideViewPr>
    <p:cSldViewPr showGuides="1">
      <p:cViewPr varScale="1">
        <p:scale>
          <a:sx n="84" d="100"/>
          <a:sy n="84" d="100"/>
        </p:scale>
        <p:origin x="628" y="80"/>
      </p:cViewPr>
      <p:guideLst>
        <p:guide orient="horz" pos="1620"/>
        <p:guide pos="2880"/>
      </p:guideLst>
    </p:cSldViewPr>
  </p:slideViewPr>
  <p:notesTextViewPr>
    <p:cViewPr>
      <p:scale>
        <a:sx n="3" d="2"/>
        <a:sy n="3" d="2"/>
      </p:scale>
      <p:origin x="0" y="0"/>
    </p:cViewPr>
  </p:notesTextViewPr>
  <p:sorterViewPr>
    <p:cViewPr>
      <p:scale>
        <a:sx n="200" d="100"/>
        <a:sy n="200" d="100"/>
      </p:scale>
      <p:origin x="0" y="-18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F81C2-FAB1-4618-B116-6B9186536CB4}" type="datetimeFigureOut">
              <a:rPr lang="zh-CN" altLang="en-US" smtClean="0"/>
              <a:pPr/>
              <a:t>2021/12/23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47F7C-9778-4EF1-8115-9E1A807FE7BF}" type="slidenum">
              <a:rPr lang="zh-CN" altLang="en-US" smtClean="0"/>
              <a:pPr/>
              <a:t>‹#›</a:t>
            </a:fld>
            <a:endParaRPr lang="zh-CN" altLang="en-US"/>
          </a:p>
        </p:txBody>
      </p:sp>
    </p:spTree>
    <p:extLst>
      <p:ext uri="{BB962C8B-B14F-4D97-AF65-F5344CB8AC3E}">
        <p14:creationId xmlns:p14="http://schemas.microsoft.com/office/powerpoint/2010/main" val="242116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1</a:t>
            </a:fld>
            <a:endParaRPr lang="zh-CN" altLang="en-US"/>
          </a:p>
        </p:txBody>
      </p:sp>
    </p:spTree>
    <p:extLst>
      <p:ext uri="{BB962C8B-B14F-4D97-AF65-F5344CB8AC3E}">
        <p14:creationId xmlns:p14="http://schemas.microsoft.com/office/powerpoint/2010/main" val="321598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16</a:t>
            </a:fld>
            <a:endParaRPr lang="zh-CN" altLang="en-US"/>
          </a:p>
        </p:txBody>
      </p:sp>
    </p:spTree>
    <p:extLst>
      <p:ext uri="{BB962C8B-B14F-4D97-AF65-F5344CB8AC3E}">
        <p14:creationId xmlns:p14="http://schemas.microsoft.com/office/powerpoint/2010/main" val="428229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26</a:t>
            </a:fld>
            <a:endParaRPr lang="zh-CN" altLang="en-US"/>
          </a:p>
        </p:txBody>
      </p:sp>
    </p:spTree>
    <p:extLst>
      <p:ext uri="{BB962C8B-B14F-4D97-AF65-F5344CB8AC3E}">
        <p14:creationId xmlns:p14="http://schemas.microsoft.com/office/powerpoint/2010/main" val="169155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27</a:t>
            </a:fld>
            <a:endParaRPr lang="zh-CN" altLang="en-US"/>
          </a:p>
        </p:txBody>
      </p:sp>
    </p:spTree>
    <p:extLst>
      <p:ext uri="{BB962C8B-B14F-4D97-AF65-F5344CB8AC3E}">
        <p14:creationId xmlns:p14="http://schemas.microsoft.com/office/powerpoint/2010/main" val="363619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34</a:t>
            </a:fld>
            <a:endParaRPr lang="zh-CN" altLang="en-US"/>
          </a:p>
        </p:txBody>
      </p:sp>
    </p:spTree>
    <p:extLst>
      <p:ext uri="{BB962C8B-B14F-4D97-AF65-F5344CB8AC3E}">
        <p14:creationId xmlns:p14="http://schemas.microsoft.com/office/powerpoint/2010/main" val="256910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35</a:t>
            </a:fld>
            <a:endParaRPr lang="zh-CN" altLang="en-US"/>
          </a:p>
        </p:txBody>
      </p:sp>
    </p:spTree>
    <p:extLst>
      <p:ext uri="{BB962C8B-B14F-4D97-AF65-F5344CB8AC3E}">
        <p14:creationId xmlns:p14="http://schemas.microsoft.com/office/powerpoint/2010/main" val="414424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38</a:t>
            </a:fld>
            <a:endParaRPr lang="zh-CN" altLang="en-US"/>
          </a:p>
        </p:txBody>
      </p:sp>
    </p:spTree>
    <p:extLst>
      <p:ext uri="{BB962C8B-B14F-4D97-AF65-F5344CB8AC3E}">
        <p14:creationId xmlns:p14="http://schemas.microsoft.com/office/powerpoint/2010/main" val="3334324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39</a:t>
            </a:fld>
            <a:endParaRPr lang="zh-CN" altLang="en-US"/>
          </a:p>
        </p:txBody>
      </p:sp>
    </p:spTree>
    <p:extLst>
      <p:ext uri="{BB962C8B-B14F-4D97-AF65-F5344CB8AC3E}">
        <p14:creationId xmlns:p14="http://schemas.microsoft.com/office/powerpoint/2010/main" val="2772050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40</a:t>
            </a:fld>
            <a:endParaRPr lang="zh-CN" altLang="en-US"/>
          </a:p>
        </p:txBody>
      </p:sp>
    </p:spTree>
    <p:extLst>
      <p:ext uri="{BB962C8B-B14F-4D97-AF65-F5344CB8AC3E}">
        <p14:creationId xmlns:p14="http://schemas.microsoft.com/office/powerpoint/2010/main" val="413487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41</a:t>
            </a:fld>
            <a:endParaRPr lang="zh-CN" altLang="en-US"/>
          </a:p>
        </p:txBody>
      </p:sp>
    </p:spTree>
    <p:extLst>
      <p:ext uri="{BB962C8B-B14F-4D97-AF65-F5344CB8AC3E}">
        <p14:creationId xmlns:p14="http://schemas.microsoft.com/office/powerpoint/2010/main" val="175605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42</a:t>
            </a:fld>
            <a:endParaRPr lang="zh-CN" altLang="en-US"/>
          </a:p>
        </p:txBody>
      </p:sp>
    </p:spTree>
    <p:extLst>
      <p:ext uri="{BB962C8B-B14F-4D97-AF65-F5344CB8AC3E}">
        <p14:creationId xmlns:p14="http://schemas.microsoft.com/office/powerpoint/2010/main" val="276693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2</a:t>
            </a:fld>
            <a:endParaRPr lang="zh-CN" altLang="en-US"/>
          </a:p>
        </p:txBody>
      </p:sp>
    </p:spTree>
    <p:extLst>
      <p:ext uri="{BB962C8B-B14F-4D97-AF65-F5344CB8AC3E}">
        <p14:creationId xmlns:p14="http://schemas.microsoft.com/office/powerpoint/2010/main" val="1852182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43</a:t>
            </a:fld>
            <a:endParaRPr lang="zh-CN" altLang="en-US"/>
          </a:p>
        </p:txBody>
      </p:sp>
    </p:spTree>
    <p:extLst>
      <p:ext uri="{BB962C8B-B14F-4D97-AF65-F5344CB8AC3E}">
        <p14:creationId xmlns:p14="http://schemas.microsoft.com/office/powerpoint/2010/main" val="307138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44</a:t>
            </a:fld>
            <a:endParaRPr lang="zh-CN" altLang="en-US"/>
          </a:p>
        </p:txBody>
      </p:sp>
    </p:spTree>
    <p:extLst>
      <p:ext uri="{BB962C8B-B14F-4D97-AF65-F5344CB8AC3E}">
        <p14:creationId xmlns:p14="http://schemas.microsoft.com/office/powerpoint/2010/main" val="3726743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45</a:t>
            </a:fld>
            <a:endParaRPr lang="zh-CN" altLang="en-US"/>
          </a:p>
        </p:txBody>
      </p:sp>
    </p:spTree>
    <p:extLst>
      <p:ext uri="{BB962C8B-B14F-4D97-AF65-F5344CB8AC3E}">
        <p14:creationId xmlns:p14="http://schemas.microsoft.com/office/powerpoint/2010/main" val="3109901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46</a:t>
            </a:fld>
            <a:endParaRPr lang="zh-CN" altLang="en-US"/>
          </a:p>
        </p:txBody>
      </p:sp>
    </p:spTree>
    <p:extLst>
      <p:ext uri="{BB962C8B-B14F-4D97-AF65-F5344CB8AC3E}">
        <p14:creationId xmlns:p14="http://schemas.microsoft.com/office/powerpoint/2010/main" val="1410699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47</a:t>
            </a:fld>
            <a:endParaRPr lang="zh-CN" altLang="en-US"/>
          </a:p>
        </p:txBody>
      </p:sp>
    </p:spTree>
    <p:extLst>
      <p:ext uri="{BB962C8B-B14F-4D97-AF65-F5344CB8AC3E}">
        <p14:creationId xmlns:p14="http://schemas.microsoft.com/office/powerpoint/2010/main" val="2049860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48</a:t>
            </a:fld>
            <a:endParaRPr lang="zh-CN" altLang="en-US"/>
          </a:p>
        </p:txBody>
      </p:sp>
    </p:spTree>
    <p:extLst>
      <p:ext uri="{BB962C8B-B14F-4D97-AF65-F5344CB8AC3E}">
        <p14:creationId xmlns:p14="http://schemas.microsoft.com/office/powerpoint/2010/main" val="2589802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49</a:t>
            </a:fld>
            <a:endParaRPr lang="zh-CN" altLang="en-US"/>
          </a:p>
        </p:txBody>
      </p:sp>
    </p:spTree>
    <p:extLst>
      <p:ext uri="{BB962C8B-B14F-4D97-AF65-F5344CB8AC3E}">
        <p14:creationId xmlns:p14="http://schemas.microsoft.com/office/powerpoint/2010/main" val="2156085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50</a:t>
            </a:fld>
            <a:endParaRPr lang="zh-CN" altLang="en-US"/>
          </a:p>
        </p:txBody>
      </p:sp>
    </p:spTree>
    <p:extLst>
      <p:ext uri="{BB962C8B-B14F-4D97-AF65-F5344CB8AC3E}">
        <p14:creationId xmlns:p14="http://schemas.microsoft.com/office/powerpoint/2010/main" val="3935631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51</a:t>
            </a:fld>
            <a:endParaRPr lang="zh-CN" altLang="en-US"/>
          </a:p>
        </p:txBody>
      </p:sp>
    </p:spTree>
    <p:extLst>
      <p:ext uri="{BB962C8B-B14F-4D97-AF65-F5344CB8AC3E}">
        <p14:creationId xmlns:p14="http://schemas.microsoft.com/office/powerpoint/2010/main" val="1987990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52</a:t>
            </a:fld>
            <a:endParaRPr lang="zh-CN" altLang="en-US"/>
          </a:p>
        </p:txBody>
      </p:sp>
    </p:spTree>
    <p:extLst>
      <p:ext uri="{BB962C8B-B14F-4D97-AF65-F5344CB8AC3E}">
        <p14:creationId xmlns:p14="http://schemas.microsoft.com/office/powerpoint/2010/main" val="319836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3</a:t>
            </a:fld>
            <a:endParaRPr lang="zh-CN" altLang="en-US"/>
          </a:p>
        </p:txBody>
      </p:sp>
    </p:spTree>
    <p:extLst>
      <p:ext uri="{BB962C8B-B14F-4D97-AF65-F5344CB8AC3E}">
        <p14:creationId xmlns:p14="http://schemas.microsoft.com/office/powerpoint/2010/main" val="1473438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55</a:t>
            </a:fld>
            <a:endParaRPr lang="zh-CN" altLang="en-US"/>
          </a:p>
        </p:txBody>
      </p:sp>
    </p:spTree>
    <p:extLst>
      <p:ext uri="{BB962C8B-B14F-4D97-AF65-F5344CB8AC3E}">
        <p14:creationId xmlns:p14="http://schemas.microsoft.com/office/powerpoint/2010/main" val="2616711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58</a:t>
            </a:fld>
            <a:endParaRPr lang="zh-CN" altLang="en-US"/>
          </a:p>
        </p:txBody>
      </p:sp>
    </p:spTree>
    <p:extLst>
      <p:ext uri="{BB962C8B-B14F-4D97-AF65-F5344CB8AC3E}">
        <p14:creationId xmlns:p14="http://schemas.microsoft.com/office/powerpoint/2010/main" val="37526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647F7C-9778-4EF1-8115-9E1A807FE7BF}" type="slidenum">
              <a:rPr lang="zh-CN" altLang="en-US" smtClean="0"/>
              <a:pPr/>
              <a:t>4</a:t>
            </a:fld>
            <a:endParaRPr lang="zh-CN" altLang="en-US"/>
          </a:p>
        </p:txBody>
      </p:sp>
    </p:spTree>
    <p:extLst>
      <p:ext uri="{BB962C8B-B14F-4D97-AF65-F5344CB8AC3E}">
        <p14:creationId xmlns:p14="http://schemas.microsoft.com/office/powerpoint/2010/main" val="191364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5</a:t>
            </a:fld>
            <a:endParaRPr lang="zh-CN" altLang="en-US"/>
          </a:p>
        </p:txBody>
      </p:sp>
    </p:spTree>
    <p:extLst>
      <p:ext uri="{BB962C8B-B14F-4D97-AF65-F5344CB8AC3E}">
        <p14:creationId xmlns:p14="http://schemas.microsoft.com/office/powerpoint/2010/main" val="262643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6</a:t>
            </a:fld>
            <a:endParaRPr lang="zh-CN" altLang="en-US"/>
          </a:p>
        </p:txBody>
      </p:sp>
    </p:spTree>
    <p:extLst>
      <p:ext uri="{BB962C8B-B14F-4D97-AF65-F5344CB8AC3E}">
        <p14:creationId xmlns:p14="http://schemas.microsoft.com/office/powerpoint/2010/main" val="373684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7</a:t>
            </a:fld>
            <a:endParaRPr lang="zh-CN" altLang="en-US"/>
          </a:p>
        </p:txBody>
      </p:sp>
    </p:spTree>
    <p:extLst>
      <p:ext uri="{BB962C8B-B14F-4D97-AF65-F5344CB8AC3E}">
        <p14:creationId xmlns:p14="http://schemas.microsoft.com/office/powerpoint/2010/main" val="383598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8</a:t>
            </a:fld>
            <a:endParaRPr lang="zh-CN" altLang="en-US"/>
          </a:p>
        </p:txBody>
      </p:sp>
    </p:spTree>
    <p:extLst>
      <p:ext uri="{BB962C8B-B14F-4D97-AF65-F5344CB8AC3E}">
        <p14:creationId xmlns:p14="http://schemas.microsoft.com/office/powerpoint/2010/main" val="315055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4647F7C-9778-4EF1-8115-9E1A807FE7BF}" type="slidenum">
              <a:rPr lang="zh-CN" altLang="en-US" smtClean="0"/>
              <a:pPr/>
              <a:t>15</a:t>
            </a:fld>
            <a:endParaRPr lang="zh-CN" altLang="en-US"/>
          </a:p>
        </p:txBody>
      </p:sp>
    </p:spTree>
    <p:extLst>
      <p:ext uri="{BB962C8B-B14F-4D97-AF65-F5344CB8AC3E}">
        <p14:creationId xmlns:p14="http://schemas.microsoft.com/office/powerpoint/2010/main" val="235635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2021/12/23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168695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4C95BB7-57CA-4FD9-88A6-C040B3470602}" type="datetimeFigureOut">
              <a:rPr lang="zh-CN" altLang="en-US" smtClean="0"/>
              <a:t>2021/12/23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A47D81-2CBF-4827-9D02-5761BC2A03B1}" type="slidenum">
              <a:rPr lang="zh-CN" altLang="en-US" smtClean="0"/>
              <a:t>‹#›</a:t>
            </a:fld>
            <a:endParaRPr lang="zh-CN" altLang="en-US"/>
          </a:p>
        </p:txBody>
      </p:sp>
    </p:spTree>
    <p:extLst>
      <p:ext uri="{BB962C8B-B14F-4D97-AF65-F5344CB8AC3E}">
        <p14:creationId xmlns:p14="http://schemas.microsoft.com/office/powerpoint/2010/main" val="211108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797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4" b="0" i="0">
                <a:solidFill>
                  <a:srgbClr val="666699"/>
                </a:solidFill>
                <a:latin typeface="楷体"/>
                <a:cs typeface="楷体"/>
              </a:defRPr>
            </a:lvl1pPr>
          </a:lstStyle>
          <a:p>
            <a:endParaRPr/>
          </a:p>
        </p:txBody>
      </p:sp>
      <p:sp>
        <p:nvSpPr>
          <p:cNvPr id="3" name="Holder 3"/>
          <p:cNvSpPr>
            <a:spLocks noGrp="1"/>
          </p:cNvSpPr>
          <p:nvPr>
            <p:ph type="body" idx="1"/>
          </p:nvPr>
        </p:nvSpPr>
        <p:spPr/>
        <p:txBody>
          <a:bodyPr lIns="0" tIns="0" rIns="0" bIns="0"/>
          <a:lstStyle>
            <a:lvl1pPr>
              <a:defRPr sz="2545" b="0" i="0">
                <a:solidFill>
                  <a:schemeClr val="tx1"/>
                </a:solidFill>
                <a:latin typeface="华文行楷"/>
                <a:cs typeface="华文行楷"/>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174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26EB0D8-D049-4A31-8F2D-814DBCEBC8C0}" type="datetimeFigureOut">
              <a:rPr lang="zh-CN" altLang="en-US" smtClean="0"/>
              <a:pPr/>
              <a:t>2021/12/23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1068700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5.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10" Type="http://schemas.openxmlformats.org/officeDocument/2006/relationships/image" Target="../media/image19.wmf"/><Relationship Id="rId4" Type="http://schemas.openxmlformats.org/officeDocument/2006/relationships/image" Target="../media/image41.png"/><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60.png"/><Relationship Id="rId1" Type="http://schemas.openxmlformats.org/officeDocument/2006/relationships/slideLayout" Target="../slideLayouts/slideLayout4.xml"/><Relationship Id="rId5" Type="http://schemas.openxmlformats.org/officeDocument/2006/relationships/image" Target="../media/image290.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5.pn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9.xml"/><Relationship Id="rId7" Type="http://schemas.openxmlformats.org/officeDocument/2006/relationships/image" Target="../media/image45.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5.bin"/><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8.wmf"/><Relationship Id="rId5" Type="http://schemas.openxmlformats.org/officeDocument/2006/relationships/oleObject" Target="../embeddings/oleObject6.bin"/><Relationship Id="rId4" Type="http://schemas.openxmlformats.org/officeDocument/2006/relationships/image" Target="../media/image47.wmf"/><Relationship Id="rId9" Type="http://schemas.openxmlformats.org/officeDocument/2006/relationships/image" Target="../media/image250.png"/></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lavaan.ugent.be/tutorial/multilevel.html" TargetMode="External"/><Relationship Id="rId3" Type="http://schemas.openxmlformats.org/officeDocument/2006/relationships/image" Target="../media/image5.png"/><Relationship Id="rId7" Type="http://schemas.openxmlformats.org/officeDocument/2006/relationships/hyperlink" Target="https://www.istatsoft.org/index.php/iss/article/view/vo48i02/v48i02.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blog.csdn.net/s1164548515/article/details/110719942" TargetMode="External"/><Relationship Id="rId11" Type="http://schemas.openxmlformats.org/officeDocument/2006/relationships/hyperlink" Target="http://www.personality-proiect.org/revelle/illabi/454/rosseeL%20sem%20longitudinal.pdf" TargetMode="External"/><Relationship Id="rId5" Type="http://schemas.openxmlformats.org/officeDocument/2006/relationships/hyperlink" Target="https://blog.csdn.net/bababi0833/article/details/102350104" TargetMode="External"/><Relationship Id="rId10" Type="http://schemas.openxmlformats.org/officeDocument/2006/relationships/hyperlink" Target="https://personality-project.org/r/tutorials/summerschool.14/" TargetMode="External"/><Relationship Id="rId4" Type="http://schemas.openxmlformats.org/officeDocument/2006/relationships/hyperlink" Target="http://lavaan.ugent.be/" TargetMode="External"/><Relationship Id="rId9" Type="http://schemas.openxmlformats.org/officeDocument/2006/relationships/hyperlink" Target="http://lavaan.ugent.be/tutorial/tutorial.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lavaan.org/" TargetMode="External"/><Relationship Id="rId2" Type="http://schemas.openxmlformats.org/officeDocument/2006/relationships/hyperlink" Target="http://www.r-project.org/" TargetMode="External"/><Relationship Id="rId1" Type="http://schemas.openxmlformats.org/officeDocument/2006/relationships/slideLayout" Target="../slideLayouts/slideLayout2.xml"/><Relationship Id="rId4" Type="http://schemas.openxmlformats.org/officeDocument/2006/relationships/hyperlink" Target="https://groups.google.com/d/forum/lavaan"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923928" y="3957981"/>
            <a:ext cx="117790" cy="133898"/>
            <a:chOff x="860980" y="3583766"/>
            <a:chExt cx="100336" cy="114060"/>
          </a:xfrm>
          <a:solidFill>
            <a:schemeClr val="bg1">
              <a:lumMod val="65000"/>
            </a:schemeClr>
          </a:solidFill>
        </p:grpSpPr>
        <p:sp>
          <p:nvSpPr>
            <p:cNvPr id="11"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400">
                <a:solidFill>
                  <a:schemeClr val="bg1">
                    <a:lumMod val="65000"/>
                  </a:schemeClr>
                </a:solidFill>
                <a:latin typeface="微软雅黑 Light" panose="020B0502040204020203" pitchFamily="34" charset="-122"/>
                <a:ea typeface="微软雅黑 Light" panose="020B0502040204020203" pitchFamily="34" charset="-122"/>
              </a:endParaRPr>
            </a:p>
          </p:txBody>
        </p:sp>
        <p:sp>
          <p:nvSpPr>
            <p:cNvPr id="12" name="Freeform 13"/>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400">
                <a:solidFill>
                  <a:schemeClr val="bg1">
                    <a:lumMod val="65000"/>
                  </a:schemeClr>
                </a:solidFill>
                <a:latin typeface="微软雅黑 Light" panose="020B0502040204020203" pitchFamily="34" charset="-122"/>
                <a:ea typeface="微软雅黑 Light" panose="020B0502040204020203" pitchFamily="34" charset="-122"/>
              </a:endParaRPr>
            </a:p>
          </p:txBody>
        </p:sp>
      </p:grpSp>
      <p:pic>
        <p:nvPicPr>
          <p:cNvPr id="2" name="Picture 2" descr="D:\1稻壳模板\ppt\2016.4\小清新水彩花卉毕业答辩模板\小清新水彩花卉毕业答辩模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522" y="0"/>
            <a:ext cx="7354956" cy="1369694"/>
          </a:xfrm>
          <a:prstGeom prst="rect">
            <a:avLst/>
          </a:prstGeom>
          <a:noFill/>
          <a:extLst>
            <a:ext uri="{909E8E84-426E-40DD-AFC4-6F175D3DCCD1}">
              <a14:hiddenFill xmlns:a14="http://schemas.microsoft.com/office/drawing/2010/main">
                <a:solidFill>
                  <a:srgbClr val="FFFFFF"/>
                </a:solidFill>
              </a14:hiddenFill>
            </a:ext>
          </a:extLst>
        </p:spPr>
      </p:pic>
      <p:sp>
        <p:nvSpPr>
          <p:cNvPr id="19" name="标题 1">
            <a:extLst>
              <a:ext uri="{FF2B5EF4-FFF2-40B4-BE49-F238E27FC236}">
                <a16:creationId xmlns:a16="http://schemas.microsoft.com/office/drawing/2014/main" id="{337534C5-92F7-4C85-A8BD-2C7ABD2296EE}"/>
              </a:ext>
            </a:extLst>
          </p:cNvPr>
          <p:cNvSpPr txBox="1">
            <a:spLocks/>
          </p:cNvSpPr>
          <p:nvPr/>
        </p:nvSpPr>
        <p:spPr>
          <a:xfrm>
            <a:off x="1475656" y="1406821"/>
            <a:ext cx="6192688" cy="276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t>结构方程模型</a:t>
            </a:r>
            <a:r>
              <a:rPr lang="en-US" altLang="zh-CN" dirty="0">
                <a:solidFill>
                  <a:schemeClr val="accent2">
                    <a:lumMod val="60000"/>
                    <a:lumOff val="40000"/>
                  </a:schemeClr>
                </a:solidFill>
              </a:rPr>
              <a:t>(</a:t>
            </a:r>
            <a:r>
              <a:rPr lang="zh-CN" altLang="en-US" dirty="0">
                <a:solidFill>
                  <a:schemeClr val="accent2">
                    <a:lumMod val="60000"/>
                    <a:lumOff val="40000"/>
                  </a:schemeClr>
                </a:solidFill>
              </a:rPr>
              <a:t>路径建模</a:t>
            </a:r>
            <a:r>
              <a:rPr lang="en-US" altLang="zh-CN" dirty="0">
                <a:solidFill>
                  <a:schemeClr val="accent2">
                    <a:lumMod val="60000"/>
                    <a:lumOff val="40000"/>
                  </a:schemeClr>
                </a:solidFill>
              </a:rPr>
              <a:t>)</a:t>
            </a:r>
            <a:endParaRPr lang="zh-CN" altLang="en-US" dirty="0">
              <a:solidFill>
                <a:schemeClr val="accent2">
                  <a:lumMod val="60000"/>
                  <a:lumOff val="40000"/>
                </a:schemeClr>
              </a:solidFill>
            </a:endParaRPr>
          </a:p>
        </p:txBody>
      </p:sp>
      <p:sp>
        <p:nvSpPr>
          <p:cNvPr id="3" name="文本框 2">
            <a:extLst>
              <a:ext uri="{FF2B5EF4-FFF2-40B4-BE49-F238E27FC236}">
                <a16:creationId xmlns:a16="http://schemas.microsoft.com/office/drawing/2014/main" id="{95D65E2F-F1A5-4B46-B195-3CE93C0D2F35}"/>
              </a:ext>
            </a:extLst>
          </p:cNvPr>
          <p:cNvSpPr txBox="1"/>
          <p:nvPr/>
        </p:nvSpPr>
        <p:spPr>
          <a:xfrm>
            <a:off x="2411760" y="2427734"/>
            <a:ext cx="4644008" cy="962956"/>
          </a:xfrm>
          <a:prstGeom prst="rect">
            <a:avLst/>
          </a:prstGeom>
          <a:noFill/>
        </p:spPr>
        <p:txBody>
          <a:bodyPr wrap="square" rtlCol="0">
            <a:spAutoFit/>
          </a:bodyPr>
          <a:lstStyle/>
          <a:p>
            <a:pPr>
              <a:lnSpc>
                <a:spcPct val="150000"/>
              </a:lnSpc>
            </a:pPr>
            <a:r>
              <a:rPr lang="zh-CN" altLang="en-US" sz="2000" dirty="0"/>
              <a:t>韩爱华  张璇  沈寒蕾  张天鑫</a:t>
            </a:r>
            <a:endParaRPr lang="en-US" altLang="zh-CN" sz="2000" dirty="0"/>
          </a:p>
          <a:p>
            <a:pPr>
              <a:lnSpc>
                <a:spcPct val="150000"/>
              </a:lnSpc>
            </a:pPr>
            <a:r>
              <a:rPr lang="zh-CN" altLang="en-US" sz="2000" dirty="0"/>
              <a:t>中南财经政法大学</a:t>
            </a:r>
            <a:endParaRPr lang="zh-CN" altLang="en-US" dirty="0"/>
          </a:p>
        </p:txBody>
      </p:sp>
      <p:sp>
        <p:nvSpPr>
          <p:cNvPr id="4" name="矩形 3">
            <a:extLst>
              <a:ext uri="{FF2B5EF4-FFF2-40B4-BE49-F238E27FC236}">
                <a16:creationId xmlns:a16="http://schemas.microsoft.com/office/drawing/2014/main" id="{6CCF1B3A-81AB-49A9-A759-15CFA623E52B}"/>
              </a:ext>
            </a:extLst>
          </p:cNvPr>
          <p:cNvSpPr/>
          <p:nvPr/>
        </p:nvSpPr>
        <p:spPr>
          <a:xfrm>
            <a:off x="2411760" y="3543955"/>
            <a:ext cx="4572000" cy="967957"/>
          </a:xfrm>
          <a:prstGeom prst="rect">
            <a:avLst/>
          </a:prstGeom>
        </p:spPr>
        <p:txBody>
          <a:bodyPr>
            <a:spAutoFit/>
          </a:bodyPr>
          <a:lstStyle/>
          <a:p>
            <a:pPr>
              <a:lnSpc>
                <a:spcPct val="150000"/>
              </a:lnSpc>
            </a:pPr>
            <a:r>
              <a:rPr lang="zh-CN" altLang="en-US" sz="2000" dirty="0"/>
              <a:t>电话</a:t>
            </a:r>
            <a:r>
              <a:rPr lang="en-US" altLang="zh-CN" sz="2000" dirty="0"/>
              <a:t>:18798081918</a:t>
            </a:r>
          </a:p>
          <a:p>
            <a:pPr>
              <a:lnSpc>
                <a:spcPct val="150000"/>
              </a:lnSpc>
            </a:pPr>
            <a:r>
              <a:rPr lang="en-US" altLang="zh-CN" sz="2000" dirty="0"/>
              <a:t>EMAIL:260708713@qq.com</a:t>
            </a:r>
          </a:p>
        </p:txBody>
      </p:sp>
    </p:spTree>
    <p:extLst>
      <p:ext uri="{BB962C8B-B14F-4D97-AF65-F5344CB8AC3E}">
        <p14:creationId xmlns:p14="http://schemas.microsoft.com/office/powerpoint/2010/main" val="314290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BD06B17-FE40-4B74-86B5-03A29EAE30C5}"/>
              </a:ext>
            </a:extLst>
          </p:cNvPr>
          <p:cNvGrpSpPr/>
          <p:nvPr/>
        </p:nvGrpSpPr>
        <p:grpSpPr>
          <a:xfrm>
            <a:off x="1039674" y="232627"/>
            <a:ext cx="7926796" cy="472598"/>
            <a:chOff x="1386232" y="310169"/>
            <a:chExt cx="10569061" cy="630131"/>
          </a:xfrm>
        </p:grpSpPr>
        <p:cxnSp>
          <p:nvCxnSpPr>
            <p:cNvPr id="17" name="直接连接符 16">
              <a:extLst>
                <a:ext uri="{FF2B5EF4-FFF2-40B4-BE49-F238E27FC236}">
                  <a16:creationId xmlns:a16="http://schemas.microsoft.com/office/drawing/2014/main" id="{B2F09F19-9239-411C-BD62-8245314BB45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sp>
          <p:nvSpPr>
            <p:cNvPr id="6" name="矩形 5">
              <a:extLst>
                <a:ext uri="{FF2B5EF4-FFF2-40B4-BE49-F238E27FC236}">
                  <a16:creationId xmlns:a16="http://schemas.microsoft.com/office/drawing/2014/main" id="{76B4D391-5659-4DBB-AE52-44E9C287381E}"/>
                </a:ext>
              </a:extLst>
            </p:cNvPr>
            <p:cNvSpPr/>
            <p:nvPr/>
          </p:nvSpPr>
          <p:spPr>
            <a:xfrm>
              <a:off x="1548883" y="310169"/>
              <a:ext cx="4547117" cy="62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grpSp>
      <p:sp>
        <p:nvSpPr>
          <p:cNvPr id="8" name="object 4">
            <a:extLst>
              <a:ext uri="{FF2B5EF4-FFF2-40B4-BE49-F238E27FC236}">
                <a16:creationId xmlns:a16="http://schemas.microsoft.com/office/drawing/2014/main" id="{AD0848C7-5273-4163-8DE4-146CB1193F1D}"/>
              </a:ext>
            </a:extLst>
          </p:cNvPr>
          <p:cNvSpPr txBox="1"/>
          <p:nvPr/>
        </p:nvSpPr>
        <p:spPr>
          <a:xfrm>
            <a:off x="1161661" y="1000254"/>
            <a:ext cx="7449512" cy="3787992"/>
          </a:xfrm>
          <a:prstGeom prst="rect">
            <a:avLst/>
          </a:prstGeom>
        </p:spPr>
        <p:txBody>
          <a:bodyPr vert="horz" wrap="square" lIns="0" tIns="43339" rIns="0" bIns="0" rtlCol="0">
            <a:spAutoFit/>
          </a:bodyPr>
          <a:lstStyle/>
          <a:p>
            <a:pPr marL="9525">
              <a:lnSpc>
                <a:spcPct val="150000"/>
              </a:lnSpc>
              <a:spcBef>
                <a:spcPts val="274"/>
              </a:spcBef>
              <a:tabLst>
                <a:tab pos="184784" algn="l"/>
              </a:tabLst>
            </a:pPr>
            <a:r>
              <a:rPr lang="en-US" altLang="zh-CN" sz="1388" spc="19" dirty="0">
                <a:latin typeface="华文行楷" panose="02010800040101010101" pitchFamily="2" charset="-122"/>
                <a:ea typeface="华文行楷" panose="02010800040101010101" pitchFamily="2" charset="-122"/>
              </a:rPr>
              <a:t>3 </a:t>
            </a:r>
            <a:r>
              <a:rPr lang="zh-CN" altLang="en-US" sz="1388" spc="19" dirty="0">
                <a:latin typeface="华文行楷" panose="02010800040101010101" pitchFamily="2" charset="-122"/>
                <a:ea typeface="华文行楷" panose="02010800040101010101" pitchFamily="2" charset="-122"/>
              </a:rPr>
              <a:t>结构方程模型的技术特性</a:t>
            </a:r>
          </a:p>
          <a:p>
            <a:pPr marL="809625" lvl="1" indent="-342900" defTabSz="685800">
              <a:spcBef>
                <a:spcPts val="341"/>
              </a:spcBef>
              <a:buFont typeface="+mj-ea"/>
              <a:buAutoNum type="circleNumDbPlain"/>
              <a:tabLst>
                <a:tab pos="384810" algn="l"/>
              </a:tabLst>
            </a:pPr>
            <a:r>
              <a:rPr lang="zh-CN" altLang="en-US" sz="1500" spc="19" dirty="0">
                <a:solidFill>
                  <a:prstClr val="black"/>
                </a:solidFill>
                <a:latin typeface="宋体"/>
                <a:cs typeface="宋体"/>
              </a:rPr>
              <a:t>具有</a:t>
            </a:r>
            <a:r>
              <a:rPr lang="zh-CN" altLang="en-US" sz="1500" spc="19" dirty="0">
                <a:solidFill>
                  <a:srgbClr val="A40020"/>
                </a:solidFill>
                <a:latin typeface="宋体"/>
                <a:cs typeface="宋体"/>
              </a:rPr>
              <a:t>理论先验性</a:t>
            </a:r>
            <a:endParaRPr lang="zh-CN" altLang="en-US" sz="1500" dirty="0">
              <a:solidFill>
                <a:prstClr val="black"/>
              </a:solidFill>
              <a:latin typeface="宋体"/>
              <a:cs typeface="宋体"/>
            </a:endParaRPr>
          </a:p>
          <a:p>
            <a:pPr marL="809625" lvl="1" indent="-342900" defTabSz="685800">
              <a:spcBef>
                <a:spcPts val="266"/>
              </a:spcBef>
              <a:buFont typeface="+mj-ea"/>
              <a:buAutoNum type="circleNumDbPlain"/>
              <a:tabLst>
                <a:tab pos="384810" algn="l"/>
              </a:tabLst>
            </a:pPr>
            <a:r>
              <a:rPr sz="1500" spc="19" dirty="0" err="1">
                <a:solidFill>
                  <a:prstClr val="black"/>
                </a:solidFill>
                <a:latin typeface="宋体"/>
                <a:cs typeface="宋体"/>
              </a:rPr>
              <a:t>同时处理因素的</a:t>
            </a:r>
            <a:r>
              <a:rPr sz="1500" spc="19" dirty="0" err="1">
                <a:solidFill>
                  <a:srgbClr val="A40020"/>
                </a:solidFill>
                <a:latin typeface="宋体"/>
                <a:cs typeface="宋体"/>
              </a:rPr>
              <a:t>测量关系</a:t>
            </a:r>
            <a:r>
              <a:rPr sz="1500" spc="19" dirty="0" err="1">
                <a:solidFill>
                  <a:prstClr val="black"/>
                </a:solidFill>
                <a:latin typeface="宋体"/>
                <a:cs typeface="宋体"/>
              </a:rPr>
              <a:t>和因素之间的</a:t>
            </a:r>
            <a:r>
              <a:rPr sz="1500" spc="19" dirty="0" err="1">
                <a:solidFill>
                  <a:srgbClr val="A40020"/>
                </a:solidFill>
                <a:latin typeface="宋体"/>
                <a:cs typeface="宋体"/>
              </a:rPr>
              <a:t>结构关系</a:t>
            </a:r>
            <a:endParaRPr sz="1500" dirty="0">
              <a:solidFill>
                <a:prstClr val="black"/>
              </a:solidFill>
              <a:latin typeface="宋体"/>
              <a:cs typeface="宋体"/>
            </a:endParaRPr>
          </a:p>
          <a:p>
            <a:pPr marL="809625" lvl="1" indent="-342900" defTabSz="685800">
              <a:spcBef>
                <a:spcPts val="270"/>
              </a:spcBef>
              <a:buFont typeface="+mj-ea"/>
              <a:buAutoNum type="circleNumDbPlain"/>
              <a:tabLst>
                <a:tab pos="384810" algn="l"/>
              </a:tabLst>
            </a:pPr>
            <a:r>
              <a:rPr sz="1500" spc="19" dirty="0" err="1">
                <a:solidFill>
                  <a:prstClr val="black"/>
                </a:solidFill>
                <a:latin typeface="宋体"/>
                <a:cs typeface="宋体"/>
              </a:rPr>
              <a:t>以</a:t>
            </a:r>
            <a:r>
              <a:rPr sz="1500" spc="19" dirty="0" err="1">
                <a:solidFill>
                  <a:srgbClr val="A40020"/>
                </a:solidFill>
                <a:latin typeface="宋体"/>
                <a:cs typeface="宋体"/>
              </a:rPr>
              <a:t>协方差矩阵</a:t>
            </a:r>
            <a:r>
              <a:rPr sz="1500" spc="19" dirty="0" err="1">
                <a:solidFill>
                  <a:prstClr val="black"/>
                </a:solidFill>
                <a:latin typeface="宋体"/>
                <a:cs typeface="宋体"/>
              </a:rPr>
              <a:t>的运用为核心</a:t>
            </a:r>
            <a:endParaRPr sz="1500" dirty="0">
              <a:solidFill>
                <a:prstClr val="black"/>
              </a:solidFill>
              <a:latin typeface="宋体"/>
              <a:cs typeface="宋体"/>
            </a:endParaRPr>
          </a:p>
          <a:p>
            <a:pPr marL="809625" lvl="1" indent="-342900" defTabSz="685800">
              <a:spcBef>
                <a:spcPts val="270"/>
              </a:spcBef>
              <a:buFont typeface="+mj-ea"/>
              <a:buAutoNum type="circleNumDbPlain"/>
              <a:tabLst>
                <a:tab pos="384810" algn="l"/>
              </a:tabLst>
            </a:pPr>
            <a:r>
              <a:rPr sz="1500" spc="19" dirty="0" err="1">
                <a:solidFill>
                  <a:prstClr val="black"/>
                </a:solidFill>
                <a:latin typeface="宋体"/>
                <a:cs typeface="宋体"/>
              </a:rPr>
              <a:t>适用于</a:t>
            </a:r>
            <a:r>
              <a:rPr sz="1500" spc="19" dirty="0" err="1">
                <a:solidFill>
                  <a:srgbClr val="A40020"/>
                </a:solidFill>
                <a:latin typeface="宋体"/>
                <a:cs typeface="宋体"/>
              </a:rPr>
              <a:t>大样本分析</a:t>
            </a:r>
            <a:r>
              <a:rPr sz="1500" spc="19" dirty="0" err="1">
                <a:solidFill>
                  <a:prstClr val="black"/>
                </a:solidFill>
                <a:latin typeface="宋体"/>
                <a:cs typeface="宋体"/>
              </a:rPr>
              <a:t>（样本数</a:t>
            </a:r>
            <a:r>
              <a:rPr sz="1500" spc="11" dirty="0">
                <a:solidFill>
                  <a:prstClr val="black"/>
                </a:solidFill>
                <a:cs typeface="Arial"/>
              </a:rPr>
              <a:t>&lt;100</a:t>
            </a:r>
            <a:r>
              <a:rPr sz="1500" spc="11" dirty="0">
                <a:solidFill>
                  <a:prstClr val="black"/>
                </a:solidFill>
                <a:latin typeface="宋体"/>
                <a:cs typeface="宋体"/>
              </a:rPr>
              <a:t>，</a:t>
            </a:r>
            <a:r>
              <a:rPr sz="1500" spc="19" dirty="0">
                <a:solidFill>
                  <a:prstClr val="black"/>
                </a:solidFill>
                <a:latin typeface="宋体"/>
                <a:cs typeface="宋体"/>
              </a:rPr>
              <a:t>分析不稳定；一般要</a:t>
            </a:r>
            <a:r>
              <a:rPr sz="1500" spc="11" dirty="0">
                <a:solidFill>
                  <a:prstClr val="black"/>
                </a:solidFill>
                <a:cs typeface="Arial"/>
              </a:rPr>
              <a:t>&gt;200</a:t>
            </a:r>
            <a:r>
              <a:rPr sz="1500" spc="11" dirty="0">
                <a:solidFill>
                  <a:prstClr val="black"/>
                </a:solidFill>
                <a:latin typeface="宋体"/>
                <a:cs typeface="宋体"/>
              </a:rPr>
              <a:t>）</a:t>
            </a:r>
            <a:endParaRPr lang="en-US" altLang="zh-CN" sz="1500" dirty="0">
              <a:solidFill>
                <a:prstClr val="black"/>
              </a:solidFill>
              <a:latin typeface="宋体"/>
              <a:cs typeface="宋体"/>
            </a:endParaRPr>
          </a:p>
          <a:p>
            <a:pPr marL="809625" lvl="1" indent="-342900" defTabSz="685800">
              <a:spcBef>
                <a:spcPts val="270"/>
              </a:spcBef>
              <a:buFont typeface="+mj-ea"/>
              <a:buAutoNum type="circleNumDbPlain"/>
              <a:tabLst>
                <a:tab pos="384810" algn="l"/>
              </a:tabLst>
            </a:pPr>
            <a:r>
              <a:rPr sz="1500" spc="19" dirty="0" err="1">
                <a:solidFill>
                  <a:prstClr val="black"/>
                </a:solidFill>
                <a:latin typeface="宋体"/>
                <a:cs typeface="宋体"/>
              </a:rPr>
              <a:t>包含</a:t>
            </a:r>
            <a:r>
              <a:rPr sz="1500" spc="19" dirty="0" err="1">
                <a:solidFill>
                  <a:srgbClr val="A40020"/>
                </a:solidFill>
                <a:latin typeface="宋体"/>
                <a:cs typeface="宋体"/>
              </a:rPr>
              <a:t>不同的统计技术</a:t>
            </a:r>
            <a:endParaRPr sz="1500" dirty="0">
              <a:solidFill>
                <a:prstClr val="black"/>
              </a:solidFill>
              <a:latin typeface="宋体"/>
              <a:cs typeface="宋体"/>
            </a:endParaRPr>
          </a:p>
          <a:p>
            <a:pPr marL="809625" lvl="1" indent="-342900" defTabSz="685800">
              <a:spcBef>
                <a:spcPts val="270"/>
              </a:spcBef>
              <a:buFont typeface="+mj-ea"/>
              <a:buAutoNum type="circleNumDbPlain"/>
              <a:tabLst>
                <a:tab pos="384810" algn="l"/>
              </a:tabLst>
            </a:pPr>
            <a:r>
              <a:rPr sz="1500" spc="19" dirty="0" err="1">
                <a:solidFill>
                  <a:prstClr val="black"/>
                </a:solidFill>
                <a:latin typeface="宋体"/>
                <a:cs typeface="宋体"/>
              </a:rPr>
              <a:t>重视</a:t>
            </a:r>
            <a:r>
              <a:rPr sz="1500" spc="19" dirty="0" err="1">
                <a:solidFill>
                  <a:srgbClr val="A40020"/>
                </a:solidFill>
                <a:latin typeface="宋体"/>
                <a:cs typeface="宋体"/>
              </a:rPr>
              <a:t>多重统计指标</a:t>
            </a:r>
            <a:r>
              <a:rPr sz="1500" spc="19" dirty="0" err="1">
                <a:solidFill>
                  <a:prstClr val="black"/>
                </a:solidFill>
                <a:latin typeface="宋体"/>
                <a:cs typeface="宋体"/>
              </a:rPr>
              <a:t>的运用</a:t>
            </a:r>
            <a:endParaRPr lang="en-US" sz="1500" spc="19" dirty="0">
              <a:solidFill>
                <a:prstClr val="black"/>
              </a:solidFill>
              <a:latin typeface="宋体"/>
              <a:cs typeface="宋体"/>
            </a:endParaRPr>
          </a:p>
          <a:p>
            <a:pPr marL="9525" defTabSz="685800">
              <a:spcBef>
                <a:spcPts val="270"/>
              </a:spcBef>
              <a:tabLst>
                <a:tab pos="384810" algn="l"/>
              </a:tabLst>
            </a:pPr>
            <a:endParaRPr sz="1500" spc="8" dirty="0">
              <a:solidFill>
                <a:prstClr val="black"/>
              </a:solidFill>
              <a:cs typeface="Arial"/>
            </a:endParaRPr>
          </a:p>
          <a:p>
            <a:pPr marL="9525">
              <a:lnSpc>
                <a:spcPct val="150000"/>
              </a:lnSpc>
              <a:spcBef>
                <a:spcPts val="274"/>
              </a:spcBef>
              <a:tabLst>
                <a:tab pos="184784" algn="l"/>
              </a:tabLst>
            </a:pPr>
            <a:r>
              <a:rPr lang="en-US" altLang="zh-CN" sz="1388" spc="19" dirty="0">
                <a:latin typeface="华文行楷"/>
              </a:rPr>
              <a:t>4</a:t>
            </a:r>
            <a:r>
              <a:rPr sz="1388" spc="19" dirty="0">
                <a:latin typeface="华文行楷"/>
              </a:rPr>
              <a:t> 样本规模大小</a:t>
            </a:r>
          </a:p>
          <a:p>
            <a:pPr marL="709136" marR="69533" lvl="1" indent="-242411" defTabSz="685800">
              <a:lnSpc>
                <a:spcPts val="1463"/>
              </a:lnSpc>
              <a:spcBef>
                <a:spcPts val="465"/>
              </a:spcBef>
              <a:buFont typeface="Calibri Light"/>
              <a:buChar char="•"/>
              <a:tabLst>
                <a:tab pos="276701" algn="l"/>
                <a:tab pos="277178" algn="l"/>
              </a:tabLst>
            </a:pPr>
            <a:r>
              <a:rPr sz="1500" spc="19" dirty="0" err="1">
                <a:solidFill>
                  <a:prstClr val="black"/>
                </a:solidFill>
                <a:latin typeface="宋体"/>
                <a:cs typeface="宋体"/>
              </a:rPr>
              <a:t>资料符合常态、无遗漏值及例外值</a:t>
            </a:r>
            <a:r>
              <a:rPr sz="1500" spc="8" dirty="0">
                <a:solidFill>
                  <a:prstClr val="black"/>
                </a:solidFill>
                <a:cs typeface="Arial"/>
              </a:rPr>
              <a:t>(Bentler</a:t>
            </a:r>
            <a:r>
              <a:rPr sz="1500" spc="-34" dirty="0">
                <a:solidFill>
                  <a:prstClr val="black"/>
                </a:solidFill>
                <a:cs typeface="Arial"/>
              </a:rPr>
              <a:t> </a:t>
            </a:r>
            <a:r>
              <a:rPr sz="1500" spc="11" dirty="0">
                <a:solidFill>
                  <a:prstClr val="black"/>
                </a:solidFill>
                <a:cs typeface="Arial"/>
              </a:rPr>
              <a:t>&amp;</a:t>
            </a:r>
            <a:r>
              <a:rPr sz="1500" spc="-30" dirty="0">
                <a:solidFill>
                  <a:prstClr val="black"/>
                </a:solidFill>
                <a:cs typeface="Arial"/>
              </a:rPr>
              <a:t> </a:t>
            </a:r>
            <a:r>
              <a:rPr sz="1500" spc="4" dirty="0">
                <a:solidFill>
                  <a:prstClr val="black"/>
                </a:solidFill>
                <a:cs typeface="Arial"/>
              </a:rPr>
              <a:t>Chou,</a:t>
            </a:r>
            <a:r>
              <a:rPr sz="1500" spc="-30" dirty="0">
                <a:solidFill>
                  <a:prstClr val="black"/>
                </a:solidFill>
                <a:cs typeface="Arial"/>
              </a:rPr>
              <a:t> </a:t>
            </a:r>
            <a:r>
              <a:rPr sz="1500" spc="4" dirty="0">
                <a:solidFill>
                  <a:prstClr val="black"/>
                </a:solidFill>
                <a:cs typeface="Arial"/>
              </a:rPr>
              <a:t>1987)</a:t>
            </a:r>
            <a:r>
              <a:rPr sz="1500" spc="19" dirty="0">
                <a:solidFill>
                  <a:prstClr val="black"/>
                </a:solidFill>
                <a:latin typeface="宋体"/>
                <a:cs typeface="宋体"/>
              </a:rPr>
              <a:t>下，样本比例最小为估计参数的</a:t>
            </a:r>
            <a:r>
              <a:rPr sz="1500" spc="4" dirty="0">
                <a:solidFill>
                  <a:prstClr val="black"/>
                </a:solidFill>
                <a:cs typeface="Arial"/>
              </a:rPr>
              <a:t>5</a:t>
            </a:r>
            <a:r>
              <a:rPr sz="1500" spc="19" dirty="0">
                <a:solidFill>
                  <a:prstClr val="black"/>
                </a:solidFill>
                <a:latin typeface="宋体"/>
                <a:cs typeface="宋体"/>
              </a:rPr>
              <a:t>倍、</a:t>
            </a:r>
            <a:r>
              <a:rPr sz="1500" spc="4" dirty="0">
                <a:solidFill>
                  <a:prstClr val="black"/>
                </a:solidFill>
                <a:cs typeface="Arial"/>
              </a:rPr>
              <a:t>10</a:t>
            </a:r>
            <a:r>
              <a:rPr sz="1500" spc="19" dirty="0">
                <a:solidFill>
                  <a:prstClr val="black"/>
                </a:solidFill>
                <a:latin typeface="宋体"/>
                <a:cs typeface="宋体"/>
              </a:rPr>
              <a:t>倍则更为适当。</a:t>
            </a:r>
            <a:endParaRPr sz="1500" dirty="0">
              <a:solidFill>
                <a:prstClr val="black"/>
              </a:solidFill>
              <a:latin typeface="宋体"/>
              <a:cs typeface="宋体"/>
            </a:endParaRPr>
          </a:p>
          <a:p>
            <a:pPr marL="709136" marR="80010" lvl="1" indent="-242411" defTabSz="685800">
              <a:lnSpc>
                <a:spcPts val="1463"/>
              </a:lnSpc>
              <a:spcBef>
                <a:spcPts val="394"/>
              </a:spcBef>
              <a:buFont typeface="Calibri Light"/>
              <a:buChar char="•"/>
              <a:tabLst>
                <a:tab pos="276701" algn="l"/>
                <a:tab pos="277178" algn="l"/>
              </a:tabLst>
            </a:pPr>
            <a:r>
              <a:rPr sz="1500" spc="19" dirty="0">
                <a:solidFill>
                  <a:prstClr val="black"/>
                </a:solidFill>
                <a:latin typeface="宋体"/>
                <a:cs typeface="宋体"/>
              </a:rPr>
              <a:t>当原始资料违反常态性假设时，样本比例应提升为估计参数的</a:t>
            </a:r>
            <a:r>
              <a:rPr sz="1500" spc="4" dirty="0">
                <a:solidFill>
                  <a:prstClr val="black"/>
                </a:solidFill>
                <a:cs typeface="Arial"/>
              </a:rPr>
              <a:t>15 </a:t>
            </a:r>
            <a:r>
              <a:rPr sz="1500" spc="19" dirty="0">
                <a:solidFill>
                  <a:prstClr val="black"/>
                </a:solidFill>
                <a:latin typeface="宋体"/>
                <a:cs typeface="宋体"/>
              </a:rPr>
              <a:t>倍。</a:t>
            </a:r>
            <a:endParaRPr sz="1500" dirty="0">
              <a:solidFill>
                <a:prstClr val="black"/>
              </a:solidFill>
              <a:latin typeface="宋体"/>
              <a:cs typeface="宋体"/>
            </a:endParaRPr>
          </a:p>
          <a:p>
            <a:pPr marL="709136" marR="160496" lvl="1" indent="-242411" defTabSz="685800">
              <a:lnSpc>
                <a:spcPts val="1463"/>
              </a:lnSpc>
              <a:spcBef>
                <a:spcPts val="390"/>
              </a:spcBef>
              <a:buFont typeface="Calibri Light"/>
              <a:buChar char="•"/>
              <a:tabLst>
                <a:tab pos="276701" algn="l"/>
                <a:tab pos="277178" algn="l"/>
              </a:tabLst>
            </a:pPr>
            <a:r>
              <a:rPr sz="1500" spc="19" dirty="0" err="1">
                <a:solidFill>
                  <a:prstClr val="black"/>
                </a:solidFill>
                <a:latin typeface="宋体"/>
                <a:cs typeface="宋体"/>
              </a:rPr>
              <a:t>以</a:t>
            </a:r>
            <a:r>
              <a:rPr sz="1500" spc="11" dirty="0" err="1">
                <a:solidFill>
                  <a:prstClr val="black"/>
                </a:solidFill>
                <a:cs typeface="Arial"/>
              </a:rPr>
              <a:t>ML</a:t>
            </a:r>
            <a:r>
              <a:rPr sz="1500" spc="19" dirty="0" err="1">
                <a:solidFill>
                  <a:prstClr val="black"/>
                </a:solidFill>
                <a:latin typeface="宋体"/>
                <a:cs typeface="宋体"/>
              </a:rPr>
              <a:t>法评估</a:t>
            </a:r>
            <a:r>
              <a:rPr sz="1500" spc="4" dirty="0" err="1">
                <a:solidFill>
                  <a:prstClr val="black"/>
                </a:solidFill>
                <a:latin typeface="宋体"/>
                <a:cs typeface="宋体"/>
              </a:rPr>
              <a:t>，</a:t>
            </a:r>
            <a:r>
              <a:rPr sz="1500" spc="4" dirty="0" err="1">
                <a:solidFill>
                  <a:prstClr val="black"/>
                </a:solidFill>
                <a:cs typeface="Arial"/>
              </a:rPr>
              <a:t>Loehlin</a:t>
            </a:r>
            <a:r>
              <a:rPr sz="1500" spc="-30" dirty="0">
                <a:solidFill>
                  <a:prstClr val="black"/>
                </a:solidFill>
                <a:cs typeface="Arial"/>
              </a:rPr>
              <a:t> </a:t>
            </a:r>
            <a:r>
              <a:rPr sz="1500" spc="8" dirty="0">
                <a:solidFill>
                  <a:prstClr val="black"/>
                </a:solidFill>
                <a:cs typeface="Arial"/>
              </a:rPr>
              <a:t>(1992)</a:t>
            </a:r>
            <a:r>
              <a:rPr sz="1500" spc="19" dirty="0">
                <a:solidFill>
                  <a:prstClr val="black"/>
                </a:solidFill>
                <a:latin typeface="宋体"/>
                <a:cs typeface="宋体"/>
              </a:rPr>
              <a:t>建议样本数至少为</a:t>
            </a:r>
            <a:r>
              <a:rPr sz="1500" spc="8" dirty="0">
                <a:solidFill>
                  <a:prstClr val="black"/>
                </a:solidFill>
                <a:cs typeface="Arial"/>
              </a:rPr>
              <a:t>100</a:t>
            </a:r>
            <a:r>
              <a:rPr sz="1500" spc="-26" dirty="0">
                <a:solidFill>
                  <a:prstClr val="black"/>
                </a:solidFill>
                <a:cs typeface="Arial"/>
              </a:rPr>
              <a:t> </a:t>
            </a:r>
            <a:r>
              <a:rPr sz="1500" spc="19" dirty="0">
                <a:solidFill>
                  <a:prstClr val="black"/>
                </a:solidFill>
                <a:latin typeface="宋体"/>
                <a:cs typeface="宋体"/>
              </a:rPr>
              <a:t>，</a:t>
            </a:r>
            <a:r>
              <a:rPr sz="1500" spc="-307" dirty="0">
                <a:solidFill>
                  <a:prstClr val="black"/>
                </a:solidFill>
                <a:latin typeface="宋体"/>
                <a:cs typeface="宋体"/>
              </a:rPr>
              <a:t> </a:t>
            </a:r>
            <a:r>
              <a:rPr sz="1500" spc="4" dirty="0">
                <a:solidFill>
                  <a:prstClr val="black"/>
                </a:solidFill>
                <a:cs typeface="Arial"/>
              </a:rPr>
              <a:t>200</a:t>
            </a:r>
            <a:r>
              <a:rPr sz="1500" spc="19" dirty="0">
                <a:solidFill>
                  <a:prstClr val="black"/>
                </a:solidFill>
                <a:latin typeface="宋体"/>
                <a:cs typeface="宋体"/>
              </a:rPr>
              <a:t>较为适当。</a:t>
            </a:r>
            <a:endParaRPr lang="en-US" sz="1500" dirty="0">
              <a:solidFill>
                <a:prstClr val="black"/>
              </a:solidFill>
              <a:latin typeface="宋体"/>
              <a:cs typeface="宋体"/>
            </a:endParaRPr>
          </a:p>
          <a:p>
            <a:pPr marL="709136" marR="160496" lvl="1" indent="-242411" defTabSz="685800">
              <a:lnSpc>
                <a:spcPts val="1463"/>
              </a:lnSpc>
              <a:spcBef>
                <a:spcPts val="390"/>
              </a:spcBef>
              <a:buFont typeface="Calibri Light"/>
              <a:buChar char="•"/>
              <a:tabLst>
                <a:tab pos="276701" algn="l"/>
                <a:tab pos="277178" algn="l"/>
              </a:tabLst>
            </a:pPr>
            <a:r>
              <a:rPr sz="1500" spc="19" dirty="0">
                <a:solidFill>
                  <a:prstClr val="black"/>
                </a:solidFill>
                <a:latin typeface="宋体"/>
                <a:cs typeface="宋体"/>
              </a:rPr>
              <a:t>当样本数为</a:t>
            </a:r>
            <a:r>
              <a:rPr sz="1500" spc="4" dirty="0">
                <a:solidFill>
                  <a:prstClr val="black"/>
                </a:solidFill>
                <a:cs typeface="Arial"/>
              </a:rPr>
              <a:t>400~50</a:t>
            </a:r>
            <a:r>
              <a:rPr sz="1500" spc="8" dirty="0">
                <a:solidFill>
                  <a:prstClr val="black"/>
                </a:solidFill>
                <a:cs typeface="Arial"/>
              </a:rPr>
              <a:t>0</a:t>
            </a:r>
            <a:r>
              <a:rPr sz="1500" spc="15" dirty="0">
                <a:solidFill>
                  <a:prstClr val="black"/>
                </a:solidFill>
                <a:latin typeface="宋体"/>
                <a:cs typeface="宋体"/>
              </a:rPr>
              <a:t>时，此法会变得过于敏感，而使得模式不适</a:t>
            </a:r>
            <a:r>
              <a:rPr sz="1500" spc="19" dirty="0">
                <a:solidFill>
                  <a:prstClr val="black"/>
                </a:solidFill>
                <a:latin typeface="宋体"/>
                <a:cs typeface="宋体"/>
              </a:rPr>
              <a:t>合。</a:t>
            </a:r>
            <a:endParaRPr sz="1500" dirty="0">
              <a:solidFill>
                <a:prstClr val="black"/>
              </a:solidFill>
              <a:latin typeface="宋体"/>
              <a:cs typeface="宋体"/>
            </a:endParaRPr>
          </a:p>
        </p:txBody>
      </p:sp>
    </p:spTree>
    <p:extLst>
      <p:ext uri="{BB962C8B-B14F-4D97-AF65-F5344CB8AC3E}">
        <p14:creationId xmlns:p14="http://schemas.microsoft.com/office/powerpoint/2010/main" val="6763673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BD06B17-FE40-4B74-86B5-03A29EAE30C5}"/>
              </a:ext>
            </a:extLst>
          </p:cNvPr>
          <p:cNvGrpSpPr/>
          <p:nvPr/>
        </p:nvGrpSpPr>
        <p:grpSpPr>
          <a:xfrm>
            <a:off x="1039674" y="232627"/>
            <a:ext cx="7926796" cy="472598"/>
            <a:chOff x="1386232" y="310169"/>
            <a:chExt cx="10569061" cy="630131"/>
          </a:xfrm>
        </p:grpSpPr>
        <p:cxnSp>
          <p:nvCxnSpPr>
            <p:cNvPr id="17" name="直接连接符 16">
              <a:extLst>
                <a:ext uri="{FF2B5EF4-FFF2-40B4-BE49-F238E27FC236}">
                  <a16:creationId xmlns:a16="http://schemas.microsoft.com/office/drawing/2014/main" id="{B2F09F19-9239-411C-BD62-8245314BB45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sp>
          <p:nvSpPr>
            <p:cNvPr id="6" name="矩形 5">
              <a:extLst>
                <a:ext uri="{FF2B5EF4-FFF2-40B4-BE49-F238E27FC236}">
                  <a16:creationId xmlns:a16="http://schemas.microsoft.com/office/drawing/2014/main" id="{76B4D391-5659-4DBB-AE52-44E9C287381E}"/>
                </a:ext>
              </a:extLst>
            </p:cNvPr>
            <p:cNvSpPr/>
            <p:nvPr/>
          </p:nvSpPr>
          <p:spPr>
            <a:xfrm>
              <a:off x="1548883" y="310169"/>
              <a:ext cx="4451107" cy="62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grpSp>
      <p:sp>
        <p:nvSpPr>
          <p:cNvPr id="8" name="object 5">
            <a:extLst>
              <a:ext uri="{FF2B5EF4-FFF2-40B4-BE49-F238E27FC236}">
                <a16:creationId xmlns:a16="http://schemas.microsoft.com/office/drawing/2014/main" id="{9E7DD6D6-F7A6-4D8B-9008-43BE465C476E}"/>
              </a:ext>
            </a:extLst>
          </p:cNvPr>
          <p:cNvSpPr txBox="1"/>
          <p:nvPr/>
        </p:nvSpPr>
        <p:spPr>
          <a:xfrm>
            <a:off x="987666" y="909778"/>
            <a:ext cx="8030812" cy="3962623"/>
          </a:xfrm>
          <a:prstGeom prst="rect">
            <a:avLst/>
          </a:prstGeom>
        </p:spPr>
        <p:txBody>
          <a:bodyPr vert="horz" wrap="square" lIns="0" tIns="76200" rIns="0" bIns="0" rtlCol="0">
            <a:spAutoFit/>
          </a:bodyPr>
          <a:lstStyle/>
          <a:p>
            <a:pPr marL="9525">
              <a:spcBef>
                <a:spcPts val="600"/>
              </a:spcBef>
            </a:pPr>
            <a:r>
              <a:rPr sz="1500" spc="4" dirty="0">
                <a:latin typeface="Arial"/>
                <a:cs typeface="Arial"/>
              </a:rPr>
              <a:t>(</a:t>
            </a:r>
            <a:r>
              <a:rPr lang="zh-CN" altLang="en-US" sz="1500" spc="19" dirty="0">
                <a:latin typeface="华文行楷"/>
                <a:cs typeface="华文行楷"/>
              </a:rPr>
              <a:t>二</a:t>
            </a:r>
            <a:r>
              <a:rPr sz="1500" spc="4" dirty="0">
                <a:latin typeface="Arial"/>
                <a:cs typeface="Arial"/>
              </a:rPr>
              <a:t>)</a:t>
            </a:r>
            <a:r>
              <a:rPr sz="1500" spc="19" dirty="0">
                <a:latin typeface="华文行楷"/>
                <a:cs typeface="华文行楷"/>
              </a:rPr>
              <a:t>模型构成</a:t>
            </a:r>
            <a:endParaRPr sz="1500" dirty="0">
              <a:latin typeface="华文行楷"/>
              <a:cs typeface="华文行楷"/>
            </a:endParaRPr>
          </a:p>
          <a:p>
            <a:pPr marL="9525">
              <a:spcBef>
                <a:spcPts val="529"/>
              </a:spcBef>
            </a:pPr>
            <a:r>
              <a:rPr sz="1500" spc="19" dirty="0" err="1">
                <a:latin typeface="华文行楷"/>
                <a:cs typeface="华文行楷"/>
              </a:rPr>
              <a:t>变量</a:t>
            </a:r>
            <a:endParaRPr sz="1500" dirty="0">
              <a:latin typeface="华文行楷"/>
              <a:cs typeface="华文行楷"/>
            </a:endParaRPr>
          </a:p>
          <a:p>
            <a:pPr marL="251936" indent="-242411">
              <a:spcBef>
                <a:spcPts val="248"/>
              </a:spcBef>
              <a:buFont typeface="Calibri Light"/>
              <a:buChar char="•"/>
              <a:tabLst>
                <a:tab pos="276701" algn="l"/>
                <a:tab pos="277178" algn="l"/>
              </a:tabLst>
            </a:pPr>
            <a:r>
              <a:rPr sz="1500" dirty="0"/>
              <a:t>	</a:t>
            </a:r>
            <a:r>
              <a:rPr sz="1500" spc="19" dirty="0">
                <a:solidFill>
                  <a:srgbClr val="A40020"/>
                </a:solidFill>
                <a:latin typeface="华文行楷"/>
                <a:cs typeface="华文行楷"/>
              </a:rPr>
              <a:t>观测变量：</a:t>
            </a:r>
            <a:r>
              <a:rPr sz="1500" spc="19" dirty="0">
                <a:latin typeface="宋体"/>
                <a:cs typeface="宋体"/>
              </a:rPr>
              <a:t>能够观测到的变量</a:t>
            </a:r>
            <a:r>
              <a:rPr sz="1500" spc="4" dirty="0">
                <a:latin typeface="Arial"/>
                <a:cs typeface="Arial"/>
              </a:rPr>
              <a:t>(</a:t>
            </a:r>
            <a:r>
              <a:rPr sz="1500" spc="19" dirty="0" err="1">
                <a:latin typeface="宋体"/>
                <a:cs typeface="宋体"/>
              </a:rPr>
              <a:t>路径图中以</a:t>
            </a:r>
            <a:r>
              <a:rPr lang="en-US" sz="1500" spc="19" dirty="0">
                <a:latin typeface="宋体"/>
                <a:cs typeface="宋体"/>
              </a:rPr>
              <a:t>      </a:t>
            </a:r>
            <a:r>
              <a:rPr sz="1500" spc="19" dirty="0" err="1">
                <a:latin typeface="宋体"/>
                <a:cs typeface="宋体"/>
              </a:rPr>
              <a:t>表示</a:t>
            </a:r>
            <a:r>
              <a:rPr sz="1500" spc="4" dirty="0">
                <a:latin typeface="Arial"/>
                <a:cs typeface="Arial"/>
              </a:rPr>
              <a:t>)</a:t>
            </a:r>
            <a:endParaRPr sz="1500" dirty="0">
              <a:latin typeface="Arial"/>
              <a:cs typeface="Arial"/>
            </a:endParaRPr>
          </a:p>
          <a:p>
            <a:pPr marL="251936" marR="168116" indent="-242411">
              <a:lnSpc>
                <a:spcPts val="1238"/>
              </a:lnSpc>
              <a:spcBef>
                <a:spcPts val="386"/>
              </a:spcBef>
              <a:buFont typeface="Calibri Light"/>
              <a:buChar char="•"/>
              <a:tabLst>
                <a:tab pos="276701" algn="l"/>
                <a:tab pos="277178" algn="l"/>
              </a:tabLst>
            </a:pPr>
            <a:r>
              <a:rPr sz="1500" dirty="0"/>
              <a:t>	</a:t>
            </a:r>
            <a:r>
              <a:rPr sz="1500" spc="19" dirty="0" err="1">
                <a:solidFill>
                  <a:srgbClr val="A40020"/>
                </a:solidFill>
                <a:latin typeface="华文行楷"/>
                <a:cs typeface="华文行楷"/>
              </a:rPr>
              <a:t>潜在变量：</a:t>
            </a:r>
            <a:r>
              <a:rPr sz="1500" spc="15" dirty="0" err="1">
                <a:latin typeface="宋体"/>
                <a:cs typeface="宋体"/>
              </a:rPr>
              <a:t>难以直接观测的抽象概念</a:t>
            </a:r>
            <a:r>
              <a:rPr sz="1500" spc="19" dirty="0" err="1">
                <a:latin typeface="宋体"/>
                <a:cs typeface="宋体"/>
              </a:rPr>
              <a:t>（路径图中以</a:t>
            </a:r>
            <a:r>
              <a:rPr lang="en-US" sz="1500" spc="19" dirty="0">
                <a:latin typeface="宋体"/>
                <a:cs typeface="宋体"/>
              </a:rPr>
              <a:t>      </a:t>
            </a:r>
            <a:r>
              <a:rPr sz="1500" spc="19" dirty="0" err="1">
                <a:latin typeface="宋体"/>
                <a:cs typeface="宋体"/>
              </a:rPr>
              <a:t>表示</a:t>
            </a:r>
            <a:r>
              <a:rPr sz="1500" spc="19" dirty="0">
                <a:latin typeface="宋体"/>
                <a:cs typeface="宋体"/>
              </a:rPr>
              <a:t>）</a:t>
            </a:r>
            <a:endParaRPr lang="en-US" sz="1500" spc="19" dirty="0">
              <a:latin typeface="宋体"/>
              <a:cs typeface="宋体"/>
            </a:endParaRPr>
          </a:p>
          <a:p>
            <a:pPr marL="251936" marR="168116" indent="-242411">
              <a:lnSpc>
                <a:spcPts val="1238"/>
              </a:lnSpc>
              <a:spcBef>
                <a:spcPts val="386"/>
              </a:spcBef>
              <a:buFont typeface="Calibri Light"/>
              <a:buChar char="•"/>
              <a:tabLst>
                <a:tab pos="276701" algn="l"/>
                <a:tab pos="277178" algn="l"/>
              </a:tabLst>
            </a:pPr>
            <a:endParaRPr sz="1500" dirty="0">
              <a:latin typeface="宋体"/>
              <a:cs typeface="宋体"/>
            </a:endParaRPr>
          </a:p>
          <a:p>
            <a:pPr marL="251936" marR="3810" indent="-242411">
              <a:lnSpc>
                <a:spcPts val="1238"/>
              </a:lnSpc>
              <a:spcBef>
                <a:spcPts val="506"/>
              </a:spcBef>
              <a:buFont typeface="Calibri Light"/>
              <a:buChar char="•"/>
              <a:tabLst>
                <a:tab pos="276701" algn="l"/>
                <a:tab pos="277178" algn="l"/>
              </a:tabLst>
            </a:pPr>
            <a:r>
              <a:rPr sz="1500" dirty="0"/>
              <a:t>	</a:t>
            </a:r>
            <a:r>
              <a:rPr sz="1500" spc="19" dirty="0" err="1">
                <a:solidFill>
                  <a:srgbClr val="A40020"/>
                </a:solidFill>
                <a:latin typeface="华文行楷"/>
                <a:cs typeface="华文行楷"/>
              </a:rPr>
              <a:t>内生变量：</a:t>
            </a:r>
            <a:r>
              <a:rPr sz="1500" spc="15" dirty="0" err="1">
                <a:latin typeface="宋体"/>
                <a:cs typeface="宋体"/>
              </a:rPr>
              <a:t>模型总会受到任何一个其他变量影响的变量（因变量</a:t>
            </a:r>
            <a:r>
              <a:rPr lang="en-US" sz="1500" spc="15" dirty="0">
                <a:latin typeface="宋体"/>
                <a:cs typeface="宋体"/>
              </a:rPr>
              <a:t>)</a:t>
            </a:r>
          </a:p>
          <a:p>
            <a:pPr marL="276701" indent="-267176">
              <a:spcBef>
                <a:spcPts val="221"/>
              </a:spcBef>
              <a:buClr>
                <a:srgbClr val="000000"/>
              </a:buClr>
              <a:buFont typeface="Calibri Light"/>
              <a:buChar char="•"/>
              <a:tabLst>
                <a:tab pos="276701" algn="l"/>
                <a:tab pos="277178" algn="l"/>
              </a:tabLst>
            </a:pPr>
            <a:r>
              <a:rPr lang="zh-CN" altLang="en-US" sz="1500" spc="19" dirty="0">
                <a:solidFill>
                  <a:srgbClr val="A40020"/>
                </a:solidFill>
                <a:latin typeface="华文行楷"/>
                <a:cs typeface="华文行楷"/>
              </a:rPr>
              <a:t>内生潜在变量：</a:t>
            </a:r>
            <a:r>
              <a:rPr lang="zh-CN" altLang="en-US" sz="1500" spc="19" dirty="0">
                <a:latin typeface="宋体"/>
                <a:cs typeface="宋体"/>
              </a:rPr>
              <a:t>潜变量作为内生变量</a:t>
            </a:r>
            <a:endParaRPr lang="zh-CN" altLang="en-US" sz="1500" dirty="0">
              <a:latin typeface="宋体"/>
              <a:cs typeface="宋体"/>
            </a:endParaRPr>
          </a:p>
          <a:p>
            <a:pPr marL="276701" indent="-267176">
              <a:spcBef>
                <a:spcPts val="101"/>
              </a:spcBef>
              <a:buClr>
                <a:srgbClr val="000000"/>
              </a:buClr>
              <a:buFont typeface="Calibri Light"/>
              <a:buChar char="•"/>
              <a:tabLst>
                <a:tab pos="276701" algn="l"/>
                <a:tab pos="277178" algn="l"/>
              </a:tabLst>
            </a:pPr>
            <a:r>
              <a:rPr lang="zh-CN" altLang="en-US" sz="1500" spc="19" dirty="0">
                <a:solidFill>
                  <a:srgbClr val="A40020"/>
                </a:solidFill>
                <a:latin typeface="华文行楷"/>
                <a:cs typeface="华文行楷"/>
              </a:rPr>
              <a:t>内生观测变量：</a:t>
            </a:r>
            <a:r>
              <a:rPr lang="zh-CN" altLang="en-US" sz="1500" spc="19" dirty="0">
                <a:latin typeface="宋体"/>
                <a:cs typeface="宋体"/>
              </a:rPr>
              <a:t>外生潜在变量的观测变量</a:t>
            </a:r>
            <a:endParaRPr lang="zh-CN" altLang="en-US" sz="1500" dirty="0">
              <a:latin typeface="宋体"/>
              <a:cs typeface="宋体"/>
            </a:endParaRPr>
          </a:p>
          <a:p>
            <a:pPr marL="251936" marR="3810" indent="-242411">
              <a:lnSpc>
                <a:spcPts val="1238"/>
              </a:lnSpc>
              <a:spcBef>
                <a:spcPts val="506"/>
              </a:spcBef>
              <a:buFont typeface="Calibri Light"/>
              <a:buChar char="•"/>
              <a:tabLst>
                <a:tab pos="276701" algn="l"/>
                <a:tab pos="277178" algn="l"/>
              </a:tabLst>
            </a:pPr>
            <a:endParaRPr sz="1500" dirty="0">
              <a:latin typeface="宋体"/>
              <a:cs typeface="宋体"/>
            </a:endParaRPr>
          </a:p>
          <a:p>
            <a:pPr marL="276701" indent="-267176">
              <a:lnSpc>
                <a:spcPts val="1384"/>
              </a:lnSpc>
              <a:spcBef>
                <a:spcPts val="221"/>
              </a:spcBef>
              <a:buClr>
                <a:srgbClr val="000000"/>
              </a:buClr>
              <a:buFont typeface="Calibri Light"/>
              <a:buChar char="•"/>
              <a:tabLst>
                <a:tab pos="276701" algn="l"/>
                <a:tab pos="277178" algn="l"/>
              </a:tabLst>
            </a:pPr>
            <a:r>
              <a:rPr sz="1500" spc="19" dirty="0" err="1">
                <a:solidFill>
                  <a:srgbClr val="A40020"/>
                </a:solidFill>
                <a:latin typeface="华文行楷"/>
                <a:cs typeface="华文行楷"/>
              </a:rPr>
              <a:t>外生变量：</a:t>
            </a:r>
            <a:r>
              <a:rPr sz="1500" spc="19" dirty="0" err="1">
                <a:latin typeface="宋体"/>
                <a:cs typeface="宋体"/>
              </a:rPr>
              <a:t>模型中不受任何其他变量影响但影响其他变量的变量</a:t>
            </a:r>
            <a:r>
              <a:rPr sz="1500" spc="15" dirty="0" err="1">
                <a:latin typeface="宋体"/>
                <a:cs typeface="宋体"/>
              </a:rPr>
              <a:t>（自变量</a:t>
            </a:r>
            <a:r>
              <a:rPr sz="1500" spc="19" dirty="0">
                <a:latin typeface="宋体"/>
                <a:cs typeface="宋体"/>
              </a:rPr>
              <a:t>）</a:t>
            </a:r>
            <a:endParaRPr lang="en-US" sz="1500" spc="19" dirty="0">
              <a:latin typeface="宋体"/>
              <a:cs typeface="宋体"/>
            </a:endParaRPr>
          </a:p>
          <a:p>
            <a:pPr marL="276701" indent="-267176">
              <a:spcBef>
                <a:spcPts val="101"/>
              </a:spcBef>
              <a:buClr>
                <a:srgbClr val="000000"/>
              </a:buClr>
              <a:buFont typeface="Calibri Light"/>
              <a:buChar char="•"/>
              <a:tabLst>
                <a:tab pos="276701" algn="l"/>
                <a:tab pos="277178" algn="l"/>
              </a:tabLst>
            </a:pPr>
            <a:r>
              <a:rPr lang="zh-CN" altLang="en-US" sz="1500" spc="19" dirty="0">
                <a:solidFill>
                  <a:srgbClr val="A40020"/>
                </a:solidFill>
                <a:latin typeface="华文行楷"/>
                <a:cs typeface="华文行楷"/>
              </a:rPr>
              <a:t>外生潜在变量：</a:t>
            </a:r>
            <a:r>
              <a:rPr lang="zh-CN" altLang="en-US" sz="1500" spc="19" dirty="0">
                <a:latin typeface="宋体"/>
                <a:cs typeface="宋体"/>
              </a:rPr>
              <a:t>潜变量作为外生变量</a:t>
            </a:r>
            <a:endParaRPr lang="zh-CN" altLang="en-US" sz="1500" dirty="0">
              <a:latin typeface="宋体"/>
              <a:cs typeface="宋体"/>
            </a:endParaRPr>
          </a:p>
          <a:p>
            <a:pPr marL="276701" indent="-267176">
              <a:spcBef>
                <a:spcPts val="105"/>
              </a:spcBef>
              <a:buClr>
                <a:srgbClr val="000000"/>
              </a:buClr>
              <a:buFont typeface="Calibri Light"/>
              <a:buChar char="•"/>
              <a:tabLst>
                <a:tab pos="276701" algn="l"/>
                <a:tab pos="277178" algn="l"/>
              </a:tabLst>
            </a:pPr>
            <a:r>
              <a:rPr lang="zh-CN" altLang="en-US" sz="1500" spc="19" dirty="0">
                <a:solidFill>
                  <a:srgbClr val="A40020"/>
                </a:solidFill>
                <a:latin typeface="华文行楷"/>
                <a:cs typeface="华文行楷"/>
              </a:rPr>
              <a:t>外生观测变量：</a:t>
            </a:r>
            <a:r>
              <a:rPr lang="zh-CN" altLang="en-US" sz="1500" spc="19" dirty="0">
                <a:latin typeface="宋体"/>
                <a:cs typeface="宋体"/>
              </a:rPr>
              <a:t>外生潜在变量的观测变量</a:t>
            </a:r>
            <a:endParaRPr lang="zh-CN" altLang="en-US" sz="1500" dirty="0">
              <a:latin typeface="宋体"/>
              <a:cs typeface="宋体"/>
            </a:endParaRPr>
          </a:p>
          <a:p>
            <a:pPr marL="276701" indent="-267176">
              <a:lnSpc>
                <a:spcPts val="1384"/>
              </a:lnSpc>
              <a:spcBef>
                <a:spcPts val="221"/>
              </a:spcBef>
              <a:buClr>
                <a:srgbClr val="000000"/>
              </a:buClr>
              <a:buFont typeface="Calibri Light"/>
              <a:buChar char="•"/>
              <a:tabLst>
                <a:tab pos="276701" algn="l"/>
                <a:tab pos="277178" algn="l"/>
              </a:tabLst>
            </a:pPr>
            <a:endParaRPr sz="1500" dirty="0">
              <a:latin typeface="宋体"/>
              <a:cs typeface="宋体"/>
            </a:endParaRPr>
          </a:p>
          <a:p>
            <a:pPr marL="251936" marR="168116" indent="-242411">
              <a:lnSpc>
                <a:spcPts val="1238"/>
              </a:lnSpc>
              <a:spcBef>
                <a:spcPts val="484"/>
              </a:spcBef>
              <a:buFont typeface="Calibri Light"/>
              <a:buChar char="•"/>
              <a:tabLst>
                <a:tab pos="276701" algn="l"/>
                <a:tab pos="277178" algn="l"/>
              </a:tabLst>
            </a:pPr>
            <a:r>
              <a:rPr sz="1500" dirty="0"/>
              <a:t>	</a:t>
            </a:r>
            <a:r>
              <a:rPr sz="1500" spc="19" dirty="0" err="1">
                <a:solidFill>
                  <a:srgbClr val="A40020"/>
                </a:solidFill>
                <a:latin typeface="华文行楷"/>
                <a:cs typeface="华文行楷"/>
              </a:rPr>
              <a:t>中介变量：</a:t>
            </a:r>
            <a:r>
              <a:rPr sz="1500" spc="15" dirty="0" err="1">
                <a:latin typeface="宋体"/>
                <a:cs typeface="宋体"/>
              </a:rPr>
              <a:t>当内生变量同时做因变量和自变量时，表示该变量不</a:t>
            </a:r>
            <a:r>
              <a:rPr sz="1500" spc="19" dirty="0" err="1">
                <a:latin typeface="宋体"/>
                <a:cs typeface="宋体"/>
              </a:rPr>
              <a:t>仅被其他变量影响，还可能对其他变量产生影响</a:t>
            </a:r>
            <a:r>
              <a:rPr sz="1500" spc="19" dirty="0">
                <a:latin typeface="宋体"/>
                <a:cs typeface="宋体"/>
              </a:rPr>
              <a:t>。</a:t>
            </a:r>
            <a:endParaRPr sz="1500" dirty="0">
              <a:latin typeface="宋体"/>
              <a:cs typeface="宋体"/>
            </a:endParaRPr>
          </a:p>
          <a:p>
            <a:pPr marL="276701" indent="-267176">
              <a:spcBef>
                <a:spcPts val="101"/>
              </a:spcBef>
              <a:buClr>
                <a:srgbClr val="000000"/>
              </a:buClr>
              <a:buFont typeface="Calibri Light"/>
              <a:buChar char="•"/>
              <a:tabLst>
                <a:tab pos="276701" algn="l"/>
                <a:tab pos="277178" algn="l"/>
              </a:tabLst>
            </a:pPr>
            <a:r>
              <a:rPr sz="1500" spc="19" dirty="0" err="1">
                <a:solidFill>
                  <a:srgbClr val="A40020"/>
                </a:solidFill>
                <a:latin typeface="华文行楷"/>
                <a:cs typeface="华文行楷"/>
              </a:rPr>
              <a:t>中介潜变量：</a:t>
            </a:r>
            <a:r>
              <a:rPr sz="1500" spc="19" dirty="0" err="1">
                <a:latin typeface="宋体"/>
                <a:cs typeface="宋体"/>
              </a:rPr>
              <a:t>潜变量作为中介变量</a:t>
            </a:r>
            <a:endParaRPr sz="1500" dirty="0">
              <a:latin typeface="宋体"/>
              <a:cs typeface="宋体"/>
            </a:endParaRPr>
          </a:p>
          <a:p>
            <a:pPr marL="276701" indent="-267176">
              <a:spcBef>
                <a:spcPts val="101"/>
              </a:spcBef>
              <a:buClr>
                <a:srgbClr val="000000"/>
              </a:buClr>
              <a:buFont typeface="Calibri Light"/>
              <a:buChar char="•"/>
              <a:tabLst>
                <a:tab pos="276701" algn="l"/>
                <a:tab pos="277178" algn="l"/>
              </a:tabLst>
            </a:pPr>
            <a:r>
              <a:rPr sz="1500" spc="19" dirty="0">
                <a:solidFill>
                  <a:srgbClr val="A40020"/>
                </a:solidFill>
                <a:latin typeface="华文行楷"/>
                <a:cs typeface="华文行楷"/>
              </a:rPr>
              <a:t>中介观测变量：</a:t>
            </a:r>
            <a:r>
              <a:rPr sz="1500" spc="19" dirty="0">
                <a:latin typeface="宋体"/>
                <a:cs typeface="宋体"/>
              </a:rPr>
              <a:t>中介潜在变量的观测变量</a:t>
            </a:r>
            <a:endParaRPr sz="1500" dirty="0">
              <a:latin typeface="宋体"/>
              <a:cs typeface="宋体"/>
            </a:endParaRPr>
          </a:p>
        </p:txBody>
      </p:sp>
      <p:sp>
        <p:nvSpPr>
          <p:cNvPr id="7" name="椭圆 6">
            <a:extLst>
              <a:ext uri="{FF2B5EF4-FFF2-40B4-BE49-F238E27FC236}">
                <a16:creationId xmlns:a16="http://schemas.microsoft.com/office/drawing/2014/main" id="{FB2BCD76-ADF2-4636-A32F-6CDF126F4F4A}"/>
              </a:ext>
            </a:extLst>
          </p:cNvPr>
          <p:cNvSpPr/>
          <p:nvPr/>
        </p:nvSpPr>
        <p:spPr>
          <a:xfrm>
            <a:off x="5600704" y="1781059"/>
            <a:ext cx="365978" cy="2248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a:extLst>
              <a:ext uri="{FF2B5EF4-FFF2-40B4-BE49-F238E27FC236}">
                <a16:creationId xmlns:a16="http://schemas.microsoft.com/office/drawing/2014/main" id="{6834EBFA-10B4-4B7D-990A-0B849E08DC64}"/>
              </a:ext>
            </a:extLst>
          </p:cNvPr>
          <p:cNvSpPr/>
          <p:nvPr/>
        </p:nvSpPr>
        <p:spPr>
          <a:xfrm>
            <a:off x="4881983" y="1543050"/>
            <a:ext cx="365978" cy="166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66886874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BD06B17-FE40-4B74-86B5-03A29EAE30C5}"/>
              </a:ext>
            </a:extLst>
          </p:cNvPr>
          <p:cNvGrpSpPr/>
          <p:nvPr/>
        </p:nvGrpSpPr>
        <p:grpSpPr>
          <a:xfrm>
            <a:off x="1039674" y="232627"/>
            <a:ext cx="7926796" cy="472598"/>
            <a:chOff x="1386232" y="310169"/>
            <a:chExt cx="10569061" cy="630131"/>
          </a:xfrm>
        </p:grpSpPr>
        <p:cxnSp>
          <p:nvCxnSpPr>
            <p:cNvPr id="17" name="直接连接符 16">
              <a:extLst>
                <a:ext uri="{FF2B5EF4-FFF2-40B4-BE49-F238E27FC236}">
                  <a16:creationId xmlns:a16="http://schemas.microsoft.com/office/drawing/2014/main" id="{B2F09F19-9239-411C-BD62-8245314BB45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sp>
          <p:nvSpPr>
            <p:cNvPr id="6" name="矩形 5">
              <a:extLst>
                <a:ext uri="{FF2B5EF4-FFF2-40B4-BE49-F238E27FC236}">
                  <a16:creationId xmlns:a16="http://schemas.microsoft.com/office/drawing/2014/main" id="{76B4D391-5659-4DBB-AE52-44E9C287381E}"/>
                </a:ext>
              </a:extLst>
            </p:cNvPr>
            <p:cNvSpPr/>
            <p:nvPr/>
          </p:nvSpPr>
          <p:spPr>
            <a:xfrm>
              <a:off x="1548883" y="310169"/>
              <a:ext cx="4547117" cy="62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grpSp>
      <p:sp>
        <p:nvSpPr>
          <p:cNvPr id="7" name="object 4">
            <a:extLst>
              <a:ext uri="{FF2B5EF4-FFF2-40B4-BE49-F238E27FC236}">
                <a16:creationId xmlns:a16="http://schemas.microsoft.com/office/drawing/2014/main" id="{F7BA0D11-E34A-4661-8DE2-5FF7B9B3AB1A}"/>
              </a:ext>
            </a:extLst>
          </p:cNvPr>
          <p:cNvSpPr txBox="1"/>
          <p:nvPr/>
        </p:nvSpPr>
        <p:spPr>
          <a:xfrm>
            <a:off x="1100521" y="748066"/>
            <a:ext cx="7529804" cy="4289636"/>
          </a:xfrm>
          <a:prstGeom prst="rect">
            <a:avLst/>
          </a:prstGeom>
        </p:spPr>
        <p:txBody>
          <a:bodyPr vert="horz" wrap="square" lIns="0" tIns="19050" rIns="0" bIns="0" rtlCol="0">
            <a:spAutoFit/>
          </a:bodyPr>
          <a:lstStyle/>
          <a:p>
            <a:pPr marL="9525" marR="240983">
              <a:lnSpc>
                <a:spcPts val="1523"/>
              </a:lnSpc>
              <a:spcBef>
                <a:spcPts val="150"/>
              </a:spcBef>
              <a:spcAft>
                <a:spcPts val="300"/>
              </a:spcAft>
              <a:buSzPct val="94117"/>
              <a:tabLst>
                <a:tab pos="430054" algn="l"/>
              </a:tabLst>
            </a:pPr>
            <a:r>
              <a:rPr lang="zh-CN" altLang="en-US" sz="1500" spc="19" dirty="0">
                <a:latin typeface="华文行楷" panose="02010800040101010101" pitchFamily="2" charset="-122"/>
                <a:ea typeface="华文行楷" panose="02010800040101010101" pitchFamily="2" charset="-122"/>
                <a:cs typeface="Arial"/>
              </a:rPr>
              <a:t>路径图</a:t>
            </a:r>
            <a:endParaRPr lang="zh-CN" altLang="en-US" sz="1500" dirty="0">
              <a:latin typeface="华文行楷" panose="02010800040101010101" pitchFamily="2" charset="-122"/>
              <a:ea typeface="华文行楷" panose="02010800040101010101" pitchFamily="2" charset="-122"/>
              <a:cs typeface="华文行楷"/>
            </a:endParaRPr>
          </a:p>
          <a:p>
            <a:pPr marL="9525" marR="240983">
              <a:lnSpc>
                <a:spcPts val="1523"/>
              </a:lnSpc>
              <a:spcBef>
                <a:spcPts val="150"/>
              </a:spcBef>
              <a:spcAft>
                <a:spcPts val="300"/>
              </a:spcAft>
              <a:buSzPct val="94117"/>
              <a:tabLst>
                <a:tab pos="430054" algn="l"/>
              </a:tabLst>
            </a:pPr>
            <a:endParaRPr lang="en-US" sz="1275" spc="19" dirty="0">
              <a:solidFill>
                <a:srgbClr val="003366"/>
              </a:solidFill>
              <a:latin typeface="华文行楷"/>
              <a:cs typeface="华文行楷"/>
            </a:endParaRPr>
          </a:p>
          <a:p>
            <a:pPr marL="9525" marR="240983">
              <a:lnSpc>
                <a:spcPts val="1523"/>
              </a:lnSpc>
              <a:spcBef>
                <a:spcPts val="150"/>
              </a:spcBef>
              <a:spcAft>
                <a:spcPts val="300"/>
              </a:spcAft>
              <a:buSzPct val="94117"/>
              <a:tabLst>
                <a:tab pos="430054" algn="l"/>
              </a:tabLst>
            </a:pPr>
            <a:r>
              <a:rPr lang="en-US" altLang="zh-CN" sz="1500" spc="19" dirty="0">
                <a:solidFill>
                  <a:srgbClr val="003366"/>
                </a:solidFill>
                <a:latin typeface="华文行楷"/>
                <a:cs typeface="华文行楷"/>
              </a:rPr>
              <a:t>1</a:t>
            </a:r>
            <a:r>
              <a:rPr lang="zh-CN" altLang="en-US" sz="1500" spc="19" dirty="0">
                <a:solidFill>
                  <a:srgbClr val="003366"/>
                </a:solidFill>
                <a:latin typeface="华文行楷"/>
                <a:cs typeface="华文行楷"/>
              </a:rPr>
              <a:t>）</a:t>
            </a:r>
            <a:r>
              <a:rPr sz="1500" spc="19" dirty="0" err="1">
                <a:solidFill>
                  <a:srgbClr val="003366"/>
                </a:solidFill>
                <a:latin typeface="华文行楷"/>
                <a:cs typeface="华文行楷"/>
              </a:rPr>
              <a:t>含义：</a:t>
            </a:r>
            <a:r>
              <a:rPr sz="1500" spc="19" dirty="0" err="1">
                <a:latin typeface="宋体"/>
                <a:cs typeface="宋体"/>
              </a:rPr>
              <a:t>路径分析的最有用的一个工具，用</a:t>
            </a:r>
            <a:r>
              <a:rPr sz="1500" spc="15" dirty="0" err="1">
                <a:solidFill>
                  <a:srgbClr val="A40020"/>
                </a:solidFill>
                <a:latin typeface="宋体"/>
                <a:cs typeface="宋体"/>
              </a:rPr>
              <a:t>图形形式表示变量之</a:t>
            </a:r>
            <a:r>
              <a:rPr sz="1500" spc="19" dirty="0" err="1">
                <a:solidFill>
                  <a:srgbClr val="A40020"/>
                </a:solidFill>
                <a:latin typeface="宋体"/>
                <a:cs typeface="宋体"/>
              </a:rPr>
              <a:t>间的各种线性关系</a:t>
            </a:r>
            <a:r>
              <a:rPr sz="1500" spc="19" dirty="0" err="1">
                <a:latin typeface="宋体"/>
                <a:cs typeface="宋体"/>
              </a:rPr>
              <a:t>，包括直接的和间接的关系</a:t>
            </a:r>
            <a:r>
              <a:rPr sz="1500" spc="19" dirty="0">
                <a:latin typeface="宋体"/>
                <a:cs typeface="宋体"/>
              </a:rPr>
              <a:t>。</a:t>
            </a:r>
            <a:endParaRPr sz="1500" dirty="0">
              <a:latin typeface="宋体"/>
              <a:cs typeface="宋体"/>
            </a:endParaRPr>
          </a:p>
          <a:p>
            <a:pPr marL="9525">
              <a:spcBef>
                <a:spcPts val="217"/>
              </a:spcBef>
              <a:spcAft>
                <a:spcPts val="300"/>
              </a:spcAft>
              <a:buSzPct val="94117"/>
              <a:tabLst>
                <a:tab pos="430054" algn="l"/>
              </a:tabLst>
            </a:pPr>
            <a:r>
              <a:rPr lang="en-US" altLang="zh-CN" sz="1500" spc="19" dirty="0">
                <a:solidFill>
                  <a:srgbClr val="003366"/>
                </a:solidFill>
                <a:latin typeface="华文行楷"/>
                <a:cs typeface="华文行楷"/>
              </a:rPr>
              <a:t>2</a:t>
            </a:r>
            <a:r>
              <a:rPr lang="zh-CN" altLang="en-US" sz="1500" spc="19" dirty="0">
                <a:solidFill>
                  <a:srgbClr val="003366"/>
                </a:solidFill>
                <a:latin typeface="华文行楷"/>
                <a:cs typeface="华文行楷"/>
              </a:rPr>
              <a:t>）</a:t>
            </a:r>
            <a:r>
              <a:rPr sz="1500" spc="19" dirty="0" err="1">
                <a:solidFill>
                  <a:srgbClr val="003366"/>
                </a:solidFill>
                <a:latin typeface="华文行楷"/>
                <a:cs typeface="华文行楷"/>
              </a:rPr>
              <a:t>常用记号</a:t>
            </a:r>
            <a:r>
              <a:rPr sz="1500" spc="19" dirty="0">
                <a:solidFill>
                  <a:srgbClr val="003366"/>
                </a:solidFill>
                <a:latin typeface="华文行楷"/>
                <a:cs typeface="华文行楷"/>
              </a:rPr>
              <a:t>：</a:t>
            </a:r>
            <a:endParaRPr sz="1500" dirty="0">
              <a:latin typeface="华文行楷"/>
              <a:cs typeface="华文行楷"/>
            </a:endParaRPr>
          </a:p>
          <a:p>
            <a:pPr marL="9525">
              <a:spcBef>
                <a:spcPts val="269"/>
              </a:spcBef>
              <a:spcAft>
                <a:spcPts val="300"/>
              </a:spcAft>
            </a:pPr>
            <a:r>
              <a:rPr sz="1500" spc="19" dirty="0">
                <a:latin typeface="微软雅黑 Light"/>
                <a:cs typeface="微软雅黑 Light"/>
              </a:rPr>
              <a:t>①</a:t>
            </a:r>
            <a:r>
              <a:rPr sz="1500" spc="19" dirty="0">
                <a:solidFill>
                  <a:srgbClr val="A40020"/>
                </a:solidFill>
                <a:latin typeface="华文行楷"/>
                <a:cs typeface="华文行楷"/>
              </a:rPr>
              <a:t>矩形框</a:t>
            </a:r>
            <a:r>
              <a:rPr sz="1500" spc="19" dirty="0">
                <a:latin typeface="宋体"/>
                <a:cs typeface="宋体"/>
              </a:rPr>
              <a:t>表示观测变量</a:t>
            </a:r>
            <a:endParaRPr sz="1500" dirty="0">
              <a:latin typeface="宋体"/>
              <a:cs typeface="宋体"/>
            </a:endParaRPr>
          </a:p>
          <a:p>
            <a:pPr marL="9525">
              <a:spcBef>
                <a:spcPts val="266"/>
              </a:spcBef>
              <a:spcAft>
                <a:spcPts val="300"/>
              </a:spcAft>
            </a:pPr>
            <a:r>
              <a:rPr sz="1500" spc="19" dirty="0">
                <a:latin typeface="微软雅黑 Light"/>
                <a:cs typeface="微软雅黑 Light"/>
              </a:rPr>
              <a:t>②</a:t>
            </a:r>
            <a:r>
              <a:rPr sz="1500" spc="19" dirty="0" err="1">
                <a:solidFill>
                  <a:srgbClr val="A40020"/>
                </a:solidFill>
                <a:latin typeface="华文行楷"/>
                <a:cs typeface="华文行楷"/>
              </a:rPr>
              <a:t>椭圆</a:t>
            </a:r>
            <a:r>
              <a:rPr sz="1500" spc="19" dirty="0" err="1">
                <a:latin typeface="宋体"/>
                <a:cs typeface="宋体"/>
              </a:rPr>
              <a:t>表示潜在变量</a:t>
            </a:r>
            <a:endParaRPr sz="1500" dirty="0">
              <a:latin typeface="宋体"/>
              <a:cs typeface="宋体"/>
            </a:endParaRPr>
          </a:p>
          <a:p>
            <a:pPr marL="9525">
              <a:spcBef>
                <a:spcPts val="270"/>
              </a:spcBef>
              <a:spcAft>
                <a:spcPts val="300"/>
              </a:spcAft>
            </a:pPr>
            <a:r>
              <a:rPr sz="1500" spc="19" dirty="0">
                <a:latin typeface="微软雅黑 Light"/>
                <a:cs typeface="微软雅黑 Light"/>
              </a:rPr>
              <a:t>③</a:t>
            </a:r>
            <a:r>
              <a:rPr sz="1500" spc="19" dirty="0" err="1">
                <a:solidFill>
                  <a:srgbClr val="A40020"/>
                </a:solidFill>
                <a:latin typeface="华文行楷"/>
                <a:cs typeface="华文行楷"/>
              </a:rPr>
              <a:t>圆或无任何框，</a:t>
            </a:r>
            <a:r>
              <a:rPr sz="1500" spc="19" dirty="0" err="1">
                <a:latin typeface="宋体"/>
                <a:cs typeface="宋体"/>
              </a:rPr>
              <a:t>表示方程或测量的误差</a:t>
            </a:r>
            <a:endParaRPr sz="1500" dirty="0">
              <a:latin typeface="宋体"/>
              <a:cs typeface="宋体"/>
            </a:endParaRPr>
          </a:p>
          <a:p>
            <a:pPr marL="251936" indent="-242411">
              <a:spcBef>
                <a:spcPts val="326"/>
              </a:spcBef>
              <a:spcAft>
                <a:spcPts val="300"/>
              </a:spcAft>
              <a:buFont typeface="Calibri Light"/>
              <a:buChar char="•"/>
              <a:tabLst>
                <a:tab pos="276701" algn="l"/>
                <a:tab pos="277178" algn="l"/>
              </a:tabLst>
            </a:pPr>
            <a:r>
              <a:rPr sz="1500" dirty="0"/>
              <a:t>	</a:t>
            </a:r>
            <a:r>
              <a:rPr sz="1500" spc="19" dirty="0">
                <a:solidFill>
                  <a:srgbClr val="A40020"/>
                </a:solidFill>
                <a:latin typeface="华文行楷"/>
                <a:cs typeface="华文行楷"/>
              </a:rPr>
              <a:t>单向箭头指向指标或观测变量，</a:t>
            </a:r>
            <a:r>
              <a:rPr sz="1500" spc="19" dirty="0">
                <a:latin typeface="宋体"/>
                <a:cs typeface="宋体"/>
              </a:rPr>
              <a:t>表示测量误差</a:t>
            </a:r>
            <a:endParaRPr sz="1500" dirty="0">
              <a:latin typeface="宋体"/>
              <a:cs typeface="宋体"/>
            </a:endParaRPr>
          </a:p>
          <a:p>
            <a:pPr marL="251936" marR="229076" indent="-242411">
              <a:lnSpc>
                <a:spcPts val="1463"/>
              </a:lnSpc>
              <a:spcBef>
                <a:spcPts val="375"/>
              </a:spcBef>
              <a:spcAft>
                <a:spcPts val="300"/>
              </a:spcAft>
              <a:buFont typeface="Calibri Light"/>
              <a:buChar char="•"/>
              <a:tabLst>
                <a:tab pos="276701" algn="l"/>
                <a:tab pos="277178" algn="l"/>
              </a:tabLst>
            </a:pPr>
            <a:r>
              <a:rPr sz="1500" dirty="0"/>
              <a:t>	</a:t>
            </a:r>
            <a:r>
              <a:rPr sz="1500" spc="19" dirty="0" err="1">
                <a:solidFill>
                  <a:srgbClr val="A40020"/>
                </a:solidFill>
                <a:latin typeface="华文行楷"/>
                <a:cs typeface="华文行楷"/>
              </a:rPr>
              <a:t>单向箭头指向因子或潜在变量，</a:t>
            </a:r>
            <a:r>
              <a:rPr sz="1500" spc="15" dirty="0" err="1">
                <a:latin typeface="宋体"/>
                <a:cs typeface="宋体"/>
              </a:rPr>
              <a:t>表示内生变量未能被外生潜在变</a:t>
            </a:r>
            <a:r>
              <a:rPr sz="1500" spc="19" dirty="0" err="1">
                <a:latin typeface="宋体"/>
                <a:cs typeface="宋体"/>
              </a:rPr>
              <a:t>量解释的部分，是方程的误差</a:t>
            </a:r>
            <a:endParaRPr sz="1500" dirty="0">
              <a:latin typeface="宋体"/>
              <a:cs typeface="宋体"/>
            </a:endParaRPr>
          </a:p>
          <a:p>
            <a:pPr marL="251936" marR="3810" indent="-242888">
              <a:lnSpc>
                <a:spcPts val="1523"/>
              </a:lnSpc>
              <a:spcBef>
                <a:spcPts val="289"/>
              </a:spcBef>
              <a:spcAft>
                <a:spcPts val="300"/>
              </a:spcAft>
            </a:pPr>
            <a:r>
              <a:rPr sz="1500" spc="19" dirty="0">
                <a:latin typeface="微软雅黑 Light"/>
                <a:cs typeface="微软雅黑 Light"/>
              </a:rPr>
              <a:t>④</a:t>
            </a:r>
            <a:r>
              <a:rPr sz="1500" spc="19" dirty="0" err="1">
                <a:solidFill>
                  <a:srgbClr val="A40020"/>
                </a:solidFill>
                <a:latin typeface="华文行楷"/>
                <a:cs typeface="华文行楷"/>
              </a:rPr>
              <a:t>单向箭头连接的两个变量</a:t>
            </a:r>
            <a:r>
              <a:rPr sz="1500" spc="15" dirty="0" err="1">
                <a:latin typeface="宋体"/>
                <a:cs typeface="宋体"/>
              </a:rPr>
              <a:t>表示假定有因果关系，箭头由原因（外生）</a:t>
            </a:r>
            <a:r>
              <a:rPr sz="1500" spc="19" dirty="0" err="1">
                <a:latin typeface="宋体"/>
                <a:cs typeface="宋体"/>
              </a:rPr>
              <a:t>变量指向结果（内生）变量</a:t>
            </a:r>
            <a:endParaRPr sz="1500" dirty="0">
              <a:latin typeface="宋体"/>
              <a:cs typeface="宋体"/>
            </a:endParaRPr>
          </a:p>
          <a:p>
            <a:pPr marL="9525">
              <a:spcBef>
                <a:spcPts val="217"/>
              </a:spcBef>
              <a:spcAft>
                <a:spcPts val="300"/>
              </a:spcAft>
            </a:pPr>
            <a:r>
              <a:rPr sz="1500" spc="19" dirty="0">
                <a:latin typeface="微软雅黑 Light"/>
                <a:cs typeface="微软雅黑 Light"/>
              </a:rPr>
              <a:t>⑤</a:t>
            </a:r>
            <a:r>
              <a:rPr sz="1500" spc="19" dirty="0">
                <a:solidFill>
                  <a:srgbClr val="A40020"/>
                </a:solidFill>
                <a:latin typeface="华文行楷"/>
                <a:cs typeface="华文行楷"/>
              </a:rPr>
              <a:t>两个变量之间连线的两端都有箭头</a:t>
            </a:r>
            <a:r>
              <a:rPr sz="1500" spc="19" dirty="0">
                <a:latin typeface="华文行楷"/>
                <a:cs typeface="华文行楷"/>
              </a:rPr>
              <a:t>，</a:t>
            </a:r>
            <a:r>
              <a:rPr sz="1500" spc="19" dirty="0">
                <a:latin typeface="宋体"/>
                <a:cs typeface="宋体"/>
              </a:rPr>
              <a:t>表示它们之间互为因果</a:t>
            </a:r>
            <a:endParaRPr sz="1500" dirty="0">
              <a:latin typeface="宋体"/>
              <a:cs typeface="宋体"/>
            </a:endParaRPr>
          </a:p>
          <a:p>
            <a:pPr marL="9525">
              <a:spcBef>
                <a:spcPts val="270"/>
              </a:spcBef>
              <a:spcAft>
                <a:spcPts val="300"/>
              </a:spcAft>
            </a:pPr>
            <a:r>
              <a:rPr sz="1500" spc="19" dirty="0">
                <a:latin typeface="微软雅黑 Light"/>
                <a:cs typeface="微软雅黑 Light"/>
              </a:rPr>
              <a:t>⑥</a:t>
            </a:r>
            <a:r>
              <a:rPr sz="1500" spc="19" dirty="0">
                <a:solidFill>
                  <a:srgbClr val="A40020"/>
                </a:solidFill>
                <a:latin typeface="华文行楷"/>
                <a:cs typeface="华文行楷"/>
              </a:rPr>
              <a:t>弧形双箭头</a:t>
            </a:r>
            <a:r>
              <a:rPr sz="1500" spc="19" dirty="0">
                <a:latin typeface="宋体"/>
                <a:cs typeface="宋体"/>
              </a:rPr>
              <a:t>表示假定两个变量之间没有结构关系，但有相关关系</a:t>
            </a:r>
            <a:endParaRPr sz="1500" dirty="0">
              <a:latin typeface="宋体"/>
              <a:cs typeface="宋体"/>
            </a:endParaRPr>
          </a:p>
          <a:p>
            <a:pPr marL="9525">
              <a:spcBef>
                <a:spcPts val="270"/>
              </a:spcBef>
              <a:spcAft>
                <a:spcPts val="300"/>
              </a:spcAft>
            </a:pPr>
            <a:r>
              <a:rPr sz="1500" spc="19" dirty="0">
                <a:latin typeface="微软雅黑 Light"/>
                <a:cs typeface="微软雅黑 Light"/>
              </a:rPr>
              <a:t>⑦</a:t>
            </a:r>
            <a:r>
              <a:rPr sz="1500" spc="19" dirty="0" err="1">
                <a:solidFill>
                  <a:srgbClr val="A40020"/>
                </a:solidFill>
                <a:latin typeface="华文行楷"/>
                <a:cs typeface="华文行楷"/>
              </a:rPr>
              <a:t>变量之间没有任何连接线</a:t>
            </a:r>
            <a:r>
              <a:rPr sz="1500" spc="19" dirty="0" err="1">
                <a:latin typeface="华文行楷"/>
                <a:cs typeface="华文行楷"/>
              </a:rPr>
              <a:t>，</a:t>
            </a:r>
            <a:r>
              <a:rPr sz="1500" spc="19" dirty="0" err="1">
                <a:latin typeface="宋体"/>
                <a:cs typeface="宋体"/>
              </a:rPr>
              <a:t>表示假定它们之间没有直接联系</a:t>
            </a:r>
            <a:endParaRPr sz="1500" dirty="0">
              <a:latin typeface="宋体"/>
              <a:cs typeface="宋体"/>
            </a:endParaRPr>
          </a:p>
        </p:txBody>
      </p:sp>
    </p:spTree>
    <p:extLst>
      <p:ext uri="{BB962C8B-B14F-4D97-AF65-F5344CB8AC3E}">
        <p14:creationId xmlns:p14="http://schemas.microsoft.com/office/powerpoint/2010/main" val="48753807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BD06B17-FE40-4B74-86B5-03A29EAE30C5}"/>
              </a:ext>
            </a:extLst>
          </p:cNvPr>
          <p:cNvGrpSpPr/>
          <p:nvPr/>
        </p:nvGrpSpPr>
        <p:grpSpPr>
          <a:xfrm>
            <a:off x="1039674" y="232627"/>
            <a:ext cx="7926796" cy="472598"/>
            <a:chOff x="1386232" y="310169"/>
            <a:chExt cx="10569061" cy="630131"/>
          </a:xfrm>
        </p:grpSpPr>
        <p:cxnSp>
          <p:nvCxnSpPr>
            <p:cNvPr id="17" name="直接连接符 16">
              <a:extLst>
                <a:ext uri="{FF2B5EF4-FFF2-40B4-BE49-F238E27FC236}">
                  <a16:creationId xmlns:a16="http://schemas.microsoft.com/office/drawing/2014/main" id="{B2F09F19-9239-411C-BD62-8245314BB45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sp>
          <p:nvSpPr>
            <p:cNvPr id="6" name="矩形 5">
              <a:extLst>
                <a:ext uri="{FF2B5EF4-FFF2-40B4-BE49-F238E27FC236}">
                  <a16:creationId xmlns:a16="http://schemas.microsoft.com/office/drawing/2014/main" id="{76B4D391-5659-4DBB-AE52-44E9C287381E}"/>
                </a:ext>
              </a:extLst>
            </p:cNvPr>
            <p:cNvSpPr/>
            <p:nvPr/>
          </p:nvSpPr>
          <p:spPr>
            <a:xfrm>
              <a:off x="1548883" y="310169"/>
              <a:ext cx="4547117" cy="62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grpSp>
      <p:sp>
        <p:nvSpPr>
          <p:cNvPr id="9" name="文本框 8">
            <a:extLst>
              <a:ext uri="{FF2B5EF4-FFF2-40B4-BE49-F238E27FC236}">
                <a16:creationId xmlns:a16="http://schemas.microsoft.com/office/drawing/2014/main" id="{E127329F-1DD9-4F79-B871-1011DFB56311}"/>
              </a:ext>
            </a:extLst>
          </p:cNvPr>
          <p:cNvSpPr txBox="1"/>
          <p:nvPr/>
        </p:nvSpPr>
        <p:spPr>
          <a:xfrm>
            <a:off x="1109914" y="916010"/>
            <a:ext cx="4571141" cy="300082"/>
          </a:xfrm>
          <a:prstGeom prst="rect">
            <a:avLst/>
          </a:prstGeom>
          <a:noFill/>
        </p:spPr>
        <p:txBody>
          <a:bodyPr wrap="square">
            <a:spAutoFit/>
          </a:bodyPr>
          <a:lstStyle/>
          <a:p>
            <a:r>
              <a:rPr lang="en-US" altLang="zh-CN" sz="1350" dirty="0"/>
              <a:t>3 </a:t>
            </a:r>
            <a:r>
              <a:rPr lang="zh-CN" altLang="en-US" sz="1350" dirty="0"/>
              <a:t>示例图</a:t>
            </a:r>
          </a:p>
        </p:txBody>
      </p:sp>
      <p:grpSp>
        <p:nvGrpSpPr>
          <p:cNvPr id="8" name="组合 7">
            <a:extLst>
              <a:ext uri="{FF2B5EF4-FFF2-40B4-BE49-F238E27FC236}">
                <a16:creationId xmlns:a16="http://schemas.microsoft.com/office/drawing/2014/main" id="{94AB3893-D6D3-4C56-AE61-561011B97E9B}"/>
              </a:ext>
            </a:extLst>
          </p:cNvPr>
          <p:cNvGrpSpPr/>
          <p:nvPr/>
        </p:nvGrpSpPr>
        <p:grpSpPr>
          <a:xfrm>
            <a:off x="4959819" y="1054510"/>
            <a:ext cx="3894736" cy="3742404"/>
            <a:chOff x="7059979" y="1376751"/>
            <a:chExt cx="5192981" cy="4989871"/>
          </a:xfrm>
        </p:grpSpPr>
        <p:sp>
          <p:nvSpPr>
            <p:cNvPr id="10" name="object 7">
              <a:extLst>
                <a:ext uri="{FF2B5EF4-FFF2-40B4-BE49-F238E27FC236}">
                  <a16:creationId xmlns:a16="http://schemas.microsoft.com/office/drawing/2014/main" id="{AD827812-FFE1-4E3B-88F9-049D28CF1C73}"/>
                </a:ext>
              </a:extLst>
            </p:cNvPr>
            <p:cNvSpPr/>
            <p:nvPr/>
          </p:nvSpPr>
          <p:spPr>
            <a:xfrm>
              <a:off x="7601462" y="1842357"/>
              <a:ext cx="4651498" cy="1332699"/>
            </a:xfrm>
            <a:prstGeom prst="rect">
              <a:avLst/>
            </a:prstGeom>
            <a:blipFill>
              <a:blip r:embed="rId2" cstate="print"/>
              <a:stretch>
                <a:fillRect/>
              </a:stretch>
            </a:blipFill>
          </p:spPr>
          <p:txBody>
            <a:bodyPr wrap="square" lIns="0" tIns="0" rIns="0" bIns="0" rtlCol="0"/>
            <a:lstStyle/>
            <a:p>
              <a:pPr defTabSz="685800"/>
              <a:endParaRPr sz="1350">
                <a:solidFill>
                  <a:prstClr val="black"/>
                </a:solidFill>
                <a:latin typeface="Calibri"/>
              </a:endParaRPr>
            </a:p>
          </p:txBody>
        </p:sp>
        <p:sp>
          <p:nvSpPr>
            <p:cNvPr id="12" name="文本框 11">
              <a:extLst>
                <a:ext uri="{FF2B5EF4-FFF2-40B4-BE49-F238E27FC236}">
                  <a16:creationId xmlns:a16="http://schemas.microsoft.com/office/drawing/2014/main" id="{5BEFC5AF-8DAE-4B65-9354-DC2D53B6D69E}"/>
                </a:ext>
              </a:extLst>
            </p:cNvPr>
            <p:cNvSpPr txBox="1"/>
            <p:nvPr/>
          </p:nvSpPr>
          <p:spPr>
            <a:xfrm>
              <a:off x="7216928" y="1376751"/>
              <a:ext cx="3193164" cy="430887"/>
            </a:xfrm>
            <a:prstGeom prst="rect">
              <a:avLst/>
            </a:prstGeom>
            <a:noFill/>
          </p:spPr>
          <p:txBody>
            <a:bodyPr wrap="square">
              <a:spAutoFit/>
            </a:bodyPr>
            <a:lstStyle/>
            <a:p>
              <a:r>
                <a:rPr lang="en-US" altLang="zh-CN" sz="1500" spc="19" dirty="0">
                  <a:solidFill>
                    <a:srgbClr val="003366"/>
                  </a:solidFill>
                  <a:latin typeface="华文行楷"/>
                  <a:ea typeface="微软雅黑"/>
                  <a:cs typeface="华文行楷"/>
                </a:rPr>
                <a:t>1</a:t>
              </a:r>
              <a:r>
                <a:rPr lang="zh-CN" altLang="en-US" sz="1500" spc="19" dirty="0">
                  <a:solidFill>
                    <a:srgbClr val="003366"/>
                  </a:solidFill>
                  <a:latin typeface="华文行楷"/>
                  <a:ea typeface="微软雅黑"/>
                  <a:cs typeface="华文行楷"/>
                </a:rPr>
                <a:t>）</a:t>
              </a:r>
              <a:r>
                <a:rPr lang="zh-CN" altLang="en-US" sz="1500" spc="19" dirty="0">
                  <a:latin typeface="宋体" panose="02010600030101010101" pitchFamily="2" charset="-122"/>
                  <a:ea typeface="宋体" panose="02010600030101010101" pitchFamily="2" charset="-122"/>
                  <a:cs typeface="华文行楷"/>
                </a:rPr>
                <a:t>矩阵方程式</a:t>
              </a:r>
              <a:endParaRPr lang="zh-CN" altLang="en-US" sz="1350"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3" name="object 5">
                  <a:extLst>
                    <a:ext uri="{FF2B5EF4-FFF2-40B4-BE49-F238E27FC236}">
                      <a16:creationId xmlns:a16="http://schemas.microsoft.com/office/drawing/2014/main" id="{D93279B8-B786-4BD2-8370-F2BB00F806CE}"/>
                    </a:ext>
                  </a:extLst>
                </p:cNvPr>
                <p:cNvSpPr txBox="1"/>
                <p:nvPr/>
              </p:nvSpPr>
              <p:spPr>
                <a:xfrm>
                  <a:off x="7059979" y="3217984"/>
                  <a:ext cx="4955516" cy="3148638"/>
                </a:xfrm>
                <a:prstGeom prst="rect">
                  <a:avLst/>
                </a:prstGeom>
              </p:spPr>
              <p:txBody>
                <a:bodyPr vert="horz" wrap="square" lIns="0" tIns="48577" rIns="0" bIns="0" rtlCol="0">
                  <a:spAutoFit/>
                </a:bodyPr>
                <a:lstStyle/>
                <a:p>
                  <a:pPr marL="9525" defTabSz="685800">
                    <a:spcBef>
                      <a:spcPts val="382"/>
                    </a:spcBef>
                  </a:pPr>
                  <a:r>
                    <a:rPr lang="zh-CN" altLang="en-US" sz="1275" spc="15" dirty="0">
                      <a:solidFill>
                        <a:prstClr val="black"/>
                      </a:solidFill>
                      <a:latin typeface="宋体"/>
                      <a:cs typeface="宋体"/>
                    </a:rPr>
                    <a:t>（</a:t>
                  </a:r>
                  <a:r>
                    <a:rPr lang="en-US" altLang="zh-CN" sz="1275" spc="15" dirty="0">
                      <a:solidFill>
                        <a:prstClr val="black"/>
                      </a:solidFill>
                      <a:latin typeface="宋体"/>
                      <a:cs typeface="宋体"/>
                    </a:rPr>
                    <a:t>1</a:t>
                  </a:r>
                  <a:r>
                    <a:rPr lang="zh-CN" altLang="en-US" sz="1275" spc="15" dirty="0">
                      <a:solidFill>
                        <a:prstClr val="black"/>
                      </a:solidFill>
                      <a:latin typeface="宋体"/>
                      <a:cs typeface="宋体"/>
                    </a:rPr>
                    <a:t>）</a:t>
                  </a:r>
                  <a:r>
                    <a:rPr lang="zh-CN" altLang="en-US" sz="1275" spc="19" dirty="0">
                      <a:solidFill>
                        <a:prstClr val="black"/>
                      </a:solidFill>
                      <a:latin typeface="宋体"/>
                      <a:cs typeface="宋体"/>
                    </a:rPr>
                    <a:t>和</a:t>
                  </a:r>
                  <a:r>
                    <a:rPr lang="zh-CN" altLang="en-US" sz="1275" spc="15" dirty="0">
                      <a:solidFill>
                        <a:prstClr val="black"/>
                      </a:solidFill>
                      <a:latin typeface="宋体"/>
                      <a:cs typeface="宋体"/>
                    </a:rPr>
                    <a:t>（</a:t>
                  </a:r>
                  <a:r>
                    <a:rPr lang="en-US" altLang="zh-CN" sz="1275" spc="15" dirty="0">
                      <a:solidFill>
                        <a:prstClr val="black"/>
                      </a:solidFill>
                      <a:latin typeface="宋体"/>
                      <a:cs typeface="宋体"/>
                    </a:rPr>
                    <a:t>2</a:t>
                  </a:r>
                  <a:r>
                    <a:rPr lang="zh-CN" altLang="en-US" sz="1275" spc="15" dirty="0">
                      <a:solidFill>
                        <a:prstClr val="black"/>
                      </a:solidFill>
                      <a:latin typeface="宋体"/>
                      <a:cs typeface="宋体"/>
                    </a:rPr>
                    <a:t>）</a:t>
                  </a:r>
                  <a:r>
                    <a:rPr lang="zh-CN" altLang="en-US" sz="1275" spc="19" dirty="0">
                      <a:solidFill>
                        <a:prstClr val="black"/>
                      </a:solidFill>
                      <a:latin typeface="宋体"/>
                      <a:cs typeface="宋体"/>
                    </a:rPr>
                    <a:t>是测量模型方程</a:t>
                  </a:r>
                  <a:r>
                    <a:rPr lang="zh-CN" altLang="en-US" sz="1275" spc="15" dirty="0">
                      <a:solidFill>
                        <a:prstClr val="black"/>
                      </a:solidFill>
                      <a:latin typeface="宋体"/>
                      <a:cs typeface="宋体"/>
                    </a:rPr>
                    <a:t>，（</a:t>
                  </a:r>
                  <a:r>
                    <a:rPr lang="en-US" altLang="zh-CN" sz="1275" spc="15" dirty="0">
                      <a:solidFill>
                        <a:prstClr val="black"/>
                      </a:solidFill>
                      <a:latin typeface="宋体"/>
                      <a:cs typeface="宋体"/>
                    </a:rPr>
                    <a:t>3</a:t>
                  </a:r>
                  <a:r>
                    <a:rPr lang="zh-CN" altLang="en-US" sz="1275" spc="15" dirty="0">
                      <a:solidFill>
                        <a:prstClr val="black"/>
                      </a:solidFill>
                      <a:latin typeface="宋体"/>
                      <a:cs typeface="宋体"/>
                    </a:rPr>
                    <a:t>）</a:t>
                  </a:r>
                  <a:r>
                    <a:rPr lang="zh-CN" altLang="en-US" sz="1275" spc="19" dirty="0">
                      <a:solidFill>
                        <a:prstClr val="black"/>
                      </a:solidFill>
                      <a:latin typeface="宋体"/>
                      <a:cs typeface="宋体"/>
                    </a:rPr>
                    <a:t>是结构模型方程</a:t>
                  </a:r>
                  <a:endParaRPr lang="zh-CN" altLang="en-US" sz="1275" dirty="0">
                    <a:solidFill>
                      <a:prstClr val="black"/>
                    </a:solidFill>
                    <a:latin typeface="宋体"/>
                    <a:cs typeface="宋体"/>
                  </a:endParaRPr>
                </a:p>
                <a:p>
                  <a:pPr marL="252413" marR="3810" indent="-71914" defTabSz="685800">
                    <a:lnSpc>
                      <a:spcPct val="100699"/>
                    </a:lnSpc>
                    <a:spcBef>
                      <a:spcPts val="296"/>
                    </a:spcBef>
                    <a:tabLst>
                      <a:tab pos="2566988" algn="l"/>
                      <a:tab pos="3338513" algn="l"/>
                      <a:tab pos="3866674" algn="l"/>
                    </a:tabLst>
                  </a:pPr>
                  <a14:m>
                    <m:oMath xmlns:m="http://schemas.openxmlformats.org/officeDocument/2006/math">
                      <m:r>
                        <a:rPr lang="zh-CN" altLang="en-US" sz="1350" i="1">
                          <a:solidFill>
                            <a:prstClr val="black"/>
                          </a:solidFill>
                          <a:latin typeface="Cambria Math" panose="02040503050406030204" pitchFamily="18" charset="0"/>
                          <a:cs typeface="宋体"/>
                        </a:rPr>
                        <m:t>𝑥</m:t>
                      </m:r>
                    </m:oMath>
                  </a14:m>
                  <a:r>
                    <a:rPr lang="zh-CN" altLang="en-US" sz="1350" dirty="0">
                      <a:solidFill>
                        <a:prstClr val="black"/>
                      </a:solidFill>
                      <a:latin typeface="宋体"/>
                      <a:cs typeface="宋体"/>
                    </a:rPr>
                    <a:t>是</a:t>
                  </a:r>
                  <a:r>
                    <a:rPr lang="zh-CN" altLang="en-US" sz="1350" dirty="0">
                      <a:solidFill>
                        <a:srgbClr val="A40020"/>
                      </a:solidFill>
                      <a:latin typeface="宋体"/>
                      <a:cs typeface="宋体"/>
                    </a:rPr>
                    <a:t>外生</a:t>
                  </a:r>
                  <a:r>
                    <a:rPr lang="zh-CN" altLang="en-US" sz="1350" dirty="0">
                      <a:solidFill>
                        <a:prstClr val="black"/>
                      </a:solidFill>
                      <a:latin typeface="宋体"/>
                      <a:cs typeface="宋体"/>
                    </a:rPr>
                    <a:t>观测变量向量，</a:t>
                  </a:r>
                  <a14:m>
                    <m:oMath xmlns:m="http://schemas.openxmlformats.org/officeDocument/2006/math">
                      <m:r>
                        <a:rPr lang="zh-CN" altLang="en-US" sz="1350" i="1">
                          <a:solidFill>
                            <a:prstClr val="black"/>
                          </a:solidFill>
                          <a:latin typeface="Cambria Math" panose="02040503050406030204" pitchFamily="18" charset="0"/>
                          <a:cs typeface="宋体"/>
                        </a:rPr>
                        <m:t>𝜉</m:t>
                      </m:r>
                    </m:oMath>
                  </a14:m>
                  <a:r>
                    <a:rPr lang="zh-CN" altLang="en-US" sz="1350" dirty="0">
                      <a:solidFill>
                        <a:prstClr val="black"/>
                      </a:solidFill>
                      <a:latin typeface="宋体"/>
                      <a:cs typeface="宋体"/>
                    </a:rPr>
                    <a:t>为外生潜在变量向量，</a:t>
                  </a:r>
                  <a14:m>
                    <m:oMath xmlns:m="http://schemas.openxmlformats.org/officeDocument/2006/math">
                      <m:sSub>
                        <m:sSubPr>
                          <m:ctrlPr>
                            <a:rPr lang="en-US" altLang="zh-CN" sz="1350" i="1">
                              <a:solidFill>
                                <a:prstClr val="black"/>
                              </a:solidFill>
                              <a:latin typeface="Cambria Math" panose="02040503050406030204" pitchFamily="18" charset="0"/>
                            </a:rPr>
                          </m:ctrlPr>
                        </m:sSubPr>
                        <m:e>
                          <m:r>
                            <a:rPr lang="zh-CN" altLang="en-US" sz="1350" i="1">
                              <a:solidFill>
                                <a:prstClr val="black"/>
                              </a:solidFill>
                              <a:latin typeface="Cambria Math" panose="02040503050406030204" pitchFamily="18" charset="0"/>
                            </a:rPr>
                            <m:t>𝜆</m:t>
                          </m:r>
                        </m:e>
                        <m:sub>
                          <m:r>
                            <a:rPr lang="en-US" altLang="zh-CN" sz="1350" i="1">
                              <a:solidFill>
                                <a:prstClr val="black"/>
                              </a:solidFill>
                              <a:latin typeface="Cambria Math" panose="02040503050406030204" pitchFamily="18" charset="0"/>
                            </a:rPr>
                            <m:t>𝑥</m:t>
                          </m:r>
                        </m:sub>
                      </m:sSub>
                    </m:oMath>
                  </a14:m>
                  <a:r>
                    <a:rPr lang="zh-CN" altLang="en-US" sz="1350" dirty="0">
                      <a:solidFill>
                        <a:prstClr val="black"/>
                      </a:solidFill>
                      <a:latin typeface="宋体"/>
                      <a:cs typeface="宋体"/>
                    </a:rPr>
                    <a:t>外生观测变量在外生潜在变量上的因子负荷矩阵，</a:t>
                  </a:r>
                  <a14:m>
                    <m:oMath xmlns:m="http://schemas.openxmlformats.org/officeDocument/2006/math">
                      <m:r>
                        <a:rPr lang="zh-CN" altLang="en-US" sz="1350" i="1">
                          <a:solidFill>
                            <a:prstClr val="black"/>
                          </a:solidFill>
                          <a:latin typeface="Cambria Math" panose="02040503050406030204" pitchFamily="18" charset="0"/>
                          <a:cs typeface="宋体"/>
                        </a:rPr>
                        <m:t>𝛿</m:t>
                      </m:r>
                    </m:oMath>
                  </a14:m>
                  <a:r>
                    <a:rPr lang="zh-CN" altLang="en-US" sz="1350" dirty="0">
                      <a:solidFill>
                        <a:prstClr val="black"/>
                      </a:solidFill>
                      <a:latin typeface="宋体"/>
                      <a:cs typeface="宋体"/>
                    </a:rPr>
                    <a:t>外生观测变量的残差项向量；</a:t>
                  </a:r>
                  <a14:m>
                    <m:oMath xmlns:m="http://schemas.openxmlformats.org/officeDocument/2006/math">
                      <m:r>
                        <a:rPr lang="en-US" altLang="zh-CN" sz="1350" i="1" spc="-38">
                          <a:solidFill>
                            <a:prstClr val="black"/>
                          </a:solidFill>
                          <a:latin typeface="Cambria Math" panose="02040503050406030204" pitchFamily="18" charset="0"/>
                          <a:cs typeface="宋体"/>
                        </a:rPr>
                        <m:t>𝑦</m:t>
                      </m:r>
                    </m:oMath>
                  </a14:m>
                  <a:r>
                    <a:rPr lang="zh-CN" altLang="en-US" sz="1350" dirty="0">
                      <a:solidFill>
                        <a:prstClr val="black"/>
                      </a:solidFill>
                      <a:latin typeface="宋体"/>
                      <a:cs typeface="宋体"/>
                    </a:rPr>
                    <a:t>为</a:t>
                  </a:r>
                  <a:r>
                    <a:rPr lang="zh-CN" altLang="en-US" sz="1350" dirty="0">
                      <a:solidFill>
                        <a:srgbClr val="A40020"/>
                      </a:solidFill>
                      <a:latin typeface="宋体"/>
                      <a:cs typeface="宋体"/>
                    </a:rPr>
                    <a:t>内生</a:t>
                  </a:r>
                  <a:r>
                    <a:rPr lang="zh-CN" altLang="en-US" sz="1350" dirty="0">
                      <a:solidFill>
                        <a:prstClr val="black"/>
                      </a:solidFill>
                      <a:latin typeface="宋体"/>
                      <a:cs typeface="宋体"/>
                    </a:rPr>
                    <a:t>观测变量向量</a:t>
                  </a:r>
                  <a:r>
                    <a:rPr lang="en-US" altLang="zh-CN" sz="1350" dirty="0">
                      <a:solidFill>
                        <a:prstClr val="black"/>
                      </a:solidFill>
                      <a:latin typeface="宋体"/>
                      <a:cs typeface="宋体"/>
                    </a:rPr>
                    <a:t>,</a:t>
                  </a:r>
                  <a14:m>
                    <m:oMath xmlns:m="http://schemas.openxmlformats.org/officeDocument/2006/math">
                      <m:r>
                        <a:rPr lang="zh-CN" altLang="en-US" sz="1350" i="1" spc="-34">
                          <a:solidFill>
                            <a:prstClr val="black"/>
                          </a:solidFill>
                          <a:latin typeface="Cambria Math" panose="02040503050406030204" pitchFamily="18" charset="0"/>
                          <a:cs typeface="宋体"/>
                        </a:rPr>
                        <m:t>𝜂</m:t>
                      </m:r>
                    </m:oMath>
                  </a14:m>
                  <a:r>
                    <a:rPr lang="zh-CN" altLang="en-US" sz="1350" dirty="0">
                      <a:solidFill>
                        <a:prstClr val="black"/>
                      </a:solidFill>
                      <a:latin typeface="宋体"/>
                      <a:cs typeface="宋体"/>
                    </a:rPr>
                    <a:t>为内生潜在变量向量，</a:t>
                  </a:r>
                  <a14:m>
                    <m:oMath xmlns:m="http://schemas.openxmlformats.org/officeDocument/2006/math">
                      <m:sSub>
                        <m:sSubPr>
                          <m:ctrlPr>
                            <a:rPr lang="en-US" altLang="zh-CN" sz="1350" i="1" dirty="0">
                              <a:solidFill>
                                <a:prstClr val="black"/>
                              </a:solidFill>
                              <a:latin typeface="Cambria Math" panose="02040503050406030204" pitchFamily="18" charset="0"/>
                            </a:rPr>
                          </m:ctrlPr>
                        </m:sSubPr>
                        <m:e>
                          <m:r>
                            <a:rPr lang="zh-CN" altLang="en-US" sz="1350" i="1" dirty="0">
                              <a:solidFill>
                                <a:prstClr val="black"/>
                              </a:solidFill>
                              <a:latin typeface="Cambria Math" panose="02040503050406030204" pitchFamily="18" charset="0"/>
                            </a:rPr>
                            <m:t>𝜆</m:t>
                          </m:r>
                        </m:e>
                        <m:sub>
                          <m:r>
                            <a:rPr lang="en-US" altLang="zh-CN" sz="1350" i="1" dirty="0">
                              <a:solidFill>
                                <a:prstClr val="black"/>
                              </a:solidFill>
                              <a:latin typeface="Cambria Math" panose="02040503050406030204" pitchFamily="18" charset="0"/>
                            </a:rPr>
                            <m:t>𝑦</m:t>
                          </m:r>
                        </m:sub>
                      </m:sSub>
                      <m:r>
                        <a:rPr lang="zh-CN" altLang="en-US" sz="1350" i="1" dirty="0">
                          <a:solidFill>
                            <a:prstClr val="black"/>
                          </a:solidFill>
                          <a:latin typeface="Cambria Math" panose="02040503050406030204" pitchFamily="18" charset="0"/>
                          <a:cs typeface="宋体"/>
                        </a:rPr>
                        <m:t> </m:t>
                      </m:r>
                    </m:oMath>
                  </a14:m>
                  <a:r>
                    <a:rPr lang="zh-CN" altLang="en-US" sz="1350" dirty="0">
                      <a:solidFill>
                        <a:prstClr val="black"/>
                      </a:solidFill>
                      <a:latin typeface="宋体"/>
                      <a:cs typeface="宋体"/>
                    </a:rPr>
                    <a:t>为内生观测向量在内生潜在变量上的因子负荷矩阵，为内生观测向量的残差项向量；</a:t>
                  </a:r>
                  <a:r>
                    <a:rPr lang="el-GR" altLang="zh-CN" sz="1350" dirty="0">
                      <a:solidFill>
                        <a:prstClr val="black"/>
                      </a:solidFill>
                      <a:ea typeface="Cambria Math" panose="02040503050406030204" pitchFamily="18" charset="0"/>
                      <a:cs typeface="宋体"/>
                    </a:rPr>
                    <a:t> </a:t>
                  </a:r>
                  <a14:m>
                    <m:oMath xmlns:m="http://schemas.openxmlformats.org/officeDocument/2006/math">
                      <m:r>
                        <m:rPr>
                          <m:sty m:val="p"/>
                        </m:rPr>
                        <a:rPr lang="el-GR" altLang="zh-CN" sz="1350" i="1">
                          <a:solidFill>
                            <a:prstClr val="black"/>
                          </a:solidFill>
                          <a:latin typeface="Cambria Math" panose="02040503050406030204" pitchFamily="18" charset="0"/>
                          <a:ea typeface="Cambria Math" panose="02040503050406030204" pitchFamily="18" charset="0"/>
                          <a:cs typeface="宋体"/>
                        </a:rPr>
                        <m:t>Β</m:t>
                      </m:r>
                    </m:oMath>
                  </a14:m>
                  <a:r>
                    <a:rPr lang="zh-CN" altLang="en-US" sz="1350" dirty="0">
                      <a:solidFill>
                        <a:prstClr val="black"/>
                      </a:solidFill>
                      <a:latin typeface="宋体"/>
                      <a:cs typeface="宋体"/>
                    </a:rPr>
                    <a:t>和</a:t>
                  </a:r>
                  <a14:m>
                    <m:oMath xmlns:m="http://schemas.openxmlformats.org/officeDocument/2006/math">
                      <m:r>
                        <m:rPr>
                          <m:sty m:val="p"/>
                        </m:rPr>
                        <a:rPr lang="el-GR" altLang="zh-CN" sz="1350" i="1" dirty="0">
                          <a:solidFill>
                            <a:prstClr val="black"/>
                          </a:solidFill>
                          <a:latin typeface="Cambria Math" panose="02040503050406030204" pitchFamily="18" charset="0"/>
                          <a:ea typeface="Cambria Math" panose="02040503050406030204" pitchFamily="18" charset="0"/>
                          <a:cs typeface="宋体"/>
                        </a:rPr>
                        <m:t>Γ</m:t>
                      </m:r>
                    </m:oMath>
                  </a14:m>
                  <a:r>
                    <a:rPr lang="zh-CN" altLang="en-US" sz="1350" dirty="0">
                      <a:solidFill>
                        <a:prstClr val="black"/>
                      </a:solidFill>
                      <a:latin typeface="宋体"/>
                      <a:cs typeface="宋体"/>
                    </a:rPr>
                    <a:t>都是</a:t>
                  </a:r>
                  <a:r>
                    <a:rPr lang="zh-CN" altLang="en-US" sz="1350" dirty="0">
                      <a:solidFill>
                        <a:srgbClr val="A40020"/>
                      </a:solidFill>
                      <a:latin typeface="宋体"/>
                      <a:cs typeface="宋体"/>
                    </a:rPr>
                    <a:t>路径系数</a:t>
                  </a:r>
                  <a:r>
                    <a:rPr lang="zh-CN" altLang="en-US" sz="1350" dirty="0">
                      <a:solidFill>
                        <a:prstClr val="black"/>
                      </a:solidFill>
                      <a:latin typeface="宋体"/>
                      <a:cs typeface="宋体"/>
                    </a:rPr>
                    <a:t>，</a:t>
                  </a:r>
                  <a14:m>
                    <m:oMath xmlns:m="http://schemas.openxmlformats.org/officeDocument/2006/math">
                      <m:r>
                        <m:rPr>
                          <m:sty m:val="p"/>
                        </m:rPr>
                        <a:rPr lang="el-GR" altLang="zh-CN" sz="1350" i="1">
                          <a:solidFill>
                            <a:prstClr val="black"/>
                          </a:solidFill>
                          <a:latin typeface="Cambria Math" panose="02040503050406030204" pitchFamily="18" charset="0"/>
                          <a:ea typeface="Cambria Math" panose="02040503050406030204" pitchFamily="18" charset="0"/>
                          <a:cs typeface="宋体"/>
                        </a:rPr>
                        <m:t>Β</m:t>
                      </m:r>
                    </m:oMath>
                  </a14:m>
                  <a:r>
                    <a:rPr lang="zh-CN" altLang="en-US" sz="1350" dirty="0">
                      <a:solidFill>
                        <a:prstClr val="black"/>
                      </a:solidFill>
                      <a:latin typeface="宋体"/>
                      <a:cs typeface="宋体"/>
                    </a:rPr>
                    <a:t>表示内生潜在变量之间的关系，</a:t>
                  </a:r>
                  <a:r>
                    <a:rPr lang="el-GR" altLang="zh-CN" sz="1350" dirty="0">
                      <a:solidFill>
                        <a:prstClr val="black"/>
                      </a:solidFill>
                      <a:ea typeface="Cambria Math" panose="02040503050406030204" pitchFamily="18" charset="0"/>
                      <a:cs typeface="宋体"/>
                    </a:rPr>
                    <a:t> </a:t>
                  </a:r>
                  <a14:m>
                    <m:oMath xmlns:m="http://schemas.openxmlformats.org/officeDocument/2006/math">
                      <m:r>
                        <m:rPr>
                          <m:sty m:val="p"/>
                        </m:rPr>
                        <a:rPr lang="el-GR" altLang="zh-CN" sz="1350" i="1" dirty="0">
                          <a:solidFill>
                            <a:prstClr val="black"/>
                          </a:solidFill>
                          <a:latin typeface="Cambria Math" panose="02040503050406030204" pitchFamily="18" charset="0"/>
                          <a:ea typeface="Cambria Math" panose="02040503050406030204" pitchFamily="18" charset="0"/>
                          <a:cs typeface="宋体"/>
                        </a:rPr>
                        <m:t>Γ</m:t>
                      </m:r>
                    </m:oMath>
                  </a14:m>
                  <a:r>
                    <a:rPr lang="zh-CN" altLang="en-US" sz="1350" dirty="0">
                      <a:solidFill>
                        <a:prstClr val="black"/>
                      </a:solidFill>
                      <a:latin typeface="宋体"/>
                      <a:cs typeface="宋体"/>
                    </a:rPr>
                    <a:t>表示外生潜在变量对内生潜在变量的影响，</a:t>
                  </a:r>
                  <a14:m>
                    <m:oMath xmlns:m="http://schemas.openxmlformats.org/officeDocument/2006/math">
                      <m:r>
                        <a:rPr lang="zh-CN" altLang="en-US" sz="1350" i="1" spc="-4">
                          <a:solidFill>
                            <a:prstClr val="black"/>
                          </a:solidFill>
                          <a:latin typeface="Cambria Math" panose="02040503050406030204" pitchFamily="18" charset="0"/>
                          <a:cs typeface="宋体"/>
                        </a:rPr>
                        <m:t>𝜁</m:t>
                      </m:r>
                    </m:oMath>
                  </a14:m>
                  <a:r>
                    <a:rPr lang="zh-CN" altLang="en-US" sz="1350" dirty="0">
                      <a:solidFill>
                        <a:prstClr val="black"/>
                      </a:solidFill>
                      <a:latin typeface="宋体"/>
                      <a:cs typeface="宋体"/>
                    </a:rPr>
                    <a:t>为结构方程的误差项。</a:t>
                  </a:r>
                  <a:endParaRPr sz="1350" dirty="0">
                    <a:solidFill>
                      <a:prstClr val="black"/>
                    </a:solidFill>
                    <a:latin typeface="宋体"/>
                    <a:cs typeface="宋体"/>
                  </a:endParaRPr>
                </a:p>
              </p:txBody>
            </p:sp>
          </mc:Choice>
          <mc:Fallback xmlns="">
            <p:sp>
              <p:nvSpPr>
                <p:cNvPr id="13" name="object 5">
                  <a:extLst>
                    <a:ext uri="{FF2B5EF4-FFF2-40B4-BE49-F238E27FC236}">
                      <a16:creationId xmlns:a16="http://schemas.microsoft.com/office/drawing/2014/main" id="{D93279B8-B786-4BD2-8370-F2BB00F806CE}"/>
                    </a:ext>
                  </a:extLst>
                </p:cNvPr>
                <p:cNvSpPr txBox="1">
                  <a:spLocks noRot="1" noChangeAspect="1" noMove="1" noResize="1" noEditPoints="1" noAdjustHandles="1" noChangeArrowheads="1" noChangeShapeType="1" noTextEdit="1"/>
                </p:cNvSpPr>
                <p:nvPr/>
              </p:nvSpPr>
              <p:spPr>
                <a:xfrm>
                  <a:off x="7059979" y="3217984"/>
                  <a:ext cx="4955516" cy="3148638"/>
                </a:xfrm>
                <a:prstGeom prst="rect">
                  <a:avLst/>
                </a:prstGeom>
                <a:blipFill>
                  <a:blip r:embed="rId3"/>
                  <a:stretch>
                    <a:fillRect l="-2463" t="-258" r="-7553" b="-3618"/>
                  </a:stretch>
                </a:blipFill>
              </p:spPr>
              <p:txBody>
                <a:bodyPr/>
                <a:lstStyle/>
                <a:p>
                  <a:r>
                    <a:rPr lang="zh-CN" altLang="en-US">
                      <a:noFill/>
                    </a:rPr>
                    <a:t> </a:t>
                  </a:r>
                </a:p>
              </p:txBody>
            </p:sp>
          </mc:Fallback>
        </mc:AlternateContent>
      </p:grpSp>
      <p:pic>
        <p:nvPicPr>
          <p:cNvPr id="15" name="图片 14">
            <a:extLst>
              <a:ext uri="{FF2B5EF4-FFF2-40B4-BE49-F238E27FC236}">
                <a16:creationId xmlns:a16="http://schemas.microsoft.com/office/drawing/2014/main" id="{943BA007-32D1-4196-B584-19EFBB5941FE}"/>
              </a:ext>
            </a:extLst>
          </p:cNvPr>
          <p:cNvPicPr>
            <a:picLocks noChangeAspect="1"/>
          </p:cNvPicPr>
          <p:nvPr/>
        </p:nvPicPr>
        <p:blipFill>
          <a:blip r:embed="rId4"/>
          <a:stretch>
            <a:fillRect/>
          </a:stretch>
        </p:blipFill>
        <p:spPr>
          <a:xfrm>
            <a:off x="190652" y="1654293"/>
            <a:ext cx="4571141" cy="3043465"/>
          </a:xfrm>
          <a:prstGeom prst="rect">
            <a:avLst/>
          </a:prstGeom>
        </p:spPr>
      </p:pic>
    </p:spTree>
    <p:extLst>
      <p:ext uri="{BB962C8B-B14F-4D97-AF65-F5344CB8AC3E}">
        <p14:creationId xmlns:p14="http://schemas.microsoft.com/office/powerpoint/2010/main" val="92318062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BD06B17-FE40-4B74-86B5-03A29EAE30C5}"/>
              </a:ext>
            </a:extLst>
          </p:cNvPr>
          <p:cNvGrpSpPr/>
          <p:nvPr/>
        </p:nvGrpSpPr>
        <p:grpSpPr>
          <a:xfrm>
            <a:off x="827584" y="187551"/>
            <a:ext cx="8138886" cy="517674"/>
            <a:chOff x="1103445" y="250068"/>
            <a:chExt cx="10851848" cy="690232"/>
          </a:xfrm>
        </p:grpSpPr>
        <p:cxnSp>
          <p:nvCxnSpPr>
            <p:cNvPr id="17" name="直接连接符 16">
              <a:extLst>
                <a:ext uri="{FF2B5EF4-FFF2-40B4-BE49-F238E27FC236}">
                  <a16:creationId xmlns:a16="http://schemas.microsoft.com/office/drawing/2014/main" id="{B2F09F19-9239-411C-BD62-8245314BB45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sp>
          <p:nvSpPr>
            <p:cNvPr id="6" name="矩形 5">
              <a:extLst>
                <a:ext uri="{FF2B5EF4-FFF2-40B4-BE49-F238E27FC236}">
                  <a16:creationId xmlns:a16="http://schemas.microsoft.com/office/drawing/2014/main" id="{76B4D391-5659-4DBB-AE52-44E9C287381E}"/>
                </a:ext>
              </a:extLst>
            </p:cNvPr>
            <p:cNvSpPr/>
            <p:nvPr/>
          </p:nvSpPr>
          <p:spPr>
            <a:xfrm>
              <a:off x="1103445" y="250068"/>
              <a:ext cx="4451107" cy="62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标准结构方程模型</a:t>
              </a:r>
            </a:p>
          </p:txBody>
        </p:sp>
      </p:grpSp>
      <p:pic>
        <p:nvPicPr>
          <p:cNvPr id="4" name="图片 3">
            <a:extLst>
              <a:ext uri="{FF2B5EF4-FFF2-40B4-BE49-F238E27FC236}">
                <a16:creationId xmlns:a16="http://schemas.microsoft.com/office/drawing/2014/main" id="{398D8CA9-EF99-49A3-9A63-110881823F14}"/>
              </a:ext>
            </a:extLst>
          </p:cNvPr>
          <p:cNvPicPr>
            <a:picLocks noChangeAspect="1"/>
          </p:cNvPicPr>
          <p:nvPr/>
        </p:nvPicPr>
        <p:blipFill>
          <a:blip r:embed="rId2"/>
          <a:stretch>
            <a:fillRect/>
          </a:stretch>
        </p:blipFill>
        <p:spPr>
          <a:xfrm>
            <a:off x="4564857" y="718476"/>
            <a:ext cx="4579144" cy="4432616"/>
          </a:xfrm>
          <a:prstGeom prst="rect">
            <a:avLst/>
          </a:prstGeom>
        </p:spPr>
      </p:pic>
      <p:pic>
        <p:nvPicPr>
          <p:cNvPr id="9" name="图片 8">
            <a:extLst>
              <a:ext uri="{FF2B5EF4-FFF2-40B4-BE49-F238E27FC236}">
                <a16:creationId xmlns:a16="http://schemas.microsoft.com/office/drawing/2014/main" id="{C1FF64AE-59A7-4E01-A9DA-1E8F3BF2C1A6}"/>
              </a:ext>
            </a:extLst>
          </p:cNvPr>
          <p:cNvPicPr>
            <a:picLocks noChangeAspect="1"/>
          </p:cNvPicPr>
          <p:nvPr/>
        </p:nvPicPr>
        <p:blipFill>
          <a:blip r:embed="rId3"/>
          <a:stretch>
            <a:fillRect/>
          </a:stretch>
        </p:blipFill>
        <p:spPr>
          <a:xfrm>
            <a:off x="-6285" y="1272720"/>
            <a:ext cx="4571141" cy="3043465"/>
          </a:xfrm>
          <a:prstGeom prst="rect">
            <a:avLst/>
          </a:prstGeom>
        </p:spPr>
      </p:pic>
    </p:spTree>
    <p:extLst>
      <p:ext uri="{BB962C8B-B14F-4D97-AF65-F5344CB8AC3E}">
        <p14:creationId xmlns:p14="http://schemas.microsoft.com/office/powerpoint/2010/main" val="243131356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3" name="Rectangle 25"/>
          <p:cNvSpPr>
            <a:spLocks noChangeArrowheads="1"/>
          </p:cNvSpPr>
          <p:nvPr/>
        </p:nvSpPr>
        <p:spPr bwMode="auto">
          <a:xfrm>
            <a:off x="7334251" y="142363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01</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37914" name="Rectangle 26"/>
          <p:cNvSpPr>
            <a:spLocks noChangeArrowheads="1"/>
          </p:cNvSpPr>
          <p:nvPr/>
        </p:nvSpPr>
        <p:spPr bwMode="auto">
          <a:xfrm>
            <a:off x="5292080" y="3651870"/>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02</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pic>
        <p:nvPicPr>
          <p:cNvPr id="2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AE2F0AE0-E263-4E43-A56D-28C29ED443E0}"/>
              </a:ext>
            </a:extLst>
          </p:cNvPr>
          <p:cNvPicPr>
            <a:picLocks noChangeAspect="1"/>
          </p:cNvPicPr>
          <p:nvPr/>
        </p:nvPicPr>
        <p:blipFill>
          <a:blip r:embed="rId4"/>
          <a:stretch>
            <a:fillRect/>
          </a:stretch>
        </p:blipFill>
        <p:spPr>
          <a:xfrm>
            <a:off x="56351" y="842119"/>
            <a:ext cx="4260233" cy="4068092"/>
          </a:xfrm>
          <a:prstGeom prst="rect">
            <a:avLst/>
          </a:prstGeom>
        </p:spPr>
      </p:pic>
      <p:pic>
        <p:nvPicPr>
          <p:cNvPr id="6" name="图片 5">
            <a:extLst>
              <a:ext uri="{FF2B5EF4-FFF2-40B4-BE49-F238E27FC236}">
                <a16:creationId xmlns:a16="http://schemas.microsoft.com/office/drawing/2014/main" id="{72BCC6FF-FBE3-4BF8-9A5C-65B0FEEA8146}"/>
              </a:ext>
            </a:extLst>
          </p:cNvPr>
          <p:cNvPicPr>
            <a:picLocks noChangeAspect="1"/>
          </p:cNvPicPr>
          <p:nvPr/>
        </p:nvPicPr>
        <p:blipFill>
          <a:blip r:embed="rId5"/>
          <a:stretch>
            <a:fillRect/>
          </a:stretch>
        </p:blipFill>
        <p:spPr>
          <a:xfrm>
            <a:off x="4644008" y="1059582"/>
            <a:ext cx="4200089" cy="3997244"/>
          </a:xfrm>
          <a:prstGeom prst="rect">
            <a:avLst/>
          </a:prstGeom>
        </p:spPr>
      </p:pic>
      <p:sp>
        <p:nvSpPr>
          <p:cNvPr id="10" name="矩形 9">
            <a:extLst>
              <a:ext uri="{FF2B5EF4-FFF2-40B4-BE49-F238E27FC236}">
                <a16:creationId xmlns:a16="http://schemas.microsoft.com/office/drawing/2014/main" id="{11934BAB-FB6D-4543-9C99-4C2DF1625C1C}"/>
              </a:ext>
            </a:extLst>
          </p:cNvPr>
          <p:cNvSpPr/>
          <p:nvPr/>
        </p:nvSpPr>
        <p:spPr>
          <a:xfrm>
            <a:off x="304008" y="17255"/>
            <a:ext cx="3482346"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结构方程模型程序流程</a:t>
            </a:r>
          </a:p>
        </p:txBody>
      </p:sp>
    </p:spTree>
    <p:extLst>
      <p:ext uri="{BB962C8B-B14F-4D97-AF65-F5344CB8AC3E}">
        <p14:creationId xmlns:p14="http://schemas.microsoft.com/office/powerpoint/2010/main" val="341298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62460" y="699542"/>
            <a:ext cx="1980029" cy="523220"/>
          </a:xfrm>
          <a:prstGeom prst="rect">
            <a:avLst/>
          </a:prstGeom>
          <a:noFill/>
        </p:spPr>
        <p:txBody>
          <a:bodyPr wrap="none" rtlCol="0">
            <a:spAutoFit/>
          </a:bodyPr>
          <a:lstStyle>
            <a:defPPr>
              <a:defRPr lang="zh-CN"/>
            </a:defPPr>
            <a:lvl1pPr>
              <a:defRPr sz="2400">
                <a:solidFill>
                  <a:schemeClr val="accent1"/>
                </a:solidFill>
                <a:latin typeface="微软雅黑 Light" panose="020B0502040204020203" pitchFamily="34" charset="-122"/>
                <a:ea typeface="微软雅黑 Light" panose="020B0502040204020203" pitchFamily="34" charset="-122"/>
              </a:defRPr>
            </a:lvl1pPr>
          </a:lstStyle>
          <a:p>
            <a:r>
              <a:rPr lang="zh-CN" altLang="en-US" sz="2800" b="1" dirty="0"/>
              <a:t>协方差方法</a:t>
            </a:r>
          </a:p>
        </p:txBody>
      </p:sp>
      <p:sp>
        <p:nvSpPr>
          <p:cNvPr id="4" name="TextBox 3"/>
          <p:cNvSpPr txBox="1"/>
          <p:nvPr/>
        </p:nvSpPr>
        <p:spPr>
          <a:xfrm>
            <a:off x="2137239" y="1253217"/>
            <a:ext cx="1694258" cy="1628954"/>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8800" dirty="0">
                <a:solidFill>
                  <a:schemeClr val="bg1">
                    <a:lumMod val="50000"/>
                  </a:schemeClr>
                </a:solidFill>
                <a:latin typeface="微软雅黑 Light" pitchFamily="34" charset="-122"/>
                <a:ea typeface="微软雅黑 Light" pitchFamily="34" charset="-122"/>
              </a:rPr>
              <a:t>02</a:t>
            </a:r>
            <a:endParaRPr lang="zh-CN" altLang="en-US" sz="8800" dirty="0">
              <a:solidFill>
                <a:schemeClr val="bg1">
                  <a:lumMod val="50000"/>
                </a:schemeClr>
              </a:solidFill>
              <a:latin typeface="微软雅黑 Light" pitchFamily="34" charset="-122"/>
              <a:ea typeface="微软雅黑 Light" pitchFamily="34" charset="-122"/>
            </a:endParaRPr>
          </a:p>
        </p:txBody>
      </p:sp>
      <p:pic>
        <p:nvPicPr>
          <p:cNvPr id="3075" name="Picture 3" descr="D:\1稻壳模板\ppt\2016.4\小清新水彩花卉毕业答辩模板\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 y="462756"/>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1稻壳模板\ppt\2016.4\小清新水彩花卉毕业答辩模板\未标题-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6118" y="377031"/>
            <a:ext cx="1425575" cy="4389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03951" y="1347614"/>
            <a:ext cx="4277076" cy="1691489"/>
          </a:xfrm>
          <a:prstGeom prst="rect">
            <a:avLst/>
          </a:prstGeom>
          <a:noFill/>
        </p:spPr>
        <p:txBody>
          <a:bodyPr wrap="square" rtlCol="0">
            <a:spAutoFit/>
          </a:bodyPr>
          <a:lstStyle/>
          <a:p>
            <a:pPr marL="171450" indent="-171450">
              <a:lnSpc>
                <a:spcPct val="150000"/>
              </a:lnSpc>
              <a:buClr>
                <a:schemeClr val="bg1">
                  <a:lumMod val="50000"/>
                </a:schemeClr>
              </a:buClr>
              <a:buFont typeface="Wingdings" pitchFamily="2" charset="2"/>
              <a:buChar char="ü"/>
            </a:pPr>
            <a:r>
              <a:rPr lang="zh-CN" altLang="en-US" sz="2400" dirty="0">
                <a:solidFill>
                  <a:schemeClr val="bg1">
                    <a:lumMod val="50000"/>
                  </a:schemeClr>
                </a:solidFill>
                <a:latin typeface="微软雅黑 Light" panose="020B0502040204020203" pitchFamily="34" charset="-122"/>
                <a:ea typeface="微软雅黑 Light" panose="020B0502040204020203" pitchFamily="34" charset="-122"/>
              </a:rPr>
              <a:t>概念介绍</a:t>
            </a:r>
          </a:p>
          <a:p>
            <a:pPr marL="171450" indent="-171450">
              <a:lnSpc>
                <a:spcPct val="150000"/>
              </a:lnSpc>
              <a:buClr>
                <a:schemeClr val="bg1">
                  <a:lumMod val="50000"/>
                </a:schemeClr>
              </a:buClr>
              <a:buFont typeface="Wingdings" pitchFamily="2" charset="2"/>
              <a:buChar char="ü"/>
            </a:pPr>
            <a:r>
              <a:rPr lang="zh-CN" altLang="en-US" sz="2400" dirty="0">
                <a:solidFill>
                  <a:schemeClr val="bg1">
                    <a:lumMod val="50000"/>
                  </a:schemeClr>
                </a:solidFill>
                <a:latin typeface="微软雅黑 Light" panose="020B0502040204020203" pitchFamily="34" charset="-122"/>
                <a:ea typeface="微软雅黑 Light" panose="020B0502040204020203" pitchFamily="34" charset="-122"/>
              </a:rPr>
              <a:t>建模流程</a:t>
            </a:r>
          </a:p>
          <a:p>
            <a:pPr marL="171450" indent="-171450">
              <a:lnSpc>
                <a:spcPct val="150000"/>
              </a:lnSpc>
              <a:buClr>
                <a:schemeClr val="bg1">
                  <a:lumMod val="50000"/>
                </a:schemeClr>
              </a:buClr>
              <a:buFont typeface="Wingdings" pitchFamily="2" charset="2"/>
              <a:buChar char="ü"/>
            </a:pPr>
            <a:r>
              <a:rPr lang="zh-CN" altLang="en-US" sz="2400" dirty="0">
                <a:solidFill>
                  <a:schemeClr val="bg1">
                    <a:lumMod val="50000"/>
                  </a:schemeClr>
                </a:solidFill>
                <a:latin typeface="微软雅黑 Light" panose="020B0502040204020203" pitchFamily="34" charset="-122"/>
                <a:ea typeface="微软雅黑 Light" panose="020B0502040204020203" pitchFamily="34" charset="-122"/>
              </a:rPr>
              <a:t>相关软件</a:t>
            </a:r>
          </a:p>
        </p:txBody>
      </p:sp>
    </p:spTree>
    <p:extLst>
      <p:ext uri="{BB962C8B-B14F-4D97-AF65-F5344CB8AC3E}">
        <p14:creationId xmlns:p14="http://schemas.microsoft.com/office/powerpoint/2010/main" val="170155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379B19A-4569-4CE4-8FFC-D459D89D1443}"/>
                  </a:ext>
                </a:extLst>
              </p:cNvPr>
              <p:cNvSpPr txBox="1"/>
              <p:nvPr/>
            </p:nvSpPr>
            <p:spPr>
              <a:xfrm>
                <a:off x="81286" y="889564"/>
                <a:ext cx="8981428" cy="923330"/>
              </a:xfrm>
              <a:prstGeom prst="rect">
                <a:avLst/>
              </a:prstGeom>
              <a:noFill/>
            </p:spPr>
            <p:txBody>
              <a:bodyPr wrap="square" rtlCol="0">
                <a:spAutoFit/>
              </a:bodyPr>
              <a:lstStyle/>
              <a:p>
                <a:r>
                  <a:rPr lang="zh-CN" altLang="en-US" dirty="0"/>
                  <a:t>协方差方法，主要称为结构方程模型方法，其主要思想是对要预测的协方差阵和样本协方差阵进行比较，预测的值要使得这两个矩阵的差越小越好。假定</a:t>
                </a:r>
                <a:r>
                  <a:rPr lang="en-US" altLang="zh-CN" dirty="0"/>
                  <a:t>S</a:t>
                </a:r>
                <a:r>
                  <a:rPr lang="zh-CN" altLang="en-US" dirty="0"/>
                  <a:t>为样本协方差阵</a:t>
                </a:r>
                <a14:m>
                  <m:oMath xmlns:m="http://schemas.openxmlformats.org/officeDocument/2006/math">
                    <m:nary>
                      <m:naryPr>
                        <m:chr m:val="∑"/>
                        <m:subHide m:val="on"/>
                        <m:supHide m:val="on"/>
                        <m:ctrlPr>
                          <a:rPr lang="zh-CN" altLang="en-US" i="1" smtClean="0">
                            <a:latin typeface="Cambria Math" panose="02040503050406030204" pitchFamily="18" charset="0"/>
                          </a:rPr>
                        </m:ctrlPr>
                      </m:naryPr>
                      <m:sub/>
                      <m:sup/>
                      <m:e>
                        <m:r>
                          <a:rPr lang="zh-CN" altLang="en-US" i="1">
                            <a:latin typeface="Cambria Math" panose="02040503050406030204" pitchFamily="18" charset="0"/>
                          </a:rPr>
                          <m:t>（</m:t>
                        </m:r>
                        <m:r>
                          <a:rPr lang="zh-CN" altLang="en-US" i="1" smtClean="0">
                            <a:latin typeface="Cambria Math" panose="02040503050406030204" pitchFamily="18" charset="0"/>
                          </a:rPr>
                          <m:t>𝜃</m:t>
                        </m:r>
                        <m:r>
                          <a:rPr lang="zh-CN" altLang="en-US" i="1">
                            <a:latin typeface="Cambria Math" panose="02040503050406030204" pitchFamily="18" charset="0"/>
                          </a:rPr>
                          <m:t>）</m:t>
                        </m:r>
                      </m:e>
                    </m:nary>
                  </m:oMath>
                </a14:m>
                <a:r>
                  <a:rPr lang="zh-CN" altLang="en-US" dirty="0"/>
                  <a:t>为预测的协方差阵，则目标的似然函数为：</a:t>
                </a:r>
              </a:p>
            </p:txBody>
          </p:sp>
        </mc:Choice>
        <mc:Fallback xmlns="">
          <p:sp>
            <p:nvSpPr>
              <p:cNvPr id="7" name="文本框 6">
                <a:extLst>
                  <a:ext uri="{FF2B5EF4-FFF2-40B4-BE49-F238E27FC236}">
                    <a16:creationId xmlns:a16="http://schemas.microsoft.com/office/drawing/2014/main" id="{A379B19A-4569-4CE4-8FFC-D459D89D1443}"/>
                  </a:ext>
                </a:extLst>
              </p:cNvPr>
              <p:cNvSpPr txBox="1">
                <a:spLocks noRot="1" noChangeAspect="1" noMove="1" noResize="1" noEditPoints="1" noAdjustHandles="1" noChangeArrowheads="1" noChangeShapeType="1" noTextEdit="1"/>
              </p:cNvSpPr>
              <p:nvPr/>
            </p:nvSpPr>
            <p:spPr>
              <a:xfrm>
                <a:off x="81286" y="889564"/>
                <a:ext cx="8981428" cy="923330"/>
              </a:xfrm>
              <a:prstGeom prst="rect">
                <a:avLst/>
              </a:prstGeom>
              <a:blipFill>
                <a:blip r:embed="rId4"/>
                <a:stretch>
                  <a:fillRect l="-3731" t="-3974" b="-74834"/>
                </a:stretch>
              </a:blipFill>
            </p:spPr>
            <p:txBody>
              <a:bodyPr/>
              <a:lstStyle/>
              <a:p>
                <a:r>
                  <a:rPr lang="zh-CN" altLang="en-US">
                    <a:noFill/>
                  </a:rPr>
                  <a:t> </a:t>
                </a:r>
              </a:p>
            </p:txBody>
          </p:sp>
        </mc:Fallback>
      </mc:AlternateContent>
      <p:graphicFrame>
        <p:nvGraphicFramePr>
          <p:cNvPr id="8" name="对象 7">
            <a:extLst>
              <a:ext uri="{FF2B5EF4-FFF2-40B4-BE49-F238E27FC236}">
                <a16:creationId xmlns:a16="http://schemas.microsoft.com/office/drawing/2014/main" id="{66305A8E-0870-4E38-9D66-99D58245A2A4}"/>
              </a:ext>
            </a:extLst>
          </p:cNvPr>
          <p:cNvGraphicFramePr>
            <a:graphicFrameLocks noChangeAspect="1"/>
          </p:cNvGraphicFramePr>
          <p:nvPr/>
        </p:nvGraphicFramePr>
        <p:xfrm>
          <a:off x="485734" y="1929555"/>
          <a:ext cx="7884368" cy="463674"/>
        </p:xfrm>
        <a:graphic>
          <a:graphicData uri="http://schemas.openxmlformats.org/presentationml/2006/ole">
            <mc:AlternateContent xmlns:mc="http://schemas.openxmlformats.org/markup-compatibility/2006">
              <mc:Choice xmlns:v="urn:schemas-microsoft-com:vml" Requires="v">
                <p:oleObj spid="_x0000_s28727" name="Formula" r:id="rId5" imgW="3295800" imgH="193320" progId="Equation.Ribbit">
                  <p:embed/>
                </p:oleObj>
              </mc:Choice>
              <mc:Fallback>
                <p:oleObj name="Formula" r:id="rId5" imgW="3295800" imgH="193320" progId="Equation.Ribbit">
                  <p:embed/>
                  <p:pic>
                    <p:nvPicPr>
                      <p:cNvPr id="8" name="对象 7">
                        <a:extLst>
                          <a:ext uri="{FF2B5EF4-FFF2-40B4-BE49-F238E27FC236}">
                            <a16:creationId xmlns:a16="http://schemas.microsoft.com/office/drawing/2014/main" id="{66305A8E-0870-4E38-9D66-99D58245A2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34" y="1929555"/>
                        <a:ext cx="7884368" cy="463674"/>
                      </a:xfrm>
                      <a:prstGeom prst="rect">
                        <a:avLst/>
                      </a:prstGeom>
                      <a:noFill/>
                    </p:spPr>
                  </p:pic>
                </p:oleObj>
              </mc:Fallback>
            </mc:AlternateContent>
          </a:graphicData>
        </a:graphic>
      </p:graphicFrame>
      <p:sp>
        <p:nvSpPr>
          <p:cNvPr id="2" name="文本框 1">
            <a:extLst>
              <a:ext uri="{FF2B5EF4-FFF2-40B4-BE49-F238E27FC236}">
                <a16:creationId xmlns:a16="http://schemas.microsoft.com/office/drawing/2014/main" id="{9C811839-9F8E-48DF-AD0E-17CCAF617855}"/>
              </a:ext>
            </a:extLst>
          </p:cNvPr>
          <p:cNvSpPr txBox="1"/>
          <p:nvPr/>
        </p:nvSpPr>
        <p:spPr>
          <a:xfrm>
            <a:off x="341652" y="2509890"/>
            <a:ext cx="8172532" cy="646331"/>
          </a:xfrm>
          <a:prstGeom prst="rect">
            <a:avLst/>
          </a:prstGeom>
          <a:noFill/>
        </p:spPr>
        <p:txBody>
          <a:bodyPr wrap="square" rtlCol="0">
            <a:spAutoFit/>
          </a:bodyPr>
          <a:lstStyle/>
          <a:p>
            <a:r>
              <a:rPr lang="zh-CN" altLang="en-US" dirty="0"/>
              <a:t>这里，</a:t>
            </a:r>
            <a:r>
              <a:rPr lang="en-US" altLang="zh-CN" dirty="0"/>
              <a:t>p</a:t>
            </a:r>
            <a:r>
              <a:rPr lang="zh-CN" altLang="en-US" dirty="0"/>
              <a:t>及</a:t>
            </a:r>
            <a:r>
              <a:rPr lang="en-US" altLang="zh-CN" dirty="0"/>
              <a:t>q</a:t>
            </a:r>
            <a:r>
              <a:rPr lang="zh-CN" altLang="en-US" dirty="0"/>
              <a:t>分别为内生观测变量及外生观测变量的数目，还有一些其他方法，比如使得下式最小的方法（不加权最小二乘，广义最小二乘）</a:t>
            </a:r>
          </a:p>
        </p:txBody>
      </p:sp>
      <p:graphicFrame>
        <p:nvGraphicFramePr>
          <p:cNvPr id="9" name="对象 8">
            <a:extLst>
              <a:ext uri="{FF2B5EF4-FFF2-40B4-BE49-F238E27FC236}">
                <a16:creationId xmlns:a16="http://schemas.microsoft.com/office/drawing/2014/main" id="{0D099537-E766-4A8A-9F7F-66BC377DB939}"/>
              </a:ext>
            </a:extLst>
          </p:cNvPr>
          <p:cNvGraphicFramePr>
            <a:graphicFrameLocks noChangeAspect="1"/>
          </p:cNvGraphicFramePr>
          <p:nvPr/>
        </p:nvGraphicFramePr>
        <p:xfrm>
          <a:off x="1187624" y="3156221"/>
          <a:ext cx="3811683" cy="792088"/>
        </p:xfrm>
        <a:graphic>
          <a:graphicData uri="http://schemas.openxmlformats.org/presentationml/2006/ole">
            <mc:AlternateContent xmlns:mc="http://schemas.openxmlformats.org/markup-compatibility/2006">
              <mc:Choice xmlns:v="urn:schemas-microsoft-com:vml" Requires="v">
                <p:oleObj spid="_x0000_s28728" name="Formula" r:id="rId7" imgW="1580040" imgH="329040" progId="Equation.Ribbit">
                  <p:embed/>
                </p:oleObj>
              </mc:Choice>
              <mc:Fallback>
                <p:oleObj name="Formula" r:id="rId7" imgW="1580040" imgH="329040" progId="Equation.Ribbit">
                  <p:embed/>
                  <p:pic>
                    <p:nvPicPr>
                      <p:cNvPr id="9" name="对象 8">
                        <a:extLst>
                          <a:ext uri="{FF2B5EF4-FFF2-40B4-BE49-F238E27FC236}">
                            <a16:creationId xmlns:a16="http://schemas.microsoft.com/office/drawing/2014/main" id="{0D099537-E766-4A8A-9F7F-66BC377DB9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3156221"/>
                        <a:ext cx="3811683"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a:extLst>
              <a:ext uri="{FF2B5EF4-FFF2-40B4-BE49-F238E27FC236}">
                <a16:creationId xmlns:a16="http://schemas.microsoft.com/office/drawing/2014/main" id="{F7C4913E-127D-4068-BBAB-1C3446C20B86}"/>
              </a:ext>
            </a:extLst>
          </p:cNvPr>
          <p:cNvGraphicFramePr>
            <a:graphicFrameLocks noChangeAspect="1"/>
          </p:cNvGraphicFramePr>
          <p:nvPr/>
        </p:nvGraphicFramePr>
        <p:xfrm>
          <a:off x="971600" y="4046115"/>
          <a:ext cx="5477525" cy="864096"/>
        </p:xfrm>
        <a:graphic>
          <a:graphicData uri="http://schemas.openxmlformats.org/presentationml/2006/ole">
            <mc:AlternateContent xmlns:mc="http://schemas.openxmlformats.org/markup-compatibility/2006">
              <mc:Choice xmlns:v="urn:schemas-microsoft-com:vml" Requires="v">
                <p:oleObj spid="_x0000_s28729" name="Formula" r:id="rId9" imgW="2081880" imgH="329040" progId="Equation.Ribbit">
                  <p:embed/>
                </p:oleObj>
              </mc:Choice>
              <mc:Fallback>
                <p:oleObj name="Formula" r:id="rId9" imgW="2081880" imgH="329040" progId="Equation.Ribbit">
                  <p:embed/>
                  <p:pic>
                    <p:nvPicPr>
                      <p:cNvPr id="10" name="对象 9">
                        <a:extLst>
                          <a:ext uri="{FF2B5EF4-FFF2-40B4-BE49-F238E27FC236}">
                            <a16:creationId xmlns:a16="http://schemas.microsoft.com/office/drawing/2014/main" id="{F7C4913E-127D-4068-BBAB-1C3446C20B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600" y="4046115"/>
                        <a:ext cx="5477525"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文本框 2">
            <a:extLst>
              <a:ext uri="{FF2B5EF4-FFF2-40B4-BE49-F238E27FC236}">
                <a16:creationId xmlns:a16="http://schemas.microsoft.com/office/drawing/2014/main" id="{1280C660-E0E4-4CB6-88C1-9EA44CAE57E3}"/>
              </a:ext>
            </a:extLst>
          </p:cNvPr>
          <p:cNvSpPr txBox="1"/>
          <p:nvPr/>
        </p:nvSpPr>
        <p:spPr>
          <a:xfrm>
            <a:off x="5508104" y="3400107"/>
            <a:ext cx="3006080" cy="369332"/>
          </a:xfrm>
          <a:prstGeom prst="rect">
            <a:avLst/>
          </a:prstGeom>
          <a:noFill/>
        </p:spPr>
        <p:txBody>
          <a:bodyPr wrap="square" rtlCol="0">
            <a:spAutoFit/>
          </a:bodyPr>
          <a:lstStyle/>
          <a:p>
            <a:r>
              <a:rPr lang="zh-CN" altLang="en-US" dirty="0"/>
              <a:t>不加权最小二乘</a:t>
            </a:r>
          </a:p>
        </p:txBody>
      </p:sp>
      <p:sp>
        <p:nvSpPr>
          <p:cNvPr id="11" name="文本框 10">
            <a:extLst>
              <a:ext uri="{FF2B5EF4-FFF2-40B4-BE49-F238E27FC236}">
                <a16:creationId xmlns:a16="http://schemas.microsoft.com/office/drawing/2014/main" id="{6E457D34-393E-46A0-8A99-4E8EAE9E7A31}"/>
              </a:ext>
            </a:extLst>
          </p:cNvPr>
          <p:cNvSpPr txBox="1"/>
          <p:nvPr/>
        </p:nvSpPr>
        <p:spPr>
          <a:xfrm>
            <a:off x="6669360" y="4371950"/>
            <a:ext cx="3006080" cy="369332"/>
          </a:xfrm>
          <a:prstGeom prst="rect">
            <a:avLst/>
          </a:prstGeom>
          <a:noFill/>
        </p:spPr>
        <p:txBody>
          <a:bodyPr wrap="square" rtlCol="0">
            <a:spAutoFit/>
          </a:bodyPr>
          <a:lstStyle/>
          <a:p>
            <a:r>
              <a:rPr lang="zh-CN" altLang="en-US" dirty="0"/>
              <a:t>广义最小二乘</a:t>
            </a:r>
          </a:p>
        </p:txBody>
      </p:sp>
      <p:sp>
        <p:nvSpPr>
          <p:cNvPr id="12" name="矩形 11">
            <a:extLst>
              <a:ext uri="{FF2B5EF4-FFF2-40B4-BE49-F238E27FC236}">
                <a16:creationId xmlns:a16="http://schemas.microsoft.com/office/drawing/2014/main" id="{C0DA7365-4E17-49FD-9174-4254525F3A6A}"/>
              </a:ext>
            </a:extLst>
          </p:cNvPr>
          <p:cNvSpPr/>
          <p:nvPr/>
        </p:nvSpPr>
        <p:spPr>
          <a:xfrm>
            <a:off x="318716" y="0"/>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325532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25378" y="460850"/>
            <a:ext cx="3718576" cy="286044"/>
          </a:xfrm>
          <a:prstGeom prst="rect">
            <a:avLst/>
          </a:prstGeom>
          <a:blipFill>
            <a:blip r:embed="rId2" cstate="print"/>
            <a:stretch>
              <a:fillRect/>
            </a:stretch>
          </a:blipFill>
        </p:spPr>
        <p:txBody>
          <a:bodyPr wrap="square" lIns="0" tIns="0" rIns="0" bIns="0" rtlCol="0"/>
          <a:lstStyle/>
          <a:p>
            <a:endParaRPr sz="1502"/>
          </a:p>
        </p:txBody>
      </p:sp>
      <p:sp>
        <p:nvSpPr>
          <p:cNvPr id="3" name="object 3"/>
          <p:cNvSpPr txBox="1"/>
          <p:nvPr/>
        </p:nvSpPr>
        <p:spPr>
          <a:xfrm>
            <a:off x="1039674" y="876138"/>
            <a:ext cx="4376307" cy="290371"/>
          </a:xfrm>
          <a:prstGeom prst="rect">
            <a:avLst/>
          </a:prstGeom>
        </p:spPr>
        <p:txBody>
          <a:bodyPr vert="horz" wrap="square" lIns="0" tIns="13243" rIns="0" bIns="0" rtlCol="0">
            <a:spAutoFit/>
          </a:bodyPr>
          <a:lstStyle/>
          <a:p>
            <a:pPr marL="10595">
              <a:spcBef>
                <a:spcPts val="104"/>
              </a:spcBef>
              <a:tabLst>
                <a:tab pos="307775" algn="l"/>
                <a:tab pos="308305" algn="l"/>
              </a:tabLst>
            </a:pPr>
            <a:r>
              <a:rPr lang="en-US" b="1" spc="21" dirty="0">
                <a:latin typeface="华文行楷" panose="02010800040101010101" pitchFamily="2" charset="-122"/>
                <a:ea typeface="华文行楷" panose="02010800040101010101" pitchFamily="2" charset="-122"/>
                <a:cs typeface="华文行楷"/>
              </a:rPr>
              <a:t>(</a:t>
            </a:r>
            <a:r>
              <a:rPr lang="zh-CN" altLang="en-US" b="1" spc="21" dirty="0">
                <a:latin typeface="华文行楷" panose="02010800040101010101" pitchFamily="2" charset="-122"/>
                <a:ea typeface="华文行楷" panose="02010800040101010101" pitchFamily="2" charset="-122"/>
                <a:cs typeface="华文行楷"/>
              </a:rPr>
              <a:t>一</a:t>
            </a:r>
            <a:r>
              <a:rPr lang="en-US" b="1" spc="21" dirty="0">
                <a:latin typeface="华文行楷" panose="02010800040101010101" pitchFamily="2" charset="-122"/>
                <a:ea typeface="华文行楷" panose="02010800040101010101" pitchFamily="2" charset="-122"/>
                <a:cs typeface="华文行楷"/>
              </a:rPr>
              <a:t>)</a:t>
            </a:r>
            <a:r>
              <a:rPr spc="21" dirty="0" err="1">
                <a:latin typeface="华文行楷" panose="02010800040101010101" pitchFamily="2" charset="-122"/>
                <a:ea typeface="华文行楷" panose="02010800040101010101" pitchFamily="2" charset="-122"/>
                <a:cs typeface="华文行楷"/>
              </a:rPr>
              <a:t>结构方程模型的八种矩阵概念</a:t>
            </a:r>
            <a:endParaRPr dirty="0">
              <a:latin typeface="华文行楷" panose="02010800040101010101" pitchFamily="2" charset="-122"/>
              <a:ea typeface="华文行楷" panose="02010800040101010101" pitchFamily="2" charset="-122"/>
              <a:cs typeface="华文行楷"/>
            </a:endParaRPr>
          </a:p>
        </p:txBody>
      </p:sp>
      <mc:AlternateContent xmlns:mc="http://schemas.openxmlformats.org/markup-compatibility/2006" xmlns:a14="http://schemas.microsoft.com/office/drawing/2010/main">
        <mc:Choice Requires="a14">
          <p:graphicFrame>
            <p:nvGraphicFramePr>
              <p:cNvPr id="4" name="object 4"/>
              <p:cNvGraphicFramePr>
                <a:graphicFrameLocks noGrp="1"/>
              </p:cNvGraphicFramePr>
              <p:nvPr>
                <p:extLst>
                  <p:ext uri="{D42A27DB-BD31-4B8C-83A1-F6EECF244321}">
                    <p14:modId xmlns:p14="http://schemas.microsoft.com/office/powerpoint/2010/main" val="2785156416"/>
                  </p:ext>
                </p:extLst>
              </p:nvPr>
            </p:nvGraphicFramePr>
            <p:xfrm>
              <a:off x="1161662" y="1166509"/>
              <a:ext cx="6517678" cy="3990870"/>
            </p:xfrm>
            <a:graphic>
              <a:graphicData uri="http://schemas.openxmlformats.org/drawingml/2006/table">
                <a:tbl>
                  <a:tblPr firstRow="1" bandRow="1">
                    <a:tableStyleId>{2D5ABB26-0587-4C30-8999-92F81FD0307C}</a:tableStyleId>
                  </a:tblPr>
                  <a:tblGrid>
                    <a:gridCol w="6517678">
                      <a:extLst>
                        <a:ext uri="{9D8B030D-6E8A-4147-A177-3AD203B41FA5}">
                          <a16:colId xmlns:a16="http://schemas.microsoft.com/office/drawing/2014/main" val="20000"/>
                        </a:ext>
                      </a:extLst>
                    </a:gridCol>
                  </a:tblGrid>
                  <a:tr h="278108">
                    <a:tc>
                      <a:txBody>
                        <a:bodyPr/>
                        <a:lstStyle/>
                        <a:p>
                          <a:pPr marL="95250">
                            <a:lnSpc>
                              <a:spcPct val="100000"/>
                            </a:lnSpc>
                            <a:spcBef>
                              <a:spcPts val="300"/>
                            </a:spcBef>
                            <a:tabLst>
                              <a:tab pos="3261995" algn="l"/>
                            </a:tabLst>
                          </a:pPr>
                          <a:r>
                            <a:rPr sz="1500" dirty="0" err="1">
                              <a:solidFill>
                                <a:srgbClr val="FFFFFF"/>
                              </a:solidFill>
                              <a:latin typeface="宋体"/>
                              <a:cs typeface="宋体"/>
                            </a:rPr>
                            <a:t>符号</a:t>
                          </a:r>
                          <a:r>
                            <a:rPr lang="en-US" sz="1500" dirty="0">
                              <a:solidFill>
                                <a:srgbClr val="FFFFFF"/>
                              </a:solidFill>
                              <a:latin typeface="宋体"/>
                              <a:cs typeface="宋体"/>
                            </a:rPr>
                            <a:t>                 </a:t>
                          </a:r>
                          <a:r>
                            <a:rPr sz="1500" dirty="0" err="1">
                              <a:solidFill>
                                <a:srgbClr val="FFFFFF"/>
                              </a:solidFill>
                              <a:latin typeface="宋体"/>
                              <a:cs typeface="宋体"/>
                            </a:rPr>
                            <a:t>代表意义</a:t>
                          </a:r>
                          <a:endParaRPr sz="1500" dirty="0">
                            <a:latin typeface="宋体"/>
                            <a:cs typeface="宋体"/>
                          </a:endParaRPr>
                        </a:p>
                      </a:txBody>
                      <a:tcPr marL="0" marR="0" marT="31783" marB="0">
                        <a:lnB w="38100">
                          <a:solidFill>
                            <a:srgbClr val="FFFFFF"/>
                          </a:solidFill>
                          <a:prstDash val="solid"/>
                        </a:lnB>
                        <a:solidFill>
                          <a:srgbClr val="9BBA58"/>
                        </a:solidFill>
                      </a:tcPr>
                    </a:tc>
                    <a:extLst>
                      <a:ext uri="{0D108BD9-81ED-4DB2-BD59-A6C34878D82A}">
                        <a16:rowId xmlns:a16="http://schemas.microsoft.com/office/drawing/2014/main" val="10000"/>
                      </a:ext>
                    </a:extLst>
                  </a:tr>
                  <a:tr h="293990">
                    <a:tc>
                      <a:txBody>
                        <a:bodyPr/>
                        <a:lstStyle/>
                        <a:p>
                          <a:pPr marL="19050">
                            <a:lnSpc>
                              <a:spcPct val="100000"/>
                            </a:lnSpc>
                            <a:spcBef>
                              <a:spcPts val="450"/>
                            </a:spcBef>
                          </a:pPr>
                          <a:r>
                            <a:rPr sz="1500" dirty="0">
                              <a:solidFill>
                                <a:srgbClr val="A40020"/>
                              </a:solidFill>
                              <a:latin typeface="宋体"/>
                              <a:cs typeface="宋体"/>
                            </a:rPr>
                            <a:t>结构模型矩阵</a:t>
                          </a:r>
                          <a:endParaRPr sz="1500" dirty="0">
                            <a:latin typeface="宋体"/>
                            <a:cs typeface="宋体"/>
                          </a:endParaRPr>
                        </a:p>
                      </a:txBody>
                      <a:tcPr marL="0" marR="0" marT="47674" marB="0">
                        <a:lnT w="38100">
                          <a:solidFill>
                            <a:srgbClr val="FFFFFF"/>
                          </a:solidFill>
                          <a:prstDash val="solid"/>
                        </a:lnT>
                        <a:noFill/>
                      </a:tcPr>
                    </a:tc>
                    <a:extLst>
                      <a:ext uri="{0D108BD9-81ED-4DB2-BD59-A6C34878D82A}">
                        <a16:rowId xmlns:a16="http://schemas.microsoft.com/office/drawing/2014/main" val="10001"/>
                      </a:ext>
                    </a:extLst>
                  </a:tr>
                  <a:tr h="2937441">
                    <a:tc>
                      <a:txBody>
                        <a:bodyPr/>
                        <a:lstStyle/>
                        <a:p>
                          <a:pPr marL="95250">
                            <a:lnSpc>
                              <a:spcPct val="100000"/>
                            </a:lnSpc>
                            <a:spcBef>
                              <a:spcPts val="675"/>
                            </a:spcBef>
                            <a:tabLst>
                              <a:tab pos="580390" algn="l"/>
                            </a:tabLst>
                          </a:pPr>
                          <a14:m>
                            <m:oMath xmlns:m="http://schemas.openxmlformats.org/officeDocument/2006/math">
                              <m:r>
                                <a:rPr lang="zh-CN" altLang="en-US" sz="1500" b="0" i="1" smtClean="0">
                                  <a:latin typeface="Cambria Math" panose="02040503050406030204" pitchFamily="18" charset="0"/>
                                  <a:cs typeface="宋体"/>
                                </a:rPr>
                                <m:t>𝐵</m:t>
                              </m:r>
                            </m:oMath>
                          </a14:m>
                          <a:r>
                            <a:rPr lang="zh-CN" altLang="en-US" sz="1500" dirty="0">
                              <a:latin typeface="宋体"/>
                              <a:cs typeface="宋体"/>
                            </a:rPr>
                            <a:t>   内生潜在变量被内生潜在变量解释之回归矩阵（回归系数）</a:t>
                          </a:r>
                          <a:endParaRPr lang="en-US" altLang="zh-CN" sz="1500" dirty="0">
                            <a:latin typeface="宋体"/>
                            <a:cs typeface="宋体"/>
                          </a:endParaRPr>
                        </a:p>
                        <a:p>
                          <a:pPr marL="95250">
                            <a:lnSpc>
                              <a:spcPct val="100000"/>
                            </a:lnSpc>
                            <a:spcBef>
                              <a:spcPts val="675"/>
                            </a:spcBef>
                            <a:tabLst>
                              <a:tab pos="580390" algn="l"/>
                            </a:tabLst>
                          </a:pPr>
                          <a14:m>
                            <m:oMath xmlns:m="http://schemas.openxmlformats.org/officeDocument/2006/math">
                              <m:r>
                                <m:rPr>
                                  <m:sty m:val="p"/>
                                </m:rPr>
                                <a:rPr lang="el-GR" altLang="zh-CN" sz="1500" i="1" smtClean="0">
                                  <a:latin typeface="Cambria Math" panose="02040503050406030204" pitchFamily="18" charset="0"/>
                                  <a:ea typeface="Cambria Math" panose="02040503050406030204" pitchFamily="18" charset="0"/>
                                  <a:cs typeface="宋体"/>
                                </a:rPr>
                                <m:t>Γ</m:t>
                              </m:r>
                            </m:oMath>
                          </a14:m>
                          <a:r>
                            <a:rPr lang="zh-CN" altLang="en-US" sz="1500" dirty="0">
                              <a:latin typeface="宋体"/>
                              <a:cs typeface="宋体"/>
                            </a:rPr>
                            <a:t>   内生潜在变量被外生潜在变量解释之回归矩阵（回归系数） </a:t>
                          </a:r>
                          <a:endParaRPr lang="en-US" altLang="zh-CN" sz="1500" dirty="0">
                            <a:latin typeface="宋体"/>
                            <a:cs typeface="宋体"/>
                          </a:endParaRPr>
                        </a:p>
                        <a:p>
                          <a:pPr marL="95250">
                            <a:lnSpc>
                              <a:spcPct val="100000"/>
                            </a:lnSpc>
                            <a:spcBef>
                              <a:spcPts val="675"/>
                            </a:spcBef>
                            <a:tabLst>
                              <a:tab pos="580390" algn="l"/>
                            </a:tabLst>
                          </a:pPr>
                          <a:r>
                            <a:rPr lang="zh-CN" altLang="en-US" sz="1500" dirty="0">
                              <a:solidFill>
                                <a:srgbClr val="A40020"/>
                              </a:solidFill>
                              <a:latin typeface="宋体"/>
                              <a:cs typeface="宋体"/>
                            </a:rPr>
                            <a:t>测量模型矩阵</a:t>
                          </a:r>
                          <a:endParaRPr lang="en-US" altLang="zh-CN" sz="1500" dirty="0">
                            <a:solidFill>
                              <a:srgbClr val="A40020"/>
                            </a:solidFill>
                            <a:latin typeface="宋体"/>
                            <a:cs typeface="宋体"/>
                          </a:endParaRPr>
                        </a:p>
                        <a:p>
                          <a:pPr marL="95250">
                            <a:lnSpc>
                              <a:spcPct val="100000"/>
                            </a:lnSpc>
                            <a:spcBef>
                              <a:spcPts val="675"/>
                            </a:spcBef>
                            <a:tabLst>
                              <a:tab pos="580390" algn="l"/>
                            </a:tabLst>
                          </a:pPr>
                          <a14:m>
                            <m:oMath xmlns:m="http://schemas.openxmlformats.org/officeDocument/2006/math">
                              <m:sSub>
                                <m:sSubPr>
                                  <m:ctrlPr>
                                    <a:rPr lang="en-US" altLang="zh-CN" sz="1500" i="1" smtClean="0">
                                      <a:latin typeface="Cambria Math" panose="02040503050406030204" pitchFamily="18" charset="0"/>
                                    </a:rPr>
                                  </m:ctrlPr>
                                </m:sSubPr>
                                <m:e>
                                  <m:r>
                                    <m:rPr>
                                      <m:sty m:val="p"/>
                                    </m:rPr>
                                    <a:rPr lang="el-GR" altLang="zh-CN" sz="1500" i="1" smtClean="0">
                                      <a:latin typeface="Cambria Math" panose="02040503050406030204" pitchFamily="18" charset="0"/>
                                      <a:ea typeface="Cambria Math" panose="02040503050406030204" pitchFamily="18" charset="0"/>
                                    </a:rPr>
                                    <m:t>Λ</m:t>
                                  </m:r>
                                </m:e>
                                <m:sub>
                                  <m:r>
                                    <a:rPr lang="en-US" altLang="zh-CN" sz="1500" b="0" i="1" smtClean="0">
                                      <a:latin typeface="Cambria Math" panose="02040503050406030204" pitchFamily="18" charset="0"/>
                                    </a:rPr>
                                    <m:t>𝑥</m:t>
                                  </m:r>
                                </m:sub>
                              </m:sSub>
                            </m:oMath>
                          </a14:m>
                          <a:r>
                            <a:rPr lang="zh-CN" altLang="en-US" sz="1500" dirty="0">
                              <a:latin typeface="宋体"/>
                              <a:cs typeface="宋体"/>
                            </a:rPr>
                            <a:t>  外生观测变量被外生潜在变量解释之回归矩阵（因素载荷） </a:t>
                          </a:r>
                          <a:endParaRPr lang="en-US" altLang="zh-CN" sz="1500" dirty="0">
                            <a:latin typeface="宋体"/>
                            <a:cs typeface="宋体"/>
                          </a:endParaRPr>
                        </a:p>
                        <a:p>
                          <a:pPr marL="95250">
                            <a:lnSpc>
                              <a:spcPct val="100000"/>
                            </a:lnSpc>
                            <a:spcBef>
                              <a:spcPts val="675"/>
                            </a:spcBef>
                            <a:tabLst>
                              <a:tab pos="580390" algn="l"/>
                            </a:tabLst>
                          </a:pPr>
                          <a14:m>
                            <m:oMath xmlns:m="http://schemas.openxmlformats.org/officeDocument/2006/math">
                              <m:sSub>
                                <m:sSubPr>
                                  <m:ctrlPr>
                                    <a:rPr lang="en-US" altLang="zh-CN" sz="1500" i="1" smtClean="0">
                                      <a:latin typeface="Cambria Math" panose="02040503050406030204" pitchFamily="18" charset="0"/>
                                    </a:rPr>
                                  </m:ctrlPr>
                                </m:sSubPr>
                                <m:e>
                                  <m:r>
                                    <m:rPr>
                                      <m:sty m:val="p"/>
                                    </m:rPr>
                                    <a:rPr lang="el-GR" altLang="zh-CN" sz="1500" i="1" smtClean="0">
                                      <a:latin typeface="Cambria Math" panose="02040503050406030204" pitchFamily="18" charset="0"/>
                                      <a:ea typeface="Cambria Math" panose="02040503050406030204" pitchFamily="18" charset="0"/>
                                    </a:rPr>
                                    <m:t>Λ</m:t>
                                  </m:r>
                                </m:e>
                                <m:sub>
                                  <m:r>
                                    <a:rPr lang="en-US" altLang="zh-CN" sz="1500" b="0" i="1" smtClean="0">
                                      <a:latin typeface="Cambria Math" panose="02040503050406030204" pitchFamily="18" charset="0"/>
                                      <a:ea typeface="Cambria Math" panose="02040503050406030204" pitchFamily="18" charset="0"/>
                                    </a:rPr>
                                    <m:t>𝑦</m:t>
                                  </m:r>
                                </m:sub>
                              </m:sSub>
                            </m:oMath>
                          </a14:m>
                          <a:r>
                            <a:rPr lang="zh-CN" altLang="en-US" sz="1500" dirty="0">
                              <a:latin typeface="宋体"/>
                              <a:cs typeface="宋体"/>
                            </a:rPr>
                            <a:t>  内生观测变量被内生潜在变量解释之回归矩阵（因素载荷） </a:t>
                          </a:r>
                          <a:endParaRPr lang="en-US" altLang="zh-CN" sz="1500" dirty="0">
                            <a:latin typeface="宋体"/>
                            <a:cs typeface="宋体"/>
                          </a:endParaRPr>
                        </a:p>
                        <a:p>
                          <a:pPr marL="95250">
                            <a:lnSpc>
                              <a:spcPct val="100000"/>
                            </a:lnSpc>
                            <a:spcBef>
                              <a:spcPts val="675"/>
                            </a:spcBef>
                            <a:tabLst>
                              <a:tab pos="580390" algn="l"/>
                            </a:tabLst>
                          </a:pPr>
                          <a14:m>
                            <m:oMath xmlns:m="http://schemas.openxmlformats.org/officeDocument/2006/math">
                              <m:r>
                                <a:rPr lang="zh-CN" altLang="en-US" sz="1500" i="1" smtClean="0">
                                  <a:latin typeface="Cambria Math" panose="02040503050406030204" pitchFamily="18" charset="0"/>
                                  <a:cs typeface="宋体"/>
                                </a:rPr>
                                <m:t>𝜙</m:t>
                              </m:r>
                            </m:oMath>
                          </a14:m>
                          <a:r>
                            <a:rPr lang="zh-CN" altLang="en-US" sz="1500" dirty="0">
                              <a:latin typeface="宋体"/>
                              <a:cs typeface="宋体"/>
                            </a:rPr>
                            <a:t>   外生潜在变量之协方差矩阵（因素共变）</a:t>
                          </a:r>
                        </a:p>
                        <a:p>
                          <a:pPr marL="19050">
                            <a:lnSpc>
                              <a:spcPct val="100000"/>
                            </a:lnSpc>
                            <a:spcBef>
                              <a:spcPts val="585"/>
                            </a:spcBef>
                          </a:pPr>
                          <a:r>
                            <a:rPr lang="zh-CN" altLang="en-US" sz="1500" dirty="0">
                              <a:solidFill>
                                <a:srgbClr val="A40020"/>
                              </a:solidFill>
                              <a:latin typeface="宋体"/>
                              <a:cs typeface="宋体"/>
                            </a:rPr>
                            <a:t>残差矩阵</a:t>
                          </a:r>
                          <a:endParaRPr lang="en-US" altLang="zh-CN" sz="1500" dirty="0">
                            <a:solidFill>
                              <a:srgbClr val="A40020"/>
                            </a:solidFill>
                            <a:latin typeface="宋体"/>
                            <a:cs typeface="宋体"/>
                          </a:endParaRPr>
                        </a:p>
                        <a:p>
                          <a:pPr marL="19050">
                            <a:lnSpc>
                              <a:spcPct val="100000"/>
                            </a:lnSpc>
                            <a:spcBef>
                              <a:spcPts val="585"/>
                            </a:spcBef>
                          </a:pPr>
                          <a14:m>
                            <m:oMath xmlns:m="http://schemas.openxmlformats.org/officeDocument/2006/math">
                              <m:r>
                                <a:rPr lang="zh-CN" altLang="en-US" sz="1500" i="1" smtClean="0">
                                  <a:latin typeface="Cambria Math" panose="02040503050406030204" pitchFamily="18" charset="0"/>
                                  <a:cs typeface="宋体"/>
                                </a:rPr>
                                <m:t>𝜓</m:t>
                              </m:r>
                            </m:oMath>
                          </a14:m>
                          <a:r>
                            <a:rPr lang="zh-CN" altLang="en-US" sz="1500" dirty="0">
                              <a:latin typeface="宋体"/>
                              <a:cs typeface="宋体"/>
                            </a:rPr>
                            <a:t>   内生潜在变量被外生潜在变量解释之误差项协方差矩阵（解释残差）  </a:t>
                          </a:r>
                          <a:endParaRPr lang="en-US" altLang="zh-CN" sz="1500" dirty="0">
                            <a:latin typeface="宋体"/>
                            <a:cs typeface="宋体"/>
                          </a:endParaRPr>
                        </a:p>
                        <a:p>
                          <a:pPr marL="19050">
                            <a:lnSpc>
                              <a:spcPct val="100000"/>
                            </a:lnSpc>
                            <a:spcBef>
                              <a:spcPts val="585"/>
                            </a:spcBef>
                          </a:pPr>
                          <a14:m>
                            <m:oMath xmlns:m="http://schemas.openxmlformats.org/officeDocument/2006/math">
                              <m:sSub>
                                <m:sSubPr>
                                  <m:ctrlPr>
                                    <a:rPr lang="en-US" altLang="zh-CN" sz="1500" i="1" smtClean="0">
                                      <a:latin typeface="Cambria Math" panose="02040503050406030204" pitchFamily="18" charset="0"/>
                                    </a:rPr>
                                  </m:ctrlPr>
                                </m:sSubPr>
                                <m:e>
                                  <m:r>
                                    <m:rPr>
                                      <m:sty m:val="p"/>
                                    </m:rPr>
                                    <a:rPr lang="el-GR" altLang="zh-CN" sz="1500" i="1" smtClean="0">
                                      <a:latin typeface="Cambria Math" panose="02040503050406030204" pitchFamily="18" charset="0"/>
                                      <a:ea typeface="Cambria Math" panose="02040503050406030204" pitchFamily="18" charset="0"/>
                                    </a:rPr>
                                    <m:t>Θ</m:t>
                                  </m:r>
                                </m:e>
                                <m:sub>
                                  <m:r>
                                    <a:rPr lang="zh-CN" altLang="en-US" sz="1500" i="1" smtClean="0">
                                      <a:latin typeface="Cambria Math" panose="02040503050406030204" pitchFamily="18" charset="0"/>
                                    </a:rPr>
                                    <m:t>𝛿</m:t>
                                  </m:r>
                                </m:sub>
                              </m:sSub>
                            </m:oMath>
                          </a14:m>
                          <a:r>
                            <a:rPr lang="zh-CN" altLang="en-US" sz="1500" dirty="0">
                              <a:latin typeface="宋体"/>
                              <a:cs typeface="宋体"/>
                            </a:rPr>
                            <a:t>  外生观测变量被外生观测变量解释之误差项协方差矩阵（</a:t>
                          </a:r>
                          <a14:m>
                            <m:oMath xmlns:m="http://schemas.openxmlformats.org/officeDocument/2006/math">
                              <m:r>
                                <a:rPr lang="en-US" altLang="zh-CN" sz="1500" b="0" i="1" spc="-5" dirty="0" smtClean="0">
                                  <a:latin typeface="Cambria Math" panose="02040503050406030204" pitchFamily="18" charset="0"/>
                                  <a:cs typeface="Calibri Light"/>
                                </a:rPr>
                                <m:t>𝑋</m:t>
                              </m:r>
                            </m:oMath>
                          </a14:m>
                          <a:r>
                            <a:rPr lang="zh-CN" altLang="en-US" sz="1500" dirty="0">
                              <a:latin typeface="宋体"/>
                              <a:cs typeface="宋体"/>
                            </a:rPr>
                            <a:t>变量残差）</a:t>
                          </a:r>
                          <a:endParaRPr lang="en-US" altLang="zh-CN" sz="1500" dirty="0">
                            <a:latin typeface="宋体"/>
                            <a:cs typeface="宋体"/>
                          </a:endParaRPr>
                        </a:p>
                        <a:p>
                          <a:pPr marL="19050">
                            <a:lnSpc>
                              <a:spcPct val="100000"/>
                            </a:lnSpc>
                            <a:spcBef>
                              <a:spcPts val="585"/>
                            </a:spcBef>
                          </a:pPr>
                          <a14:m>
                            <m:oMath xmlns:m="http://schemas.openxmlformats.org/officeDocument/2006/math">
                              <m:sSub>
                                <m:sSubPr>
                                  <m:ctrlPr>
                                    <a:rPr lang="zh-CN" altLang="en-US" sz="1500" i="1" smtClean="0">
                                      <a:latin typeface="Cambria Math" panose="02040503050406030204" pitchFamily="18" charset="0"/>
                                    </a:rPr>
                                  </m:ctrlPr>
                                </m:sSubPr>
                                <m:e>
                                  <m:r>
                                    <m:rPr>
                                      <m:sty m:val="p"/>
                                    </m:rPr>
                                    <a:rPr lang="en-US" altLang="zh-CN" sz="1500" i="1" smtClean="0">
                                      <a:latin typeface="Cambria Math" panose="02040503050406030204" pitchFamily="18" charset="0"/>
                                      <a:ea typeface="Cambria Math" panose="02040503050406030204" pitchFamily="18" charset="0"/>
                                    </a:rPr>
                                    <m:t>Θ</m:t>
                                  </m:r>
                                </m:e>
                                <m:sub>
                                  <m:r>
                                    <a:rPr lang="zh-CN" altLang="en-US" sz="1500" i="1" smtClean="0">
                                      <a:latin typeface="Cambria Math" panose="02040503050406030204" pitchFamily="18" charset="0"/>
                                      <a:ea typeface="Cambria Math" panose="02040503050406030204" pitchFamily="18" charset="0"/>
                                    </a:rPr>
                                    <m:t>𝜀</m:t>
                                  </m:r>
                                </m:sub>
                              </m:sSub>
                            </m:oMath>
                          </a14:m>
                          <a:r>
                            <a:rPr lang="zh-CN" altLang="en-US" sz="1500" dirty="0">
                              <a:latin typeface="宋体"/>
                              <a:cs typeface="宋体"/>
                            </a:rPr>
                            <a:t>  内生观测变量被内生潜在变量解释之误差项协方差矩阵</a:t>
                          </a:r>
                          <a:r>
                            <a:rPr lang="zh-CN" altLang="en-US" sz="1500" spc="-5" dirty="0">
                              <a:latin typeface="宋体"/>
                              <a:cs typeface="宋体"/>
                            </a:rPr>
                            <a:t>（</a:t>
                          </a:r>
                          <a14:m>
                            <m:oMath xmlns:m="http://schemas.openxmlformats.org/officeDocument/2006/math">
                              <m:r>
                                <a:rPr lang="en-US" altLang="zh-CN" sz="1500" b="0" i="1" spc="-5" dirty="0" smtClean="0">
                                  <a:latin typeface="Cambria Math" panose="02040503050406030204" pitchFamily="18" charset="0"/>
                                  <a:cs typeface="Calibri Light"/>
                                </a:rPr>
                                <m:t>𝑌</m:t>
                              </m:r>
                            </m:oMath>
                          </a14:m>
                          <a:r>
                            <a:rPr lang="zh-CN" altLang="en-US" sz="1500" dirty="0">
                              <a:latin typeface="宋体"/>
                              <a:cs typeface="宋体"/>
                            </a:rPr>
                            <a:t>变量残差）</a:t>
                          </a:r>
                          <a:endParaRPr sz="1500" dirty="0">
                            <a:latin typeface="宋体"/>
                            <a:cs typeface="宋体"/>
                          </a:endParaRPr>
                        </a:p>
                      </a:txBody>
                      <a:tcPr marL="0" marR="0" marT="71511" marB="0"/>
                    </a:tc>
                    <a:extLst>
                      <a:ext uri="{0D108BD9-81ED-4DB2-BD59-A6C34878D82A}">
                        <a16:rowId xmlns:a16="http://schemas.microsoft.com/office/drawing/2014/main" val="10002"/>
                      </a:ext>
                    </a:extLst>
                  </a:tr>
                  <a:tr h="293990">
                    <a:tc>
                      <a:txBody>
                        <a:bodyPr/>
                        <a:lstStyle/>
                        <a:p>
                          <a:pPr marL="581025">
                            <a:lnSpc>
                              <a:spcPct val="100000"/>
                            </a:lnSpc>
                            <a:spcBef>
                              <a:spcPts val="375"/>
                            </a:spcBef>
                          </a:pPr>
                          <a:endParaRPr sz="1500" dirty="0">
                            <a:latin typeface="宋体"/>
                            <a:cs typeface="宋体"/>
                          </a:endParaRPr>
                        </a:p>
                      </a:txBody>
                      <a:tcPr marL="0" marR="0" marT="39728" marB="0">
                        <a:noFill/>
                      </a:tcPr>
                    </a:tc>
                    <a:extLst>
                      <a:ext uri="{0D108BD9-81ED-4DB2-BD59-A6C34878D82A}">
                        <a16:rowId xmlns:a16="http://schemas.microsoft.com/office/drawing/2014/main" val="10003"/>
                      </a:ext>
                    </a:extLst>
                  </a:tr>
                </a:tbl>
              </a:graphicData>
            </a:graphic>
          </p:graphicFrame>
        </mc:Choice>
        <mc:Fallback xmlns="">
          <p:graphicFrame>
            <p:nvGraphicFramePr>
              <p:cNvPr id="4" name="object 4"/>
              <p:cNvGraphicFramePr>
                <a:graphicFrameLocks noGrp="1"/>
              </p:cNvGraphicFramePr>
              <p:nvPr>
                <p:extLst>
                  <p:ext uri="{D42A27DB-BD31-4B8C-83A1-F6EECF244321}">
                    <p14:modId xmlns:p14="http://schemas.microsoft.com/office/powerpoint/2010/main" val="2785156416"/>
                  </p:ext>
                </p:extLst>
              </p:nvPr>
            </p:nvGraphicFramePr>
            <p:xfrm>
              <a:off x="1161662" y="1166509"/>
              <a:ext cx="6517678" cy="3990870"/>
            </p:xfrm>
            <a:graphic>
              <a:graphicData uri="http://schemas.openxmlformats.org/drawingml/2006/table">
                <a:tbl>
                  <a:tblPr firstRow="1" bandRow="1">
                    <a:tableStyleId>{2D5ABB26-0587-4C30-8999-92F81FD0307C}</a:tableStyleId>
                  </a:tblPr>
                  <a:tblGrid>
                    <a:gridCol w="6517678">
                      <a:extLst>
                        <a:ext uri="{9D8B030D-6E8A-4147-A177-3AD203B41FA5}">
                          <a16:colId xmlns:a16="http://schemas.microsoft.com/office/drawing/2014/main" val="20000"/>
                        </a:ext>
                      </a:extLst>
                    </a:gridCol>
                  </a:tblGrid>
                  <a:tr h="278108">
                    <a:tc>
                      <a:txBody>
                        <a:bodyPr/>
                        <a:lstStyle/>
                        <a:p>
                          <a:pPr marL="95250">
                            <a:lnSpc>
                              <a:spcPct val="100000"/>
                            </a:lnSpc>
                            <a:spcBef>
                              <a:spcPts val="300"/>
                            </a:spcBef>
                            <a:tabLst>
                              <a:tab pos="3261995" algn="l"/>
                            </a:tabLst>
                          </a:pPr>
                          <a:r>
                            <a:rPr sz="1500" dirty="0" err="1">
                              <a:solidFill>
                                <a:srgbClr val="FFFFFF"/>
                              </a:solidFill>
                              <a:latin typeface="宋体"/>
                              <a:cs typeface="宋体"/>
                            </a:rPr>
                            <a:t>符号</a:t>
                          </a:r>
                          <a:r>
                            <a:rPr lang="en-US" sz="1500" dirty="0">
                              <a:solidFill>
                                <a:srgbClr val="FFFFFF"/>
                              </a:solidFill>
                              <a:latin typeface="宋体"/>
                              <a:cs typeface="宋体"/>
                            </a:rPr>
                            <a:t>                 </a:t>
                          </a:r>
                          <a:r>
                            <a:rPr sz="1500" dirty="0" err="1">
                              <a:solidFill>
                                <a:srgbClr val="FFFFFF"/>
                              </a:solidFill>
                              <a:latin typeface="宋体"/>
                              <a:cs typeface="宋体"/>
                            </a:rPr>
                            <a:t>代表意义</a:t>
                          </a:r>
                          <a:endParaRPr sz="1500" dirty="0">
                            <a:latin typeface="宋体"/>
                            <a:cs typeface="宋体"/>
                          </a:endParaRPr>
                        </a:p>
                      </a:txBody>
                      <a:tcPr marL="0" marR="0" marT="31783" marB="0">
                        <a:lnB w="38100">
                          <a:solidFill>
                            <a:srgbClr val="FFFFFF"/>
                          </a:solidFill>
                          <a:prstDash val="solid"/>
                        </a:lnB>
                        <a:solidFill>
                          <a:srgbClr val="9BBA58"/>
                        </a:solidFill>
                      </a:tcPr>
                    </a:tc>
                    <a:extLst>
                      <a:ext uri="{0D108BD9-81ED-4DB2-BD59-A6C34878D82A}">
                        <a16:rowId xmlns:a16="http://schemas.microsoft.com/office/drawing/2014/main" val="10000"/>
                      </a:ext>
                    </a:extLst>
                  </a:tr>
                  <a:tr h="293990">
                    <a:tc>
                      <a:txBody>
                        <a:bodyPr/>
                        <a:lstStyle/>
                        <a:p>
                          <a:pPr marL="19050">
                            <a:lnSpc>
                              <a:spcPct val="100000"/>
                            </a:lnSpc>
                            <a:spcBef>
                              <a:spcPts val="450"/>
                            </a:spcBef>
                          </a:pPr>
                          <a:r>
                            <a:rPr sz="1500" dirty="0">
                              <a:solidFill>
                                <a:srgbClr val="A40020"/>
                              </a:solidFill>
                              <a:latin typeface="宋体"/>
                              <a:cs typeface="宋体"/>
                            </a:rPr>
                            <a:t>结构模型矩阵</a:t>
                          </a:r>
                          <a:endParaRPr sz="1500" dirty="0">
                            <a:latin typeface="宋体"/>
                            <a:cs typeface="宋体"/>
                          </a:endParaRPr>
                        </a:p>
                      </a:txBody>
                      <a:tcPr marL="0" marR="0" marT="47674" marB="0">
                        <a:lnT w="38100">
                          <a:solidFill>
                            <a:srgbClr val="FFFFFF"/>
                          </a:solidFill>
                          <a:prstDash val="solid"/>
                        </a:lnT>
                        <a:noFill/>
                      </a:tcPr>
                    </a:tc>
                    <a:extLst>
                      <a:ext uri="{0D108BD9-81ED-4DB2-BD59-A6C34878D82A}">
                        <a16:rowId xmlns:a16="http://schemas.microsoft.com/office/drawing/2014/main" val="10001"/>
                      </a:ext>
                    </a:extLst>
                  </a:tr>
                  <a:tr h="3124782">
                    <a:tc>
                      <a:txBody>
                        <a:bodyPr/>
                        <a:lstStyle/>
                        <a:p>
                          <a:endParaRPr lang="zh-CN"/>
                        </a:p>
                      </a:txBody>
                      <a:tcPr marL="0" marR="0" marT="71511" marB="0">
                        <a:blipFill>
                          <a:blip r:embed="rId3"/>
                          <a:stretch>
                            <a:fillRect t="-19066" r="-280" b="-9339"/>
                          </a:stretch>
                        </a:blipFill>
                      </a:tcPr>
                    </a:tc>
                    <a:extLst>
                      <a:ext uri="{0D108BD9-81ED-4DB2-BD59-A6C34878D82A}">
                        <a16:rowId xmlns:a16="http://schemas.microsoft.com/office/drawing/2014/main" val="10002"/>
                      </a:ext>
                    </a:extLst>
                  </a:tr>
                  <a:tr h="293990">
                    <a:tc>
                      <a:txBody>
                        <a:bodyPr/>
                        <a:lstStyle/>
                        <a:p>
                          <a:pPr marL="581025">
                            <a:lnSpc>
                              <a:spcPct val="100000"/>
                            </a:lnSpc>
                            <a:spcBef>
                              <a:spcPts val="375"/>
                            </a:spcBef>
                          </a:pPr>
                          <a:endParaRPr sz="1500" dirty="0">
                            <a:latin typeface="宋体"/>
                            <a:cs typeface="宋体"/>
                          </a:endParaRPr>
                        </a:p>
                      </a:txBody>
                      <a:tcPr marL="0" marR="0" marT="39728" marB="0">
                        <a:noFill/>
                      </a:tcPr>
                    </a:tc>
                    <a:extLst>
                      <a:ext uri="{0D108BD9-81ED-4DB2-BD59-A6C34878D82A}">
                        <a16:rowId xmlns:a16="http://schemas.microsoft.com/office/drawing/2014/main" val="10003"/>
                      </a:ext>
                    </a:extLst>
                  </a:tr>
                </a:tbl>
              </a:graphicData>
            </a:graphic>
          </p:graphicFrame>
        </mc:Fallback>
      </mc:AlternateContent>
      <p:cxnSp>
        <p:nvCxnSpPr>
          <p:cNvPr id="19" name="直接连接符 18">
            <a:extLst>
              <a:ext uri="{FF2B5EF4-FFF2-40B4-BE49-F238E27FC236}">
                <a16:creationId xmlns:a16="http://schemas.microsoft.com/office/drawing/2014/main" id="{8EB50069-D5CB-45BE-832E-7CB394A7C653}"/>
              </a:ext>
            </a:extLst>
          </p:cNvPr>
          <p:cNvCxnSpPr>
            <a:cxnSpLocks/>
          </p:cNvCxnSpPr>
          <p:nvPr/>
        </p:nvCxnSpPr>
        <p:spPr>
          <a:xfrm>
            <a:off x="1040817" y="699567"/>
            <a:ext cx="7926796" cy="0"/>
          </a:xfrm>
          <a:prstGeom prst="line">
            <a:avLst/>
          </a:prstGeom>
          <a:noFill/>
          <a:ln w="28575" cap="flat" cmpd="sng" algn="ctr">
            <a:solidFill>
              <a:srgbClr val="008000"/>
            </a:solidFill>
            <a:prstDash val="solid"/>
            <a:miter lim="800000"/>
          </a:ln>
          <a:effectLst/>
        </p:spPr>
      </p:cxnSp>
      <p:sp>
        <p:nvSpPr>
          <p:cNvPr id="8" name="矩形 7">
            <a:extLst>
              <a:ext uri="{FF2B5EF4-FFF2-40B4-BE49-F238E27FC236}">
                <a16:creationId xmlns:a16="http://schemas.microsoft.com/office/drawing/2014/main" id="{C4B2FF79-C105-49DC-BFDD-C8879C85B8DB}"/>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3606" y="1399732"/>
            <a:ext cx="8004761" cy="3625817"/>
          </a:xfrm>
          <a:prstGeom prst="rect">
            <a:avLst/>
          </a:prstGeom>
        </p:spPr>
        <p:txBody>
          <a:bodyPr vert="horz" wrap="square" lIns="0" tIns="56150" rIns="0" bIns="0" rtlCol="0">
            <a:spAutoFit/>
          </a:bodyPr>
          <a:lstStyle/>
          <a:p>
            <a:pPr marL="10595">
              <a:spcBef>
                <a:spcPts val="443"/>
              </a:spcBef>
            </a:pPr>
            <a:r>
              <a:rPr sz="1500" spc="8" dirty="0">
                <a:latin typeface="宋体" panose="02010600030101010101" pitchFamily="2" charset="-122"/>
                <a:ea typeface="宋体" panose="02010600030101010101" pitchFamily="2" charset="-122"/>
                <a:cs typeface="Arial"/>
              </a:rPr>
              <a:t>2</a:t>
            </a:r>
            <a:r>
              <a:rPr sz="1500" spc="-25" dirty="0">
                <a:latin typeface="宋体" panose="02010600030101010101" pitchFamily="2" charset="-122"/>
                <a:ea typeface="宋体" panose="02010600030101010101" pitchFamily="2" charset="-122"/>
                <a:cs typeface="Arial"/>
              </a:rPr>
              <a:t> </a:t>
            </a:r>
            <a:r>
              <a:rPr sz="1500" spc="21" dirty="0">
                <a:latin typeface="宋体" panose="02010600030101010101" pitchFamily="2" charset="-122"/>
                <a:ea typeface="宋体" panose="02010600030101010101" pitchFamily="2" charset="-122"/>
                <a:cs typeface="华文行楷"/>
              </a:rPr>
              <a:t>测量模型的识别性</a:t>
            </a:r>
            <a:endParaRPr sz="1500" dirty="0">
              <a:latin typeface="宋体" panose="02010600030101010101" pitchFamily="2" charset="-122"/>
              <a:ea typeface="宋体" panose="02010600030101010101" pitchFamily="2" charset="-122"/>
              <a:cs typeface="华文行楷"/>
            </a:endParaRPr>
          </a:p>
          <a:p>
            <a:pPr marL="280229" marR="4238" indent="-269634" algn="just">
              <a:lnSpc>
                <a:spcPts val="1627"/>
              </a:lnSpc>
              <a:spcBef>
                <a:spcPts val="480"/>
              </a:spcBef>
              <a:buFont typeface="Calibri Light"/>
              <a:buChar char="•"/>
              <a:tabLst>
                <a:tab pos="308305" algn="l"/>
              </a:tabLst>
            </a:pPr>
            <a:r>
              <a:rPr sz="1500" dirty="0">
                <a:latin typeface="宋体" panose="02010600030101010101" pitchFamily="2" charset="-122"/>
                <a:ea typeface="宋体" panose="02010600030101010101" pitchFamily="2" charset="-122"/>
              </a:rPr>
              <a:t>	</a:t>
            </a:r>
            <a:r>
              <a:rPr sz="1500" spc="21" dirty="0">
                <a:solidFill>
                  <a:srgbClr val="A40020"/>
                </a:solidFill>
                <a:latin typeface="宋体" panose="02010600030101010101" pitchFamily="2" charset="-122"/>
                <a:ea typeface="宋体" panose="02010600030101010101" pitchFamily="2" charset="-122"/>
                <a:cs typeface="宋体"/>
              </a:rPr>
              <a:t>只有一个潜在变量</a:t>
            </a:r>
            <a:r>
              <a:rPr sz="1500" spc="17" dirty="0">
                <a:latin typeface="宋体" panose="02010600030101010101" pitchFamily="2" charset="-122"/>
                <a:ea typeface="宋体" panose="02010600030101010101" pitchFamily="2" charset="-122"/>
                <a:cs typeface="宋体"/>
              </a:rPr>
              <a:t>，至少要有三个测量变量，其因素载荷必须不</a:t>
            </a:r>
            <a:r>
              <a:rPr sz="1500" spc="21" dirty="0">
                <a:latin typeface="宋体" panose="02010600030101010101" pitchFamily="2" charset="-122"/>
                <a:ea typeface="宋体" panose="02010600030101010101" pitchFamily="2" charset="-122"/>
                <a:cs typeface="宋体"/>
              </a:rPr>
              <a:t>等于</a:t>
            </a:r>
            <a:r>
              <a:rPr sz="1500" spc="13" dirty="0">
                <a:latin typeface="宋体" panose="02010600030101010101" pitchFamily="2" charset="-122"/>
                <a:ea typeface="宋体" panose="02010600030101010101" pitchFamily="2" charset="-122"/>
                <a:cs typeface="宋体"/>
              </a:rPr>
              <a:t>0，</a:t>
            </a:r>
            <a:r>
              <a:rPr sz="1500" spc="21" dirty="0">
                <a:latin typeface="宋体" panose="02010600030101010101" pitchFamily="2" charset="-122"/>
                <a:ea typeface="宋体" panose="02010600030101010101" pitchFamily="2" charset="-122"/>
                <a:cs typeface="宋体"/>
              </a:rPr>
              <a:t>测量残差之间没有任何相关假设</a:t>
            </a:r>
            <a:endParaRPr sz="1500" dirty="0">
              <a:latin typeface="宋体" panose="02010600030101010101" pitchFamily="2" charset="-122"/>
              <a:ea typeface="宋体" panose="02010600030101010101" pitchFamily="2" charset="-122"/>
              <a:cs typeface="宋体"/>
            </a:endParaRPr>
          </a:p>
          <a:p>
            <a:pPr marL="280229" marR="4238" indent="-269634" algn="just">
              <a:lnSpc>
                <a:spcPct val="97400"/>
              </a:lnSpc>
              <a:spcBef>
                <a:spcPts val="362"/>
              </a:spcBef>
              <a:buFont typeface="Calibri Light"/>
              <a:buChar char="•"/>
              <a:tabLst>
                <a:tab pos="308305" algn="l"/>
              </a:tabLst>
            </a:pPr>
            <a:r>
              <a:rPr sz="1500" dirty="0">
                <a:latin typeface="宋体" panose="02010600030101010101" pitchFamily="2" charset="-122"/>
                <a:ea typeface="宋体" panose="02010600030101010101" pitchFamily="2" charset="-122"/>
              </a:rPr>
              <a:t>	</a:t>
            </a:r>
            <a:r>
              <a:rPr sz="1500" spc="21" dirty="0">
                <a:solidFill>
                  <a:srgbClr val="A40020"/>
                </a:solidFill>
                <a:latin typeface="宋体" panose="02010600030101010101" pitchFamily="2" charset="-122"/>
                <a:ea typeface="宋体" panose="02010600030101010101" pitchFamily="2" charset="-122"/>
                <a:cs typeface="宋体"/>
              </a:rPr>
              <a:t>超过一个以上的潜在变量</a:t>
            </a:r>
            <a:r>
              <a:rPr sz="1500" spc="17" dirty="0">
                <a:latin typeface="宋体" panose="02010600030101010101" pitchFamily="2" charset="-122"/>
                <a:ea typeface="宋体" panose="02010600030101010101" pitchFamily="2" charset="-122"/>
                <a:cs typeface="宋体"/>
              </a:rPr>
              <a:t>，每一个潜在变量只要有至少三个测量</a:t>
            </a:r>
            <a:r>
              <a:rPr sz="1500" spc="21" dirty="0">
                <a:latin typeface="宋体" panose="02010600030101010101" pitchFamily="2" charset="-122"/>
                <a:ea typeface="宋体" panose="02010600030101010101" pitchFamily="2" charset="-122"/>
                <a:cs typeface="宋体"/>
              </a:rPr>
              <a:t>变量来估计，每一个测量变量只用以估计单一一个潜在变量，残差之间没有共变假设</a:t>
            </a:r>
            <a:endParaRPr sz="1500" dirty="0">
              <a:latin typeface="宋体" panose="02010600030101010101" pitchFamily="2" charset="-122"/>
              <a:ea typeface="宋体" panose="02010600030101010101" pitchFamily="2" charset="-122"/>
              <a:cs typeface="宋体"/>
            </a:endParaRPr>
          </a:p>
          <a:p>
            <a:pPr marL="280229" marR="4238" indent="-269634" algn="just">
              <a:lnSpc>
                <a:spcPct val="97400"/>
              </a:lnSpc>
              <a:spcBef>
                <a:spcPts val="409"/>
              </a:spcBef>
              <a:buFont typeface="Calibri Light"/>
              <a:buChar char="•"/>
              <a:tabLst>
                <a:tab pos="308305" algn="l"/>
              </a:tabLst>
            </a:pPr>
            <a:r>
              <a:rPr sz="1500" dirty="0">
                <a:latin typeface="宋体" panose="02010600030101010101" pitchFamily="2" charset="-122"/>
                <a:ea typeface="宋体" panose="02010600030101010101" pitchFamily="2" charset="-122"/>
              </a:rPr>
              <a:t>	</a:t>
            </a:r>
            <a:r>
              <a:rPr sz="1500" spc="21" dirty="0">
                <a:solidFill>
                  <a:srgbClr val="A40020"/>
                </a:solidFill>
                <a:latin typeface="宋体" panose="02010600030101010101" pitchFamily="2" charset="-122"/>
                <a:ea typeface="宋体" panose="02010600030101010101" pitchFamily="2" charset="-122"/>
                <a:cs typeface="宋体"/>
              </a:rPr>
              <a:t>潜在变量只以两个测量变量来估计</a:t>
            </a:r>
            <a:r>
              <a:rPr sz="1500" spc="17" dirty="0">
                <a:latin typeface="宋体" panose="02010600030101010101" pitchFamily="2" charset="-122"/>
                <a:ea typeface="宋体" panose="02010600030101010101" pitchFamily="2" charset="-122"/>
                <a:cs typeface="宋体"/>
              </a:rPr>
              <a:t>，残差无相关，每一个测量变</a:t>
            </a:r>
            <a:r>
              <a:rPr sz="1500" spc="21" dirty="0">
                <a:latin typeface="宋体" panose="02010600030101010101" pitchFamily="2" charset="-122"/>
                <a:ea typeface="宋体" panose="02010600030101010101" pitchFamily="2" charset="-122"/>
                <a:cs typeface="宋体"/>
              </a:rPr>
              <a:t>量只用以估计单一一个潜在变量且没有任何一个潜在变量的共变或方差为</a:t>
            </a:r>
            <a:r>
              <a:rPr sz="1500" spc="8" dirty="0">
                <a:latin typeface="宋体" panose="02010600030101010101" pitchFamily="2" charset="-122"/>
                <a:ea typeface="宋体" panose="02010600030101010101" pitchFamily="2" charset="-122"/>
                <a:cs typeface="宋体"/>
              </a:rPr>
              <a:t>0</a:t>
            </a:r>
            <a:endParaRPr lang="en-US" sz="1500" spc="8" dirty="0">
              <a:latin typeface="宋体" panose="02010600030101010101" pitchFamily="2" charset="-122"/>
              <a:ea typeface="宋体" panose="02010600030101010101" pitchFamily="2" charset="-122"/>
              <a:cs typeface="宋体"/>
            </a:endParaRPr>
          </a:p>
          <a:p>
            <a:pPr marL="280229" marR="4238" indent="-269634" algn="just">
              <a:lnSpc>
                <a:spcPct val="97400"/>
              </a:lnSpc>
              <a:spcBef>
                <a:spcPts val="409"/>
              </a:spcBef>
              <a:buFont typeface="Calibri Light"/>
              <a:buChar char="•"/>
              <a:tabLst>
                <a:tab pos="308305" algn="l"/>
              </a:tabLst>
            </a:pPr>
            <a:endParaRPr sz="1500" dirty="0">
              <a:latin typeface="宋体" panose="02010600030101010101" pitchFamily="2" charset="-122"/>
              <a:ea typeface="宋体" panose="02010600030101010101" pitchFamily="2" charset="-122"/>
              <a:cs typeface="宋体"/>
            </a:endParaRPr>
          </a:p>
          <a:p>
            <a:pPr marL="10595">
              <a:spcBef>
                <a:spcPts val="300"/>
              </a:spcBef>
            </a:pPr>
            <a:r>
              <a:rPr sz="1500" spc="8" dirty="0">
                <a:latin typeface="宋体" panose="02010600030101010101" pitchFamily="2" charset="-122"/>
                <a:ea typeface="宋体" panose="02010600030101010101" pitchFamily="2" charset="-122"/>
                <a:cs typeface="Arial"/>
              </a:rPr>
              <a:t>3</a:t>
            </a:r>
            <a:r>
              <a:rPr sz="1500" spc="-25" dirty="0">
                <a:latin typeface="宋体" panose="02010600030101010101" pitchFamily="2" charset="-122"/>
                <a:ea typeface="宋体" panose="02010600030101010101" pitchFamily="2" charset="-122"/>
                <a:cs typeface="Arial"/>
              </a:rPr>
              <a:t> </a:t>
            </a:r>
            <a:r>
              <a:rPr sz="1500" spc="21" dirty="0">
                <a:latin typeface="宋体" panose="02010600030101010101" pitchFamily="2" charset="-122"/>
                <a:ea typeface="宋体" panose="02010600030101010101" pitchFamily="2" charset="-122"/>
                <a:cs typeface="华文行楷"/>
              </a:rPr>
              <a:t>结构模型的识别性</a:t>
            </a:r>
            <a:endParaRPr sz="1500" dirty="0">
              <a:latin typeface="宋体" panose="02010600030101010101" pitchFamily="2" charset="-122"/>
              <a:ea typeface="宋体" panose="02010600030101010101" pitchFamily="2" charset="-122"/>
              <a:cs typeface="华文行楷"/>
            </a:endParaRPr>
          </a:p>
          <a:p>
            <a:pPr marL="280229" indent="-269634">
              <a:spcBef>
                <a:spcPts val="362"/>
              </a:spcBef>
              <a:buFont typeface="Calibri Light"/>
              <a:buChar char="•"/>
              <a:tabLst>
                <a:tab pos="307775" algn="l"/>
                <a:tab pos="308305" algn="l"/>
              </a:tabLst>
            </a:pPr>
            <a:r>
              <a:rPr sz="1500" dirty="0">
                <a:latin typeface="宋体" panose="02010600030101010101" pitchFamily="2" charset="-122"/>
                <a:ea typeface="宋体" panose="02010600030101010101" pitchFamily="2" charset="-122"/>
              </a:rPr>
              <a:t>	</a:t>
            </a:r>
            <a:r>
              <a:rPr sz="1500" spc="21" dirty="0">
                <a:latin typeface="宋体" panose="02010600030101010101" pitchFamily="2" charset="-122"/>
                <a:ea typeface="宋体" panose="02010600030101010101" pitchFamily="2" charset="-122"/>
                <a:cs typeface="宋体"/>
              </a:rPr>
              <a:t>虚无</a:t>
            </a:r>
            <a:r>
              <a:rPr sz="1500" spc="13" dirty="0">
                <a:latin typeface="宋体" panose="02010600030101010101" pitchFamily="2" charset="-122"/>
                <a:ea typeface="宋体" panose="02010600030101010101" pitchFamily="2" charset="-122"/>
                <a:cs typeface="Arial"/>
              </a:rPr>
              <a:t>B</a:t>
            </a:r>
            <a:r>
              <a:rPr sz="1500" spc="21" dirty="0">
                <a:latin typeface="宋体" panose="02010600030101010101" pitchFamily="2" charset="-122"/>
                <a:ea typeface="宋体" panose="02010600030101010101" pitchFamily="2" charset="-122"/>
                <a:cs typeface="宋体"/>
              </a:rPr>
              <a:t>矩阵法则</a:t>
            </a:r>
            <a:endParaRPr sz="1500" dirty="0">
              <a:latin typeface="宋体" panose="02010600030101010101" pitchFamily="2" charset="-122"/>
              <a:ea typeface="宋体" panose="02010600030101010101" pitchFamily="2" charset="-122"/>
              <a:cs typeface="宋体"/>
            </a:endParaRPr>
          </a:p>
          <a:p>
            <a:pPr marL="280229" indent="-269634">
              <a:spcBef>
                <a:spcPts val="300"/>
              </a:spcBef>
              <a:buFont typeface="Calibri Light"/>
              <a:buChar char="•"/>
              <a:tabLst>
                <a:tab pos="307775" algn="l"/>
                <a:tab pos="308305" algn="l"/>
              </a:tabLst>
            </a:pPr>
            <a:r>
              <a:rPr sz="1500" dirty="0">
                <a:latin typeface="宋体" panose="02010600030101010101" pitchFamily="2" charset="-122"/>
                <a:ea typeface="宋体" panose="02010600030101010101" pitchFamily="2" charset="-122"/>
              </a:rPr>
              <a:t>	</a:t>
            </a:r>
            <a:r>
              <a:rPr sz="1500" spc="21" dirty="0">
                <a:latin typeface="宋体" panose="02010600030101010101" pitchFamily="2" charset="-122"/>
                <a:ea typeface="宋体" panose="02010600030101010101" pitchFamily="2" charset="-122"/>
                <a:cs typeface="宋体"/>
              </a:rPr>
              <a:t>递归法则</a:t>
            </a:r>
            <a:endParaRPr sz="1500" dirty="0">
              <a:latin typeface="宋体" panose="02010600030101010101" pitchFamily="2" charset="-122"/>
              <a:ea typeface="宋体" panose="02010600030101010101" pitchFamily="2" charset="-122"/>
              <a:cs typeface="宋体"/>
            </a:endParaRPr>
          </a:p>
          <a:p>
            <a:pPr marL="280229" indent="-269634">
              <a:spcBef>
                <a:spcPts val="300"/>
              </a:spcBef>
              <a:buFont typeface="Calibri Light"/>
              <a:buChar char="•"/>
              <a:tabLst>
                <a:tab pos="307775" algn="l"/>
                <a:tab pos="308305" algn="l"/>
              </a:tabLst>
            </a:pPr>
            <a:r>
              <a:rPr sz="1500" dirty="0">
                <a:latin typeface="宋体" panose="02010600030101010101" pitchFamily="2" charset="-122"/>
                <a:ea typeface="宋体" panose="02010600030101010101" pitchFamily="2" charset="-122"/>
              </a:rPr>
              <a:t>	</a:t>
            </a:r>
            <a:r>
              <a:rPr sz="1500" spc="21" dirty="0">
                <a:latin typeface="宋体" panose="02010600030101010101" pitchFamily="2" charset="-122"/>
                <a:ea typeface="宋体" panose="02010600030101010101" pitchFamily="2" charset="-122"/>
                <a:cs typeface="宋体"/>
              </a:rPr>
              <a:t>每一个方程式至少要有</a:t>
            </a:r>
            <a:r>
              <a:rPr sz="1500" spc="8" dirty="0">
                <a:latin typeface="宋体" panose="02010600030101010101" pitchFamily="2" charset="-122"/>
                <a:ea typeface="宋体" panose="02010600030101010101" pitchFamily="2" charset="-122"/>
                <a:cs typeface="华文行楷"/>
              </a:rPr>
              <a:t>（</a:t>
            </a:r>
            <a:r>
              <a:rPr sz="1500" spc="8" dirty="0">
                <a:latin typeface="宋体" panose="02010600030101010101" pitchFamily="2" charset="-122"/>
                <a:ea typeface="宋体" panose="02010600030101010101" pitchFamily="2" charset="-122"/>
                <a:cs typeface="Arial"/>
              </a:rPr>
              <a:t>q-1</a:t>
            </a:r>
            <a:r>
              <a:rPr sz="1500" spc="8" dirty="0">
                <a:latin typeface="宋体" panose="02010600030101010101" pitchFamily="2" charset="-122"/>
                <a:ea typeface="宋体" panose="02010600030101010101" pitchFamily="2" charset="-122"/>
                <a:cs typeface="华文行楷"/>
              </a:rPr>
              <a:t>）</a:t>
            </a:r>
            <a:r>
              <a:rPr sz="1500" spc="21" dirty="0">
                <a:latin typeface="宋体" panose="02010600030101010101" pitchFamily="2" charset="-122"/>
                <a:ea typeface="宋体" panose="02010600030101010101" pitchFamily="2" charset="-122"/>
                <a:cs typeface="宋体"/>
              </a:rPr>
              <a:t>个变量不属于非递归模型</a:t>
            </a:r>
            <a:endParaRPr sz="1500" dirty="0">
              <a:latin typeface="宋体" panose="02010600030101010101" pitchFamily="2" charset="-122"/>
              <a:ea typeface="宋体" panose="02010600030101010101" pitchFamily="2" charset="-122"/>
              <a:cs typeface="宋体"/>
            </a:endParaRPr>
          </a:p>
          <a:p>
            <a:pPr marL="280229" marR="4238" indent="-269634" algn="just">
              <a:lnSpc>
                <a:spcPts val="1627"/>
              </a:lnSpc>
              <a:spcBef>
                <a:spcPts val="417"/>
              </a:spcBef>
              <a:buFont typeface="Calibri Light"/>
              <a:buChar char="•"/>
              <a:tabLst>
                <a:tab pos="308305" algn="l"/>
              </a:tabLst>
            </a:pPr>
            <a:r>
              <a:rPr sz="1500" dirty="0">
                <a:latin typeface="宋体" panose="02010600030101010101" pitchFamily="2" charset="-122"/>
                <a:ea typeface="宋体" panose="02010600030101010101" pitchFamily="2" charset="-122"/>
              </a:rPr>
              <a:t>	</a:t>
            </a:r>
            <a:r>
              <a:rPr sz="1500" spc="17" dirty="0" err="1">
                <a:latin typeface="宋体" panose="02010600030101010101" pitchFamily="2" charset="-122"/>
                <a:ea typeface="宋体" panose="02010600030101010101" pitchFamily="2" charset="-122"/>
                <a:cs typeface="宋体"/>
              </a:rPr>
              <a:t>用以计算标准误的讯息矩阵必须可以被完全估计，并可以求出倒</a:t>
            </a:r>
            <a:r>
              <a:rPr sz="1500" spc="21" dirty="0" err="1">
                <a:latin typeface="宋体" panose="02010600030101010101" pitchFamily="2" charset="-122"/>
                <a:ea typeface="宋体" panose="02010600030101010101" pitchFamily="2" charset="-122"/>
                <a:cs typeface="宋体"/>
              </a:rPr>
              <a:t>置信息矩阵</a:t>
            </a:r>
            <a:endParaRPr sz="1500" dirty="0">
              <a:latin typeface="宋体" panose="02010600030101010101" pitchFamily="2" charset="-122"/>
              <a:ea typeface="宋体" panose="02010600030101010101" pitchFamily="2" charset="-122"/>
              <a:cs typeface="宋体"/>
            </a:endParaRPr>
          </a:p>
          <a:p>
            <a:pPr marL="280229">
              <a:spcBef>
                <a:spcPts val="195"/>
              </a:spcBef>
            </a:pPr>
            <a:r>
              <a:rPr sz="1418" spc="8" dirty="0">
                <a:latin typeface="宋体"/>
                <a:cs typeface="宋体"/>
              </a:rPr>
              <a:t> </a:t>
            </a:r>
            <a:endParaRPr sz="1418" dirty="0">
              <a:latin typeface="宋体"/>
              <a:cs typeface="宋体"/>
            </a:endParaRPr>
          </a:p>
        </p:txBody>
      </p:sp>
      <p:cxnSp>
        <p:nvCxnSpPr>
          <p:cNvPr id="8" name="直接连接符 7">
            <a:extLst>
              <a:ext uri="{FF2B5EF4-FFF2-40B4-BE49-F238E27FC236}">
                <a16:creationId xmlns:a16="http://schemas.microsoft.com/office/drawing/2014/main" id="{43D31199-E4C3-4DF6-BB22-9564A78E7B32}"/>
              </a:ext>
            </a:extLst>
          </p:cNvPr>
          <p:cNvCxnSpPr>
            <a:cxnSpLocks/>
          </p:cNvCxnSpPr>
          <p:nvPr/>
        </p:nvCxnSpPr>
        <p:spPr>
          <a:xfrm>
            <a:off x="1039674" y="705225"/>
            <a:ext cx="7926796" cy="0"/>
          </a:xfrm>
          <a:prstGeom prst="line">
            <a:avLst/>
          </a:prstGeom>
          <a:noFill/>
          <a:ln w="28575" cap="flat" cmpd="sng" algn="ctr">
            <a:solidFill>
              <a:srgbClr val="008000"/>
            </a:solidFill>
            <a:prstDash val="solid"/>
            <a:miter lim="800000"/>
          </a:ln>
          <a:effectLst/>
        </p:spPr>
      </p:cxnSp>
      <p:sp>
        <p:nvSpPr>
          <p:cNvPr id="7" name="矩形 6">
            <a:extLst>
              <a:ext uri="{FF2B5EF4-FFF2-40B4-BE49-F238E27FC236}">
                <a16:creationId xmlns:a16="http://schemas.microsoft.com/office/drawing/2014/main" id="{DAB7A6AB-1039-4144-94F5-86D43E8E6AAF}"/>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
        <p:nvSpPr>
          <p:cNvPr id="6" name="object 3">
            <a:extLst>
              <a:ext uri="{FF2B5EF4-FFF2-40B4-BE49-F238E27FC236}">
                <a16:creationId xmlns:a16="http://schemas.microsoft.com/office/drawing/2014/main" id="{67609E0E-4A4B-44CA-ABED-0613277C4A9E}"/>
              </a:ext>
            </a:extLst>
          </p:cNvPr>
          <p:cNvSpPr txBox="1">
            <a:spLocks/>
          </p:cNvSpPr>
          <p:nvPr/>
        </p:nvSpPr>
        <p:spPr>
          <a:xfrm>
            <a:off x="899592" y="875243"/>
            <a:ext cx="2325545" cy="290371"/>
          </a:xfrm>
          <a:prstGeom prst="rect">
            <a:avLst/>
          </a:prstGeom>
        </p:spPr>
        <p:txBody>
          <a:bodyPr vert="horz" wrap="square" lIns="0" tIns="13243" rIns="0" bIns="0" rtlCol="0" anchor="b">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104"/>
              </a:spcBef>
            </a:pPr>
            <a:r>
              <a:rPr lang="en-US" altLang="zh-CN" sz="1544" b="1" spc="21" dirty="0">
                <a:solidFill>
                  <a:srgbClr val="000000"/>
                </a:solidFill>
                <a:latin typeface="华文行楷" panose="02010800040101010101" pitchFamily="2" charset="-122"/>
                <a:ea typeface="华文行楷" panose="02010800040101010101" pitchFamily="2" charset="-122"/>
                <a:cs typeface="华文行楷"/>
              </a:rPr>
              <a:t>(</a:t>
            </a:r>
            <a:r>
              <a:rPr lang="zh-CN" altLang="en-US" sz="1800" b="1" spc="21" dirty="0">
                <a:solidFill>
                  <a:srgbClr val="000000"/>
                </a:solidFill>
                <a:latin typeface="华文行楷" panose="02010800040101010101" pitchFamily="2" charset="-122"/>
                <a:ea typeface="华文行楷" panose="02010800040101010101" pitchFamily="2" charset="-122"/>
                <a:cs typeface="华文行楷"/>
              </a:rPr>
              <a:t>二</a:t>
            </a:r>
            <a:r>
              <a:rPr lang="en-US" altLang="zh-CN" sz="1800" b="1" spc="21" dirty="0">
                <a:solidFill>
                  <a:srgbClr val="000000"/>
                </a:solidFill>
                <a:latin typeface="华文行楷" panose="02010800040101010101" pitchFamily="2" charset="-122"/>
                <a:ea typeface="华文行楷" panose="02010800040101010101" pitchFamily="2" charset="-122"/>
                <a:cs typeface="华文行楷"/>
              </a:rPr>
              <a:t>)</a:t>
            </a:r>
            <a:r>
              <a:rPr lang="zh-CN" altLang="en-US" sz="1800" b="1" spc="21" dirty="0">
                <a:solidFill>
                  <a:srgbClr val="000000"/>
                </a:solidFill>
                <a:latin typeface="华文行楷" panose="02010800040101010101" pitchFamily="2" charset="-122"/>
                <a:ea typeface="华文行楷" panose="02010800040101010101" pitchFamily="2" charset="-122"/>
                <a:cs typeface="华文行楷"/>
              </a:rPr>
              <a:t>模型识别</a:t>
            </a:r>
            <a:endParaRPr lang="zh-CN" altLang="en-US" sz="1800" b="1" dirty="0">
              <a:latin typeface="华文行楷" panose="02010800040101010101" pitchFamily="2" charset="-122"/>
              <a:ea typeface="华文行楷" panose="02010800040101010101" pitchFamily="2" charset="-122"/>
              <a:cs typeface="华文行楷"/>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9914" y="1887674"/>
            <a:ext cx="800219" cy="1368153"/>
          </a:xfrm>
          <a:prstGeom prst="rect">
            <a:avLst/>
          </a:prstGeom>
          <a:noFill/>
        </p:spPr>
        <p:txBody>
          <a:bodyPr vert="eaVert" wrap="square" rtlCol="0">
            <a:spAutoFit/>
          </a:bodyPr>
          <a:lstStyle/>
          <a:p>
            <a:pPr algn="dist"/>
            <a:r>
              <a:rPr lang="zh-CN" altLang="en-US" sz="4000" dirty="0">
                <a:solidFill>
                  <a:schemeClr val="accent1"/>
                </a:solidFill>
                <a:latin typeface="微软雅黑 Light" pitchFamily="34" charset="-122"/>
                <a:ea typeface="微软雅黑 Light" pitchFamily="34" charset="-122"/>
              </a:rPr>
              <a:t>目录</a:t>
            </a:r>
          </a:p>
        </p:txBody>
      </p:sp>
      <p:pic>
        <p:nvPicPr>
          <p:cNvPr id="2050" name="Picture 2" descr="D:\1稻壳模板\ppt\2016.4\小清新水彩花卉毕业答辩模板\未标题-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2" y="-164554"/>
            <a:ext cx="1525238" cy="566645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rot="5400000">
            <a:off x="2300699" y="2433252"/>
            <a:ext cx="1219198" cy="276999"/>
          </a:xfrm>
          <a:prstGeom prst="rect">
            <a:avLst/>
          </a:prstGeom>
          <a:ln w="6350">
            <a:solidFill>
              <a:schemeClr val="bg1">
                <a:lumMod val="50000"/>
              </a:schemeClr>
            </a:solidFill>
          </a:ln>
        </p:spPr>
        <p:txBody>
          <a:bodyPr wrap="square">
            <a:spAutoFit/>
          </a:bodyPr>
          <a:lstStyle/>
          <a:p>
            <a:pPr algn="dist"/>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CONTENTS</a:t>
            </a:r>
          </a:p>
        </p:txBody>
      </p:sp>
      <p:sp>
        <p:nvSpPr>
          <p:cNvPr id="10" name="TextBox 9"/>
          <p:cNvSpPr txBox="1"/>
          <p:nvPr/>
        </p:nvSpPr>
        <p:spPr>
          <a:xfrm>
            <a:off x="4618344" y="1666595"/>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dirty="0">
                <a:solidFill>
                  <a:schemeClr val="bg1">
                    <a:lumMod val="50000"/>
                  </a:schemeClr>
                </a:solidFill>
                <a:latin typeface="微软雅黑 Light" pitchFamily="34" charset="-122"/>
                <a:ea typeface="微软雅黑 Light" pitchFamily="34" charset="-122"/>
              </a:rPr>
              <a:t>01</a:t>
            </a:r>
            <a:endParaRPr lang="zh-CN" altLang="en-US" sz="2400" dirty="0">
              <a:solidFill>
                <a:schemeClr val="bg1">
                  <a:lumMod val="50000"/>
                </a:schemeClr>
              </a:solidFill>
              <a:latin typeface="微软雅黑 Light" pitchFamily="34" charset="-122"/>
              <a:ea typeface="微软雅黑 Light" pitchFamily="34" charset="-122"/>
            </a:endParaRPr>
          </a:p>
        </p:txBody>
      </p:sp>
      <p:sp>
        <p:nvSpPr>
          <p:cNvPr id="12" name="TextBox 11"/>
          <p:cNvSpPr txBox="1"/>
          <p:nvPr/>
        </p:nvSpPr>
        <p:spPr>
          <a:xfrm>
            <a:off x="4618344" y="2363651"/>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dirty="0">
                <a:solidFill>
                  <a:schemeClr val="bg1">
                    <a:lumMod val="50000"/>
                  </a:schemeClr>
                </a:solidFill>
                <a:latin typeface="微软雅黑 Light" pitchFamily="34" charset="-122"/>
                <a:ea typeface="微软雅黑 Light" pitchFamily="34" charset="-122"/>
              </a:rPr>
              <a:t>02</a:t>
            </a:r>
            <a:endParaRPr lang="zh-CN" altLang="en-US" sz="2400" dirty="0">
              <a:solidFill>
                <a:schemeClr val="bg1">
                  <a:lumMod val="50000"/>
                </a:schemeClr>
              </a:solidFill>
              <a:latin typeface="微软雅黑 Light" pitchFamily="34" charset="-122"/>
              <a:ea typeface="微软雅黑 Light" pitchFamily="34" charset="-122"/>
            </a:endParaRPr>
          </a:p>
        </p:txBody>
      </p:sp>
      <p:sp>
        <p:nvSpPr>
          <p:cNvPr id="13" name="TextBox 12"/>
          <p:cNvSpPr txBox="1"/>
          <p:nvPr/>
        </p:nvSpPr>
        <p:spPr>
          <a:xfrm>
            <a:off x="4593852" y="3255827"/>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dirty="0">
                <a:solidFill>
                  <a:schemeClr val="bg1">
                    <a:lumMod val="50000"/>
                  </a:schemeClr>
                </a:solidFill>
                <a:latin typeface="微软雅黑 Light" pitchFamily="34" charset="-122"/>
                <a:ea typeface="微软雅黑 Light" pitchFamily="34" charset="-122"/>
              </a:rPr>
              <a:t>03</a:t>
            </a:r>
            <a:endParaRPr lang="zh-CN" altLang="en-US" sz="2400" dirty="0">
              <a:solidFill>
                <a:schemeClr val="bg1">
                  <a:lumMod val="50000"/>
                </a:schemeClr>
              </a:solidFill>
              <a:latin typeface="微软雅黑 Light" pitchFamily="34" charset="-122"/>
              <a:ea typeface="微软雅黑 Light" pitchFamily="34" charset="-122"/>
            </a:endParaRPr>
          </a:p>
        </p:txBody>
      </p:sp>
      <p:sp>
        <p:nvSpPr>
          <p:cNvPr id="16" name="TextBox 2">
            <a:extLst>
              <a:ext uri="{FF2B5EF4-FFF2-40B4-BE49-F238E27FC236}">
                <a16:creationId xmlns:a16="http://schemas.microsoft.com/office/drawing/2014/main" id="{BB3A61D0-50D8-4D92-A596-AB0A8A2F997D}"/>
              </a:ext>
            </a:extLst>
          </p:cNvPr>
          <p:cNvSpPr txBox="1"/>
          <p:nvPr/>
        </p:nvSpPr>
        <p:spPr>
          <a:xfrm>
            <a:off x="5110663" y="1641802"/>
            <a:ext cx="1415772" cy="461665"/>
          </a:xfrm>
          <a:prstGeom prst="rect">
            <a:avLst/>
          </a:prstGeom>
          <a:noFill/>
        </p:spPr>
        <p:txBody>
          <a:bodyPr wrap="none" rtlCol="0">
            <a:spAutoFit/>
          </a:bodyPr>
          <a:lstStyle/>
          <a:p>
            <a:r>
              <a:rPr lang="zh-CN" altLang="en-US" sz="2400" dirty="0">
                <a:solidFill>
                  <a:schemeClr val="accent1"/>
                </a:solidFill>
                <a:latin typeface="微软雅黑 Light" panose="020B0502040204020203" pitchFamily="34" charset="-122"/>
                <a:ea typeface="微软雅黑 Light" panose="020B0502040204020203" pitchFamily="34" charset="-122"/>
              </a:rPr>
              <a:t>模型介绍</a:t>
            </a:r>
          </a:p>
        </p:txBody>
      </p:sp>
      <p:sp>
        <p:nvSpPr>
          <p:cNvPr id="18" name="TextBox 2">
            <a:extLst>
              <a:ext uri="{FF2B5EF4-FFF2-40B4-BE49-F238E27FC236}">
                <a16:creationId xmlns:a16="http://schemas.microsoft.com/office/drawing/2014/main" id="{085B8D3F-EAFA-4EA7-8927-9101E853870A}"/>
              </a:ext>
            </a:extLst>
          </p:cNvPr>
          <p:cNvSpPr txBox="1"/>
          <p:nvPr/>
        </p:nvSpPr>
        <p:spPr>
          <a:xfrm>
            <a:off x="5076180" y="2363651"/>
            <a:ext cx="1723549" cy="461665"/>
          </a:xfrm>
          <a:prstGeom prst="rect">
            <a:avLst/>
          </a:prstGeom>
          <a:noFill/>
        </p:spPr>
        <p:txBody>
          <a:bodyPr wrap="none" rtlCol="0">
            <a:spAutoFit/>
          </a:bodyPr>
          <a:lstStyle>
            <a:defPPr>
              <a:defRPr lang="zh-CN"/>
            </a:defPPr>
            <a:lvl1pPr>
              <a:defRPr sz="2400">
                <a:solidFill>
                  <a:schemeClr val="accent1"/>
                </a:solidFill>
                <a:latin typeface="微软雅黑 Light" panose="020B0502040204020203" pitchFamily="34" charset="-122"/>
                <a:ea typeface="微软雅黑 Light" panose="020B0502040204020203" pitchFamily="34" charset="-122"/>
              </a:defRPr>
            </a:lvl1pPr>
          </a:lstStyle>
          <a:p>
            <a:r>
              <a:rPr lang="zh-CN" altLang="en-US" dirty="0"/>
              <a:t>协方差方法</a:t>
            </a:r>
          </a:p>
        </p:txBody>
      </p:sp>
      <p:sp>
        <p:nvSpPr>
          <p:cNvPr id="19" name="TextBox 2">
            <a:extLst>
              <a:ext uri="{FF2B5EF4-FFF2-40B4-BE49-F238E27FC236}">
                <a16:creationId xmlns:a16="http://schemas.microsoft.com/office/drawing/2014/main" id="{DF0684A6-C79B-4EE3-ABAF-A46203BD208A}"/>
              </a:ext>
            </a:extLst>
          </p:cNvPr>
          <p:cNvSpPr txBox="1"/>
          <p:nvPr/>
        </p:nvSpPr>
        <p:spPr>
          <a:xfrm>
            <a:off x="5101738" y="3210359"/>
            <a:ext cx="3625086" cy="461665"/>
          </a:xfrm>
          <a:prstGeom prst="rect">
            <a:avLst/>
          </a:prstGeom>
          <a:noFill/>
        </p:spPr>
        <p:txBody>
          <a:bodyPr wrap="square" rtlCol="0">
            <a:spAutoFit/>
          </a:bodyPr>
          <a:lstStyle>
            <a:defPPr>
              <a:defRPr lang="zh-CN"/>
            </a:defPPr>
            <a:lvl1pPr>
              <a:defRPr sz="2400">
                <a:solidFill>
                  <a:schemeClr val="accent1"/>
                </a:solidFill>
                <a:latin typeface="微软雅黑 Light" panose="020B0502040204020203" pitchFamily="34" charset="-122"/>
                <a:ea typeface="微软雅黑 Light" panose="020B0502040204020203" pitchFamily="34" charset="-122"/>
              </a:defRPr>
            </a:lvl1pPr>
          </a:lstStyle>
          <a:p>
            <a:r>
              <a:rPr lang="zh-CN" altLang="en-US" dirty="0"/>
              <a:t>案例实现</a:t>
            </a:r>
          </a:p>
        </p:txBody>
      </p:sp>
      <p:sp>
        <p:nvSpPr>
          <p:cNvPr id="11" name="TextBox 12">
            <a:extLst>
              <a:ext uri="{FF2B5EF4-FFF2-40B4-BE49-F238E27FC236}">
                <a16:creationId xmlns:a16="http://schemas.microsoft.com/office/drawing/2014/main" id="{3BE1F742-5D1C-4D13-B72E-C54436EAF7D3}"/>
              </a:ext>
            </a:extLst>
          </p:cNvPr>
          <p:cNvSpPr txBox="1"/>
          <p:nvPr/>
        </p:nvSpPr>
        <p:spPr>
          <a:xfrm>
            <a:off x="4572000" y="3939904"/>
            <a:ext cx="432882" cy="416197"/>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2400" dirty="0">
                <a:solidFill>
                  <a:schemeClr val="bg1">
                    <a:lumMod val="50000"/>
                  </a:schemeClr>
                </a:solidFill>
                <a:latin typeface="微软雅黑 Light" pitchFamily="34" charset="-122"/>
                <a:ea typeface="微软雅黑 Light" pitchFamily="34" charset="-122"/>
              </a:rPr>
              <a:t>04</a:t>
            </a:r>
            <a:endParaRPr lang="zh-CN" altLang="en-US" sz="2400" dirty="0">
              <a:solidFill>
                <a:schemeClr val="bg1">
                  <a:lumMod val="50000"/>
                </a:schemeClr>
              </a:solidFill>
              <a:latin typeface="微软雅黑 Light" pitchFamily="34" charset="-122"/>
              <a:ea typeface="微软雅黑 Light" pitchFamily="34" charset="-122"/>
            </a:endParaRPr>
          </a:p>
        </p:txBody>
      </p:sp>
      <p:sp>
        <p:nvSpPr>
          <p:cNvPr id="14" name="TextBox 2">
            <a:extLst>
              <a:ext uri="{FF2B5EF4-FFF2-40B4-BE49-F238E27FC236}">
                <a16:creationId xmlns:a16="http://schemas.microsoft.com/office/drawing/2014/main" id="{6533A5BB-3EA6-4E0C-ABF5-7F677109EEF1}"/>
              </a:ext>
            </a:extLst>
          </p:cNvPr>
          <p:cNvSpPr txBox="1"/>
          <p:nvPr/>
        </p:nvSpPr>
        <p:spPr>
          <a:xfrm>
            <a:off x="5004882" y="3917169"/>
            <a:ext cx="3625086" cy="461665"/>
          </a:xfrm>
          <a:prstGeom prst="rect">
            <a:avLst/>
          </a:prstGeom>
          <a:noFill/>
        </p:spPr>
        <p:txBody>
          <a:bodyPr wrap="square" rtlCol="0">
            <a:spAutoFit/>
          </a:bodyPr>
          <a:lstStyle>
            <a:defPPr>
              <a:defRPr lang="zh-CN"/>
            </a:defPPr>
            <a:lvl1pPr>
              <a:defRPr sz="2400">
                <a:solidFill>
                  <a:schemeClr val="accent1"/>
                </a:solidFill>
                <a:latin typeface="微软雅黑 Light" panose="020B0502040204020203" pitchFamily="34" charset="-122"/>
                <a:ea typeface="微软雅黑 Light" panose="020B0502040204020203" pitchFamily="34" charset="-122"/>
              </a:defRPr>
            </a:lvl1pPr>
          </a:lstStyle>
          <a:p>
            <a:r>
              <a:rPr lang="en-US" altLang="zh-CN" dirty="0"/>
              <a:t>PLS</a:t>
            </a:r>
            <a:r>
              <a:rPr lang="zh-CN" altLang="en-US" dirty="0"/>
              <a:t>方法</a:t>
            </a:r>
          </a:p>
        </p:txBody>
      </p:sp>
    </p:spTree>
    <p:extLst>
      <p:ext uri="{BB962C8B-B14F-4D97-AF65-F5344CB8AC3E}">
        <p14:creationId xmlns:p14="http://schemas.microsoft.com/office/powerpoint/2010/main" val="48294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87987" y="781763"/>
            <a:ext cx="2325545" cy="290371"/>
          </a:xfrm>
          <a:prstGeom prst="rect">
            <a:avLst/>
          </a:prstGeom>
        </p:spPr>
        <p:txBody>
          <a:bodyPr vert="horz" wrap="square" lIns="0" tIns="13243" rIns="0" bIns="0" rtlCol="0" anchor="b">
            <a:spAutoFit/>
          </a:bodyPr>
          <a:lstStyle/>
          <a:p>
            <a:pPr algn="l">
              <a:spcBef>
                <a:spcPts val="104"/>
              </a:spcBef>
            </a:pPr>
            <a:r>
              <a:rPr lang="en-US" sz="1544" b="1" spc="21" dirty="0">
                <a:solidFill>
                  <a:srgbClr val="000000"/>
                </a:solidFill>
                <a:latin typeface="华文行楷" panose="02010800040101010101" pitchFamily="2" charset="-122"/>
                <a:ea typeface="华文行楷" panose="02010800040101010101" pitchFamily="2" charset="-122"/>
                <a:cs typeface="华文行楷"/>
              </a:rPr>
              <a:t>(</a:t>
            </a:r>
            <a:r>
              <a:rPr lang="zh-CN" altLang="en-US" sz="1800" b="1" spc="21" dirty="0">
                <a:solidFill>
                  <a:srgbClr val="000000"/>
                </a:solidFill>
                <a:latin typeface="华文行楷" panose="02010800040101010101" pitchFamily="2" charset="-122"/>
                <a:ea typeface="华文行楷" panose="02010800040101010101" pitchFamily="2" charset="-122"/>
                <a:cs typeface="华文行楷"/>
              </a:rPr>
              <a:t>二</a:t>
            </a:r>
            <a:r>
              <a:rPr lang="en-US" sz="1800" b="1" spc="21" dirty="0">
                <a:solidFill>
                  <a:srgbClr val="000000"/>
                </a:solidFill>
                <a:latin typeface="华文行楷" panose="02010800040101010101" pitchFamily="2" charset="-122"/>
                <a:ea typeface="华文行楷" panose="02010800040101010101" pitchFamily="2" charset="-122"/>
                <a:cs typeface="华文行楷"/>
              </a:rPr>
              <a:t>)</a:t>
            </a:r>
            <a:r>
              <a:rPr sz="1800" b="1" spc="21" dirty="0">
                <a:solidFill>
                  <a:srgbClr val="000000"/>
                </a:solidFill>
                <a:latin typeface="华文行楷" panose="02010800040101010101" pitchFamily="2" charset="-122"/>
                <a:ea typeface="华文行楷" panose="02010800040101010101" pitchFamily="2" charset="-122"/>
                <a:cs typeface="华文行楷"/>
              </a:rPr>
              <a:t>模型识别</a:t>
            </a:r>
            <a:endParaRPr sz="1800" b="1" dirty="0">
              <a:latin typeface="华文行楷" panose="02010800040101010101" pitchFamily="2" charset="-122"/>
              <a:ea typeface="华文行楷" panose="02010800040101010101" pitchFamily="2" charset="-122"/>
              <a:cs typeface="华文行楷"/>
            </a:endParaRPr>
          </a:p>
        </p:txBody>
      </p:sp>
      <p:grpSp>
        <p:nvGrpSpPr>
          <p:cNvPr id="19" name="组合 18">
            <a:extLst>
              <a:ext uri="{FF2B5EF4-FFF2-40B4-BE49-F238E27FC236}">
                <a16:creationId xmlns:a16="http://schemas.microsoft.com/office/drawing/2014/main" id="{AAED8180-DA93-4C7E-B34C-F1C7B4EE0238}"/>
              </a:ext>
            </a:extLst>
          </p:cNvPr>
          <p:cNvGrpSpPr/>
          <p:nvPr/>
        </p:nvGrpSpPr>
        <p:grpSpPr>
          <a:xfrm>
            <a:off x="840130" y="1153424"/>
            <a:ext cx="8080427" cy="3444418"/>
            <a:chOff x="1419905" y="1776235"/>
            <a:chExt cx="9717899" cy="4592556"/>
          </a:xfrm>
        </p:grpSpPr>
        <p:sp>
          <p:nvSpPr>
            <p:cNvPr id="4" name="object 4"/>
            <p:cNvSpPr txBox="1"/>
            <p:nvPr/>
          </p:nvSpPr>
          <p:spPr>
            <a:xfrm>
              <a:off x="1496745" y="1776235"/>
              <a:ext cx="3698094" cy="1040296"/>
            </a:xfrm>
            <a:prstGeom prst="rect">
              <a:avLst/>
            </a:prstGeom>
          </p:spPr>
          <p:txBody>
            <a:bodyPr vert="horz" wrap="square" lIns="0" tIns="48204" rIns="0" bIns="0" rtlCol="0">
              <a:spAutoFit/>
            </a:bodyPr>
            <a:lstStyle/>
            <a:p>
              <a:pPr marL="10595">
                <a:spcBef>
                  <a:spcPts val="380"/>
                </a:spcBef>
              </a:pPr>
              <a:r>
                <a:rPr sz="1418" spc="8" dirty="0">
                  <a:latin typeface="宋体" panose="02010600030101010101" pitchFamily="2" charset="-122"/>
                  <a:ea typeface="宋体" panose="02010600030101010101" pitchFamily="2" charset="-122"/>
                  <a:cs typeface="Arial"/>
                </a:rPr>
                <a:t>1</a:t>
              </a:r>
              <a:r>
                <a:rPr sz="1418" spc="-25" dirty="0">
                  <a:latin typeface="宋体" panose="02010600030101010101" pitchFamily="2" charset="-122"/>
                  <a:ea typeface="宋体" panose="02010600030101010101" pitchFamily="2" charset="-122"/>
                  <a:cs typeface="Arial"/>
                </a:rPr>
                <a:t> </a:t>
              </a:r>
              <a:r>
                <a:rPr sz="1418" spc="21" dirty="0">
                  <a:latin typeface="宋体" panose="02010600030101010101" pitchFamily="2" charset="-122"/>
                  <a:ea typeface="宋体" panose="02010600030101010101" pitchFamily="2" charset="-122"/>
                  <a:cs typeface="华文行楷"/>
                </a:rPr>
                <a:t>模型整体识别性</a:t>
              </a:r>
              <a:endParaRPr sz="1418" dirty="0">
                <a:latin typeface="宋体" panose="02010600030101010101" pitchFamily="2" charset="-122"/>
                <a:ea typeface="宋体" panose="02010600030101010101" pitchFamily="2" charset="-122"/>
                <a:cs typeface="华文行楷"/>
              </a:endParaRPr>
            </a:p>
            <a:p>
              <a:pPr marL="10595">
                <a:spcBef>
                  <a:spcPts val="238"/>
                </a:spcBef>
                <a:buSzPct val="94117"/>
                <a:tabLst>
                  <a:tab pos="478349" algn="l"/>
                </a:tabLst>
              </a:pPr>
              <a:r>
                <a:rPr lang="en-US" sz="1418" spc="2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(1) </a:t>
              </a:r>
              <a:r>
                <a:rPr sz="1418" spc="21" dirty="0" err="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t法则</a:t>
              </a:r>
              <a:endParaRPr sz="1418" spc="2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a:p>
              <a:pPr marL="10595">
                <a:spcBef>
                  <a:spcPts val="300"/>
                </a:spcBef>
              </a:pPr>
              <a:r>
                <a:rPr sz="1418" spc="21" dirty="0">
                  <a:solidFill>
                    <a:srgbClr val="A40020"/>
                  </a:solidFill>
                  <a:latin typeface="华文行楷"/>
                  <a:cs typeface="华文行楷"/>
                </a:rPr>
                <a:t>数据资料点数</a:t>
              </a:r>
              <a:r>
                <a:rPr sz="1418" spc="5" dirty="0">
                  <a:latin typeface="Arial"/>
                  <a:cs typeface="Arial"/>
                </a:rPr>
                <a:t>DP=(p+q)*(p+q+1)/2</a:t>
              </a:r>
              <a:endParaRPr sz="1418" dirty="0">
                <a:latin typeface="Arial"/>
                <a:cs typeface="Arial"/>
              </a:endParaRPr>
            </a:p>
          </p:txBody>
        </p:sp>
        <p:sp>
          <p:nvSpPr>
            <p:cNvPr id="5" name="object 5"/>
            <p:cNvSpPr txBox="1"/>
            <p:nvPr/>
          </p:nvSpPr>
          <p:spPr>
            <a:xfrm>
              <a:off x="5669405" y="2507851"/>
              <a:ext cx="2878806" cy="308765"/>
            </a:xfrm>
            <a:prstGeom prst="rect">
              <a:avLst/>
            </a:prstGeom>
          </p:spPr>
          <p:txBody>
            <a:bodyPr vert="horz" wrap="square" lIns="0" tIns="13243" rIns="0" bIns="0" rtlCol="0">
              <a:spAutoFit/>
            </a:bodyPr>
            <a:lstStyle/>
            <a:p>
              <a:pPr marL="10595">
                <a:spcBef>
                  <a:spcPts val="104"/>
                </a:spcBef>
              </a:pPr>
              <a:r>
                <a:rPr sz="1418" spc="21" dirty="0">
                  <a:latin typeface="华文行楷"/>
                  <a:cs typeface="华文行楷"/>
                </a:rPr>
                <a:t>（</a:t>
              </a:r>
              <a:r>
                <a:rPr sz="1418" spc="5" dirty="0">
                  <a:latin typeface="Arial"/>
                  <a:cs typeface="Arial"/>
                </a:rPr>
                <a:t>p+q</a:t>
              </a:r>
              <a:r>
                <a:rPr sz="1418" spc="21" dirty="0">
                  <a:latin typeface="华文行楷"/>
                  <a:cs typeface="华文行楷"/>
                </a:rPr>
                <a:t>）</a:t>
              </a:r>
              <a:r>
                <a:rPr sz="1418" spc="21" dirty="0">
                  <a:latin typeface="宋体"/>
                  <a:cs typeface="宋体"/>
                </a:rPr>
                <a:t>表示观测变量个数</a:t>
              </a:r>
              <a:endParaRPr sz="1418" dirty="0">
                <a:latin typeface="宋体"/>
                <a:cs typeface="宋体"/>
              </a:endParaRPr>
            </a:p>
          </p:txBody>
        </p:sp>
        <mc:AlternateContent xmlns:mc="http://schemas.openxmlformats.org/markup-compatibility/2006" xmlns:a14="http://schemas.microsoft.com/office/drawing/2010/main">
          <mc:Choice Requires="a14">
            <p:sp>
              <p:nvSpPr>
                <p:cNvPr id="6" name="object 6"/>
                <p:cNvSpPr txBox="1"/>
                <p:nvPr/>
              </p:nvSpPr>
              <p:spPr>
                <a:xfrm>
                  <a:off x="1419905" y="3008705"/>
                  <a:ext cx="9717899" cy="3360086"/>
                </a:xfrm>
                <a:prstGeom prst="rect">
                  <a:avLst/>
                </a:prstGeom>
              </p:spPr>
              <p:txBody>
                <a:bodyPr vert="horz" wrap="square" lIns="0" tIns="56150" rIns="0" bIns="0" rtlCol="0">
                  <a:spAutoFit/>
                </a:bodyPr>
                <a:lstStyle/>
                <a:p>
                  <a:pPr marL="11125">
                    <a:spcBef>
                      <a:spcPts val="443"/>
                    </a:spcBef>
                  </a:pPr>
                  <a:r>
                    <a:rPr sz="1418" spc="21" dirty="0">
                      <a:latin typeface="Times New Roman" panose="02020603050405020304" pitchFamily="18" charset="0"/>
                      <a:ea typeface="宋体" panose="02010600030101010101" pitchFamily="2" charset="-122"/>
                      <a:cs typeface="Times New Roman" panose="02020603050405020304" pitchFamily="18" charset="0"/>
                    </a:rPr>
                    <a:t>待估参数数目（</a:t>
                  </a:r>
                  <a:r>
                    <a:rPr sz="1418" spc="21" dirty="0">
                      <a:solidFill>
                        <a:srgbClr val="A40020"/>
                      </a:solidFill>
                      <a:latin typeface="Times New Roman" panose="02020603050405020304" pitchFamily="18" charset="0"/>
                      <a:ea typeface="宋体" panose="02010600030101010101" pitchFamily="2" charset="-122"/>
                      <a:cs typeface="Times New Roman" panose="02020603050405020304" pitchFamily="18" charset="0"/>
                    </a:rPr>
                    <a:t>自由参数</a:t>
                  </a:r>
                  <a:r>
                    <a:rPr sz="1418" spc="13" dirty="0">
                      <a:latin typeface="Times New Roman" panose="02020603050405020304" pitchFamily="18" charset="0"/>
                      <a:ea typeface="宋体" panose="02010600030101010101" pitchFamily="2" charset="-122"/>
                      <a:cs typeface="Times New Roman" panose="02020603050405020304" pitchFamily="18" charset="0"/>
                    </a:rPr>
                    <a:t>）t</a:t>
                  </a:r>
                  <a:r>
                    <a:rPr sz="1418" spc="-25" dirty="0">
                      <a:latin typeface="Times New Roman" panose="02020603050405020304" pitchFamily="18" charset="0"/>
                      <a:ea typeface="宋体" panose="02010600030101010101" pitchFamily="2" charset="-122"/>
                      <a:cs typeface="Times New Roman" panose="02020603050405020304" pitchFamily="18" charset="0"/>
                    </a:rPr>
                    <a:t> </a:t>
                  </a:r>
                  <a:r>
                    <a:rPr sz="1418" spc="8" dirty="0">
                      <a:latin typeface="Times New Roman" panose="02020603050405020304" pitchFamily="18" charset="0"/>
                      <a:ea typeface="宋体" panose="02010600030101010101" pitchFamily="2" charset="-122"/>
                      <a:cs typeface="Times New Roman" panose="02020603050405020304" pitchFamily="18" charset="0"/>
                    </a:rPr>
                    <a:t>=</a:t>
                  </a:r>
                  <a:r>
                    <a:rPr sz="1418" spc="21" dirty="0">
                      <a:latin typeface="Times New Roman" panose="02020603050405020304" pitchFamily="18" charset="0"/>
                      <a:ea typeface="宋体" panose="02010600030101010101" pitchFamily="2" charset="-122"/>
                      <a:cs typeface="Times New Roman" panose="02020603050405020304" pitchFamily="18" charset="0"/>
                    </a:rPr>
                    <a:t>参数总数–固定参数</a:t>
                  </a:r>
                  <a:endParaRPr sz="1418" dirty="0">
                    <a:latin typeface="Times New Roman" panose="02020603050405020304" pitchFamily="18" charset="0"/>
                    <a:ea typeface="宋体" panose="02010600030101010101" pitchFamily="2" charset="-122"/>
                    <a:cs typeface="Times New Roman" panose="02020603050405020304" pitchFamily="18" charset="0"/>
                  </a:endParaRPr>
                </a:p>
                <a:p>
                  <a:pPr marL="308305" indent="-297180">
                    <a:spcBef>
                      <a:spcPts val="362"/>
                    </a:spcBef>
                    <a:buFont typeface="Calibri Light"/>
                    <a:buChar char="•"/>
                    <a:tabLst>
                      <a:tab pos="308305" algn="l"/>
                      <a:tab pos="308834" algn="l"/>
                    </a:tabLst>
                  </a:pPr>
                  <a:r>
                    <a:rPr sz="1418" spc="8" dirty="0">
                      <a:latin typeface="Times New Roman" panose="02020603050405020304" pitchFamily="18" charset="0"/>
                      <a:ea typeface="宋体" panose="02010600030101010101" pitchFamily="2" charset="-122"/>
                      <a:cs typeface="Times New Roman" panose="02020603050405020304" pitchFamily="18" charset="0"/>
                    </a:rPr>
                    <a:t>t</a:t>
                  </a:r>
                  <a:r>
                    <a:rPr sz="1418" spc="-67" dirty="0">
                      <a:latin typeface="Times New Roman" panose="02020603050405020304" pitchFamily="18" charset="0"/>
                      <a:ea typeface="宋体" panose="02010600030101010101" pitchFamily="2" charset="-122"/>
                      <a:cs typeface="Times New Roman" panose="02020603050405020304" pitchFamily="18" charset="0"/>
                    </a:rPr>
                    <a:t> </a:t>
                  </a:r>
                  <a:r>
                    <a:rPr sz="1418" spc="8" dirty="0">
                      <a:latin typeface="Times New Roman" panose="02020603050405020304" pitchFamily="18" charset="0"/>
                      <a:ea typeface="宋体" panose="02010600030101010101" pitchFamily="2" charset="-122"/>
                      <a:cs typeface="Times New Roman" panose="02020603050405020304" pitchFamily="18" charset="0"/>
                    </a:rPr>
                    <a:t>&lt;</a:t>
                  </a:r>
                  <a:r>
                    <a:rPr sz="1418" spc="-62" dirty="0">
                      <a:latin typeface="Times New Roman" panose="02020603050405020304" pitchFamily="18" charset="0"/>
                      <a:ea typeface="宋体" panose="02010600030101010101" pitchFamily="2" charset="-122"/>
                      <a:cs typeface="Times New Roman" panose="02020603050405020304" pitchFamily="18" charset="0"/>
                    </a:rPr>
                    <a:t> </a:t>
                  </a:r>
                  <a:r>
                    <a:rPr sz="1418" spc="13" dirty="0">
                      <a:latin typeface="Times New Roman" panose="02020603050405020304" pitchFamily="18" charset="0"/>
                      <a:ea typeface="宋体" panose="02010600030101010101" pitchFamily="2" charset="-122"/>
                      <a:cs typeface="Times New Roman" panose="02020603050405020304" pitchFamily="18" charset="0"/>
                    </a:rPr>
                    <a:t>DP，</a:t>
                  </a:r>
                  <a:r>
                    <a:rPr sz="1418" spc="21" dirty="0">
                      <a:latin typeface="Times New Roman" panose="02020603050405020304" pitchFamily="18" charset="0"/>
                      <a:ea typeface="宋体" panose="02010600030101010101" pitchFamily="2" charset="-122"/>
                      <a:cs typeface="Times New Roman" panose="02020603050405020304" pitchFamily="18" charset="0"/>
                    </a:rPr>
                    <a:t>模型过度识别</a:t>
                  </a:r>
                  <a:endParaRPr sz="1418" dirty="0">
                    <a:latin typeface="Times New Roman" panose="02020603050405020304" pitchFamily="18" charset="0"/>
                    <a:ea typeface="宋体" panose="02010600030101010101" pitchFamily="2" charset="-122"/>
                    <a:cs typeface="Times New Roman" panose="02020603050405020304" pitchFamily="18" charset="0"/>
                  </a:endParaRPr>
                </a:p>
                <a:p>
                  <a:pPr marL="308305" indent="-297710">
                    <a:spcBef>
                      <a:spcPts val="300"/>
                    </a:spcBef>
                    <a:buFont typeface="Calibri Light"/>
                    <a:buChar char="•"/>
                    <a:tabLst>
                      <a:tab pos="308305" algn="l"/>
                      <a:tab pos="308834" algn="l"/>
                    </a:tabLst>
                  </a:pPr>
                  <a:r>
                    <a:rPr lang="en-US" altLang="zh-CN" sz="1418" spc="8" dirty="0">
                      <a:latin typeface="Times New Roman" panose="02020603050405020304" pitchFamily="18" charset="0"/>
                      <a:cs typeface="Times New Roman" panose="02020603050405020304" pitchFamily="18" charset="0"/>
                    </a:rPr>
                    <a:t>t</a:t>
                  </a:r>
                  <a:r>
                    <a:rPr lang="en-US" altLang="zh-CN" sz="1418" spc="-67" dirty="0">
                      <a:latin typeface="Times New Roman" panose="02020603050405020304" pitchFamily="18" charset="0"/>
                      <a:cs typeface="Times New Roman" panose="02020603050405020304" pitchFamily="18" charset="0"/>
                    </a:rPr>
                    <a:t> </a:t>
                  </a:r>
                  <a:r>
                    <a:rPr lang="en-US" altLang="zh-CN" sz="1418" spc="8" dirty="0">
                      <a:latin typeface="Times New Roman" panose="02020603050405020304" pitchFamily="18" charset="0"/>
                      <a:cs typeface="Times New Roman" panose="02020603050405020304" pitchFamily="18" charset="0"/>
                    </a:rPr>
                    <a:t>=</a:t>
                  </a:r>
                  <a:r>
                    <a:rPr lang="en-US" altLang="zh-CN" sz="1418" spc="-62" dirty="0">
                      <a:latin typeface="Times New Roman" panose="02020603050405020304" pitchFamily="18" charset="0"/>
                      <a:cs typeface="Times New Roman" panose="02020603050405020304" pitchFamily="18" charset="0"/>
                    </a:rPr>
                    <a:t> </a:t>
                  </a:r>
                  <a:r>
                    <a:rPr lang="en-US" altLang="zh-CN" sz="1418" spc="13" dirty="0">
                      <a:latin typeface="Times New Roman" panose="02020603050405020304" pitchFamily="18" charset="0"/>
                      <a:cs typeface="Times New Roman" panose="02020603050405020304" pitchFamily="18" charset="0"/>
                    </a:rPr>
                    <a:t>DP</a:t>
                  </a:r>
                  <a:r>
                    <a:rPr lang="zh-CN" altLang="en-US" sz="1418" spc="13" dirty="0">
                      <a:latin typeface="Times New Roman" panose="02020603050405020304" pitchFamily="18" charset="0"/>
                      <a:cs typeface="Times New Roman" panose="02020603050405020304" pitchFamily="18" charset="0"/>
                    </a:rPr>
                    <a:t>，</a:t>
                  </a:r>
                  <a:r>
                    <a:rPr lang="zh-CN" altLang="en-US" sz="1418" spc="21" dirty="0">
                      <a:latin typeface="Times New Roman" panose="02020603050405020304" pitchFamily="18" charset="0"/>
                      <a:cs typeface="Times New Roman" panose="02020603050405020304" pitchFamily="18" charset="0"/>
                    </a:rPr>
                    <a:t>模型恰好识别</a:t>
                  </a:r>
                  <a:endParaRPr lang="zh-CN" altLang="en-US" sz="1418" dirty="0">
                    <a:latin typeface="Times New Roman" panose="02020603050405020304" pitchFamily="18" charset="0"/>
                    <a:cs typeface="Times New Roman" panose="02020603050405020304" pitchFamily="18" charset="0"/>
                  </a:endParaRPr>
                </a:p>
                <a:p>
                  <a:pPr marL="308305" indent="-297710">
                    <a:spcBef>
                      <a:spcPts val="300"/>
                    </a:spcBef>
                    <a:buFont typeface="Calibri Light"/>
                    <a:buChar char="•"/>
                    <a:tabLst>
                      <a:tab pos="308305" algn="l"/>
                      <a:tab pos="308834" algn="l"/>
                    </a:tabLst>
                  </a:pPr>
                  <a:r>
                    <a:rPr sz="1418" spc="8" dirty="0">
                      <a:latin typeface="Times New Roman" panose="02020603050405020304" pitchFamily="18" charset="0"/>
                      <a:ea typeface="宋体" panose="02010600030101010101" pitchFamily="2" charset="-122"/>
                      <a:cs typeface="Times New Roman" panose="02020603050405020304" pitchFamily="18" charset="0"/>
                    </a:rPr>
                    <a:t>t</a:t>
                  </a:r>
                  <a:r>
                    <a:rPr sz="1418" spc="-67" dirty="0">
                      <a:latin typeface="Times New Roman" panose="02020603050405020304" pitchFamily="18" charset="0"/>
                      <a:ea typeface="宋体" panose="02010600030101010101" pitchFamily="2" charset="-122"/>
                      <a:cs typeface="Times New Roman" panose="02020603050405020304" pitchFamily="18" charset="0"/>
                    </a:rPr>
                    <a:t> </a:t>
                  </a:r>
                  <a:r>
                    <a:rPr sz="1418" spc="8" dirty="0">
                      <a:latin typeface="Times New Roman" panose="02020603050405020304" pitchFamily="18" charset="0"/>
                      <a:ea typeface="宋体" panose="02010600030101010101" pitchFamily="2" charset="-122"/>
                      <a:cs typeface="Times New Roman" panose="02020603050405020304" pitchFamily="18" charset="0"/>
                    </a:rPr>
                    <a:t>&gt;</a:t>
                  </a:r>
                  <a:r>
                    <a:rPr sz="1418" spc="-62" dirty="0">
                      <a:latin typeface="Times New Roman" panose="02020603050405020304" pitchFamily="18" charset="0"/>
                      <a:ea typeface="宋体" panose="02010600030101010101" pitchFamily="2" charset="-122"/>
                      <a:cs typeface="Times New Roman" panose="02020603050405020304" pitchFamily="18" charset="0"/>
                    </a:rPr>
                    <a:t> </a:t>
                  </a:r>
                  <a:r>
                    <a:rPr sz="1418" spc="13" dirty="0" err="1">
                      <a:latin typeface="Times New Roman" panose="02020603050405020304" pitchFamily="18" charset="0"/>
                      <a:ea typeface="宋体" panose="02010600030101010101" pitchFamily="2" charset="-122"/>
                      <a:cs typeface="Times New Roman" panose="02020603050405020304" pitchFamily="18" charset="0"/>
                    </a:rPr>
                    <a:t>DP，</a:t>
                  </a:r>
                  <a:r>
                    <a:rPr sz="1418" spc="21" dirty="0" err="1">
                      <a:latin typeface="Times New Roman" panose="02020603050405020304" pitchFamily="18" charset="0"/>
                      <a:ea typeface="宋体" panose="02010600030101010101" pitchFamily="2" charset="-122"/>
                      <a:cs typeface="Times New Roman" panose="02020603050405020304" pitchFamily="18" charset="0"/>
                    </a:rPr>
                    <a:t>模型</a:t>
                  </a:r>
                  <a:r>
                    <a:rPr lang="zh-CN" altLang="en-US" sz="1418" spc="21" dirty="0">
                      <a:latin typeface="Times New Roman" panose="02020603050405020304" pitchFamily="18" charset="0"/>
                      <a:ea typeface="宋体" panose="02010600030101010101" pitchFamily="2" charset="-122"/>
                      <a:cs typeface="Times New Roman" panose="02020603050405020304" pitchFamily="18" charset="0"/>
                    </a:rPr>
                    <a:t>不可</a:t>
                  </a:r>
                  <a:r>
                    <a:rPr sz="1418" spc="21" dirty="0" err="1">
                      <a:latin typeface="Times New Roman" panose="02020603050405020304" pitchFamily="18" charset="0"/>
                      <a:ea typeface="宋体" panose="02010600030101010101" pitchFamily="2" charset="-122"/>
                      <a:cs typeface="Times New Roman" panose="02020603050405020304" pitchFamily="18" charset="0"/>
                    </a:rPr>
                    <a:t>识别</a:t>
                  </a:r>
                  <a:endParaRPr sz="1418" dirty="0">
                    <a:latin typeface="Times New Roman" panose="02020603050405020304" pitchFamily="18" charset="0"/>
                    <a:ea typeface="宋体" panose="02010600030101010101" pitchFamily="2" charset="-122"/>
                    <a:cs typeface="Times New Roman" panose="02020603050405020304" pitchFamily="18" charset="0"/>
                  </a:endParaRPr>
                </a:p>
                <a:p>
                  <a:pPr marL="10595">
                    <a:spcBef>
                      <a:spcPts val="238"/>
                    </a:spcBef>
                    <a:buSzPct val="94117"/>
                    <a:tabLst>
                      <a:tab pos="478349" algn="l"/>
                    </a:tabLst>
                  </a:pPr>
                  <a:r>
                    <a:rPr lang="en-US" altLang="zh-CN" sz="1418" spc="2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(2) </a:t>
                  </a:r>
                  <a:r>
                    <a:rPr sz="1418" spc="21" dirty="0" err="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虚无</a:t>
                  </a:r>
                  <a:r>
                    <a:rPr sz="1418" spc="13" dirty="0" err="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B</a:t>
                  </a:r>
                  <a:r>
                    <a:rPr sz="1418" spc="21" dirty="0" err="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矩阵</a:t>
                  </a:r>
                  <a:endParaRPr sz="1418"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a:p>
                  <a:pPr marL="280229" marR="4238" indent="-270164">
                    <a:lnSpc>
                      <a:spcPts val="1693"/>
                    </a:lnSpc>
                    <a:spcBef>
                      <a:spcPts val="362"/>
                    </a:spcBef>
                  </a:pPr>
                  <a:r>
                    <a:rPr sz="1418" spc="21" dirty="0" err="1">
                      <a:latin typeface="Times New Roman" panose="02020603050405020304" pitchFamily="18" charset="0"/>
                      <a:ea typeface="宋体" panose="02010600030101010101" pitchFamily="2" charset="-122"/>
                      <a:cs typeface="Times New Roman" panose="02020603050405020304" pitchFamily="18" charset="0"/>
                    </a:rPr>
                    <a:t>模型中没有任何内生变量去影响其他内生变量，</a:t>
                  </a:r>
                  <a:r>
                    <a:rPr sz="1418" spc="21" dirty="0" err="1">
                      <a:solidFill>
                        <a:srgbClr val="A40020"/>
                      </a:solidFill>
                      <a:latin typeface="Times New Roman" panose="02020603050405020304" pitchFamily="18" charset="0"/>
                      <a:ea typeface="宋体" panose="02010600030101010101" pitchFamily="2" charset="-122"/>
                      <a:cs typeface="Times New Roman" panose="02020603050405020304" pitchFamily="18" charset="0"/>
                    </a:rPr>
                    <a:t>无结构关系假设</a:t>
                  </a:r>
                  <a:r>
                    <a:rPr sz="1418" spc="13" dirty="0" err="1">
                      <a:latin typeface="Times New Roman" panose="02020603050405020304" pitchFamily="18" charset="0"/>
                      <a:ea typeface="宋体" panose="02010600030101010101" pitchFamily="2" charset="-122"/>
                      <a:cs typeface="Times New Roman" panose="02020603050405020304" pitchFamily="18" charset="0"/>
                    </a:rPr>
                    <a:t>，</a:t>
                  </a:r>
                  <a:r>
                    <a:rPr sz="1418" spc="21" dirty="0" err="1">
                      <a:latin typeface="Times New Roman" panose="02020603050405020304" pitchFamily="18" charset="0"/>
                      <a:ea typeface="宋体" panose="02010600030101010101" pitchFamily="2" charset="-122"/>
                      <a:cs typeface="Times New Roman" panose="02020603050405020304" pitchFamily="18" charset="0"/>
                    </a:rPr>
                    <a:t>没有任何结构参数</a:t>
                  </a:r>
                  <a:r>
                    <a:rPr sz="1418" spc="21"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lang="zh-CN" altLang="en-US" sz="1418" i="1" spc="21">
                          <a:latin typeface="Cambria Math" panose="02040503050406030204" pitchFamily="18" charset="0"/>
                          <a:cs typeface="宋体"/>
                        </a:rPr>
                        <m:t>𝛽</m:t>
                      </m:r>
                    </m:oMath>
                  </a14:m>
                  <a:r>
                    <a:rPr sz="1418" spc="21" dirty="0">
                      <a:latin typeface="Times New Roman" panose="02020603050405020304" pitchFamily="18" charset="0"/>
                      <a:ea typeface="宋体" panose="02010600030101010101" pitchFamily="2" charset="-122"/>
                      <a:cs typeface="Times New Roman" panose="02020603050405020304" pitchFamily="18" charset="0"/>
                    </a:rPr>
                    <a:t>的估计</a:t>
                  </a:r>
                  <a:r>
                    <a:rPr sz="1418" spc="17" dirty="0">
                      <a:latin typeface="Times New Roman" panose="02020603050405020304" pitchFamily="18" charset="0"/>
                      <a:ea typeface="宋体" panose="02010600030101010101" pitchFamily="2" charset="-122"/>
                      <a:cs typeface="Times New Roman" panose="02020603050405020304" pitchFamily="18" charset="0"/>
                    </a:rPr>
                    <a:t>，</a:t>
                  </a:r>
                  <a:r>
                    <a:rPr sz="1418" spc="17" dirty="0">
                      <a:solidFill>
                        <a:srgbClr val="A40020"/>
                      </a:solidFill>
                      <a:latin typeface="Times New Roman" panose="02020603050405020304" pitchFamily="18" charset="0"/>
                      <a:ea typeface="宋体" panose="02010600030101010101" pitchFamily="2" charset="-122"/>
                      <a:cs typeface="Times New Roman" panose="02020603050405020304" pitchFamily="18" charset="0"/>
                    </a:rPr>
                    <a:t>B</a:t>
                  </a:r>
                  <a:r>
                    <a:rPr sz="1418" spc="21" dirty="0">
                      <a:solidFill>
                        <a:srgbClr val="A40020"/>
                      </a:solidFill>
                      <a:latin typeface="Times New Roman" panose="02020603050405020304" pitchFamily="18" charset="0"/>
                      <a:ea typeface="宋体" panose="02010600030101010101" pitchFamily="2" charset="-122"/>
                      <a:cs typeface="Times New Roman" panose="02020603050405020304" pitchFamily="18" charset="0"/>
                    </a:rPr>
                    <a:t>矩阵为</a:t>
                  </a:r>
                  <a:r>
                    <a:rPr sz="1418" spc="13" dirty="0">
                      <a:solidFill>
                        <a:srgbClr val="A40020"/>
                      </a:solidFill>
                      <a:latin typeface="Times New Roman" panose="02020603050405020304" pitchFamily="18" charset="0"/>
                      <a:ea typeface="宋体" panose="02010600030101010101" pitchFamily="2" charset="-122"/>
                      <a:cs typeface="Times New Roman" panose="02020603050405020304" pitchFamily="18" charset="0"/>
                    </a:rPr>
                    <a:t>0</a:t>
                  </a:r>
                  <a:r>
                    <a:rPr sz="1418" spc="13" dirty="0">
                      <a:latin typeface="Times New Roman" panose="02020603050405020304" pitchFamily="18" charset="0"/>
                      <a:ea typeface="宋体" panose="02010600030101010101" pitchFamily="2" charset="-122"/>
                      <a:cs typeface="Times New Roman" panose="02020603050405020304" pitchFamily="18" charset="0"/>
                    </a:rPr>
                    <a:t>，</a:t>
                  </a:r>
                  <a:r>
                    <a:rPr sz="1418" spc="21" dirty="0">
                      <a:latin typeface="Times New Roman" panose="02020603050405020304" pitchFamily="18" charset="0"/>
                      <a:ea typeface="宋体" panose="02010600030101010101" pitchFamily="2" charset="-122"/>
                      <a:cs typeface="Times New Roman" panose="02020603050405020304" pitchFamily="18" charset="0"/>
                    </a:rPr>
                    <a:t>模型自动识别。</a:t>
                  </a:r>
                  <a:endParaRPr sz="1418" dirty="0">
                    <a:latin typeface="Times New Roman" panose="02020603050405020304" pitchFamily="18" charset="0"/>
                    <a:ea typeface="宋体" panose="02010600030101010101" pitchFamily="2" charset="-122"/>
                    <a:cs typeface="Times New Roman" panose="02020603050405020304" pitchFamily="18" charset="0"/>
                  </a:endParaRPr>
                </a:p>
                <a:p>
                  <a:pPr marL="10595">
                    <a:spcBef>
                      <a:spcPts val="242"/>
                    </a:spcBef>
                    <a:buSzPct val="94117"/>
                    <a:tabLst>
                      <a:tab pos="478349" algn="l"/>
                    </a:tabLst>
                  </a:pPr>
                  <a:r>
                    <a:rPr lang="en-US" altLang="zh-CN" sz="1418" spc="21"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(3) </a:t>
                  </a:r>
                  <a:r>
                    <a:rPr sz="1418" spc="21" dirty="0" err="1">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递归法则</a:t>
                  </a:r>
                  <a:endParaRPr sz="1418"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a:p>
                  <a:pPr marL="280229" marR="64628" indent="-270164" algn="just">
                    <a:lnSpc>
                      <a:spcPts val="1693"/>
                    </a:lnSpc>
                    <a:spcBef>
                      <a:spcPts val="362"/>
                    </a:spcBef>
                  </a:pPr>
                  <a:r>
                    <a:rPr sz="1418" spc="13" dirty="0" err="1">
                      <a:latin typeface="Times New Roman" panose="02020603050405020304" pitchFamily="18" charset="0"/>
                      <a:ea typeface="宋体" panose="02010600030101010101" pitchFamily="2" charset="-122"/>
                      <a:cs typeface="Times New Roman" panose="02020603050405020304" pitchFamily="18" charset="0"/>
                    </a:rPr>
                    <a:t>B</a:t>
                  </a:r>
                  <a:r>
                    <a:rPr sz="1418" spc="21" dirty="0" err="1">
                      <a:latin typeface="Times New Roman" panose="02020603050405020304" pitchFamily="18" charset="0"/>
                      <a:ea typeface="宋体" panose="02010600030101010101" pitchFamily="2" charset="-122"/>
                      <a:cs typeface="Times New Roman" panose="02020603050405020304" pitchFamily="18" charset="0"/>
                    </a:rPr>
                    <a:t>矩阵呈现三角形状态（对称矩阵，</a:t>
                  </a:r>
                  <a:r>
                    <a:rPr sz="1418" spc="17" dirty="0" err="1">
                      <a:solidFill>
                        <a:srgbClr val="A40020"/>
                      </a:solidFill>
                      <a:latin typeface="Times New Roman" panose="02020603050405020304" pitchFamily="18" charset="0"/>
                      <a:ea typeface="宋体" panose="02010600030101010101" pitchFamily="2" charset="-122"/>
                      <a:cs typeface="Times New Roman" panose="02020603050405020304" pitchFamily="18" charset="0"/>
                    </a:rPr>
                    <a:t>所有变量间的结构参数均加以</a:t>
                  </a:r>
                  <a:r>
                    <a:rPr sz="1418" spc="21" dirty="0" err="1">
                      <a:solidFill>
                        <a:srgbClr val="A40020"/>
                      </a:solidFill>
                      <a:latin typeface="Times New Roman" panose="02020603050405020304" pitchFamily="18" charset="0"/>
                      <a:ea typeface="宋体" panose="02010600030101010101" pitchFamily="2" charset="-122"/>
                      <a:cs typeface="Times New Roman" panose="02020603050405020304" pitchFamily="18" charset="0"/>
                    </a:rPr>
                    <a:t>估计</a:t>
                  </a:r>
                  <a:r>
                    <a:rPr sz="1418" spc="21" dirty="0">
                      <a:latin typeface="Times New Roman" panose="02020603050405020304" pitchFamily="18" charset="0"/>
                      <a:ea typeface="宋体" panose="02010600030101010101" pitchFamily="2" charset="-122"/>
                      <a:cs typeface="Times New Roman" panose="02020603050405020304" pitchFamily="18" charset="0"/>
                    </a:rPr>
                    <a:t>），而</a:t>
                  </a:r>
                  <a14:m>
                    <m:oMath xmlns:m="http://schemas.openxmlformats.org/officeDocument/2006/math">
                      <m:r>
                        <a:rPr lang="zh-CN" altLang="en-US" sz="1418" i="1" spc="713" dirty="0">
                          <a:latin typeface="Cambria Math" panose="02040503050406030204" pitchFamily="18" charset="0"/>
                          <a:cs typeface="宋体"/>
                        </a:rPr>
                        <m:t>𝜓</m:t>
                      </m:r>
                    </m:oMath>
                  </a14:m>
                  <a:r>
                    <a:rPr sz="1418" spc="21" dirty="0" err="1">
                      <a:latin typeface="Times New Roman" panose="02020603050405020304" pitchFamily="18" charset="0"/>
                      <a:ea typeface="宋体" panose="02010600030101010101" pitchFamily="2" charset="-122"/>
                      <a:cs typeface="Times New Roman" panose="02020603050405020304" pitchFamily="18" charset="0"/>
                    </a:rPr>
                    <a:t>呈现对角线状态（</a:t>
                  </a:r>
                  <a:r>
                    <a:rPr sz="1418" spc="21" dirty="0" err="1">
                      <a:solidFill>
                        <a:srgbClr val="A40020"/>
                      </a:solidFill>
                      <a:latin typeface="Times New Roman" panose="02020603050405020304" pitchFamily="18" charset="0"/>
                      <a:ea typeface="宋体" panose="02010600030101010101" pitchFamily="2" charset="-122"/>
                      <a:cs typeface="Times New Roman" panose="02020603050405020304" pitchFamily="18" charset="0"/>
                    </a:rPr>
                    <a:t>仅估计干扰项的方差</a:t>
                  </a:r>
                  <a:r>
                    <a:rPr sz="1418" spc="21" dirty="0" err="1">
                      <a:latin typeface="Times New Roman" panose="02020603050405020304" pitchFamily="18" charset="0"/>
                      <a:ea typeface="宋体" panose="02010600030101010101" pitchFamily="2" charset="-122"/>
                      <a:cs typeface="Times New Roman" panose="02020603050405020304" pitchFamily="18" charset="0"/>
                    </a:rPr>
                    <a:t>，干扰项的相关不列入估计</a:t>
                  </a:r>
                  <a:r>
                    <a:rPr sz="1418" spc="21" dirty="0">
                      <a:latin typeface="Times New Roman" panose="02020603050405020304" pitchFamily="18" charset="0"/>
                      <a:ea typeface="宋体" panose="02010600030101010101" pitchFamily="2" charset="-122"/>
                      <a:cs typeface="Times New Roman" panose="02020603050405020304" pitchFamily="18" charset="0"/>
                    </a:rPr>
                    <a:t>），</a:t>
                  </a:r>
                  <a:r>
                    <a:rPr sz="1418" spc="21" dirty="0" err="1">
                      <a:latin typeface="Times New Roman" panose="02020603050405020304" pitchFamily="18" charset="0"/>
                      <a:ea typeface="宋体" panose="02010600030101010101" pitchFamily="2" charset="-122"/>
                      <a:cs typeface="Times New Roman" panose="02020603050405020304" pitchFamily="18" charset="0"/>
                    </a:rPr>
                    <a:t>此时为递归模型且为饱和模型，模型自动识别</a:t>
                  </a:r>
                  <a:r>
                    <a:rPr lang="zh-CN" altLang="en-US" sz="1418" spc="21" dirty="0">
                      <a:latin typeface="Times New Roman" panose="02020603050405020304" pitchFamily="18" charset="0"/>
                      <a:ea typeface="宋体" panose="02010600030101010101" pitchFamily="2" charset="-122"/>
                      <a:cs typeface="Times New Roman" panose="02020603050405020304" pitchFamily="18" charset="0"/>
                    </a:rPr>
                    <a:t>。</a:t>
                  </a:r>
                  <a:endParaRPr sz="1418"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6" name="object 6"/>
                <p:cNvSpPr txBox="1">
                  <a:spLocks noRot="1" noChangeAspect="1" noMove="1" noResize="1" noEditPoints="1" noAdjustHandles="1" noChangeArrowheads="1" noChangeShapeType="1" noTextEdit="1"/>
                </p:cNvSpPr>
                <p:nvPr/>
              </p:nvSpPr>
              <p:spPr>
                <a:xfrm>
                  <a:off x="1419905" y="3008705"/>
                  <a:ext cx="9717899" cy="3360086"/>
                </a:xfrm>
                <a:prstGeom prst="rect">
                  <a:avLst/>
                </a:prstGeom>
                <a:blipFill>
                  <a:blip r:embed="rId2"/>
                  <a:stretch>
                    <a:fillRect l="-1283" t="-484" r="-2792" b="-3390"/>
                  </a:stretch>
                </a:blipFill>
              </p:spPr>
              <p:txBody>
                <a:bodyPr/>
                <a:lstStyle/>
                <a:p>
                  <a:r>
                    <a:rPr lang="zh-CN" altLang="en-US">
                      <a:noFill/>
                    </a:rPr>
                    <a:t> </a:t>
                  </a:r>
                </a:p>
              </p:txBody>
            </p:sp>
          </mc:Fallback>
        </mc:AlternateContent>
      </p:grpSp>
      <p:cxnSp>
        <p:nvCxnSpPr>
          <p:cNvPr id="18" name="直接连接符 17">
            <a:extLst>
              <a:ext uri="{FF2B5EF4-FFF2-40B4-BE49-F238E27FC236}">
                <a16:creationId xmlns:a16="http://schemas.microsoft.com/office/drawing/2014/main" id="{8D6CB3A6-6EFC-47BC-90BC-307A472DD640}"/>
              </a:ext>
            </a:extLst>
          </p:cNvPr>
          <p:cNvCxnSpPr>
            <a:cxnSpLocks/>
          </p:cNvCxnSpPr>
          <p:nvPr/>
        </p:nvCxnSpPr>
        <p:spPr>
          <a:xfrm>
            <a:off x="1039674" y="705225"/>
            <a:ext cx="7926796" cy="0"/>
          </a:xfrm>
          <a:prstGeom prst="line">
            <a:avLst/>
          </a:prstGeom>
          <a:noFill/>
          <a:ln w="28575" cap="flat" cmpd="sng" algn="ctr">
            <a:solidFill>
              <a:srgbClr val="008000"/>
            </a:solidFill>
            <a:prstDash val="solid"/>
            <a:miter lim="800000"/>
          </a:ln>
          <a:effectLst/>
        </p:spPr>
      </p:cxnSp>
      <p:sp>
        <p:nvSpPr>
          <p:cNvPr id="10" name="矩形 9">
            <a:extLst>
              <a:ext uri="{FF2B5EF4-FFF2-40B4-BE49-F238E27FC236}">
                <a16:creationId xmlns:a16="http://schemas.microsoft.com/office/drawing/2014/main" id="{529B3509-61B4-4196-B653-AC223246A939}"/>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2728195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43D31199-E4C3-4DF6-BB22-9564A78E7B32}"/>
              </a:ext>
            </a:extLst>
          </p:cNvPr>
          <p:cNvCxnSpPr>
            <a:cxnSpLocks/>
          </p:cNvCxnSpPr>
          <p:nvPr/>
        </p:nvCxnSpPr>
        <p:spPr>
          <a:xfrm>
            <a:off x="1039674" y="705225"/>
            <a:ext cx="7926796" cy="0"/>
          </a:xfrm>
          <a:prstGeom prst="line">
            <a:avLst/>
          </a:prstGeom>
          <a:noFill/>
          <a:ln w="28575" cap="flat" cmpd="sng" algn="ctr">
            <a:solidFill>
              <a:srgbClr val="008000"/>
            </a:solidFill>
            <a:prstDash val="solid"/>
            <a:miter lim="800000"/>
          </a:ln>
          <a:effectLst/>
        </p:spPr>
      </p:cxnSp>
      <p:pic>
        <p:nvPicPr>
          <p:cNvPr id="10" name="图片 9">
            <a:extLst>
              <a:ext uri="{FF2B5EF4-FFF2-40B4-BE49-F238E27FC236}">
                <a16:creationId xmlns:a16="http://schemas.microsoft.com/office/drawing/2014/main" id="{F1F606D0-69B0-4ED5-B7D2-763E998D136F}"/>
              </a:ext>
            </a:extLst>
          </p:cNvPr>
          <p:cNvPicPr>
            <a:picLocks noChangeAspect="1"/>
          </p:cNvPicPr>
          <p:nvPr/>
        </p:nvPicPr>
        <p:blipFill>
          <a:blip r:embed="rId2"/>
          <a:stretch>
            <a:fillRect/>
          </a:stretch>
        </p:blipFill>
        <p:spPr>
          <a:xfrm>
            <a:off x="1311197" y="1291550"/>
            <a:ext cx="5111454" cy="3652747"/>
          </a:xfrm>
          <a:prstGeom prst="rect">
            <a:avLst/>
          </a:prstGeom>
        </p:spPr>
      </p:pic>
      <p:sp>
        <p:nvSpPr>
          <p:cNvPr id="11" name="object 3">
            <a:extLst>
              <a:ext uri="{FF2B5EF4-FFF2-40B4-BE49-F238E27FC236}">
                <a16:creationId xmlns:a16="http://schemas.microsoft.com/office/drawing/2014/main" id="{FAC8A30D-23FB-4692-9141-0E297C8C91C4}"/>
              </a:ext>
            </a:extLst>
          </p:cNvPr>
          <p:cNvSpPr txBox="1">
            <a:spLocks/>
          </p:cNvSpPr>
          <p:nvPr/>
        </p:nvSpPr>
        <p:spPr>
          <a:xfrm>
            <a:off x="1039674" y="830266"/>
            <a:ext cx="2678084" cy="290371"/>
          </a:xfrm>
          <a:prstGeom prst="rect">
            <a:avLst/>
          </a:prstGeom>
        </p:spPr>
        <p:txBody>
          <a:bodyPr vert="horz" wrap="square" lIns="0" tIns="13243" rIns="0" bIns="0" rtlCol="0" anchor="b">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10595">
              <a:lnSpc>
                <a:spcPct val="100000"/>
              </a:lnSpc>
              <a:spcBef>
                <a:spcPts val="104"/>
              </a:spcBef>
            </a:pPr>
            <a:r>
              <a:rPr lang="zh-CN" altLang="en-US" sz="1800" spc="21" dirty="0">
                <a:solidFill>
                  <a:srgbClr val="000000"/>
                </a:solidFill>
                <a:latin typeface="华文行楷" panose="02010800040101010101" pitchFamily="2" charset="-122"/>
                <a:ea typeface="华文行楷" panose="02010800040101010101" pitchFamily="2" charset="-122"/>
                <a:cs typeface="华文行楷"/>
              </a:rPr>
              <a:t>（三）参数估计</a:t>
            </a:r>
            <a:endParaRPr lang="zh-CN" altLang="en-US" sz="1800" dirty="0">
              <a:latin typeface="华文行楷" panose="02010800040101010101" pitchFamily="2" charset="-122"/>
              <a:ea typeface="华文行楷" panose="02010800040101010101" pitchFamily="2" charset="-122"/>
              <a:cs typeface="华文行楷"/>
            </a:endParaRPr>
          </a:p>
        </p:txBody>
      </p:sp>
      <p:sp>
        <p:nvSpPr>
          <p:cNvPr id="7" name="矩形 6">
            <a:extLst>
              <a:ext uri="{FF2B5EF4-FFF2-40B4-BE49-F238E27FC236}">
                <a16:creationId xmlns:a16="http://schemas.microsoft.com/office/drawing/2014/main" id="{BE1478D9-81A7-41DB-AE42-3982B34113D7}"/>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117280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43D31199-E4C3-4DF6-BB22-9564A78E7B32}"/>
              </a:ext>
            </a:extLst>
          </p:cNvPr>
          <p:cNvCxnSpPr>
            <a:cxnSpLocks/>
          </p:cNvCxnSpPr>
          <p:nvPr/>
        </p:nvCxnSpPr>
        <p:spPr>
          <a:xfrm>
            <a:off x="1039674" y="705225"/>
            <a:ext cx="7926796" cy="0"/>
          </a:xfrm>
          <a:prstGeom prst="line">
            <a:avLst/>
          </a:prstGeom>
          <a:noFill/>
          <a:ln w="28575" cap="flat" cmpd="sng" algn="ctr">
            <a:solidFill>
              <a:srgbClr val="008000"/>
            </a:solidFill>
            <a:prstDash val="solid"/>
            <a:miter lim="800000"/>
          </a:ln>
          <a:effectLst/>
        </p:spPr>
      </p:cxnSp>
      <p:sp>
        <p:nvSpPr>
          <p:cNvPr id="11" name="object 3">
            <a:extLst>
              <a:ext uri="{FF2B5EF4-FFF2-40B4-BE49-F238E27FC236}">
                <a16:creationId xmlns:a16="http://schemas.microsoft.com/office/drawing/2014/main" id="{FAC8A30D-23FB-4692-9141-0E297C8C91C4}"/>
              </a:ext>
            </a:extLst>
          </p:cNvPr>
          <p:cNvSpPr txBox="1">
            <a:spLocks/>
          </p:cNvSpPr>
          <p:nvPr/>
        </p:nvSpPr>
        <p:spPr>
          <a:xfrm>
            <a:off x="1039674" y="830266"/>
            <a:ext cx="2678084" cy="290371"/>
          </a:xfrm>
          <a:prstGeom prst="rect">
            <a:avLst/>
          </a:prstGeom>
        </p:spPr>
        <p:txBody>
          <a:bodyPr vert="horz" wrap="square" lIns="0" tIns="13243" rIns="0" bIns="0" rtlCol="0" anchor="b">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10595">
              <a:lnSpc>
                <a:spcPct val="100000"/>
              </a:lnSpc>
              <a:spcBef>
                <a:spcPts val="104"/>
              </a:spcBef>
            </a:pPr>
            <a:r>
              <a:rPr lang="zh-CN" altLang="en-US" sz="1800" spc="21" dirty="0">
                <a:solidFill>
                  <a:srgbClr val="000000"/>
                </a:solidFill>
                <a:latin typeface="华文行楷" panose="02010800040101010101" pitchFamily="2" charset="-122"/>
                <a:ea typeface="华文行楷" panose="02010800040101010101" pitchFamily="2" charset="-122"/>
                <a:cs typeface="华文行楷"/>
              </a:rPr>
              <a:t>（三）参数估计</a:t>
            </a:r>
            <a:endParaRPr lang="zh-CN" altLang="en-US" sz="1800" dirty="0">
              <a:latin typeface="华文行楷" panose="02010800040101010101" pitchFamily="2" charset="-122"/>
              <a:ea typeface="华文行楷" panose="02010800040101010101" pitchFamily="2" charset="-122"/>
              <a:cs typeface="华文行楷"/>
            </a:endParaRPr>
          </a:p>
        </p:txBody>
      </p:sp>
      <p:sp>
        <p:nvSpPr>
          <p:cNvPr id="9" name="object 2">
            <a:extLst>
              <a:ext uri="{FF2B5EF4-FFF2-40B4-BE49-F238E27FC236}">
                <a16:creationId xmlns:a16="http://schemas.microsoft.com/office/drawing/2014/main" id="{3981321D-6B1C-4753-BA7D-9B3563DC9E8D}"/>
              </a:ext>
            </a:extLst>
          </p:cNvPr>
          <p:cNvSpPr/>
          <p:nvPr/>
        </p:nvSpPr>
        <p:spPr>
          <a:xfrm>
            <a:off x="218583" y="2331821"/>
            <a:ext cx="3679649" cy="1216640"/>
          </a:xfrm>
          <a:prstGeom prst="rect">
            <a:avLst/>
          </a:prstGeom>
          <a:blipFill>
            <a:blip r:embed="rId2" cstate="print"/>
            <a:stretch>
              <a:fillRect/>
            </a:stretch>
          </a:blipFill>
        </p:spPr>
        <p:txBody>
          <a:bodyPr wrap="square" lIns="0" tIns="0" rIns="0" bIns="0" rtlCol="0"/>
          <a:lstStyle/>
          <a:p>
            <a:endParaRPr sz="1502"/>
          </a:p>
        </p:txBody>
      </p:sp>
      <p:pic>
        <p:nvPicPr>
          <p:cNvPr id="3" name="图片 2">
            <a:extLst>
              <a:ext uri="{FF2B5EF4-FFF2-40B4-BE49-F238E27FC236}">
                <a16:creationId xmlns:a16="http://schemas.microsoft.com/office/drawing/2014/main" id="{FA09CAB2-09FC-4FC0-BD9F-A2DE07F8F846}"/>
              </a:ext>
            </a:extLst>
          </p:cNvPr>
          <p:cNvPicPr>
            <a:picLocks noChangeAspect="1"/>
          </p:cNvPicPr>
          <p:nvPr/>
        </p:nvPicPr>
        <p:blipFill>
          <a:blip r:embed="rId3"/>
          <a:stretch>
            <a:fillRect/>
          </a:stretch>
        </p:blipFill>
        <p:spPr>
          <a:xfrm>
            <a:off x="4163401" y="975451"/>
            <a:ext cx="4907085" cy="3929381"/>
          </a:xfrm>
          <a:prstGeom prst="rect">
            <a:avLst/>
          </a:prstGeom>
        </p:spPr>
      </p:pic>
      <p:sp>
        <p:nvSpPr>
          <p:cNvPr id="13" name="object 4">
            <a:extLst>
              <a:ext uri="{FF2B5EF4-FFF2-40B4-BE49-F238E27FC236}">
                <a16:creationId xmlns:a16="http://schemas.microsoft.com/office/drawing/2014/main" id="{4CF940E4-3996-4073-AF89-3CA98A5B83A7}"/>
              </a:ext>
            </a:extLst>
          </p:cNvPr>
          <p:cNvSpPr txBox="1"/>
          <p:nvPr/>
        </p:nvSpPr>
        <p:spPr>
          <a:xfrm>
            <a:off x="314583" y="1519559"/>
            <a:ext cx="1450181" cy="242855"/>
          </a:xfrm>
          <a:prstGeom prst="rect">
            <a:avLst/>
          </a:prstGeom>
        </p:spPr>
        <p:txBody>
          <a:bodyPr vert="horz" wrap="square" lIns="0" tIns="11906" rIns="0" bIns="0" rtlCol="0">
            <a:spAutoFit/>
          </a:bodyPr>
          <a:lstStyle/>
          <a:p>
            <a:pPr marL="9525" defTabSz="685800">
              <a:spcBef>
                <a:spcPts val="94"/>
              </a:spcBef>
              <a:tabLst>
                <a:tab pos="283845" algn="l"/>
                <a:tab pos="284321" algn="l"/>
              </a:tabLst>
            </a:pPr>
            <a:r>
              <a:rPr sz="1500" spc="8" dirty="0">
                <a:solidFill>
                  <a:schemeClr val="accent1"/>
                </a:solidFill>
                <a:cs typeface="Arial"/>
              </a:rPr>
              <a:t>(3)</a:t>
            </a:r>
            <a:r>
              <a:rPr sz="1500" spc="19" dirty="0">
                <a:solidFill>
                  <a:schemeClr val="accent1"/>
                </a:solidFill>
                <a:latin typeface="华文行楷"/>
                <a:cs typeface="华文行楷"/>
              </a:rPr>
              <a:t>导出矩阵</a:t>
            </a:r>
            <a:endParaRPr sz="1500" dirty="0">
              <a:solidFill>
                <a:schemeClr val="accent1"/>
              </a:solidFill>
              <a:latin typeface="华文行楷"/>
              <a:cs typeface="华文行楷"/>
            </a:endParaRPr>
          </a:p>
        </p:txBody>
      </p:sp>
      <p:sp>
        <p:nvSpPr>
          <p:cNvPr id="14" name="object 5">
            <a:extLst>
              <a:ext uri="{FF2B5EF4-FFF2-40B4-BE49-F238E27FC236}">
                <a16:creationId xmlns:a16="http://schemas.microsoft.com/office/drawing/2014/main" id="{B8F25BB1-ED68-4E01-8F0E-2A1DED87E301}"/>
              </a:ext>
            </a:extLst>
          </p:cNvPr>
          <p:cNvSpPr txBox="1"/>
          <p:nvPr/>
        </p:nvSpPr>
        <p:spPr>
          <a:xfrm>
            <a:off x="907614" y="3671977"/>
            <a:ext cx="2492693" cy="208230"/>
          </a:xfrm>
          <a:prstGeom prst="rect">
            <a:avLst/>
          </a:prstGeom>
        </p:spPr>
        <p:txBody>
          <a:bodyPr vert="horz" wrap="square" lIns="0" tIns="11906" rIns="0" bIns="0" rtlCol="0">
            <a:spAutoFit/>
          </a:bodyPr>
          <a:lstStyle/>
          <a:p>
            <a:pPr marL="9525" defTabSz="685800">
              <a:spcBef>
                <a:spcPts val="94"/>
              </a:spcBef>
            </a:pPr>
            <a:r>
              <a:rPr sz="1275" spc="19" dirty="0">
                <a:solidFill>
                  <a:srgbClr val="FF6600"/>
                </a:solidFill>
                <a:latin typeface="宋体"/>
                <a:cs typeface="宋体"/>
              </a:rPr>
              <a:t>两个具有相关的潜在变量的</a:t>
            </a:r>
            <a:r>
              <a:rPr sz="1275" b="1" spc="8" dirty="0">
                <a:solidFill>
                  <a:srgbClr val="FF6600"/>
                </a:solidFill>
                <a:cs typeface="Arial"/>
              </a:rPr>
              <a:t>CFA</a:t>
            </a:r>
            <a:r>
              <a:rPr sz="1275" spc="19" dirty="0">
                <a:solidFill>
                  <a:srgbClr val="FF6600"/>
                </a:solidFill>
                <a:latin typeface="宋体"/>
                <a:cs typeface="宋体"/>
              </a:rPr>
              <a:t>图</a:t>
            </a:r>
            <a:endParaRPr sz="1275" dirty="0">
              <a:solidFill>
                <a:prstClr val="black"/>
              </a:solidFill>
              <a:latin typeface="宋体"/>
              <a:cs typeface="宋体"/>
            </a:endParaRPr>
          </a:p>
        </p:txBody>
      </p:sp>
      <p:sp>
        <p:nvSpPr>
          <p:cNvPr id="10" name="矩形 9">
            <a:extLst>
              <a:ext uri="{FF2B5EF4-FFF2-40B4-BE49-F238E27FC236}">
                <a16:creationId xmlns:a16="http://schemas.microsoft.com/office/drawing/2014/main" id="{E9768115-F460-4653-BCA7-2B44FB8355CC}"/>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345199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bject 5"/>
              <p:cNvSpPr txBox="1">
                <a:spLocks noGrp="1"/>
              </p:cNvSpPr>
              <p:nvPr>
                <p:ph type="title"/>
              </p:nvPr>
            </p:nvSpPr>
            <p:spPr>
              <a:xfrm>
                <a:off x="1706277" y="1464972"/>
                <a:ext cx="6752366" cy="239403"/>
              </a:xfrm>
              <a:prstGeom prst="rect">
                <a:avLst/>
              </a:prstGeom>
            </p:spPr>
            <p:txBody>
              <a:bodyPr vert="horz" wrap="square" lIns="0" tIns="21188" rIns="0" bIns="0" rtlCol="0" anchor="b">
                <a:spAutoFit/>
              </a:bodyPr>
              <a:lstStyle/>
              <a:p>
                <a:pPr marL="10595" marR="4238">
                  <a:lnSpc>
                    <a:spcPts val="1693"/>
                  </a:lnSpc>
                  <a:spcBef>
                    <a:spcPts val="167"/>
                  </a:spcBef>
                  <a:tabLst>
                    <a:tab pos="1297316" algn="l"/>
                  </a:tabLst>
                </a:pPr>
                <a:r>
                  <a:rPr sz="1418" spc="21" dirty="0">
                    <a:solidFill>
                      <a:srgbClr val="000000"/>
                    </a:solidFill>
                    <a:latin typeface="宋体"/>
                    <a:cs typeface="宋体"/>
                  </a:rPr>
                  <a:t>逐一计算六个观测变量的方差与配对协方差，</a:t>
                </a:r>
                <a:r>
                  <a:rPr sz="1418" spc="17" dirty="0">
                    <a:solidFill>
                      <a:srgbClr val="FF6600"/>
                    </a:solidFill>
                    <a:latin typeface="宋体"/>
                    <a:cs typeface="宋体"/>
                  </a:rPr>
                  <a:t>参数的方差与协方</a:t>
                </a:r>
                <a:r>
                  <a:rPr sz="1418" spc="21" dirty="0">
                    <a:solidFill>
                      <a:srgbClr val="FF6600"/>
                    </a:solidFill>
                    <a:latin typeface="宋体"/>
                    <a:cs typeface="宋体"/>
                  </a:rPr>
                  <a:t>差导出矩阵</a:t>
                </a:r>
                <a:r>
                  <a:rPr lang="zh-CN" altLang="en-US" sz="1418" spc="21" dirty="0">
                    <a:solidFill>
                      <a:srgbClr val="000000"/>
                    </a:solidFill>
                    <a:latin typeface="宋体"/>
                    <a:cs typeface="宋体"/>
                  </a:rPr>
                  <a:t>（</a:t>
                </a:r>
                <a14:m>
                  <m:oMath xmlns:m="http://schemas.openxmlformats.org/officeDocument/2006/math">
                    <m:r>
                      <m:rPr>
                        <m:sty m:val="p"/>
                      </m:rPr>
                      <a:rPr lang="el-GR" altLang="zh-CN" sz="1418" i="1" spc="21">
                        <a:solidFill>
                          <a:srgbClr val="000000"/>
                        </a:solidFill>
                        <a:latin typeface="Cambria Math" panose="02040503050406030204" pitchFamily="18" charset="0"/>
                        <a:ea typeface="Cambria Math" panose="02040503050406030204" pitchFamily="18" charset="0"/>
                        <a:cs typeface="宋体"/>
                      </a:rPr>
                      <m:t>Σ</m:t>
                    </m:r>
                  </m:oMath>
                </a14:m>
                <a:r>
                  <a:rPr lang="zh-CN" altLang="en-US" sz="1418" spc="21" dirty="0">
                    <a:solidFill>
                      <a:srgbClr val="000000"/>
                    </a:solidFill>
                    <a:latin typeface="宋体"/>
                    <a:cs typeface="宋体"/>
                  </a:rPr>
                  <a:t>）</a:t>
                </a:r>
                <a:endParaRPr sz="1418" dirty="0">
                  <a:latin typeface="宋体"/>
                  <a:cs typeface="宋体"/>
                </a:endParaRPr>
              </a:p>
            </p:txBody>
          </p:sp>
        </mc:Choice>
        <mc:Fallback xmlns="">
          <p:sp>
            <p:nvSpPr>
              <p:cNvPr id="5" name="object 5"/>
              <p:cNvSpPr txBox="1">
                <a:spLocks noGrp="1" noRot="1" noChangeAspect="1" noMove="1" noResize="1" noEditPoints="1" noAdjustHandles="1" noChangeArrowheads="1" noChangeShapeType="1" noTextEdit="1"/>
              </p:cNvSpPr>
              <p:nvPr>
                <p:ph type="title"/>
              </p:nvPr>
            </p:nvSpPr>
            <p:spPr>
              <a:xfrm>
                <a:off x="1706277" y="1464972"/>
                <a:ext cx="6752366" cy="239403"/>
              </a:xfrm>
              <a:prstGeom prst="rect">
                <a:avLst/>
              </a:prstGeom>
              <a:blipFill>
                <a:blip r:embed="rId2"/>
                <a:stretch>
                  <a:fillRect t="-17500" b="-42500"/>
                </a:stretch>
              </a:blipFill>
            </p:spPr>
            <p:txBody>
              <a:bodyPr/>
              <a:lstStyle/>
              <a:p>
                <a:r>
                  <a:rPr lang="zh-CN" altLang="en-US">
                    <a:noFill/>
                  </a:rPr>
                  <a:t> </a:t>
                </a:r>
              </a:p>
            </p:txBody>
          </p:sp>
        </mc:Fallback>
      </mc:AlternateContent>
      <p:grpSp>
        <p:nvGrpSpPr>
          <p:cNvPr id="9" name="组合 8">
            <a:extLst>
              <a:ext uri="{FF2B5EF4-FFF2-40B4-BE49-F238E27FC236}">
                <a16:creationId xmlns:a16="http://schemas.microsoft.com/office/drawing/2014/main" id="{7FF2F841-2E04-4C6F-AA1E-A2F3C80C797C}"/>
              </a:ext>
            </a:extLst>
          </p:cNvPr>
          <p:cNvGrpSpPr/>
          <p:nvPr/>
        </p:nvGrpSpPr>
        <p:grpSpPr>
          <a:xfrm>
            <a:off x="1902674" y="1778419"/>
            <a:ext cx="6200795" cy="3326100"/>
            <a:chOff x="3207178" y="1144178"/>
            <a:chExt cx="8267727" cy="4434800"/>
          </a:xfrm>
        </p:grpSpPr>
        <p:grpSp>
          <p:nvGrpSpPr>
            <p:cNvPr id="8" name="组合 7">
              <a:extLst>
                <a:ext uri="{FF2B5EF4-FFF2-40B4-BE49-F238E27FC236}">
                  <a16:creationId xmlns:a16="http://schemas.microsoft.com/office/drawing/2014/main" id="{62ED89ED-959D-4417-8BDD-599EA8385CBE}"/>
                </a:ext>
              </a:extLst>
            </p:cNvPr>
            <p:cNvGrpSpPr/>
            <p:nvPr/>
          </p:nvGrpSpPr>
          <p:grpSpPr>
            <a:xfrm>
              <a:off x="3507476" y="1144178"/>
              <a:ext cx="5032259" cy="3474908"/>
              <a:chOff x="3507476" y="1144178"/>
              <a:chExt cx="5032259" cy="3474908"/>
            </a:xfrm>
          </p:grpSpPr>
          <p:sp>
            <p:nvSpPr>
              <p:cNvPr id="2" name="object 2"/>
              <p:cNvSpPr/>
              <p:nvPr/>
            </p:nvSpPr>
            <p:spPr>
              <a:xfrm>
                <a:off x="3507476" y="1144178"/>
                <a:ext cx="5032259" cy="1525568"/>
              </a:xfrm>
              <a:prstGeom prst="rect">
                <a:avLst/>
              </a:prstGeom>
              <a:blipFill>
                <a:blip r:embed="rId3" cstate="print"/>
                <a:stretch>
                  <a:fillRect/>
                </a:stretch>
              </a:blipFill>
            </p:spPr>
            <p:txBody>
              <a:bodyPr wrap="square" lIns="0" tIns="0" rIns="0" bIns="0" rtlCol="0"/>
              <a:lstStyle/>
              <a:p>
                <a:endParaRPr sz="1502"/>
              </a:p>
            </p:txBody>
          </p:sp>
          <p:sp>
            <p:nvSpPr>
              <p:cNvPr id="4" name="object 4"/>
              <p:cNvSpPr/>
              <p:nvPr/>
            </p:nvSpPr>
            <p:spPr>
              <a:xfrm>
                <a:off x="3814708" y="2818066"/>
                <a:ext cx="4576709" cy="1801020"/>
              </a:xfrm>
              <a:prstGeom prst="rect">
                <a:avLst/>
              </a:prstGeom>
              <a:blipFill>
                <a:blip r:embed="rId4" cstate="print"/>
                <a:stretch>
                  <a:fillRect/>
                </a:stretch>
              </a:blipFill>
            </p:spPr>
            <p:txBody>
              <a:bodyPr wrap="square" lIns="0" tIns="0" rIns="0" bIns="0" rtlCol="0"/>
              <a:lstStyle/>
              <a:p>
                <a:endParaRPr sz="1502"/>
              </a:p>
            </p:txBody>
          </p:sp>
        </p:grpSp>
        <mc:AlternateContent xmlns:mc="http://schemas.openxmlformats.org/markup-compatibility/2006" xmlns:a14="http://schemas.microsoft.com/office/drawing/2010/main">
          <mc:Choice Requires="a14">
            <p:sp>
              <p:nvSpPr>
                <p:cNvPr id="6" name="object 6"/>
                <p:cNvSpPr txBox="1"/>
                <p:nvPr/>
              </p:nvSpPr>
              <p:spPr>
                <a:xfrm>
                  <a:off x="3207178" y="4685529"/>
                  <a:ext cx="8267727" cy="893449"/>
                </a:xfrm>
                <a:prstGeom prst="rect">
                  <a:avLst/>
                </a:prstGeom>
              </p:spPr>
              <p:txBody>
                <a:bodyPr vert="horz" wrap="square" lIns="0" tIns="10064" rIns="0" bIns="0" rtlCol="0">
                  <a:spAutoFit/>
                </a:bodyPr>
                <a:lstStyle/>
                <a:p>
                  <a:pPr marL="10595" marR="4238">
                    <a:lnSpc>
                      <a:spcPct val="147000"/>
                    </a:lnSpc>
                    <a:spcBef>
                      <a:spcPts val="80"/>
                    </a:spcBef>
                  </a:pPr>
                  <a:r>
                    <a:rPr lang="en-US" altLang="zh-CN" sz="1500" b="1" spc="13" dirty="0">
                      <a:solidFill>
                        <a:srgbClr val="FF6600"/>
                      </a:solidFill>
                      <a:latin typeface="Arial"/>
                      <a:cs typeface="Arial"/>
                    </a:rPr>
                    <a:t>S</a:t>
                  </a:r>
                  <a:r>
                    <a:rPr lang="zh-CN" altLang="en-US" sz="1500" spc="21" dirty="0">
                      <a:solidFill>
                        <a:srgbClr val="FF6600"/>
                      </a:solidFill>
                      <a:latin typeface="宋体"/>
                      <a:cs typeface="宋体"/>
                    </a:rPr>
                    <a:t>矩阵：</a:t>
                  </a:r>
                  <a:r>
                    <a:rPr lang="zh-CN" altLang="en-US" sz="1500" spc="21" dirty="0">
                      <a:latin typeface="宋体"/>
                      <a:cs typeface="宋体"/>
                    </a:rPr>
                    <a:t>样本观测值的方差与协方差矩阵（</a:t>
                  </a:r>
                  <a:r>
                    <a:rPr lang="en-US" altLang="zh-CN" sz="1500" spc="5" dirty="0">
                      <a:latin typeface="Arial"/>
                      <a:cs typeface="Arial"/>
                    </a:rPr>
                    <a:t>6*6</a:t>
                  </a:r>
                  <a:r>
                    <a:rPr lang="zh-CN" altLang="en-US" sz="1500" spc="13" dirty="0">
                      <a:latin typeface="宋体"/>
                      <a:cs typeface="宋体"/>
                    </a:rPr>
                    <a:t>） </a:t>
                  </a:r>
                  <a:r>
                    <a:rPr lang="zh-CN" altLang="en-US" sz="1500" spc="21" dirty="0" err="1">
                      <a:solidFill>
                        <a:srgbClr val="FF6600"/>
                      </a:solidFill>
                      <a:latin typeface="宋体"/>
                      <a:cs typeface="宋体"/>
                    </a:rPr>
                    <a:t>残差矩阵</a:t>
                  </a:r>
                  <a:r>
                    <a:rPr lang="en-US" altLang="zh-CN" sz="1500" spc="13" dirty="0">
                      <a:latin typeface="Arial"/>
                      <a:cs typeface="Arial"/>
                    </a:rPr>
                    <a:t>=</a:t>
                  </a:r>
                  <a14:m>
                    <m:oMath xmlns:m="http://schemas.openxmlformats.org/officeDocument/2006/math">
                      <m:r>
                        <m:rPr>
                          <m:sty m:val="p"/>
                        </m:rPr>
                        <a:rPr lang="en-US" altLang="zh-CN" sz="1500" spc="21">
                          <a:solidFill>
                            <a:srgbClr val="000000"/>
                          </a:solidFill>
                          <a:latin typeface="Cambria Math" panose="02040503050406030204" pitchFamily="18" charset="0"/>
                          <a:ea typeface="Cambria Math" panose="02040503050406030204" pitchFamily="18" charset="0"/>
                          <a:cs typeface="宋体"/>
                        </a:rPr>
                        <m:t>S</m:t>
                      </m:r>
                      <m:r>
                        <a:rPr lang="en-US" altLang="zh-CN" sz="1500" spc="21">
                          <a:solidFill>
                            <a:srgbClr val="000000"/>
                          </a:solidFill>
                          <a:latin typeface="Cambria Math" panose="02040503050406030204" pitchFamily="18" charset="0"/>
                          <a:ea typeface="Cambria Math" panose="02040503050406030204" pitchFamily="18" charset="0"/>
                          <a:cs typeface="宋体"/>
                        </a:rPr>
                        <m:t>−</m:t>
                      </m:r>
                      <m:r>
                        <m:rPr>
                          <m:sty m:val="p"/>
                        </m:rPr>
                        <a:rPr lang="en-US" altLang="zh-CN" sz="1500" i="1" spc="21">
                          <a:solidFill>
                            <a:srgbClr val="000000"/>
                          </a:solidFill>
                          <a:latin typeface="Cambria Math" panose="02040503050406030204" pitchFamily="18" charset="0"/>
                          <a:ea typeface="Cambria Math" panose="02040503050406030204" pitchFamily="18" charset="0"/>
                          <a:cs typeface="宋体"/>
                        </a:rPr>
                        <m:t>Σ</m:t>
                      </m:r>
                    </m:oMath>
                  </a14:m>
                  <a:endParaRPr lang="zh-CN" altLang="en-US" sz="1500" dirty="0">
                    <a:latin typeface="Arial"/>
                    <a:cs typeface="Arial"/>
                  </a:endParaRPr>
                </a:p>
                <a:p>
                  <a:pPr marL="10595">
                    <a:spcBef>
                      <a:spcPts val="676"/>
                    </a:spcBef>
                  </a:pPr>
                  <a:r>
                    <a:rPr lang="zh-CN" altLang="en-US" sz="1500" spc="21" dirty="0">
                      <a:solidFill>
                        <a:srgbClr val="A40020"/>
                      </a:solidFill>
                      <a:latin typeface="华文行楷"/>
                      <a:cs typeface="华文行楷"/>
                    </a:rPr>
                    <a:t>估计协方差矩阵与观测协方差矩阵的差异极小化</a:t>
                  </a:r>
                  <a:endParaRPr sz="1500" dirty="0">
                    <a:latin typeface="华文行楷"/>
                    <a:cs typeface="华文行楷"/>
                  </a:endParaRPr>
                </a:p>
              </p:txBody>
            </p:sp>
          </mc:Choice>
          <mc:Fallback xmlns="">
            <p:sp>
              <p:nvSpPr>
                <p:cNvPr id="6" name="object 6"/>
                <p:cNvSpPr txBox="1">
                  <a:spLocks noRot="1" noChangeAspect="1" noMove="1" noResize="1" noEditPoints="1" noAdjustHandles="1" noChangeArrowheads="1" noChangeShapeType="1" noTextEdit="1"/>
                </p:cNvSpPr>
                <p:nvPr/>
              </p:nvSpPr>
              <p:spPr>
                <a:xfrm>
                  <a:off x="3207178" y="4685529"/>
                  <a:ext cx="8267727" cy="893449"/>
                </a:xfrm>
                <a:prstGeom prst="rect">
                  <a:avLst/>
                </a:prstGeom>
                <a:blipFill>
                  <a:blip r:embed="rId5"/>
                  <a:stretch>
                    <a:fillRect l="-1672" b="-12727"/>
                  </a:stretch>
                </a:blipFill>
              </p:spPr>
              <p:txBody>
                <a:bodyPr/>
                <a:lstStyle/>
                <a:p>
                  <a:r>
                    <a:rPr lang="zh-CN" altLang="en-US">
                      <a:noFill/>
                    </a:rPr>
                    <a:t> </a:t>
                  </a:r>
                </a:p>
              </p:txBody>
            </p:sp>
          </mc:Fallback>
        </mc:AlternateContent>
      </p:grpSp>
      <p:cxnSp>
        <p:nvCxnSpPr>
          <p:cNvPr id="14" name="直接连接符 13">
            <a:extLst>
              <a:ext uri="{FF2B5EF4-FFF2-40B4-BE49-F238E27FC236}">
                <a16:creationId xmlns:a16="http://schemas.microsoft.com/office/drawing/2014/main" id="{1D39B12B-B843-4589-80C5-D338AE383810}"/>
              </a:ext>
            </a:extLst>
          </p:cNvPr>
          <p:cNvCxnSpPr>
            <a:cxnSpLocks/>
          </p:cNvCxnSpPr>
          <p:nvPr/>
        </p:nvCxnSpPr>
        <p:spPr>
          <a:xfrm>
            <a:off x="1039674" y="705225"/>
            <a:ext cx="7926796" cy="0"/>
          </a:xfrm>
          <a:prstGeom prst="line">
            <a:avLst/>
          </a:prstGeom>
          <a:noFill/>
          <a:ln w="28575" cap="flat" cmpd="sng" algn="ctr">
            <a:solidFill>
              <a:srgbClr val="008000"/>
            </a:solidFill>
            <a:prstDash val="solid"/>
            <a:miter lim="800000"/>
          </a:ln>
          <a:effectLst/>
        </p:spPr>
      </p:cxnSp>
      <p:sp>
        <p:nvSpPr>
          <p:cNvPr id="15" name="object 3">
            <a:extLst>
              <a:ext uri="{FF2B5EF4-FFF2-40B4-BE49-F238E27FC236}">
                <a16:creationId xmlns:a16="http://schemas.microsoft.com/office/drawing/2014/main" id="{554B1963-5FFD-4B07-A389-BCD20AB4BA1D}"/>
              </a:ext>
            </a:extLst>
          </p:cNvPr>
          <p:cNvSpPr txBox="1">
            <a:spLocks/>
          </p:cNvSpPr>
          <p:nvPr/>
        </p:nvSpPr>
        <p:spPr>
          <a:xfrm>
            <a:off x="1019279" y="800313"/>
            <a:ext cx="2678084" cy="290371"/>
          </a:xfrm>
          <a:prstGeom prst="rect">
            <a:avLst/>
          </a:prstGeom>
        </p:spPr>
        <p:txBody>
          <a:bodyPr vert="horz" wrap="square" lIns="0" tIns="13243" rIns="0" bIns="0" rtlCol="0" anchor="b">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10595">
              <a:lnSpc>
                <a:spcPct val="100000"/>
              </a:lnSpc>
              <a:spcBef>
                <a:spcPts val="104"/>
              </a:spcBef>
            </a:pPr>
            <a:r>
              <a:rPr lang="zh-CN" altLang="en-US" sz="1800" spc="21" dirty="0">
                <a:solidFill>
                  <a:srgbClr val="000000"/>
                </a:solidFill>
                <a:latin typeface="华文行楷" panose="02010800040101010101" pitchFamily="2" charset="-122"/>
                <a:ea typeface="华文行楷" panose="02010800040101010101" pitchFamily="2" charset="-122"/>
                <a:cs typeface="华文行楷"/>
              </a:rPr>
              <a:t>（三）参数估计</a:t>
            </a:r>
            <a:endParaRPr lang="en-US" altLang="zh-CN" sz="1800" spc="21" dirty="0">
              <a:solidFill>
                <a:srgbClr val="000000"/>
              </a:solidFill>
              <a:latin typeface="华文行楷" panose="02010800040101010101" pitchFamily="2" charset="-122"/>
              <a:ea typeface="华文行楷" panose="02010800040101010101" pitchFamily="2" charset="-122"/>
              <a:cs typeface="华文行楷"/>
            </a:endParaRPr>
          </a:p>
        </p:txBody>
      </p:sp>
      <p:sp>
        <p:nvSpPr>
          <p:cNvPr id="16" name="object 4">
            <a:extLst>
              <a:ext uri="{FF2B5EF4-FFF2-40B4-BE49-F238E27FC236}">
                <a16:creationId xmlns:a16="http://schemas.microsoft.com/office/drawing/2014/main" id="{D43DA700-0C3D-488A-87FD-ADB4794C992F}"/>
              </a:ext>
            </a:extLst>
          </p:cNvPr>
          <p:cNvSpPr txBox="1"/>
          <p:nvPr/>
        </p:nvSpPr>
        <p:spPr>
          <a:xfrm>
            <a:off x="1279024" y="1201924"/>
            <a:ext cx="1450181" cy="242855"/>
          </a:xfrm>
          <a:prstGeom prst="rect">
            <a:avLst/>
          </a:prstGeom>
        </p:spPr>
        <p:txBody>
          <a:bodyPr vert="horz" wrap="square" lIns="0" tIns="11906" rIns="0" bIns="0" rtlCol="0">
            <a:spAutoFit/>
          </a:bodyPr>
          <a:lstStyle/>
          <a:p>
            <a:pPr marL="9525" defTabSz="685800">
              <a:spcBef>
                <a:spcPts val="94"/>
              </a:spcBef>
              <a:tabLst>
                <a:tab pos="283845" algn="l"/>
                <a:tab pos="284321" algn="l"/>
              </a:tabLst>
            </a:pPr>
            <a:r>
              <a:rPr sz="1500" spc="8" dirty="0">
                <a:solidFill>
                  <a:schemeClr val="accent1"/>
                </a:solidFill>
                <a:cs typeface="Arial"/>
              </a:rPr>
              <a:t>(3)</a:t>
            </a:r>
            <a:r>
              <a:rPr sz="1500" spc="19" dirty="0">
                <a:solidFill>
                  <a:schemeClr val="accent1"/>
                </a:solidFill>
                <a:latin typeface="华文行楷"/>
                <a:cs typeface="华文行楷"/>
              </a:rPr>
              <a:t>导出矩阵</a:t>
            </a:r>
            <a:endParaRPr sz="1500" dirty="0">
              <a:solidFill>
                <a:schemeClr val="accent1"/>
              </a:solidFill>
              <a:latin typeface="华文行楷"/>
              <a:cs typeface="华文行楷"/>
            </a:endParaRPr>
          </a:p>
        </p:txBody>
      </p:sp>
      <p:sp>
        <p:nvSpPr>
          <p:cNvPr id="13" name="矩形 12">
            <a:extLst>
              <a:ext uri="{FF2B5EF4-FFF2-40B4-BE49-F238E27FC236}">
                <a16:creationId xmlns:a16="http://schemas.microsoft.com/office/drawing/2014/main" id="{31C32637-AF8A-4D10-B106-09DD4AD2535C}"/>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43D31199-E4C3-4DF6-BB22-9564A78E7B32}"/>
              </a:ext>
            </a:extLst>
          </p:cNvPr>
          <p:cNvCxnSpPr>
            <a:cxnSpLocks/>
          </p:cNvCxnSpPr>
          <p:nvPr/>
        </p:nvCxnSpPr>
        <p:spPr>
          <a:xfrm>
            <a:off x="1091682" y="668084"/>
            <a:ext cx="7926796" cy="0"/>
          </a:xfrm>
          <a:prstGeom prst="line">
            <a:avLst/>
          </a:prstGeom>
          <a:noFill/>
          <a:ln w="28575" cap="flat" cmpd="sng" algn="ctr">
            <a:solidFill>
              <a:srgbClr val="008000"/>
            </a:solidFill>
            <a:prstDash val="solid"/>
            <a:miter lim="800000"/>
          </a:ln>
          <a:effectLst/>
        </p:spPr>
      </p:cxnSp>
      <p:sp>
        <p:nvSpPr>
          <p:cNvPr id="11" name="object 3">
            <a:extLst>
              <a:ext uri="{FF2B5EF4-FFF2-40B4-BE49-F238E27FC236}">
                <a16:creationId xmlns:a16="http://schemas.microsoft.com/office/drawing/2014/main" id="{FF858144-468B-4822-82B3-DA61E5D31A33}"/>
              </a:ext>
            </a:extLst>
          </p:cNvPr>
          <p:cNvSpPr txBox="1">
            <a:spLocks/>
          </p:cNvSpPr>
          <p:nvPr/>
        </p:nvSpPr>
        <p:spPr>
          <a:xfrm>
            <a:off x="1019279" y="800313"/>
            <a:ext cx="2678084" cy="290371"/>
          </a:xfrm>
          <a:prstGeom prst="rect">
            <a:avLst/>
          </a:prstGeom>
        </p:spPr>
        <p:txBody>
          <a:bodyPr vert="horz" wrap="square" lIns="0" tIns="13243" rIns="0" bIns="0" rtlCol="0" anchor="b">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10595">
              <a:lnSpc>
                <a:spcPct val="100000"/>
              </a:lnSpc>
              <a:spcBef>
                <a:spcPts val="104"/>
              </a:spcBef>
            </a:pPr>
            <a:r>
              <a:rPr lang="zh-CN" altLang="en-US" sz="1800" spc="21" dirty="0">
                <a:solidFill>
                  <a:srgbClr val="000000"/>
                </a:solidFill>
                <a:latin typeface="华文行楷" panose="02010800040101010101" pitchFamily="2" charset="-122"/>
                <a:ea typeface="华文行楷" panose="02010800040101010101" pitchFamily="2" charset="-122"/>
                <a:cs typeface="华文行楷"/>
              </a:rPr>
              <a:t>（三）参数估计</a:t>
            </a:r>
            <a:endParaRPr lang="en-US" altLang="zh-CN" sz="1800" spc="21" dirty="0">
              <a:solidFill>
                <a:srgbClr val="000000"/>
              </a:solidFill>
              <a:latin typeface="华文行楷" panose="02010800040101010101" pitchFamily="2" charset="-122"/>
              <a:ea typeface="华文行楷" panose="02010800040101010101" pitchFamily="2" charset="-122"/>
              <a:cs typeface="华文行楷"/>
            </a:endParaRPr>
          </a:p>
        </p:txBody>
      </p:sp>
      <p:grpSp>
        <p:nvGrpSpPr>
          <p:cNvPr id="3" name="组合 2">
            <a:extLst>
              <a:ext uri="{FF2B5EF4-FFF2-40B4-BE49-F238E27FC236}">
                <a16:creationId xmlns:a16="http://schemas.microsoft.com/office/drawing/2014/main" id="{77D09E68-5C29-48AA-9AA9-D6A345DA4DA9}"/>
              </a:ext>
            </a:extLst>
          </p:cNvPr>
          <p:cNvGrpSpPr/>
          <p:nvPr/>
        </p:nvGrpSpPr>
        <p:grpSpPr>
          <a:xfrm>
            <a:off x="1039674" y="1090684"/>
            <a:ext cx="7504609" cy="4140397"/>
            <a:chOff x="1427790" y="1674584"/>
            <a:chExt cx="10006145" cy="5520529"/>
          </a:xfrm>
        </p:grpSpPr>
        <p:sp>
          <p:nvSpPr>
            <p:cNvPr id="10" name="object 3">
              <a:extLst>
                <a:ext uri="{FF2B5EF4-FFF2-40B4-BE49-F238E27FC236}">
                  <a16:creationId xmlns:a16="http://schemas.microsoft.com/office/drawing/2014/main" id="{86B77CAD-86F0-4341-82EE-3BD3639D41D8}"/>
                </a:ext>
              </a:extLst>
            </p:cNvPr>
            <p:cNvSpPr txBox="1"/>
            <p:nvPr/>
          </p:nvSpPr>
          <p:spPr>
            <a:xfrm>
              <a:off x="1427790" y="1674584"/>
              <a:ext cx="10006145" cy="5520529"/>
            </a:xfrm>
            <a:prstGeom prst="rect">
              <a:avLst/>
            </a:prstGeom>
          </p:spPr>
          <p:txBody>
            <a:bodyPr vert="horz" wrap="square" lIns="0" tIns="45244" rIns="0" bIns="0" rtlCol="0">
              <a:spAutoFit/>
            </a:bodyPr>
            <a:lstStyle/>
            <a:p>
              <a:pPr marL="9525" defTabSz="685800">
                <a:spcBef>
                  <a:spcPts val="356"/>
                </a:spcBef>
              </a:pPr>
              <a:r>
                <a:rPr sz="1500" spc="-4"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（4）</a:t>
              </a:r>
              <a:r>
                <a:rPr sz="15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参数估计策略</a:t>
              </a:r>
            </a:p>
            <a:p>
              <a:pPr marL="273368" indent="-263843" defTabSz="685800">
                <a:spcBef>
                  <a:spcPts val="281"/>
                </a:spcBef>
                <a:buFont typeface="Calibri Light"/>
                <a:buChar char="•"/>
                <a:tabLst>
                  <a:tab pos="273368" algn="l"/>
                  <a:tab pos="273844" algn="l"/>
                </a:tabLst>
              </a:pPr>
              <a:r>
                <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rPr>
                <a:t>加权最小平方策略（WLS）</a:t>
              </a:r>
            </a:p>
            <a:p>
              <a:pPr marL="9525" defTabSz="685800">
                <a:spcBef>
                  <a:spcPts val="169"/>
                </a:spcBef>
              </a:pPr>
              <a:r>
                <a:rPr sz="1500" dirty="0">
                  <a:solidFill>
                    <a:srgbClr val="A40020"/>
                  </a:solidFill>
                  <a:latin typeface="宋体" panose="02010600030101010101" pitchFamily="2" charset="-122"/>
                  <a:ea typeface="宋体" panose="02010600030101010101" pitchFamily="2" charset="-122"/>
                  <a:cs typeface="Times New Roman" panose="02020603050405020304" pitchFamily="18" charset="0"/>
                </a:rPr>
                <a:t>拟合函数：</a:t>
              </a:r>
              <a:r>
                <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rPr>
                <a:t>表示估计协方差矩阵与观察协方差矩阵的差异</a:t>
              </a:r>
            </a:p>
            <a:p>
              <a:pPr marL="252413" defTabSz="685800">
                <a:spcBef>
                  <a:spcPts val="169"/>
                </a:spcBef>
              </a:pPr>
              <a:r>
                <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p>
            <a:p>
              <a:pPr marL="273368" indent="-263843" defTabSz="685800">
                <a:spcBef>
                  <a:spcPts val="338"/>
                </a:spcBef>
                <a:buFont typeface="Calibri Light"/>
                <a:buChar char="•"/>
                <a:tabLst>
                  <a:tab pos="273368" algn="l"/>
                  <a:tab pos="273844" algn="l"/>
                </a:tabLst>
              </a:pPr>
              <a:r>
                <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最大概似法(ML)</a:t>
              </a:r>
              <a:endParaRPr lang="en-US" sz="15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273368" indent="-263843" defTabSz="685800">
                <a:spcBef>
                  <a:spcPts val="338"/>
                </a:spcBef>
                <a:buFont typeface="Calibri Light"/>
                <a:buChar char="•"/>
                <a:tabLst>
                  <a:tab pos="273368" algn="l"/>
                  <a:tab pos="273844" algn="l"/>
                </a:tabLst>
              </a:pPr>
              <a:endPar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252413" marR="3810" indent="-242888" defTabSz="685800">
                <a:spcBef>
                  <a:spcPts val="169"/>
                </a:spcBef>
              </a:pPr>
              <a:r>
                <a:rPr sz="1500" dirty="0" err="1">
                  <a:solidFill>
                    <a:srgbClr val="A40020"/>
                  </a:solidFill>
                  <a:latin typeface="宋体" panose="02010600030101010101" pitchFamily="2" charset="-122"/>
                  <a:ea typeface="宋体" panose="02010600030101010101" pitchFamily="2" charset="-122"/>
                  <a:cs typeface="Times New Roman" panose="02020603050405020304" pitchFamily="18" charset="0"/>
                </a:rPr>
                <a:t>基本假设：</a:t>
              </a:r>
              <a:r>
                <a:rPr sz="1500" dirty="0" err="1">
                  <a:solidFill>
                    <a:prstClr val="black"/>
                  </a:solidFill>
                  <a:latin typeface="宋体" panose="02010600030101010101" pitchFamily="2" charset="-122"/>
                  <a:ea typeface="宋体" panose="02010600030101010101" pitchFamily="2" charset="-122"/>
                  <a:cs typeface="Times New Roman" panose="02020603050405020304" pitchFamily="18" charset="0"/>
                </a:rPr>
                <a:t>观察数据都是从总体中抽取得到的数据，且所抽取的样本必须是所有可能样本中被选择的几率最大者</a:t>
              </a:r>
              <a:endPar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273368" indent="-263843" defTabSz="685800">
                <a:spcBef>
                  <a:spcPts val="338"/>
                </a:spcBef>
                <a:buFont typeface="Calibri Light"/>
                <a:buChar char="•"/>
                <a:tabLst>
                  <a:tab pos="273368" algn="l"/>
                  <a:tab pos="273844" algn="l"/>
                </a:tabLst>
              </a:pPr>
              <a:r>
                <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rPr>
                <a:t>无加权最小平方法(ULS)</a:t>
              </a:r>
            </a:p>
            <a:p>
              <a:pPr marL="273368" indent="-263843" defTabSz="685800">
                <a:spcBef>
                  <a:spcPts val="225"/>
                </a:spcBef>
                <a:buFont typeface="Calibri Light"/>
                <a:buChar char="•"/>
                <a:tabLst>
                  <a:tab pos="273368" algn="l"/>
                  <a:tab pos="273844" algn="l"/>
                </a:tabLst>
              </a:pPr>
              <a:r>
                <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rPr>
                <a:t>一般化最小平方法（GLS）</a:t>
              </a:r>
            </a:p>
            <a:p>
              <a:pPr marL="273368" indent="-263843" defTabSz="685800">
                <a:spcBef>
                  <a:spcPts val="225"/>
                </a:spcBef>
                <a:buFont typeface="Calibri Light"/>
                <a:buChar char="•"/>
                <a:tabLst>
                  <a:tab pos="273368" algn="l"/>
                  <a:tab pos="273844" algn="l"/>
                </a:tabLst>
              </a:pPr>
              <a:r>
                <a:rPr sz="1500" dirty="0" err="1">
                  <a:solidFill>
                    <a:prstClr val="black"/>
                  </a:solidFill>
                  <a:latin typeface="宋体" panose="02010600030101010101" pitchFamily="2" charset="-122"/>
                  <a:ea typeface="宋体" panose="02010600030101010101" pitchFamily="2" charset="-122"/>
                  <a:cs typeface="Times New Roman" panose="02020603050405020304" pitchFamily="18" charset="0"/>
                </a:rPr>
                <a:t>渐进分布自由法（ADF</a:t>
              </a:r>
              <a:r>
                <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endParaRPr lang="en-US" sz="15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273368" indent="-263843" defTabSz="685800">
                <a:spcBef>
                  <a:spcPts val="225"/>
                </a:spcBef>
                <a:buFont typeface="Calibri Light"/>
                <a:buChar char="•"/>
                <a:tabLst>
                  <a:tab pos="273368" algn="l"/>
                  <a:tab pos="273844" algn="l"/>
                </a:tabLst>
              </a:pPr>
              <a:endPar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9525" defTabSz="685800">
                <a:spcBef>
                  <a:spcPts val="169"/>
                </a:spcBef>
              </a:pPr>
              <a:r>
                <a:rPr sz="1500" spc="-4" dirty="0">
                  <a:solidFill>
                    <a:srgbClr val="003366"/>
                  </a:solidFill>
                  <a:latin typeface="宋体" panose="02010600030101010101" pitchFamily="2" charset="-122"/>
                  <a:ea typeface="宋体" panose="02010600030101010101" pitchFamily="2" charset="-122"/>
                  <a:cs typeface="Times New Roman" panose="02020603050405020304" pitchFamily="18" charset="0"/>
                </a:rPr>
                <a:t>（</a:t>
              </a:r>
              <a:r>
                <a:rPr sz="1500" spc="-4"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5）</a:t>
              </a:r>
              <a:r>
                <a:rPr sz="15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迭代运算停止条件</a:t>
              </a:r>
            </a:p>
            <a:p>
              <a:pPr marL="276701" indent="-267176" defTabSz="685800">
                <a:spcBef>
                  <a:spcPts val="300"/>
                </a:spcBef>
                <a:buFont typeface="Calibri Light"/>
                <a:buChar char="•"/>
                <a:tabLst>
                  <a:tab pos="276701" algn="l"/>
                  <a:tab pos="277178" algn="l"/>
                </a:tabLst>
              </a:pPr>
              <a:r>
                <a:rPr sz="1500" spc="19" dirty="0">
                  <a:solidFill>
                    <a:prstClr val="black"/>
                  </a:solidFill>
                  <a:latin typeface="宋体" panose="02010600030101010101" pitchFamily="2" charset="-122"/>
                  <a:ea typeface="宋体" panose="02010600030101010101" pitchFamily="2" charset="-122"/>
                  <a:cs typeface="Times New Roman" panose="02020603050405020304" pitchFamily="18" charset="0"/>
                </a:rPr>
                <a:t>达到计算机预计的叠代次数，如</a:t>
              </a:r>
              <a:r>
                <a:rPr sz="1500" spc="4" dirty="0">
                  <a:solidFill>
                    <a:prstClr val="black"/>
                  </a:solidFill>
                  <a:latin typeface="宋体" panose="02010600030101010101" pitchFamily="2" charset="-122"/>
                  <a:ea typeface="宋体" panose="02010600030101010101" pitchFamily="2" charset="-122"/>
                  <a:cs typeface="Times New Roman" panose="02020603050405020304" pitchFamily="18" charset="0"/>
                </a:rPr>
                <a:t>25</a:t>
              </a:r>
              <a:r>
                <a:rPr sz="1500" spc="19" dirty="0">
                  <a:solidFill>
                    <a:prstClr val="black"/>
                  </a:solidFill>
                  <a:latin typeface="宋体" panose="02010600030101010101" pitchFamily="2" charset="-122"/>
                  <a:ea typeface="宋体" panose="02010600030101010101" pitchFamily="2" charset="-122"/>
                  <a:cs typeface="Times New Roman" panose="02020603050405020304" pitchFamily="18" charset="0"/>
                </a:rPr>
                <a:t>次</a:t>
              </a:r>
              <a:endPar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276701" indent="-267176" defTabSz="685800">
                <a:spcBef>
                  <a:spcPts val="269"/>
                </a:spcBef>
                <a:buFont typeface="Calibri Light"/>
                <a:buChar char="•"/>
                <a:tabLst>
                  <a:tab pos="276701" algn="l"/>
                  <a:tab pos="277178" algn="l"/>
                </a:tabLst>
              </a:pPr>
              <a:r>
                <a:rPr sz="1500" spc="19" dirty="0">
                  <a:solidFill>
                    <a:prstClr val="black"/>
                  </a:solidFill>
                  <a:latin typeface="宋体" panose="02010600030101010101" pitchFamily="2" charset="-122"/>
                  <a:ea typeface="宋体" panose="02010600030101010101" pitchFamily="2" charset="-122"/>
                  <a:cs typeface="Times New Roman" panose="02020603050405020304" pitchFamily="18" charset="0"/>
                </a:rPr>
                <a:t>模式收敛完成，亦即达到计算机预设标准</a:t>
              </a:r>
              <a:endParaRPr sz="15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marL="251936" defTabSz="685800">
                <a:spcBef>
                  <a:spcPts val="153"/>
                </a:spcBef>
              </a:pPr>
              <a:r>
                <a:rPr sz="1275" spc="8" dirty="0">
                  <a:solidFill>
                    <a:srgbClr val="003366"/>
                  </a:solidFill>
                  <a:latin typeface="宋体"/>
                  <a:cs typeface="宋体"/>
                </a:rPr>
                <a:t> </a:t>
              </a:r>
              <a:endParaRPr sz="1275" dirty="0">
                <a:solidFill>
                  <a:prstClr val="black"/>
                </a:solidFill>
                <a:latin typeface="宋体"/>
                <a:cs typeface="宋体"/>
              </a:endParaRPr>
            </a:p>
          </p:txBody>
        </p:sp>
        <p:grpSp>
          <p:nvGrpSpPr>
            <p:cNvPr id="2" name="组合 1">
              <a:extLst>
                <a:ext uri="{FF2B5EF4-FFF2-40B4-BE49-F238E27FC236}">
                  <a16:creationId xmlns:a16="http://schemas.microsoft.com/office/drawing/2014/main" id="{299BA5F5-6835-4AAF-84A5-F54E241CFCD5}"/>
                </a:ext>
              </a:extLst>
            </p:cNvPr>
            <p:cNvGrpSpPr/>
            <p:nvPr/>
          </p:nvGrpSpPr>
          <p:grpSpPr>
            <a:xfrm>
              <a:off x="1548882" y="2719915"/>
              <a:ext cx="3420048" cy="1076823"/>
              <a:chOff x="1548882" y="2719915"/>
              <a:chExt cx="3420048" cy="1076823"/>
            </a:xfrm>
          </p:grpSpPr>
          <p:sp>
            <p:nvSpPr>
              <p:cNvPr id="12" name="object 5">
                <a:extLst>
                  <a:ext uri="{FF2B5EF4-FFF2-40B4-BE49-F238E27FC236}">
                    <a16:creationId xmlns:a16="http://schemas.microsoft.com/office/drawing/2014/main" id="{49B20A90-3664-4E3E-A447-1AB43D5A3AF2}"/>
                  </a:ext>
                </a:extLst>
              </p:cNvPr>
              <p:cNvSpPr/>
              <p:nvPr/>
            </p:nvSpPr>
            <p:spPr>
              <a:xfrm>
                <a:off x="1548882" y="3348217"/>
                <a:ext cx="3420048" cy="448521"/>
              </a:xfrm>
              <a:prstGeom prst="rect">
                <a:avLst/>
              </a:prstGeom>
              <a:blipFill>
                <a:blip r:embed="rId2" cstate="print"/>
                <a:stretch>
                  <a:fillRect/>
                </a:stretch>
              </a:blipFill>
            </p:spPr>
            <p:txBody>
              <a:bodyPr wrap="square" lIns="0" tIns="0" rIns="0" bIns="0" rtlCol="0"/>
              <a:lstStyle/>
              <a:p>
                <a:endParaRPr sz="1350"/>
              </a:p>
            </p:txBody>
          </p:sp>
          <p:sp>
            <p:nvSpPr>
              <p:cNvPr id="13" name="object 4">
                <a:extLst>
                  <a:ext uri="{FF2B5EF4-FFF2-40B4-BE49-F238E27FC236}">
                    <a16:creationId xmlns:a16="http://schemas.microsoft.com/office/drawing/2014/main" id="{81A5176D-AD4D-4692-A329-4C790848CCBB}"/>
                  </a:ext>
                </a:extLst>
              </p:cNvPr>
              <p:cNvSpPr/>
              <p:nvPr/>
            </p:nvSpPr>
            <p:spPr>
              <a:xfrm>
                <a:off x="1660717" y="2719915"/>
                <a:ext cx="2512523" cy="332668"/>
              </a:xfrm>
              <a:prstGeom prst="rect">
                <a:avLst/>
              </a:prstGeom>
              <a:blipFill>
                <a:blip r:embed="rId3" cstate="print"/>
                <a:stretch>
                  <a:fillRect/>
                </a:stretch>
              </a:blipFill>
            </p:spPr>
            <p:txBody>
              <a:bodyPr wrap="square" lIns="0" tIns="0" rIns="0" bIns="0" rtlCol="0"/>
              <a:lstStyle/>
              <a:p>
                <a:endParaRPr sz="1350"/>
              </a:p>
            </p:txBody>
          </p:sp>
        </p:grpSp>
      </p:grpSp>
      <p:sp>
        <p:nvSpPr>
          <p:cNvPr id="14" name="矩形 13">
            <a:extLst>
              <a:ext uri="{FF2B5EF4-FFF2-40B4-BE49-F238E27FC236}">
                <a16:creationId xmlns:a16="http://schemas.microsoft.com/office/drawing/2014/main" id="{F2B3F6E6-E851-4281-85EE-5678B907BA16}"/>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871410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43D31199-E4C3-4DF6-BB22-9564A78E7B32}"/>
              </a:ext>
            </a:extLst>
          </p:cNvPr>
          <p:cNvCxnSpPr>
            <a:cxnSpLocks/>
          </p:cNvCxnSpPr>
          <p:nvPr/>
        </p:nvCxnSpPr>
        <p:spPr>
          <a:xfrm>
            <a:off x="178521" y="663173"/>
            <a:ext cx="7926796" cy="0"/>
          </a:xfrm>
          <a:prstGeom prst="line">
            <a:avLst/>
          </a:prstGeom>
          <a:noFill/>
          <a:ln w="28575" cap="flat" cmpd="sng" algn="ctr">
            <a:solidFill>
              <a:srgbClr val="008000"/>
            </a:solidFill>
            <a:prstDash val="solid"/>
            <a:miter lim="800000"/>
          </a:ln>
          <a:effectLst/>
        </p:spPr>
      </p:cxnSp>
      <p:sp>
        <p:nvSpPr>
          <p:cNvPr id="9" name="object 3">
            <a:extLst>
              <a:ext uri="{FF2B5EF4-FFF2-40B4-BE49-F238E27FC236}">
                <a16:creationId xmlns:a16="http://schemas.microsoft.com/office/drawing/2014/main" id="{962A7FFE-3784-495D-B832-FEB73EAA4A6C}"/>
              </a:ext>
            </a:extLst>
          </p:cNvPr>
          <p:cNvSpPr txBox="1">
            <a:spLocks/>
          </p:cNvSpPr>
          <p:nvPr/>
        </p:nvSpPr>
        <p:spPr>
          <a:xfrm>
            <a:off x="1039674" y="826778"/>
            <a:ext cx="2327450" cy="289021"/>
          </a:xfrm>
          <a:prstGeom prst="rect">
            <a:avLst/>
          </a:prstGeom>
        </p:spPr>
        <p:txBody>
          <a:bodyPr vert="horz" wrap="square" lIns="0" tIns="11906" rIns="0" bIns="0" rtlCol="0">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9525">
              <a:lnSpc>
                <a:spcPct val="100000"/>
              </a:lnSpc>
              <a:spcBef>
                <a:spcPts val="94"/>
              </a:spcBef>
            </a:pPr>
            <a:r>
              <a:rPr lang="zh-CN" altLang="en-US" sz="1800" spc="19" dirty="0">
                <a:solidFill>
                  <a:srgbClr val="000000"/>
                </a:solidFill>
                <a:latin typeface="华文行楷" panose="02010800040101010101" pitchFamily="2" charset="-122"/>
                <a:ea typeface="华文行楷" panose="02010800040101010101" pitchFamily="2" charset="-122"/>
                <a:cs typeface="华文行楷"/>
              </a:rPr>
              <a:t>（四）模型拟合评价</a:t>
            </a:r>
            <a:endParaRPr lang="zh-CN" altLang="en-US" sz="1800" dirty="0">
              <a:latin typeface="华文行楷" panose="02010800040101010101" pitchFamily="2" charset="-122"/>
              <a:ea typeface="华文行楷" panose="02010800040101010101" pitchFamily="2" charset="-122"/>
              <a:cs typeface="华文行楷"/>
            </a:endParaRPr>
          </a:p>
        </p:txBody>
      </p:sp>
      <p:sp>
        <p:nvSpPr>
          <p:cNvPr id="10" name="object 4">
            <a:extLst>
              <a:ext uri="{FF2B5EF4-FFF2-40B4-BE49-F238E27FC236}">
                <a16:creationId xmlns:a16="http://schemas.microsoft.com/office/drawing/2014/main" id="{16D1AF1F-09FC-4E37-93BC-ED6F1FBD8833}"/>
              </a:ext>
            </a:extLst>
          </p:cNvPr>
          <p:cNvSpPr txBox="1"/>
          <p:nvPr/>
        </p:nvSpPr>
        <p:spPr>
          <a:xfrm>
            <a:off x="1221122" y="1398184"/>
            <a:ext cx="6276270" cy="2980576"/>
          </a:xfrm>
          <a:prstGeom prst="rect">
            <a:avLst/>
          </a:prstGeom>
        </p:spPr>
        <p:txBody>
          <a:bodyPr vert="horz" wrap="square" lIns="0" tIns="56150" rIns="0" bIns="0" rtlCol="0">
            <a:spAutoFit/>
          </a:bodyPr>
          <a:lstStyle/>
          <a:p>
            <a:pPr marL="10595">
              <a:spcBef>
                <a:spcPts val="443"/>
              </a:spcBef>
            </a:pPr>
            <a:r>
              <a:rPr sz="1500" spc="8" dirty="0">
                <a:latin typeface="Arial"/>
                <a:cs typeface="Arial"/>
              </a:rPr>
              <a:t>1</a:t>
            </a:r>
            <a:r>
              <a:rPr sz="1500" spc="5" dirty="0">
                <a:latin typeface="Arial"/>
                <a:cs typeface="Arial"/>
              </a:rPr>
              <a:t> </a:t>
            </a:r>
            <a:r>
              <a:rPr sz="1500" spc="21" dirty="0">
                <a:latin typeface="华文行楷"/>
                <a:cs typeface="华文行楷"/>
              </a:rPr>
              <a:t>参数检验</a:t>
            </a:r>
            <a:endParaRPr sz="1500" dirty="0">
              <a:latin typeface="华文行楷"/>
              <a:cs typeface="华文行楷"/>
            </a:endParaRPr>
          </a:p>
          <a:p>
            <a:pPr marL="10595">
              <a:spcBef>
                <a:spcPts val="338"/>
              </a:spcBef>
            </a:pPr>
            <a:r>
              <a:rPr sz="1500" spc="13" dirty="0">
                <a:solidFill>
                  <a:srgbClr val="000066"/>
                </a:solidFill>
                <a:latin typeface="华文行楷"/>
                <a:cs typeface="华文行楷"/>
              </a:rPr>
              <a:t>（</a:t>
            </a:r>
            <a:r>
              <a:rPr sz="1500" spc="13" dirty="0">
                <a:solidFill>
                  <a:srgbClr val="000066"/>
                </a:solidFill>
                <a:latin typeface="Arial"/>
                <a:cs typeface="Arial"/>
              </a:rPr>
              <a:t>1</a:t>
            </a:r>
            <a:r>
              <a:rPr sz="1500" spc="13" dirty="0">
                <a:solidFill>
                  <a:srgbClr val="000066"/>
                </a:solidFill>
                <a:latin typeface="华文行楷"/>
                <a:cs typeface="华文行楷"/>
              </a:rPr>
              <a:t>）</a:t>
            </a:r>
            <a:r>
              <a:rPr sz="1500" spc="21" dirty="0">
                <a:solidFill>
                  <a:srgbClr val="000066"/>
                </a:solidFill>
                <a:latin typeface="华文行楷"/>
                <a:cs typeface="华文行楷"/>
              </a:rPr>
              <a:t>参数的显著性检验</a:t>
            </a:r>
            <a:endParaRPr sz="1500" dirty="0">
              <a:latin typeface="华文行楷"/>
              <a:cs typeface="华文行楷"/>
            </a:endParaRPr>
          </a:p>
          <a:p>
            <a:pPr marL="10595">
              <a:spcBef>
                <a:spcPts val="300"/>
              </a:spcBef>
            </a:pPr>
            <a:r>
              <a:rPr sz="1500" i="1" spc="8" dirty="0">
                <a:latin typeface="Arial"/>
                <a:cs typeface="Arial"/>
              </a:rPr>
              <a:t>t</a:t>
            </a:r>
            <a:r>
              <a:rPr sz="1500" spc="8" dirty="0">
                <a:latin typeface="Arial"/>
                <a:cs typeface="Arial"/>
              </a:rPr>
              <a:t>=</a:t>
            </a:r>
            <a:r>
              <a:rPr sz="1500" spc="21" dirty="0">
                <a:latin typeface="宋体"/>
                <a:cs typeface="宋体"/>
              </a:rPr>
              <a:t>参数估计值</a:t>
            </a:r>
            <a:r>
              <a:rPr sz="1500" spc="5" dirty="0">
                <a:latin typeface="Arial"/>
                <a:cs typeface="Arial"/>
              </a:rPr>
              <a:t>/</a:t>
            </a:r>
            <a:r>
              <a:rPr sz="1500" spc="21" dirty="0">
                <a:latin typeface="宋体"/>
                <a:cs typeface="宋体"/>
              </a:rPr>
              <a:t>标准误</a:t>
            </a:r>
            <a:endParaRPr sz="1500" dirty="0">
              <a:latin typeface="宋体"/>
              <a:cs typeface="宋体"/>
            </a:endParaRPr>
          </a:p>
          <a:p>
            <a:pPr marL="280229" indent="-269634">
              <a:spcBef>
                <a:spcPts val="362"/>
              </a:spcBef>
              <a:buFont typeface="Calibri Light"/>
              <a:buChar char="•"/>
              <a:tabLst>
                <a:tab pos="307775" algn="l"/>
                <a:tab pos="308305" algn="l"/>
              </a:tabLst>
            </a:pPr>
            <a:r>
              <a:rPr sz="1500" dirty="0"/>
              <a:t>	</a:t>
            </a:r>
            <a:r>
              <a:rPr sz="1500" i="1" spc="5" dirty="0">
                <a:latin typeface="Arial"/>
                <a:cs typeface="Arial"/>
              </a:rPr>
              <a:t>t</a:t>
            </a:r>
            <a:r>
              <a:rPr sz="1500" spc="21" dirty="0">
                <a:latin typeface="宋体"/>
                <a:cs typeface="宋体"/>
              </a:rPr>
              <a:t>的绝对值大于</a:t>
            </a:r>
            <a:r>
              <a:rPr sz="1500" spc="13" dirty="0">
                <a:latin typeface="Arial"/>
                <a:cs typeface="Arial"/>
              </a:rPr>
              <a:t>2</a:t>
            </a:r>
            <a:r>
              <a:rPr sz="1500" spc="13" dirty="0">
                <a:latin typeface="宋体"/>
                <a:cs typeface="宋体"/>
              </a:rPr>
              <a:t>，</a:t>
            </a:r>
            <a:r>
              <a:rPr sz="1500" spc="21" dirty="0">
                <a:latin typeface="宋体"/>
                <a:cs typeface="宋体"/>
              </a:rPr>
              <a:t>则参数即可达到</a:t>
            </a:r>
            <a:r>
              <a:rPr sz="1500" spc="8" dirty="0">
                <a:latin typeface="Arial"/>
                <a:cs typeface="Arial"/>
              </a:rPr>
              <a:t>.05</a:t>
            </a:r>
            <a:r>
              <a:rPr sz="1500" spc="21" dirty="0">
                <a:latin typeface="宋体"/>
                <a:cs typeface="宋体"/>
              </a:rPr>
              <a:t>的显著水平</a:t>
            </a:r>
            <a:endParaRPr sz="1500" dirty="0">
              <a:latin typeface="宋体"/>
              <a:cs typeface="宋体"/>
            </a:endParaRPr>
          </a:p>
          <a:p>
            <a:pPr marL="280229" marR="4238" indent="-269634">
              <a:lnSpc>
                <a:spcPts val="1627"/>
              </a:lnSpc>
              <a:spcBef>
                <a:spcPts val="417"/>
              </a:spcBef>
              <a:buFont typeface="Calibri Light"/>
              <a:buChar char="•"/>
              <a:tabLst>
                <a:tab pos="307775" algn="l"/>
                <a:tab pos="308305" algn="l"/>
              </a:tabLst>
            </a:pPr>
            <a:r>
              <a:rPr sz="1500" dirty="0"/>
              <a:t>	</a:t>
            </a:r>
            <a:r>
              <a:rPr sz="1500" spc="21" dirty="0">
                <a:latin typeface="宋体"/>
                <a:cs typeface="宋体"/>
              </a:rPr>
              <a:t>样本数低于</a:t>
            </a:r>
            <a:r>
              <a:rPr sz="1500" spc="5" dirty="0">
                <a:latin typeface="Arial"/>
                <a:cs typeface="Arial"/>
              </a:rPr>
              <a:t>30</a:t>
            </a:r>
            <a:r>
              <a:rPr sz="1500" spc="21" dirty="0">
                <a:latin typeface="宋体"/>
                <a:cs typeface="宋体"/>
              </a:rPr>
              <a:t>时，样本数越小，</a:t>
            </a:r>
            <a:r>
              <a:rPr sz="1500" spc="-409" dirty="0">
                <a:latin typeface="宋体"/>
                <a:cs typeface="宋体"/>
              </a:rPr>
              <a:t> </a:t>
            </a:r>
            <a:r>
              <a:rPr sz="1500" i="1" spc="5" dirty="0" err="1">
                <a:latin typeface="Arial"/>
                <a:cs typeface="Arial"/>
              </a:rPr>
              <a:t>t</a:t>
            </a:r>
            <a:r>
              <a:rPr sz="1500" spc="21" dirty="0" err="1">
                <a:latin typeface="宋体"/>
                <a:cs typeface="宋体"/>
              </a:rPr>
              <a:t>值要越大才能超越显著水平的门槛</a:t>
            </a:r>
            <a:endParaRPr lang="en-US" sz="1500" spc="21" dirty="0">
              <a:latin typeface="宋体"/>
              <a:cs typeface="宋体"/>
            </a:endParaRPr>
          </a:p>
          <a:p>
            <a:pPr marL="280229" marR="4238" indent="-269634">
              <a:lnSpc>
                <a:spcPts val="1627"/>
              </a:lnSpc>
              <a:spcBef>
                <a:spcPts val="417"/>
              </a:spcBef>
              <a:buFont typeface="Calibri Light"/>
              <a:buChar char="•"/>
              <a:tabLst>
                <a:tab pos="307775" algn="l"/>
                <a:tab pos="308305" algn="l"/>
              </a:tabLst>
            </a:pPr>
            <a:endParaRPr sz="1500" dirty="0">
              <a:latin typeface="宋体"/>
              <a:cs typeface="宋体"/>
            </a:endParaRPr>
          </a:p>
          <a:p>
            <a:pPr marL="10595">
              <a:spcBef>
                <a:spcPts val="259"/>
              </a:spcBef>
            </a:pPr>
            <a:r>
              <a:rPr sz="1500" spc="13" dirty="0">
                <a:solidFill>
                  <a:srgbClr val="000066"/>
                </a:solidFill>
                <a:latin typeface="华文行楷"/>
                <a:cs typeface="华文行楷"/>
              </a:rPr>
              <a:t>（</a:t>
            </a:r>
            <a:r>
              <a:rPr sz="1500" spc="13" dirty="0">
                <a:solidFill>
                  <a:srgbClr val="000066"/>
                </a:solidFill>
                <a:latin typeface="Arial"/>
                <a:cs typeface="Arial"/>
              </a:rPr>
              <a:t>2</a:t>
            </a:r>
            <a:r>
              <a:rPr sz="1500" spc="13" dirty="0">
                <a:solidFill>
                  <a:srgbClr val="000066"/>
                </a:solidFill>
                <a:latin typeface="华文行楷"/>
                <a:cs typeface="华文行楷"/>
              </a:rPr>
              <a:t>）</a:t>
            </a:r>
            <a:r>
              <a:rPr sz="1500" spc="21" dirty="0">
                <a:solidFill>
                  <a:srgbClr val="000066"/>
                </a:solidFill>
                <a:latin typeface="华文行楷"/>
                <a:cs typeface="华文行楷"/>
              </a:rPr>
              <a:t>参数的合理性检验</a:t>
            </a:r>
            <a:endParaRPr sz="1500" dirty="0">
              <a:latin typeface="华文行楷"/>
              <a:cs typeface="华文行楷"/>
            </a:endParaRPr>
          </a:p>
          <a:p>
            <a:pPr marL="10595">
              <a:spcBef>
                <a:spcPts val="300"/>
              </a:spcBef>
            </a:pPr>
            <a:r>
              <a:rPr sz="1500" spc="21" dirty="0">
                <a:solidFill>
                  <a:srgbClr val="A40020"/>
                </a:solidFill>
                <a:latin typeface="宋体"/>
                <a:cs typeface="宋体"/>
              </a:rPr>
              <a:t>参数估计值是否有合理的实际意义：</a:t>
            </a:r>
            <a:endParaRPr sz="1500" dirty="0">
              <a:latin typeface="宋体"/>
              <a:cs typeface="宋体"/>
            </a:endParaRPr>
          </a:p>
          <a:p>
            <a:pPr marL="307775" indent="-297180">
              <a:spcBef>
                <a:spcPts val="362"/>
              </a:spcBef>
              <a:buFont typeface="Calibri Light"/>
              <a:buChar char="•"/>
              <a:tabLst>
                <a:tab pos="307775" algn="l"/>
                <a:tab pos="308305" algn="l"/>
              </a:tabLst>
            </a:pPr>
            <a:r>
              <a:rPr sz="1500" spc="21" dirty="0">
                <a:latin typeface="宋体"/>
                <a:cs typeface="宋体"/>
              </a:rPr>
              <a:t>参数的符号是否符合理论假设</a:t>
            </a:r>
            <a:endParaRPr sz="1500" dirty="0">
              <a:latin typeface="宋体"/>
              <a:cs typeface="宋体"/>
            </a:endParaRPr>
          </a:p>
          <a:p>
            <a:pPr marL="307775" indent="-297180">
              <a:spcBef>
                <a:spcPts val="299"/>
              </a:spcBef>
              <a:buFont typeface="Calibri Light"/>
              <a:buChar char="•"/>
              <a:tabLst>
                <a:tab pos="307775" algn="l"/>
                <a:tab pos="308305" algn="l"/>
              </a:tabLst>
            </a:pPr>
            <a:r>
              <a:rPr sz="1500" spc="21" dirty="0">
                <a:latin typeface="宋体"/>
                <a:cs typeface="宋体"/>
              </a:rPr>
              <a:t>参数的取值范围是否合理</a:t>
            </a:r>
            <a:endParaRPr sz="1500" dirty="0">
              <a:latin typeface="宋体"/>
              <a:cs typeface="宋体"/>
            </a:endParaRPr>
          </a:p>
          <a:p>
            <a:pPr marL="307775" indent="-297180">
              <a:spcBef>
                <a:spcPts val="299"/>
              </a:spcBef>
              <a:buFont typeface="Calibri Light"/>
              <a:buChar char="•"/>
              <a:tabLst>
                <a:tab pos="307775" algn="l"/>
                <a:tab pos="308305" algn="l"/>
              </a:tabLst>
            </a:pPr>
            <a:r>
              <a:rPr sz="1500" spc="21" dirty="0">
                <a:latin typeface="宋体"/>
                <a:cs typeface="宋体"/>
              </a:rPr>
              <a:t>参数是否可以得到合理解释</a:t>
            </a:r>
            <a:endParaRPr sz="1500" dirty="0">
              <a:latin typeface="宋体"/>
              <a:cs typeface="宋体"/>
            </a:endParaRPr>
          </a:p>
        </p:txBody>
      </p:sp>
      <p:sp>
        <p:nvSpPr>
          <p:cNvPr id="7" name="矩形 6">
            <a:extLst>
              <a:ext uri="{FF2B5EF4-FFF2-40B4-BE49-F238E27FC236}">
                <a16:creationId xmlns:a16="http://schemas.microsoft.com/office/drawing/2014/main" id="{CFB8AD24-50A4-4A35-867B-5D2115039FCF}"/>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1241143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8BF9CDB1-E1B0-4F46-9F6F-DCEA99EE56C9}"/>
              </a:ext>
            </a:extLst>
          </p:cNvPr>
          <p:cNvSpPr txBox="1"/>
          <p:nvPr/>
        </p:nvSpPr>
        <p:spPr>
          <a:xfrm>
            <a:off x="797439" y="1059920"/>
            <a:ext cx="8064896" cy="3477875"/>
          </a:xfrm>
          <a:prstGeom prst="rect">
            <a:avLst/>
          </a:prstGeom>
          <a:noFill/>
        </p:spPr>
        <p:txBody>
          <a:bodyPr wrap="square">
            <a:spAutoFit/>
          </a:bodyPr>
          <a:lstStyle/>
          <a:p>
            <a:pPr marL="285750" indent="-285750">
              <a:buFont typeface="Wingdings" panose="05000000000000000000" pitchFamily="2" charset="2"/>
              <a:buChar char="Ø"/>
            </a:pPr>
            <a:r>
              <a:rPr lang="zh-CN" altLang="en-US" sz="2000" dirty="0"/>
              <a:t>χ2卡方拟合指数 ，原假设是模型协方差阵等于样本协方差阵。如果模型拟合的好，卡方值应该不显著。在这种情况下，数据拟合不好的模型被拒绝。</a:t>
            </a:r>
            <a:endParaRPr lang="en-US" altLang="zh-CN" sz="2000" dirty="0"/>
          </a:p>
          <a:p>
            <a:pPr marL="285750" indent="-285750">
              <a:buFont typeface="Wingdings" panose="05000000000000000000" pitchFamily="2" charset="2"/>
              <a:buChar char="Ø"/>
            </a:pPr>
            <a:r>
              <a:rPr lang="zh-CN" altLang="en-US" sz="2000" dirty="0"/>
              <a:t>RMR 残差均方根 ，RMR 是样本方差和协方差减去对应估计的方差和协方差的平方和，再取平均值的平方根。一般RMR越小，拟合越好，理论上要小于0.08。</a:t>
            </a:r>
            <a:endParaRPr lang="en-US" altLang="zh-CN" sz="2000" dirty="0"/>
          </a:p>
          <a:p>
            <a:pPr marL="285750" indent="-285750">
              <a:buFont typeface="Wingdings" panose="05000000000000000000" pitchFamily="2" charset="2"/>
              <a:buChar char="Ø"/>
            </a:pPr>
            <a:r>
              <a:rPr lang="zh-CN" altLang="en-US" sz="2000" dirty="0"/>
              <a:t>RMSEA 近似误差均方根，该值也是越小越好，RMSE理论上小于0.06，也可以放宽到0.08。</a:t>
            </a:r>
            <a:endParaRPr lang="en-US" altLang="zh-CN" sz="2000" dirty="0"/>
          </a:p>
          <a:p>
            <a:pPr marL="285750" indent="-285750">
              <a:buFont typeface="Wingdings" panose="05000000000000000000" pitchFamily="2" charset="2"/>
              <a:buChar char="Ø"/>
            </a:pPr>
            <a:r>
              <a:rPr lang="zh-CN" altLang="en-US" sz="2000" dirty="0"/>
              <a:t>CFI 比较拟合指数，值在0-1之间。CFI 值越大越好，一般在0.9以上模型可接受。</a:t>
            </a:r>
            <a:endParaRPr lang="en-US" altLang="zh-CN" sz="2000" dirty="0"/>
          </a:p>
          <a:p>
            <a:pPr marL="285750" indent="-285750">
              <a:buFont typeface="Wingdings" panose="05000000000000000000" pitchFamily="2" charset="2"/>
              <a:buChar char="Ø"/>
            </a:pPr>
            <a:r>
              <a:rPr lang="zh-CN" altLang="en-US" sz="2000" dirty="0"/>
              <a:t>GFI 拟合优度指数，值在0-1之间，一般GFI 应该等于或大于0.90。</a:t>
            </a:r>
          </a:p>
        </p:txBody>
      </p:sp>
      <p:sp>
        <p:nvSpPr>
          <p:cNvPr id="12" name="object 3">
            <a:extLst>
              <a:ext uri="{FF2B5EF4-FFF2-40B4-BE49-F238E27FC236}">
                <a16:creationId xmlns:a16="http://schemas.microsoft.com/office/drawing/2014/main" id="{D7F1B277-F5F4-4E3F-B9B5-DA0985C58BDF}"/>
              </a:ext>
            </a:extLst>
          </p:cNvPr>
          <p:cNvSpPr txBox="1">
            <a:spLocks/>
          </p:cNvSpPr>
          <p:nvPr/>
        </p:nvSpPr>
        <p:spPr>
          <a:xfrm>
            <a:off x="932807" y="664408"/>
            <a:ext cx="2327450" cy="289021"/>
          </a:xfrm>
          <a:prstGeom prst="rect">
            <a:avLst/>
          </a:prstGeom>
        </p:spPr>
        <p:txBody>
          <a:bodyPr vert="horz" wrap="square" lIns="0" tIns="11906" rIns="0" bIns="0" rtlCol="0">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9525">
              <a:lnSpc>
                <a:spcPct val="100000"/>
              </a:lnSpc>
              <a:spcBef>
                <a:spcPts val="94"/>
              </a:spcBef>
            </a:pPr>
            <a:r>
              <a:rPr lang="zh-CN" altLang="en-US" sz="1800" spc="19" dirty="0">
                <a:solidFill>
                  <a:srgbClr val="000000"/>
                </a:solidFill>
                <a:latin typeface="华文行楷" panose="02010800040101010101" pitchFamily="2" charset="-122"/>
                <a:ea typeface="华文行楷" panose="02010800040101010101" pitchFamily="2" charset="-122"/>
                <a:cs typeface="华文行楷"/>
              </a:rPr>
              <a:t>（四）模型拟合评价</a:t>
            </a:r>
            <a:endParaRPr lang="zh-CN" altLang="en-US" sz="1800" dirty="0">
              <a:latin typeface="华文行楷" panose="02010800040101010101" pitchFamily="2" charset="-122"/>
              <a:ea typeface="华文行楷" panose="02010800040101010101" pitchFamily="2" charset="-122"/>
              <a:cs typeface="华文行楷"/>
            </a:endParaRPr>
          </a:p>
        </p:txBody>
      </p:sp>
      <p:sp>
        <p:nvSpPr>
          <p:cNvPr id="6" name="矩形 5">
            <a:extLst>
              <a:ext uri="{FF2B5EF4-FFF2-40B4-BE49-F238E27FC236}">
                <a16:creationId xmlns:a16="http://schemas.microsoft.com/office/drawing/2014/main" id="{C7C98647-A9BC-400A-AD3A-89EBC8018A06}"/>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2350826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CDFBDD47-F7B9-4314-BCB8-5C16290E4D10}"/>
              </a:ext>
            </a:extLst>
          </p:cNvPr>
          <p:cNvSpPr txBox="1"/>
          <p:nvPr/>
        </p:nvSpPr>
        <p:spPr>
          <a:xfrm>
            <a:off x="624216" y="1024186"/>
            <a:ext cx="8496944" cy="4093428"/>
          </a:xfrm>
          <a:prstGeom prst="rect">
            <a:avLst/>
          </a:prstGeom>
          <a:noFill/>
        </p:spPr>
        <p:txBody>
          <a:bodyPr wrap="square">
            <a:spAutoFit/>
          </a:bodyPr>
          <a:lstStyle/>
          <a:p>
            <a:pPr marL="342900" indent="-342900">
              <a:buFont typeface="Wingdings" panose="05000000000000000000" pitchFamily="2" charset="2"/>
              <a:buChar char="Ø"/>
            </a:pPr>
            <a:r>
              <a:rPr lang="zh-CN" altLang="en-US" sz="2000" dirty="0"/>
              <a:t>PGFI 简效拟合优度指数。它是简效比率(PRATIO，独立模式的自由度与内定模式的自由度的比率)乘以GFI。 PGFI 应该等于或大于0.90，越接近1越好。</a:t>
            </a:r>
            <a:endParaRPr lang="en-US" altLang="zh-CN" sz="2000" dirty="0"/>
          </a:p>
          <a:p>
            <a:pPr marL="342900" indent="-342900">
              <a:buFont typeface="Wingdings" panose="05000000000000000000" pitchFamily="2" charset="2"/>
              <a:buChar char="Ø"/>
            </a:pPr>
            <a:r>
              <a:rPr lang="zh-CN" altLang="en-US" sz="2000" dirty="0"/>
              <a:t>PNFI 简效拟合优度指数，等于PRATIO乘以 NFI。 PNFI应该等于或大于0.90，越接近1越好。</a:t>
            </a:r>
            <a:endParaRPr lang="en-US" altLang="zh-CN" sz="2000" dirty="0"/>
          </a:p>
          <a:p>
            <a:pPr marL="342900" indent="-342900">
              <a:buFont typeface="Wingdings" panose="05000000000000000000" pitchFamily="2" charset="2"/>
              <a:buChar char="Ø"/>
            </a:pPr>
            <a:r>
              <a:rPr lang="zh-CN" altLang="en-US" sz="2000" dirty="0"/>
              <a:t>NFI 规范拟合指数，变化范围在0和1间， 当为1的时候标识完全拟合。一般NFI 小于0.90 表示需要重新设置模型。越接近1越好。TLI Tucker-Lewis 系数， 也叫做Bentler-Bonett 非规范拟合指数 (NNFI)。TLI接近1表示拟合良好。</a:t>
            </a:r>
            <a:endParaRPr lang="en-US" altLang="zh-CN" sz="2000" dirty="0"/>
          </a:p>
          <a:p>
            <a:pPr marL="342900" indent="-342900">
              <a:buFont typeface="Wingdings" panose="05000000000000000000" pitchFamily="2" charset="2"/>
              <a:buChar char="Ø"/>
            </a:pPr>
            <a:r>
              <a:rPr lang="zh-CN" altLang="en-US" sz="2000" dirty="0"/>
              <a:t>Chisqare/df卡方值与自由度的比值，该值越小越好，一般要小于2，放宽到3也是可以接受的。</a:t>
            </a:r>
            <a:endParaRPr lang="en-US" altLang="zh-CN" sz="2000" dirty="0"/>
          </a:p>
          <a:p>
            <a:pPr marL="342900" indent="-342900">
              <a:buFont typeface="Wingdings" panose="05000000000000000000" pitchFamily="2" charset="2"/>
              <a:buChar char="Ø"/>
            </a:pPr>
            <a:r>
              <a:rPr lang="zh-CN" altLang="en-US" sz="2000" dirty="0"/>
              <a:t>由于指标众多，也有很多取舍，但是常常使用的重要参考指标为：</a:t>
            </a:r>
            <a:r>
              <a:rPr lang="en-US" altLang="zh-CN" sz="2000" dirty="0" err="1"/>
              <a:t>Chisqare</a:t>
            </a:r>
            <a:r>
              <a:rPr lang="en-US" altLang="zh-CN" sz="2000" dirty="0"/>
              <a:t>/df</a:t>
            </a:r>
            <a:r>
              <a:rPr lang="zh-CN" altLang="en-US" sz="2000" dirty="0"/>
              <a:t>，</a:t>
            </a:r>
            <a:r>
              <a:rPr lang="en-US" altLang="zh-CN" sz="2000" dirty="0"/>
              <a:t>RMSEA </a:t>
            </a:r>
            <a:r>
              <a:rPr lang="zh-CN" altLang="en-US" sz="2000" dirty="0"/>
              <a:t>，</a:t>
            </a:r>
            <a:r>
              <a:rPr lang="en-US" altLang="zh-CN" sz="2000" dirty="0"/>
              <a:t>CFI</a:t>
            </a:r>
            <a:endParaRPr lang="zh-CN" altLang="en-US" sz="2000" dirty="0"/>
          </a:p>
        </p:txBody>
      </p:sp>
      <p:sp>
        <p:nvSpPr>
          <p:cNvPr id="9" name="object 3">
            <a:extLst>
              <a:ext uri="{FF2B5EF4-FFF2-40B4-BE49-F238E27FC236}">
                <a16:creationId xmlns:a16="http://schemas.microsoft.com/office/drawing/2014/main" id="{DB17C581-E1DF-4D8B-BDA4-60173CCBA308}"/>
              </a:ext>
            </a:extLst>
          </p:cNvPr>
          <p:cNvSpPr txBox="1">
            <a:spLocks/>
          </p:cNvSpPr>
          <p:nvPr/>
        </p:nvSpPr>
        <p:spPr>
          <a:xfrm>
            <a:off x="996007" y="662798"/>
            <a:ext cx="2327450" cy="289021"/>
          </a:xfrm>
          <a:prstGeom prst="rect">
            <a:avLst/>
          </a:prstGeom>
        </p:spPr>
        <p:txBody>
          <a:bodyPr vert="horz" wrap="square" lIns="0" tIns="11906" rIns="0" bIns="0" rtlCol="0">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9525">
              <a:lnSpc>
                <a:spcPct val="100000"/>
              </a:lnSpc>
              <a:spcBef>
                <a:spcPts val="94"/>
              </a:spcBef>
            </a:pPr>
            <a:r>
              <a:rPr lang="zh-CN" altLang="en-US" sz="1800" spc="19" dirty="0">
                <a:solidFill>
                  <a:srgbClr val="000000"/>
                </a:solidFill>
                <a:latin typeface="华文行楷" panose="02010800040101010101" pitchFamily="2" charset="-122"/>
                <a:ea typeface="华文行楷" panose="02010800040101010101" pitchFamily="2" charset="-122"/>
                <a:cs typeface="华文行楷"/>
              </a:rPr>
              <a:t>（四）模型拟合评价</a:t>
            </a:r>
            <a:endParaRPr lang="zh-CN" altLang="en-US" sz="1800" dirty="0">
              <a:latin typeface="华文行楷" panose="02010800040101010101" pitchFamily="2" charset="-122"/>
              <a:ea typeface="华文行楷" panose="02010800040101010101" pitchFamily="2" charset="-122"/>
              <a:cs typeface="华文行楷"/>
            </a:endParaRPr>
          </a:p>
        </p:txBody>
      </p:sp>
      <p:sp>
        <p:nvSpPr>
          <p:cNvPr id="7" name="矩形 6">
            <a:extLst>
              <a:ext uri="{FF2B5EF4-FFF2-40B4-BE49-F238E27FC236}">
                <a16:creationId xmlns:a16="http://schemas.microsoft.com/office/drawing/2014/main" id="{9B3CFD46-CE33-40F6-8059-152B80391A83}"/>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1624447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43D31199-E4C3-4DF6-BB22-9564A78E7B32}"/>
              </a:ext>
            </a:extLst>
          </p:cNvPr>
          <p:cNvCxnSpPr>
            <a:cxnSpLocks/>
          </p:cNvCxnSpPr>
          <p:nvPr/>
        </p:nvCxnSpPr>
        <p:spPr>
          <a:xfrm>
            <a:off x="1039674" y="705225"/>
            <a:ext cx="7926796" cy="0"/>
          </a:xfrm>
          <a:prstGeom prst="line">
            <a:avLst/>
          </a:prstGeom>
          <a:noFill/>
          <a:ln w="28575" cap="flat" cmpd="sng" algn="ctr">
            <a:solidFill>
              <a:srgbClr val="008000"/>
            </a:solidFill>
            <a:prstDash val="solid"/>
            <a:miter lim="800000"/>
          </a:ln>
          <a:effectLst/>
        </p:spPr>
      </p:cxnSp>
      <p:sp>
        <p:nvSpPr>
          <p:cNvPr id="9" name="object 3">
            <a:extLst>
              <a:ext uri="{FF2B5EF4-FFF2-40B4-BE49-F238E27FC236}">
                <a16:creationId xmlns:a16="http://schemas.microsoft.com/office/drawing/2014/main" id="{9CD1D252-74A4-4608-9A0A-6B35CA682D08}"/>
              </a:ext>
            </a:extLst>
          </p:cNvPr>
          <p:cNvSpPr txBox="1">
            <a:spLocks/>
          </p:cNvSpPr>
          <p:nvPr/>
        </p:nvSpPr>
        <p:spPr>
          <a:xfrm>
            <a:off x="989869" y="697670"/>
            <a:ext cx="2327450" cy="289021"/>
          </a:xfrm>
          <a:prstGeom prst="rect">
            <a:avLst/>
          </a:prstGeom>
        </p:spPr>
        <p:txBody>
          <a:bodyPr vert="horz" wrap="square" lIns="0" tIns="11906" rIns="0" bIns="0" rtlCol="0">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9525">
              <a:lnSpc>
                <a:spcPct val="100000"/>
              </a:lnSpc>
              <a:spcBef>
                <a:spcPts val="94"/>
              </a:spcBef>
            </a:pPr>
            <a:r>
              <a:rPr lang="zh-CN" altLang="en-US" sz="1800" spc="19" dirty="0">
                <a:solidFill>
                  <a:srgbClr val="000000"/>
                </a:solidFill>
                <a:latin typeface="华文行楷" panose="02010800040101010101" pitchFamily="2" charset="-122"/>
                <a:ea typeface="华文行楷" panose="02010800040101010101" pitchFamily="2" charset="-122"/>
                <a:cs typeface="华文行楷"/>
              </a:rPr>
              <a:t>（四）模型拟合评价</a:t>
            </a:r>
            <a:endParaRPr lang="zh-CN" altLang="en-US" sz="1800" dirty="0">
              <a:latin typeface="华文行楷" panose="02010800040101010101" pitchFamily="2" charset="-122"/>
              <a:ea typeface="华文行楷" panose="02010800040101010101" pitchFamily="2" charset="-122"/>
              <a:cs typeface="华文行楷"/>
            </a:endParaRPr>
          </a:p>
        </p:txBody>
      </p:sp>
      <p:pic>
        <p:nvPicPr>
          <p:cNvPr id="3" name="图片 2">
            <a:extLst>
              <a:ext uri="{FF2B5EF4-FFF2-40B4-BE49-F238E27FC236}">
                <a16:creationId xmlns:a16="http://schemas.microsoft.com/office/drawing/2014/main" id="{E394EC1B-6FC7-466D-A5CE-D54D78EB128D}"/>
              </a:ext>
            </a:extLst>
          </p:cNvPr>
          <p:cNvPicPr>
            <a:picLocks noChangeAspect="1"/>
          </p:cNvPicPr>
          <p:nvPr/>
        </p:nvPicPr>
        <p:blipFill>
          <a:blip r:embed="rId2"/>
          <a:stretch>
            <a:fillRect/>
          </a:stretch>
        </p:blipFill>
        <p:spPr>
          <a:xfrm>
            <a:off x="755576" y="992350"/>
            <a:ext cx="7848872" cy="4151151"/>
          </a:xfrm>
          <a:prstGeom prst="rect">
            <a:avLst/>
          </a:prstGeom>
        </p:spPr>
      </p:pic>
      <p:sp>
        <p:nvSpPr>
          <p:cNvPr id="7" name="矩形 6">
            <a:extLst>
              <a:ext uri="{FF2B5EF4-FFF2-40B4-BE49-F238E27FC236}">
                <a16:creationId xmlns:a16="http://schemas.microsoft.com/office/drawing/2014/main" id="{1694288D-12AB-4909-878A-0C6E19A80763}"/>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179263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43D31199-E4C3-4DF6-BB22-9564A78E7B32}"/>
              </a:ext>
            </a:extLst>
          </p:cNvPr>
          <p:cNvCxnSpPr>
            <a:cxnSpLocks/>
          </p:cNvCxnSpPr>
          <p:nvPr/>
        </p:nvCxnSpPr>
        <p:spPr>
          <a:xfrm>
            <a:off x="1039674" y="705225"/>
            <a:ext cx="7926796" cy="0"/>
          </a:xfrm>
          <a:prstGeom prst="line">
            <a:avLst/>
          </a:prstGeom>
          <a:noFill/>
          <a:ln w="28575" cap="flat" cmpd="sng" algn="ctr">
            <a:solidFill>
              <a:srgbClr val="008000"/>
            </a:solidFill>
            <a:prstDash val="solid"/>
            <a:miter lim="800000"/>
          </a:ln>
          <a:effectLst/>
        </p:spPr>
      </p:cxnSp>
      <p:sp>
        <p:nvSpPr>
          <p:cNvPr id="9" name="object 3">
            <a:extLst>
              <a:ext uri="{FF2B5EF4-FFF2-40B4-BE49-F238E27FC236}">
                <a16:creationId xmlns:a16="http://schemas.microsoft.com/office/drawing/2014/main" id="{9CD1D252-74A4-4608-9A0A-6B35CA682D08}"/>
              </a:ext>
            </a:extLst>
          </p:cNvPr>
          <p:cNvSpPr txBox="1">
            <a:spLocks/>
          </p:cNvSpPr>
          <p:nvPr/>
        </p:nvSpPr>
        <p:spPr>
          <a:xfrm>
            <a:off x="989869" y="697670"/>
            <a:ext cx="2327450" cy="289021"/>
          </a:xfrm>
          <a:prstGeom prst="rect">
            <a:avLst/>
          </a:prstGeom>
        </p:spPr>
        <p:txBody>
          <a:bodyPr vert="horz" wrap="square" lIns="0" tIns="11906" rIns="0" bIns="0" rtlCol="0">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9525">
              <a:lnSpc>
                <a:spcPct val="100000"/>
              </a:lnSpc>
              <a:spcBef>
                <a:spcPts val="94"/>
              </a:spcBef>
            </a:pPr>
            <a:r>
              <a:rPr lang="zh-CN" altLang="en-US" sz="1800" spc="19" dirty="0">
                <a:solidFill>
                  <a:srgbClr val="000000"/>
                </a:solidFill>
                <a:latin typeface="华文行楷" panose="02010800040101010101" pitchFamily="2" charset="-122"/>
                <a:ea typeface="华文行楷" panose="02010800040101010101" pitchFamily="2" charset="-122"/>
                <a:cs typeface="华文行楷"/>
              </a:rPr>
              <a:t>（四）模型拟合评价</a:t>
            </a:r>
            <a:endParaRPr lang="zh-CN" altLang="en-US" sz="1800" dirty="0">
              <a:latin typeface="华文行楷" panose="02010800040101010101" pitchFamily="2" charset="-122"/>
              <a:ea typeface="华文行楷" panose="02010800040101010101" pitchFamily="2" charset="-122"/>
              <a:cs typeface="华文行楷"/>
            </a:endParaRPr>
          </a:p>
        </p:txBody>
      </p:sp>
      <p:sp>
        <p:nvSpPr>
          <p:cNvPr id="7" name="矩形 6">
            <a:extLst>
              <a:ext uri="{FF2B5EF4-FFF2-40B4-BE49-F238E27FC236}">
                <a16:creationId xmlns:a16="http://schemas.microsoft.com/office/drawing/2014/main" id="{1694288D-12AB-4909-878A-0C6E19A80763}"/>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graphicFrame>
        <p:nvGraphicFramePr>
          <p:cNvPr id="2" name="表格 1">
            <a:extLst>
              <a:ext uri="{FF2B5EF4-FFF2-40B4-BE49-F238E27FC236}">
                <a16:creationId xmlns:a16="http://schemas.microsoft.com/office/drawing/2014/main" id="{38A8904D-6467-4536-9BC4-F498573C00FE}"/>
              </a:ext>
            </a:extLst>
          </p:cNvPr>
          <p:cNvGraphicFramePr>
            <a:graphicFrameLocks noGrp="1"/>
          </p:cNvGraphicFramePr>
          <p:nvPr>
            <p:extLst>
              <p:ext uri="{D42A27DB-BD31-4B8C-83A1-F6EECF244321}">
                <p14:modId xmlns:p14="http://schemas.microsoft.com/office/powerpoint/2010/main" val="3552026688"/>
              </p:ext>
            </p:extLst>
          </p:nvPr>
        </p:nvGraphicFramePr>
        <p:xfrm>
          <a:off x="741600" y="1816515"/>
          <a:ext cx="7272808" cy="3424682"/>
        </p:xfrm>
        <a:graphic>
          <a:graphicData uri="http://schemas.openxmlformats.org/drawingml/2006/table">
            <a:tbl>
              <a:tblPr/>
              <a:tblGrid>
                <a:gridCol w="1818202">
                  <a:extLst>
                    <a:ext uri="{9D8B030D-6E8A-4147-A177-3AD203B41FA5}">
                      <a16:colId xmlns:a16="http://schemas.microsoft.com/office/drawing/2014/main" val="333267237"/>
                    </a:ext>
                  </a:extLst>
                </a:gridCol>
                <a:gridCol w="1818202">
                  <a:extLst>
                    <a:ext uri="{9D8B030D-6E8A-4147-A177-3AD203B41FA5}">
                      <a16:colId xmlns:a16="http://schemas.microsoft.com/office/drawing/2014/main" val="1693338920"/>
                    </a:ext>
                  </a:extLst>
                </a:gridCol>
                <a:gridCol w="1818202">
                  <a:extLst>
                    <a:ext uri="{9D8B030D-6E8A-4147-A177-3AD203B41FA5}">
                      <a16:colId xmlns:a16="http://schemas.microsoft.com/office/drawing/2014/main" val="3253997947"/>
                    </a:ext>
                  </a:extLst>
                </a:gridCol>
                <a:gridCol w="1818202">
                  <a:extLst>
                    <a:ext uri="{9D8B030D-6E8A-4147-A177-3AD203B41FA5}">
                      <a16:colId xmlns:a16="http://schemas.microsoft.com/office/drawing/2014/main" val="2242259632"/>
                    </a:ext>
                  </a:extLst>
                </a:gridCol>
              </a:tblGrid>
              <a:tr h="303471">
                <a:tc>
                  <a:txBody>
                    <a:bodyPr/>
                    <a:lstStyle/>
                    <a:p>
                      <a:pPr algn="ctr"/>
                      <a:r>
                        <a:rPr lang="zh-CN" altLang="en-US" sz="1600">
                          <a:latin typeface="+mn-ea"/>
                          <a:ea typeface="+mn-ea"/>
                        </a:rPr>
                        <a:t>指标名称</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名称缩写</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指标作用</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接受标准</a:t>
                      </a:r>
                    </a:p>
                  </a:txBody>
                  <a:tcPr marL="75868" marR="75868" marT="37934" marB="37934" anchor="ctr">
                    <a:lnL>
                      <a:noFill/>
                    </a:lnL>
                    <a:lnR>
                      <a:noFill/>
                    </a:lnR>
                    <a:lnT>
                      <a:noFill/>
                    </a:lnT>
                    <a:lnB>
                      <a:noFill/>
                    </a:lnB>
                  </a:tcPr>
                </a:tc>
                <a:extLst>
                  <a:ext uri="{0D108BD9-81ED-4DB2-BD59-A6C34878D82A}">
                    <a16:rowId xmlns:a16="http://schemas.microsoft.com/office/drawing/2014/main" val="3650459337"/>
                  </a:ext>
                </a:extLst>
              </a:tr>
              <a:tr h="531074">
                <a:tc>
                  <a:txBody>
                    <a:bodyPr/>
                    <a:lstStyle/>
                    <a:p>
                      <a:pPr algn="ctr"/>
                      <a:r>
                        <a:rPr lang="zh-CN" altLang="en-US" sz="1600">
                          <a:latin typeface="+mn-ea"/>
                          <a:ea typeface="+mn-ea"/>
                        </a:rPr>
                        <a:t>卡方值</a:t>
                      </a:r>
                    </a:p>
                  </a:txBody>
                  <a:tcPr marL="75868" marR="75868" marT="37934" marB="37934" anchor="ctr">
                    <a:lnL>
                      <a:noFill/>
                    </a:lnL>
                    <a:lnR>
                      <a:noFill/>
                    </a:lnR>
                    <a:lnT>
                      <a:noFill/>
                    </a:lnT>
                    <a:lnB>
                      <a:noFill/>
                    </a:lnB>
                  </a:tcPr>
                </a:tc>
                <a:tc>
                  <a:txBody>
                    <a:bodyPr/>
                    <a:lstStyle/>
                    <a:p>
                      <a:pPr algn="ctr"/>
                      <a:r>
                        <a:rPr lang="en-US" sz="1600">
                          <a:effectLst/>
                          <a:latin typeface="+mn-ea"/>
                          <a:ea typeface="+mn-ea"/>
                        </a:rPr>
                        <a:t>CHISQ</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矩阵整体相似程度</a:t>
                      </a:r>
                    </a:p>
                  </a:txBody>
                  <a:tcPr marL="75868" marR="75868" marT="37934" marB="37934" anchor="ctr">
                    <a:lnL>
                      <a:noFill/>
                    </a:lnL>
                    <a:lnR>
                      <a:noFill/>
                    </a:lnR>
                    <a:lnT>
                      <a:noFill/>
                    </a:lnT>
                    <a:lnB>
                      <a:noFill/>
                    </a:lnB>
                  </a:tcPr>
                </a:tc>
                <a:tc>
                  <a:txBody>
                    <a:bodyPr/>
                    <a:lstStyle/>
                    <a:p>
                      <a:pPr algn="ctr"/>
                      <a:r>
                        <a:rPr lang="en-US" sz="1600">
                          <a:effectLst/>
                          <a:latin typeface="+mn-ea"/>
                          <a:ea typeface="+mn-ea"/>
                        </a:rPr>
                        <a:t>P&gt;0.05</a:t>
                      </a:r>
                    </a:p>
                  </a:txBody>
                  <a:tcPr marL="75868" marR="75868" marT="37934" marB="37934" anchor="ctr">
                    <a:lnL>
                      <a:noFill/>
                    </a:lnL>
                    <a:lnR>
                      <a:noFill/>
                    </a:lnR>
                    <a:lnT>
                      <a:noFill/>
                    </a:lnT>
                    <a:lnB>
                      <a:noFill/>
                    </a:lnB>
                  </a:tcPr>
                </a:tc>
                <a:extLst>
                  <a:ext uri="{0D108BD9-81ED-4DB2-BD59-A6C34878D82A}">
                    <a16:rowId xmlns:a16="http://schemas.microsoft.com/office/drawing/2014/main" val="1469839789"/>
                  </a:ext>
                </a:extLst>
              </a:tr>
              <a:tr h="303471">
                <a:tc>
                  <a:txBody>
                    <a:bodyPr/>
                    <a:lstStyle/>
                    <a:p>
                      <a:pPr algn="ctr"/>
                      <a:r>
                        <a:rPr lang="zh-CN" altLang="en-US" sz="1600" dirty="0">
                          <a:latin typeface="+mn-ea"/>
                          <a:ea typeface="+mn-ea"/>
                        </a:rPr>
                        <a:t>拟合指数</a:t>
                      </a:r>
                    </a:p>
                  </a:txBody>
                  <a:tcPr marL="75868" marR="75868" marT="37934" marB="37934" anchor="ctr">
                    <a:lnL>
                      <a:noFill/>
                    </a:lnL>
                    <a:lnR>
                      <a:noFill/>
                    </a:lnR>
                    <a:lnT>
                      <a:noFill/>
                    </a:lnT>
                    <a:lnB>
                      <a:noFill/>
                    </a:lnB>
                  </a:tcPr>
                </a:tc>
                <a:tc>
                  <a:txBody>
                    <a:bodyPr/>
                    <a:lstStyle/>
                    <a:p>
                      <a:pPr algn="ctr"/>
                      <a:r>
                        <a:rPr lang="en-US" sz="1600" dirty="0">
                          <a:effectLst/>
                          <a:latin typeface="+mn-ea"/>
                          <a:ea typeface="+mn-ea"/>
                        </a:rPr>
                        <a:t>GFI</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说明模型解释力</a:t>
                      </a:r>
                    </a:p>
                  </a:txBody>
                  <a:tcPr marL="75868" marR="75868" marT="37934" marB="37934" anchor="ctr">
                    <a:lnL>
                      <a:noFill/>
                    </a:lnL>
                    <a:lnR>
                      <a:noFill/>
                    </a:lnR>
                    <a:lnT>
                      <a:noFill/>
                    </a:lnT>
                    <a:lnB>
                      <a:noFill/>
                    </a:lnB>
                  </a:tcPr>
                </a:tc>
                <a:tc>
                  <a:txBody>
                    <a:bodyPr/>
                    <a:lstStyle/>
                    <a:p>
                      <a:pPr algn="ctr"/>
                      <a:r>
                        <a:rPr lang="en-US" altLang="zh-CN" sz="1600">
                          <a:effectLst/>
                          <a:latin typeface="+mn-ea"/>
                          <a:ea typeface="+mn-ea"/>
                        </a:rPr>
                        <a:t>&gt;0.90</a:t>
                      </a:r>
                    </a:p>
                  </a:txBody>
                  <a:tcPr marL="75868" marR="75868" marT="37934" marB="37934" anchor="ctr">
                    <a:lnL>
                      <a:noFill/>
                    </a:lnL>
                    <a:lnR>
                      <a:noFill/>
                    </a:lnR>
                    <a:lnT>
                      <a:noFill/>
                    </a:lnT>
                    <a:lnB>
                      <a:noFill/>
                    </a:lnB>
                  </a:tcPr>
                </a:tc>
                <a:extLst>
                  <a:ext uri="{0D108BD9-81ED-4DB2-BD59-A6C34878D82A}">
                    <a16:rowId xmlns:a16="http://schemas.microsoft.com/office/drawing/2014/main" val="4266408046"/>
                  </a:ext>
                </a:extLst>
              </a:tr>
              <a:tr h="531074">
                <a:tc>
                  <a:txBody>
                    <a:bodyPr/>
                    <a:lstStyle/>
                    <a:p>
                      <a:pPr algn="ctr"/>
                      <a:r>
                        <a:rPr lang="zh-CN" altLang="en-US" sz="1600" dirty="0">
                          <a:latin typeface="+mn-ea"/>
                          <a:ea typeface="+mn-ea"/>
                        </a:rPr>
                        <a:t>相对拟合指数</a:t>
                      </a:r>
                    </a:p>
                  </a:txBody>
                  <a:tcPr marL="75868" marR="75868" marT="37934" marB="37934" anchor="ctr">
                    <a:lnL>
                      <a:noFill/>
                    </a:lnL>
                    <a:lnR>
                      <a:noFill/>
                    </a:lnR>
                    <a:lnT>
                      <a:noFill/>
                    </a:lnT>
                    <a:lnB>
                      <a:noFill/>
                    </a:lnB>
                  </a:tcPr>
                </a:tc>
                <a:tc>
                  <a:txBody>
                    <a:bodyPr/>
                    <a:lstStyle/>
                    <a:p>
                      <a:pPr algn="ctr"/>
                      <a:r>
                        <a:rPr lang="en-US" sz="1600" dirty="0">
                          <a:effectLst/>
                          <a:latin typeface="+mn-ea"/>
                          <a:ea typeface="+mn-ea"/>
                        </a:rPr>
                        <a:t>CFI</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说明模型较虚无模型的改善程度</a:t>
                      </a:r>
                    </a:p>
                  </a:txBody>
                  <a:tcPr marL="75868" marR="75868" marT="37934" marB="37934" anchor="ctr">
                    <a:lnL>
                      <a:noFill/>
                    </a:lnL>
                    <a:lnR>
                      <a:noFill/>
                    </a:lnR>
                    <a:lnT>
                      <a:noFill/>
                    </a:lnT>
                    <a:lnB>
                      <a:noFill/>
                    </a:lnB>
                  </a:tcPr>
                </a:tc>
                <a:tc>
                  <a:txBody>
                    <a:bodyPr/>
                    <a:lstStyle/>
                    <a:p>
                      <a:pPr algn="ctr"/>
                      <a:r>
                        <a:rPr lang="en-US" altLang="zh-CN" sz="1600">
                          <a:effectLst/>
                          <a:latin typeface="+mn-ea"/>
                          <a:ea typeface="+mn-ea"/>
                        </a:rPr>
                        <a:t>&gt;0.95</a:t>
                      </a:r>
                    </a:p>
                  </a:txBody>
                  <a:tcPr marL="75868" marR="75868" marT="37934" marB="37934" anchor="ctr">
                    <a:lnL>
                      <a:noFill/>
                    </a:lnL>
                    <a:lnR>
                      <a:noFill/>
                    </a:lnR>
                    <a:lnT>
                      <a:noFill/>
                    </a:lnT>
                    <a:lnB>
                      <a:noFill/>
                    </a:lnB>
                  </a:tcPr>
                </a:tc>
                <a:extLst>
                  <a:ext uri="{0D108BD9-81ED-4DB2-BD59-A6C34878D82A}">
                    <a16:rowId xmlns:a16="http://schemas.microsoft.com/office/drawing/2014/main" val="1359016730"/>
                  </a:ext>
                </a:extLst>
              </a:tr>
              <a:tr h="531074">
                <a:tc>
                  <a:txBody>
                    <a:bodyPr/>
                    <a:lstStyle/>
                    <a:p>
                      <a:pPr algn="ctr"/>
                      <a:r>
                        <a:rPr lang="zh-CN" altLang="en-US" sz="1600">
                          <a:latin typeface="+mn-ea"/>
                          <a:ea typeface="+mn-ea"/>
                        </a:rPr>
                        <a:t>未标准化残差</a:t>
                      </a:r>
                    </a:p>
                  </a:txBody>
                  <a:tcPr marL="75868" marR="75868" marT="37934" marB="37934" anchor="ctr">
                    <a:lnL>
                      <a:noFill/>
                    </a:lnL>
                    <a:lnR>
                      <a:noFill/>
                    </a:lnR>
                    <a:lnT>
                      <a:noFill/>
                    </a:lnT>
                    <a:lnB>
                      <a:noFill/>
                    </a:lnB>
                  </a:tcPr>
                </a:tc>
                <a:tc>
                  <a:txBody>
                    <a:bodyPr/>
                    <a:lstStyle/>
                    <a:p>
                      <a:pPr algn="ctr"/>
                      <a:r>
                        <a:rPr lang="en-US" sz="1600">
                          <a:effectLst/>
                          <a:latin typeface="+mn-ea"/>
                          <a:ea typeface="+mn-ea"/>
                        </a:rPr>
                        <a:t>RMR</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未标准化假设模型整体残差</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越小越好</a:t>
                      </a:r>
                    </a:p>
                  </a:txBody>
                  <a:tcPr marL="75868" marR="75868" marT="37934" marB="37934" anchor="ctr">
                    <a:lnL>
                      <a:noFill/>
                    </a:lnL>
                    <a:lnR>
                      <a:noFill/>
                    </a:lnR>
                    <a:lnT>
                      <a:noFill/>
                    </a:lnT>
                    <a:lnB>
                      <a:noFill/>
                    </a:lnB>
                  </a:tcPr>
                </a:tc>
                <a:extLst>
                  <a:ext uri="{0D108BD9-81ED-4DB2-BD59-A6C34878D82A}">
                    <a16:rowId xmlns:a16="http://schemas.microsoft.com/office/drawing/2014/main" val="2978210865"/>
                  </a:ext>
                </a:extLst>
              </a:tr>
              <a:tr h="531074">
                <a:tc>
                  <a:txBody>
                    <a:bodyPr/>
                    <a:lstStyle/>
                    <a:p>
                      <a:pPr algn="ctr"/>
                      <a:r>
                        <a:rPr lang="zh-CN" altLang="en-US" sz="1600">
                          <a:latin typeface="+mn-ea"/>
                          <a:ea typeface="+mn-ea"/>
                        </a:rPr>
                        <a:t>标准化残差</a:t>
                      </a:r>
                    </a:p>
                  </a:txBody>
                  <a:tcPr marL="75868" marR="75868" marT="37934" marB="37934" anchor="ctr">
                    <a:lnL>
                      <a:noFill/>
                    </a:lnL>
                    <a:lnR>
                      <a:noFill/>
                    </a:lnR>
                    <a:lnT>
                      <a:noFill/>
                    </a:lnT>
                    <a:lnB>
                      <a:noFill/>
                    </a:lnB>
                  </a:tcPr>
                </a:tc>
                <a:tc>
                  <a:txBody>
                    <a:bodyPr/>
                    <a:lstStyle/>
                    <a:p>
                      <a:pPr algn="ctr"/>
                      <a:r>
                        <a:rPr lang="en-US" sz="1600">
                          <a:effectLst/>
                          <a:latin typeface="+mn-ea"/>
                          <a:ea typeface="+mn-ea"/>
                        </a:rPr>
                        <a:t>SRMR</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标准化模型整体残差</a:t>
                      </a:r>
                    </a:p>
                  </a:txBody>
                  <a:tcPr marL="75868" marR="75868" marT="37934" marB="37934" anchor="ctr">
                    <a:lnL>
                      <a:noFill/>
                    </a:lnL>
                    <a:lnR>
                      <a:noFill/>
                    </a:lnR>
                    <a:lnT>
                      <a:noFill/>
                    </a:lnT>
                    <a:lnB>
                      <a:noFill/>
                    </a:lnB>
                  </a:tcPr>
                </a:tc>
                <a:tc>
                  <a:txBody>
                    <a:bodyPr/>
                    <a:lstStyle/>
                    <a:p>
                      <a:pPr algn="ctr"/>
                      <a:r>
                        <a:rPr lang="en-US" altLang="zh-CN" sz="1600">
                          <a:effectLst/>
                          <a:latin typeface="+mn-ea"/>
                          <a:ea typeface="+mn-ea"/>
                        </a:rPr>
                        <a:t>&lt;0.08</a:t>
                      </a:r>
                    </a:p>
                  </a:txBody>
                  <a:tcPr marL="75868" marR="75868" marT="37934" marB="37934" anchor="ctr">
                    <a:lnL>
                      <a:noFill/>
                    </a:lnL>
                    <a:lnR>
                      <a:noFill/>
                    </a:lnR>
                    <a:lnT>
                      <a:noFill/>
                    </a:lnT>
                    <a:lnB>
                      <a:noFill/>
                    </a:lnB>
                  </a:tcPr>
                </a:tc>
                <a:extLst>
                  <a:ext uri="{0D108BD9-81ED-4DB2-BD59-A6C34878D82A}">
                    <a16:rowId xmlns:a16="http://schemas.microsoft.com/office/drawing/2014/main" val="2027646770"/>
                  </a:ext>
                </a:extLst>
              </a:tr>
              <a:tr h="531074">
                <a:tc>
                  <a:txBody>
                    <a:bodyPr/>
                    <a:lstStyle/>
                    <a:p>
                      <a:pPr algn="ctr"/>
                      <a:r>
                        <a:rPr lang="zh-CN" altLang="en-US" sz="1600">
                          <a:latin typeface="+mn-ea"/>
                          <a:ea typeface="+mn-ea"/>
                        </a:rPr>
                        <a:t>近似均方根误差</a:t>
                      </a:r>
                    </a:p>
                  </a:txBody>
                  <a:tcPr marL="75868" marR="75868" marT="37934" marB="37934" anchor="ctr">
                    <a:lnL>
                      <a:noFill/>
                    </a:lnL>
                    <a:lnR>
                      <a:noFill/>
                    </a:lnR>
                    <a:lnT>
                      <a:noFill/>
                    </a:lnT>
                    <a:lnB>
                      <a:noFill/>
                    </a:lnB>
                  </a:tcPr>
                </a:tc>
                <a:tc>
                  <a:txBody>
                    <a:bodyPr/>
                    <a:lstStyle/>
                    <a:p>
                      <a:pPr algn="ctr"/>
                      <a:r>
                        <a:rPr lang="en-US" sz="1600">
                          <a:effectLst/>
                          <a:latin typeface="+mn-ea"/>
                          <a:ea typeface="+mn-ea"/>
                        </a:rPr>
                        <a:t>RMSEA</a:t>
                      </a:r>
                    </a:p>
                  </a:txBody>
                  <a:tcPr marL="75868" marR="75868" marT="37934" marB="37934" anchor="ctr">
                    <a:lnL>
                      <a:noFill/>
                    </a:lnL>
                    <a:lnR>
                      <a:noFill/>
                    </a:lnR>
                    <a:lnT>
                      <a:noFill/>
                    </a:lnT>
                    <a:lnB>
                      <a:noFill/>
                    </a:lnB>
                  </a:tcPr>
                </a:tc>
                <a:tc>
                  <a:txBody>
                    <a:bodyPr/>
                    <a:lstStyle/>
                    <a:p>
                      <a:pPr algn="ctr"/>
                      <a:r>
                        <a:rPr lang="zh-CN" altLang="en-US" sz="1600">
                          <a:effectLst/>
                          <a:latin typeface="+mn-ea"/>
                          <a:ea typeface="+mn-ea"/>
                        </a:rPr>
                        <a:t>理论模型与饱和模型的差异</a:t>
                      </a:r>
                    </a:p>
                  </a:txBody>
                  <a:tcPr marL="75868" marR="75868" marT="37934" marB="37934" anchor="ctr">
                    <a:lnL>
                      <a:noFill/>
                    </a:lnL>
                    <a:lnR>
                      <a:noFill/>
                    </a:lnR>
                    <a:lnT>
                      <a:noFill/>
                    </a:lnT>
                    <a:lnB>
                      <a:noFill/>
                    </a:lnB>
                  </a:tcPr>
                </a:tc>
                <a:tc>
                  <a:txBody>
                    <a:bodyPr/>
                    <a:lstStyle/>
                    <a:p>
                      <a:pPr algn="ctr"/>
                      <a:r>
                        <a:rPr lang="en-US" altLang="zh-CN" sz="1600" dirty="0">
                          <a:effectLst/>
                          <a:latin typeface="+mn-ea"/>
                          <a:ea typeface="+mn-ea"/>
                        </a:rPr>
                        <a:t>&lt;0.05</a:t>
                      </a:r>
                    </a:p>
                  </a:txBody>
                  <a:tcPr marL="75868" marR="75868" marT="37934" marB="37934" anchor="ctr">
                    <a:lnL>
                      <a:noFill/>
                    </a:lnL>
                    <a:lnR>
                      <a:noFill/>
                    </a:lnR>
                    <a:lnT>
                      <a:noFill/>
                    </a:lnT>
                    <a:lnB>
                      <a:noFill/>
                    </a:lnB>
                  </a:tcPr>
                </a:tc>
                <a:extLst>
                  <a:ext uri="{0D108BD9-81ED-4DB2-BD59-A6C34878D82A}">
                    <a16:rowId xmlns:a16="http://schemas.microsoft.com/office/drawing/2014/main" val="1767092647"/>
                  </a:ext>
                </a:extLst>
              </a:tr>
            </a:tbl>
          </a:graphicData>
        </a:graphic>
      </p:graphicFrame>
      <p:sp>
        <p:nvSpPr>
          <p:cNvPr id="5" name="Rectangle 2">
            <a:extLst>
              <a:ext uri="{FF2B5EF4-FFF2-40B4-BE49-F238E27FC236}">
                <a16:creationId xmlns:a16="http://schemas.microsoft.com/office/drawing/2014/main" id="{1D71AF31-0999-4200-B49D-C4EC821B5200}"/>
              </a:ext>
            </a:extLst>
          </p:cNvPr>
          <p:cNvSpPr>
            <a:spLocks noChangeArrowheads="1"/>
          </p:cNvSpPr>
          <p:nvPr/>
        </p:nvSpPr>
        <p:spPr bwMode="auto">
          <a:xfrm>
            <a:off x="1187624" y="1076529"/>
            <a:ext cx="5004048" cy="650148"/>
          </a:xfrm>
          <a:prstGeom prst="rect">
            <a:avLst/>
          </a:prstGeom>
          <a:solidFill>
            <a:srgbClr val="2D2D2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rgbClr val="F08D49"/>
                </a:solidFill>
                <a:effectLst/>
                <a:latin typeface="Consolas" panose="020B0609020204030204" pitchFamily="49" charset="0"/>
              </a:rPr>
              <a:t>fitMeasures</a:t>
            </a:r>
            <a:r>
              <a:rPr kumimoji="0" lang="zh-CN" altLang="zh-CN" b="0" i="0" u="none" strike="noStrike" cap="none" normalizeH="0" baseline="0" dirty="0">
                <a:ln>
                  <a:noFill/>
                </a:ln>
                <a:solidFill>
                  <a:srgbClr val="CCCCCC"/>
                </a:solidFill>
                <a:effectLst/>
                <a:latin typeface="Consolas" panose="020B0609020204030204" pitchFamily="49" charset="0"/>
              </a:rPr>
              <a:t>(fit,</a:t>
            </a:r>
            <a:r>
              <a:rPr kumimoji="0" lang="zh-CN" altLang="zh-CN" b="0" i="0" u="none" strike="noStrike" cap="none" normalizeH="0" baseline="0" dirty="0">
                <a:ln>
                  <a:noFill/>
                </a:ln>
                <a:solidFill>
                  <a:srgbClr val="F08D49"/>
                </a:solidFill>
                <a:effectLst/>
                <a:latin typeface="Consolas" panose="020B0609020204030204" pitchFamily="49" charset="0"/>
              </a:rPr>
              <a:t>c</a:t>
            </a:r>
            <a:r>
              <a:rPr kumimoji="0" lang="zh-CN" altLang="zh-CN" b="0" i="0" u="none" strike="noStrike" cap="none" normalizeH="0" baseline="0" dirty="0">
                <a:ln>
                  <a:noFill/>
                </a:ln>
                <a:solidFill>
                  <a:srgbClr val="CCCCCC"/>
                </a:solidFill>
                <a:effectLst/>
                <a:latin typeface="Consolas" panose="020B0609020204030204" pitchFamily="49" charset="0"/>
              </a:rPr>
              <a:t>(</a:t>
            </a:r>
            <a:r>
              <a:rPr kumimoji="0" lang="zh-CN" altLang="zh-CN" b="0" i="0" u="none" strike="noStrike" cap="none" normalizeH="0" baseline="0" dirty="0">
                <a:ln>
                  <a:noFill/>
                </a:ln>
                <a:solidFill>
                  <a:srgbClr val="7EC699"/>
                </a:solidFill>
                <a:effectLst/>
                <a:latin typeface="Consolas" panose="020B0609020204030204" pitchFamily="49" charset="0"/>
              </a:rPr>
              <a:t>"chisq"</a:t>
            </a:r>
            <a:r>
              <a:rPr kumimoji="0" lang="zh-CN" altLang="zh-CN" b="0" i="0" u="none" strike="noStrike" cap="none" normalizeH="0" baseline="0" dirty="0">
                <a:ln>
                  <a:noFill/>
                </a:ln>
                <a:solidFill>
                  <a:srgbClr val="CCCCCC"/>
                </a:solidFill>
                <a:effectLst/>
                <a:latin typeface="Consolas" panose="020B0609020204030204" pitchFamily="49" charset="0"/>
              </a:rPr>
              <a:t>,</a:t>
            </a:r>
            <a:r>
              <a:rPr kumimoji="0" lang="zh-CN" altLang="zh-CN" b="0" i="0" u="none" strike="noStrike" cap="none" normalizeH="0" baseline="0" dirty="0">
                <a:ln>
                  <a:noFill/>
                </a:ln>
                <a:solidFill>
                  <a:srgbClr val="7EC699"/>
                </a:solidFill>
                <a:effectLst/>
                <a:latin typeface="Consolas" panose="020B0609020204030204" pitchFamily="49" charset="0"/>
              </a:rPr>
              <a:t>"df"</a:t>
            </a:r>
            <a:r>
              <a:rPr kumimoji="0" lang="zh-CN" altLang="zh-CN" b="0" i="0" u="none" strike="noStrike" cap="none" normalizeH="0" baseline="0" dirty="0">
                <a:ln>
                  <a:noFill/>
                </a:ln>
                <a:solidFill>
                  <a:srgbClr val="CCCCCC"/>
                </a:solidFill>
                <a:effectLst/>
                <a:latin typeface="Consolas" panose="020B0609020204030204" pitchFamily="49" charset="0"/>
              </a:rPr>
              <a:t>,</a:t>
            </a:r>
            <a:r>
              <a:rPr kumimoji="0" lang="zh-CN" altLang="zh-CN" b="0" i="0" u="none" strike="noStrike" cap="none" normalizeH="0" baseline="0" dirty="0">
                <a:ln>
                  <a:noFill/>
                </a:ln>
                <a:solidFill>
                  <a:srgbClr val="7EC699"/>
                </a:solidFill>
                <a:effectLst/>
                <a:latin typeface="Consolas" panose="020B0609020204030204" pitchFamily="49" charset="0"/>
              </a:rPr>
              <a:t>"pvalue"</a:t>
            </a:r>
            <a:r>
              <a:rPr kumimoji="0" lang="zh-CN" altLang="zh-CN" b="0" i="0" u="none" strike="noStrike" cap="none" normalizeH="0" baseline="0" dirty="0">
                <a:ln>
                  <a:noFill/>
                </a:ln>
                <a:solidFill>
                  <a:srgbClr val="CCCCCC"/>
                </a:solidFill>
                <a:effectLst/>
                <a:latin typeface="Consolas" panose="020B0609020204030204" pitchFamily="49" charset="0"/>
              </a:rPr>
              <a:t>,</a:t>
            </a:r>
            <a:r>
              <a:rPr kumimoji="0" lang="zh-CN" altLang="zh-CN" b="0" i="0" u="none" strike="noStrike" cap="none" normalizeH="0" baseline="0" dirty="0">
                <a:ln>
                  <a:noFill/>
                </a:ln>
                <a:solidFill>
                  <a:srgbClr val="7EC699"/>
                </a:solidFill>
                <a:effectLst/>
                <a:latin typeface="Consolas" panose="020B0609020204030204" pitchFamily="49" charset="0"/>
              </a:rPr>
              <a:t>"gfi"</a:t>
            </a:r>
            <a:r>
              <a:rPr kumimoji="0" lang="zh-CN" altLang="zh-CN" b="0" i="0" u="none" strike="noStrike" cap="none" normalizeH="0" baseline="0" dirty="0">
                <a:ln>
                  <a:noFill/>
                </a:ln>
                <a:solidFill>
                  <a:srgbClr val="CCCCCC"/>
                </a:solidFill>
                <a:effectLst/>
                <a:latin typeface="Consolas" panose="020B0609020204030204" pitchFamily="49" charset="0"/>
              </a:rPr>
              <a:t>,</a:t>
            </a:r>
            <a:r>
              <a:rPr kumimoji="0" lang="zh-CN" altLang="zh-CN" b="0" i="0" u="none" strike="noStrike" cap="none" normalizeH="0" baseline="0" dirty="0">
                <a:ln>
                  <a:noFill/>
                </a:ln>
                <a:solidFill>
                  <a:srgbClr val="7EC699"/>
                </a:solidFill>
                <a:effectLst/>
                <a:latin typeface="Consolas" panose="020B0609020204030204" pitchFamily="49" charset="0"/>
              </a:rPr>
              <a:t>"cfi"</a:t>
            </a:r>
            <a:r>
              <a:rPr kumimoji="0" lang="zh-CN" altLang="zh-CN" b="0" i="0" u="none" strike="noStrike" cap="none" normalizeH="0" baseline="0" dirty="0">
                <a:ln>
                  <a:noFill/>
                </a:ln>
                <a:solidFill>
                  <a:srgbClr val="CCCCCC"/>
                </a:solidFill>
                <a:effectLst/>
                <a:latin typeface="Consolas" panose="020B0609020204030204" pitchFamily="49" charset="0"/>
              </a:rPr>
              <a:t>,</a:t>
            </a:r>
            <a:r>
              <a:rPr kumimoji="0" lang="zh-CN" altLang="zh-CN" b="0" i="0" u="none" strike="noStrike" cap="none" normalizeH="0" baseline="0" dirty="0">
                <a:ln>
                  <a:noFill/>
                </a:ln>
                <a:solidFill>
                  <a:srgbClr val="7EC699"/>
                </a:solidFill>
                <a:effectLst/>
                <a:latin typeface="Consolas" panose="020B0609020204030204" pitchFamily="49" charset="0"/>
              </a:rPr>
              <a:t>"rmr"</a:t>
            </a:r>
            <a:r>
              <a:rPr kumimoji="0" lang="zh-CN" altLang="zh-CN" b="0" i="0" u="none" strike="noStrike" cap="none" normalizeH="0" baseline="0" dirty="0">
                <a:ln>
                  <a:noFill/>
                </a:ln>
                <a:solidFill>
                  <a:srgbClr val="CCCCCC"/>
                </a:solidFill>
                <a:effectLst/>
                <a:latin typeface="Consolas" panose="020B0609020204030204" pitchFamily="49" charset="0"/>
              </a:rPr>
              <a:t>,</a:t>
            </a:r>
            <a:r>
              <a:rPr kumimoji="0" lang="zh-CN" altLang="zh-CN" b="0" i="0" u="none" strike="noStrike" cap="none" normalizeH="0" baseline="0" dirty="0">
                <a:ln>
                  <a:noFill/>
                </a:ln>
                <a:solidFill>
                  <a:srgbClr val="7EC699"/>
                </a:solidFill>
                <a:effectLst/>
                <a:latin typeface="Consolas" panose="020B0609020204030204" pitchFamily="49" charset="0"/>
              </a:rPr>
              <a:t>"srmr"</a:t>
            </a:r>
            <a:r>
              <a:rPr kumimoji="0" lang="zh-CN" altLang="zh-CN" b="0" i="0" u="none" strike="noStrike" cap="none" normalizeH="0" baseline="0" dirty="0">
                <a:ln>
                  <a:noFill/>
                </a:ln>
                <a:solidFill>
                  <a:srgbClr val="CCCCCC"/>
                </a:solidFill>
                <a:effectLst/>
                <a:latin typeface="Consolas" panose="020B0609020204030204" pitchFamily="49" charset="0"/>
              </a:rPr>
              <a:t>,</a:t>
            </a:r>
            <a:r>
              <a:rPr kumimoji="0" lang="zh-CN" altLang="zh-CN" b="0" i="0" u="none" strike="noStrike" cap="none" normalizeH="0" baseline="0" dirty="0">
                <a:ln>
                  <a:noFill/>
                </a:ln>
                <a:solidFill>
                  <a:srgbClr val="7EC699"/>
                </a:solidFill>
                <a:effectLst/>
                <a:latin typeface="Consolas" panose="020B0609020204030204" pitchFamily="49" charset="0"/>
              </a:rPr>
              <a:t>"rmsea"</a:t>
            </a:r>
            <a:r>
              <a:rPr kumimoji="0" lang="zh-CN" altLang="zh-CN" b="0" i="0" u="none" strike="noStrike" cap="none" normalizeH="0" baseline="0" dirty="0">
                <a:ln>
                  <a:noFill/>
                </a:ln>
                <a:solidFill>
                  <a:srgbClr val="CCCCCC"/>
                </a:solidFill>
                <a:effectLst/>
                <a:latin typeface="Consolas" panose="020B0609020204030204" pitchFamily="49" charset="0"/>
              </a:rPr>
              <a:t>))</a:t>
            </a:r>
            <a:r>
              <a:rPr kumimoji="0" lang="zh-CN" altLang="zh-CN" b="0" i="0" u="none" strike="noStrike" cap="none" normalizeH="0" baseline="0" dirty="0">
                <a:ln>
                  <a:noFill/>
                </a:ln>
                <a:solidFill>
                  <a:schemeClr val="tx1"/>
                </a:solidFill>
                <a:effectLst/>
              </a:rPr>
              <a:t> </a:t>
            </a:r>
            <a:endParaRPr kumimoji="0" lang="zh-CN" altLang="zh-CN"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326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1203598"/>
            <a:ext cx="2031325" cy="461665"/>
          </a:xfrm>
          <a:prstGeom prst="rect">
            <a:avLst/>
          </a:prstGeom>
          <a:noFill/>
        </p:spPr>
        <p:txBody>
          <a:bodyPr wrap="none" rtlCol="0">
            <a:spAutoFit/>
          </a:bodyPr>
          <a:lstStyle/>
          <a:p>
            <a:r>
              <a:rPr lang="zh-CN" altLang="en-US" sz="2400" dirty="0">
                <a:solidFill>
                  <a:schemeClr val="accent1"/>
                </a:solidFill>
                <a:latin typeface="微软雅黑 Light" panose="020B0502040204020203" pitchFamily="34" charset="-122"/>
                <a:ea typeface="微软雅黑 Light" panose="020B0502040204020203" pitchFamily="34" charset="-122"/>
              </a:rPr>
              <a:t>结构方程模型</a:t>
            </a:r>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8800" dirty="0">
                <a:solidFill>
                  <a:schemeClr val="bg1">
                    <a:lumMod val="50000"/>
                  </a:schemeClr>
                </a:solidFill>
                <a:latin typeface="微软雅黑 Light" pitchFamily="34" charset="-122"/>
                <a:ea typeface="微软雅黑 Light" pitchFamily="34" charset="-122"/>
              </a:rPr>
              <a:t>01</a:t>
            </a:r>
            <a:endParaRPr lang="zh-CN" altLang="en-US" sz="8800" dirty="0">
              <a:solidFill>
                <a:schemeClr val="bg1">
                  <a:lumMod val="50000"/>
                </a:schemeClr>
              </a:solidFill>
              <a:latin typeface="微软雅黑 Light" pitchFamily="34" charset="-122"/>
              <a:ea typeface="微软雅黑 Light" pitchFamily="34" charset="-122"/>
            </a:endParaRPr>
          </a:p>
        </p:txBody>
      </p:sp>
      <p:pic>
        <p:nvPicPr>
          <p:cNvPr id="3075" name="Picture 3" descr="D:\1稻壳模板\ppt\2016.4\小清新水彩花卉毕业答辩模板\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 y="462756"/>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1稻壳模板\ppt\2016.4\小清新水彩花卉毕业答辩模板\未标题-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377031"/>
            <a:ext cx="1425575" cy="4389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51118" y="1779662"/>
            <a:ext cx="2729194" cy="2348272"/>
          </a:xfrm>
          <a:prstGeom prst="rect">
            <a:avLst/>
          </a:prstGeom>
          <a:noFill/>
        </p:spPr>
        <p:txBody>
          <a:bodyPr wrap="square" rtlCol="0">
            <a:spAutoFit/>
          </a:bodyPr>
          <a:lstStyle/>
          <a:p>
            <a:pPr marL="171450" indent="-171450">
              <a:lnSpc>
                <a:spcPct val="150000"/>
              </a:lnSpc>
              <a:buClr>
                <a:schemeClr val="bg1">
                  <a:lumMod val="50000"/>
                </a:schemeClr>
              </a:buClr>
              <a:buFont typeface="Wingdings" pitchFamily="2" charset="2"/>
              <a:buChar char="ü"/>
            </a:pPr>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模型介绍</a:t>
            </a:r>
          </a:p>
          <a:p>
            <a:pPr marL="171450" indent="-171450">
              <a:lnSpc>
                <a:spcPct val="150000"/>
              </a:lnSpc>
              <a:buClr>
                <a:schemeClr val="bg1">
                  <a:lumMod val="50000"/>
                </a:schemeClr>
              </a:buClr>
              <a:buFont typeface="Wingdings" pitchFamily="2" charset="2"/>
              <a:buChar char="ü"/>
            </a:pPr>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标准模型</a:t>
            </a:r>
            <a:endParaRPr lang="en-US" altLang="zh-CN" sz="2000" dirty="0">
              <a:solidFill>
                <a:schemeClr val="bg1">
                  <a:lumMod val="50000"/>
                </a:schemeClr>
              </a:solidFill>
              <a:latin typeface="微软雅黑 Light" panose="020B0502040204020203" pitchFamily="34" charset="-122"/>
              <a:ea typeface="微软雅黑 Light" panose="020B0502040204020203" pitchFamily="34" charset="-122"/>
            </a:endParaRPr>
          </a:p>
          <a:p>
            <a:pPr marL="171450" indent="-171450">
              <a:lnSpc>
                <a:spcPct val="150000"/>
              </a:lnSpc>
              <a:buClr>
                <a:schemeClr val="bg1">
                  <a:lumMod val="50000"/>
                </a:schemeClr>
              </a:buClr>
              <a:buFont typeface="Wingdings" pitchFamily="2" charset="2"/>
              <a:buChar char="ü"/>
            </a:pPr>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两种结构</a:t>
            </a:r>
          </a:p>
          <a:p>
            <a:pPr marL="171450" indent="-171450">
              <a:lnSpc>
                <a:spcPct val="150000"/>
              </a:lnSpc>
              <a:buClr>
                <a:schemeClr val="bg1">
                  <a:lumMod val="50000"/>
                </a:schemeClr>
              </a:buClr>
              <a:buFont typeface="Wingdings" pitchFamily="2" charset="2"/>
              <a:buChar char="ü"/>
            </a:pPr>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两种方法</a:t>
            </a:r>
            <a:endParaRPr lang="en-US" altLang="zh-CN" sz="2000" dirty="0">
              <a:solidFill>
                <a:schemeClr val="bg1">
                  <a:lumMod val="50000"/>
                </a:schemeClr>
              </a:solidFill>
              <a:latin typeface="微软雅黑 Light" panose="020B0502040204020203" pitchFamily="34" charset="-122"/>
              <a:ea typeface="微软雅黑 Light" panose="020B0502040204020203" pitchFamily="34" charset="-122"/>
            </a:endParaRPr>
          </a:p>
          <a:p>
            <a:pPr>
              <a:lnSpc>
                <a:spcPct val="150000"/>
              </a:lnSpc>
              <a:buClr>
                <a:schemeClr val="bg1">
                  <a:lumMod val="50000"/>
                </a:schemeClr>
              </a:buClr>
            </a:pPr>
            <a:endParaRPr lang="zh-CN" altLang="en-US" sz="200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5320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43D31199-E4C3-4DF6-BB22-9564A78E7B32}"/>
              </a:ext>
            </a:extLst>
          </p:cNvPr>
          <p:cNvCxnSpPr>
            <a:cxnSpLocks/>
          </p:cNvCxnSpPr>
          <p:nvPr/>
        </p:nvCxnSpPr>
        <p:spPr>
          <a:xfrm>
            <a:off x="1039674" y="705225"/>
            <a:ext cx="7926796" cy="0"/>
          </a:xfrm>
          <a:prstGeom prst="line">
            <a:avLst/>
          </a:prstGeom>
          <a:noFill/>
          <a:ln w="28575" cap="flat" cmpd="sng" algn="ctr">
            <a:solidFill>
              <a:srgbClr val="008000"/>
            </a:solidFill>
            <a:prstDash val="solid"/>
            <a:miter lim="800000"/>
          </a:ln>
          <a:effectLst/>
        </p:spPr>
      </p:cxnSp>
      <p:sp>
        <p:nvSpPr>
          <p:cNvPr id="9" name="object 4">
            <a:extLst>
              <a:ext uri="{FF2B5EF4-FFF2-40B4-BE49-F238E27FC236}">
                <a16:creationId xmlns:a16="http://schemas.microsoft.com/office/drawing/2014/main" id="{EAF901D8-AB0F-4563-9DD9-AB4B3DA950B3}"/>
              </a:ext>
            </a:extLst>
          </p:cNvPr>
          <p:cNvSpPr txBox="1"/>
          <p:nvPr/>
        </p:nvSpPr>
        <p:spPr>
          <a:xfrm>
            <a:off x="686245" y="1317203"/>
            <a:ext cx="8280225" cy="3692275"/>
          </a:xfrm>
          <a:prstGeom prst="rect">
            <a:avLst/>
          </a:prstGeom>
        </p:spPr>
        <p:txBody>
          <a:bodyPr vert="horz" wrap="square" lIns="0" tIns="24366" rIns="0" bIns="0" rtlCol="0">
            <a:spAutoFit/>
          </a:bodyPr>
          <a:lstStyle/>
          <a:p>
            <a:pPr marL="10595">
              <a:spcBef>
                <a:spcPts val="191"/>
              </a:spcBef>
              <a:tabLst>
                <a:tab pos="307775" algn="l"/>
                <a:tab pos="308305" algn="l"/>
              </a:tabLst>
            </a:pPr>
            <a:r>
              <a:rPr lang="en-US" altLang="zh-CN" sz="1500" spc="8" dirty="0">
                <a:solidFill>
                  <a:schemeClr val="accent1"/>
                </a:solidFill>
                <a:latin typeface="宋体" panose="02010600030101010101" pitchFamily="2" charset="-122"/>
                <a:ea typeface="宋体" panose="02010600030101010101" pitchFamily="2" charset="-122"/>
                <a:cs typeface="Arial"/>
              </a:rPr>
              <a:t>1</a:t>
            </a:r>
            <a:r>
              <a:rPr lang="zh-CN" altLang="en-US" sz="1500" spc="-13" dirty="0">
                <a:solidFill>
                  <a:schemeClr val="accent1"/>
                </a:solidFill>
                <a:latin typeface="宋体" panose="02010600030101010101" pitchFamily="2" charset="-122"/>
                <a:ea typeface="宋体" panose="02010600030101010101" pitchFamily="2" charset="-122"/>
                <a:cs typeface="Arial"/>
              </a:rPr>
              <a:t> </a:t>
            </a:r>
            <a:r>
              <a:rPr lang="zh-CN" altLang="en-US" sz="1500" spc="21" dirty="0">
                <a:solidFill>
                  <a:schemeClr val="accent1"/>
                </a:solidFill>
                <a:latin typeface="宋体" panose="02010600030101010101" pitchFamily="2" charset="-122"/>
                <a:ea typeface="宋体" panose="02010600030101010101" pitchFamily="2" charset="-122"/>
                <a:cs typeface="华文行楷"/>
              </a:rPr>
              <a:t>参考标准</a:t>
            </a:r>
            <a:r>
              <a:rPr sz="1500" dirty="0">
                <a:solidFill>
                  <a:schemeClr val="accent1"/>
                </a:solidFill>
                <a:latin typeface="宋体" panose="02010600030101010101" pitchFamily="2" charset="-122"/>
                <a:ea typeface="宋体" panose="02010600030101010101" pitchFamily="2" charset="-122"/>
              </a:rPr>
              <a:t>	</a:t>
            </a:r>
            <a:endParaRPr lang="en-US" sz="1500" dirty="0">
              <a:solidFill>
                <a:schemeClr val="accent1"/>
              </a:solidFill>
              <a:latin typeface="宋体" panose="02010600030101010101" pitchFamily="2" charset="-122"/>
              <a:ea typeface="宋体" panose="02010600030101010101" pitchFamily="2" charset="-122"/>
            </a:endParaRPr>
          </a:p>
          <a:p>
            <a:pPr marL="280229" indent="-269634">
              <a:spcBef>
                <a:spcPts val="191"/>
              </a:spcBef>
              <a:buFont typeface="Calibri Light"/>
              <a:buChar char="•"/>
              <a:tabLst>
                <a:tab pos="307775" algn="l"/>
                <a:tab pos="308305" algn="l"/>
              </a:tabLst>
            </a:pPr>
            <a:r>
              <a:rPr sz="1500" spc="21" dirty="0" err="1">
                <a:latin typeface="宋体" panose="02010600030101010101" pitchFamily="2" charset="-122"/>
                <a:ea typeface="宋体" panose="02010600030101010101" pitchFamily="2" charset="-122"/>
                <a:cs typeface="宋体"/>
              </a:rPr>
              <a:t>模型所得结果是适当的</a:t>
            </a:r>
            <a:endParaRPr sz="1500" dirty="0">
              <a:latin typeface="宋体" panose="02010600030101010101" pitchFamily="2" charset="-122"/>
              <a:ea typeface="宋体" panose="02010600030101010101" pitchFamily="2" charset="-122"/>
              <a:cs typeface="宋体"/>
            </a:endParaRPr>
          </a:p>
          <a:p>
            <a:pPr marL="280229" marR="4238" indent="-269634">
              <a:lnSpc>
                <a:spcPts val="1376"/>
              </a:lnSpc>
              <a:spcBef>
                <a:spcPts val="430"/>
              </a:spcBef>
              <a:buFont typeface="Calibri Light"/>
              <a:buChar char="•"/>
              <a:tabLst>
                <a:tab pos="307775" algn="l"/>
                <a:tab pos="308305" algn="l"/>
              </a:tabLst>
            </a:pPr>
            <a:r>
              <a:rPr sz="1500" dirty="0">
                <a:latin typeface="宋体" panose="02010600030101010101" pitchFamily="2" charset="-122"/>
                <a:ea typeface="宋体" panose="02010600030101010101" pitchFamily="2" charset="-122"/>
              </a:rPr>
              <a:t>	</a:t>
            </a:r>
            <a:r>
              <a:rPr sz="1500" spc="17" dirty="0">
                <a:latin typeface="宋体" panose="02010600030101010101" pitchFamily="2" charset="-122"/>
                <a:ea typeface="宋体" panose="02010600030101010101" pitchFamily="2" charset="-122"/>
                <a:cs typeface="宋体"/>
              </a:rPr>
              <a:t>所得模型的实际意义、模型变量间的实际意义和所得参数与实际 </a:t>
            </a:r>
            <a:r>
              <a:rPr sz="1500" spc="21" dirty="0">
                <a:latin typeface="宋体" panose="02010600030101010101" pitchFamily="2" charset="-122"/>
                <a:ea typeface="宋体" panose="02010600030101010101" pitchFamily="2" charset="-122"/>
                <a:cs typeface="宋体"/>
              </a:rPr>
              <a:t>假设的关系是合理的</a:t>
            </a:r>
            <a:endParaRPr sz="1500" dirty="0">
              <a:latin typeface="宋体" panose="02010600030101010101" pitchFamily="2" charset="-122"/>
              <a:ea typeface="宋体" panose="02010600030101010101" pitchFamily="2" charset="-122"/>
              <a:cs typeface="宋体"/>
            </a:endParaRPr>
          </a:p>
          <a:p>
            <a:pPr marL="307775" indent="-297180">
              <a:spcBef>
                <a:spcPts val="246"/>
              </a:spcBef>
              <a:buFont typeface="Calibri Light"/>
              <a:buChar char="•"/>
              <a:tabLst>
                <a:tab pos="307775" algn="l"/>
                <a:tab pos="308305" algn="l"/>
              </a:tabLst>
            </a:pPr>
            <a:r>
              <a:rPr sz="1500" spc="21" dirty="0" err="1">
                <a:latin typeface="宋体" panose="02010600030101010101" pitchFamily="2" charset="-122"/>
                <a:ea typeface="宋体" panose="02010600030101010101" pitchFamily="2" charset="-122"/>
                <a:cs typeface="宋体"/>
              </a:rPr>
              <a:t>参考多个不同的整体拟合指数</a:t>
            </a:r>
            <a:endParaRPr lang="en-US" sz="1500" spc="21" dirty="0">
              <a:latin typeface="宋体" panose="02010600030101010101" pitchFamily="2" charset="-122"/>
              <a:ea typeface="宋体" panose="02010600030101010101" pitchFamily="2" charset="-122"/>
              <a:cs typeface="宋体"/>
            </a:endParaRPr>
          </a:p>
          <a:p>
            <a:pPr marL="307775" indent="-297180">
              <a:spcBef>
                <a:spcPts val="246"/>
              </a:spcBef>
              <a:buFont typeface="Calibri Light"/>
              <a:buChar char="•"/>
              <a:tabLst>
                <a:tab pos="307775" algn="l"/>
                <a:tab pos="308305" algn="l"/>
              </a:tabLst>
            </a:pPr>
            <a:endParaRPr sz="1500" dirty="0">
              <a:latin typeface="宋体" panose="02010600030101010101" pitchFamily="2" charset="-122"/>
              <a:ea typeface="宋体" panose="02010600030101010101" pitchFamily="2" charset="-122"/>
              <a:cs typeface="宋体"/>
            </a:endParaRPr>
          </a:p>
          <a:p>
            <a:pPr marL="10595">
              <a:spcBef>
                <a:spcPts val="50"/>
              </a:spcBef>
            </a:pPr>
            <a:r>
              <a:rPr sz="1500" spc="8" dirty="0">
                <a:solidFill>
                  <a:schemeClr val="accent1"/>
                </a:solidFill>
                <a:latin typeface="宋体" panose="02010600030101010101" pitchFamily="2" charset="-122"/>
                <a:ea typeface="宋体" panose="02010600030101010101" pitchFamily="2" charset="-122"/>
                <a:cs typeface="Arial"/>
              </a:rPr>
              <a:t>2</a:t>
            </a:r>
            <a:r>
              <a:rPr sz="1500" spc="5" dirty="0">
                <a:solidFill>
                  <a:schemeClr val="accent1"/>
                </a:solidFill>
                <a:latin typeface="宋体" panose="02010600030101010101" pitchFamily="2" charset="-122"/>
                <a:ea typeface="宋体" panose="02010600030101010101" pitchFamily="2" charset="-122"/>
                <a:cs typeface="Arial"/>
              </a:rPr>
              <a:t> </a:t>
            </a:r>
            <a:r>
              <a:rPr sz="1500" spc="21" dirty="0">
                <a:solidFill>
                  <a:schemeClr val="accent1"/>
                </a:solidFill>
                <a:latin typeface="宋体" panose="02010600030101010101" pitchFamily="2" charset="-122"/>
                <a:ea typeface="宋体" panose="02010600030101010101" pitchFamily="2" charset="-122"/>
                <a:cs typeface="华文行楷"/>
              </a:rPr>
              <a:t>修正原则</a:t>
            </a:r>
            <a:endParaRPr sz="1500" dirty="0">
              <a:solidFill>
                <a:schemeClr val="accent1"/>
              </a:solidFill>
              <a:latin typeface="宋体" panose="02010600030101010101" pitchFamily="2" charset="-122"/>
              <a:ea typeface="宋体" panose="02010600030101010101" pitchFamily="2" charset="-122"/>
              <a:cs typeface="华文行楷"/>
            </a:endParaRPr>
          </a:p>
          <a:p>
            <a:pPr marL="10595">
              <a:spcBef>
                <a:spcPts val="150"/>
              </a:spcBef>
            </a:pPr>
            <a:r>
              <a:rPr sz="1500" spc="21" dirty="0">
                <a:latin typeface="宋体" panose="02010600030101010101" pitchFamily="2" charset="-122"/>
                <a:ea typeface="宋体" panose="02010600030101010101" pitchFamily="2" charset="-122"/>
                <a:cs typeface="微软雅黑 Light"/>
              </a:rPr>
              <a:t>①</a:t>
            </a:r>
            <a:r>
              <a:rPr sz="1500" spc="21" dirty="0">
                <a:solidFill>
                  <a:srgbClr val="A40020"/>
                </a:solidFill>
                <a:latin typeface="宋体" panose="02010600030101010101" pitchFamily="2" charset="-122"/>
                <a:ea typeface="宋体" panose="02010600030101010101" pitchFamily="2" charset="-122"/>
                <a:cs typeface="华文行楷"/>
              </a:rPr>
              <a:t>省俭原则</a:t>
            </a:r>
            <a:endParaRPr sz="1500" dirty="0">
              <a:latin typeface="宋体" panose="02010600030101010101" pitchFamily="2" charset="-122"/>
              <a:ea typeface="宋体" panose="02010600030101010101" pitchFamily="2" charset="-122"/>
              <a:cs typeface="华文行楷"/>
            </a:endParaRPr>
          </a:p>
          <a:p>
            <a:pPr marL="280229" marR="4238" indent="-269634">
              <a:lnSpc>
                <a:spcPts val="1376"/>
              </a:lnSpc>
              <a:spcBef>
                <a:spcPts val="555"/>
              </a:spcBef>
              <a:buFont typeface="Calibri Light"/>
              <a:buChar char="•"/>
              <a:tabLst>
                <a:tab pos="307775" algn="l"/>
                <a:tab pos="308305" algn="l"/>
              </a:tabLst>
            </a:pPr>
            <a:r>
              <a:rPr sz="1500" dirty="0">
                <a:latin typeface="宋体" panose="02010600030101010101" pitchFamily="2" charset="-122"/>
                <a:ea typeface="宋体" panose="02010600030101010101" pitchFamily="2" charset="-122"/>
              </a:rPr>
              <a:t>	</a:t>
            </a:r>
            <a:r>
              <a:rPr sz="1500" spc="21" dirty="0" err="1">
                <a:latin typeface="宋体" panose="02010600030101010101" pitchFamily="2" charset="-122"/>
                <a:ea typeface="宋体" panose="02010600030101010101" pitchFamily="2" charset="-122"/>
                <a:cs typeface="宋体"/>
              </a:rPr>
              <a:t>两个</a:t>
            </a:r>
            <a:r>
              <a:rPr sz="1500" spc="21" dirty="0" err="1">
                <a:solidFill>
                  <a:srgbClr val="A40020"/>
                </a:solidFill>
                <a:latin typeface="宋体" panose="02010600030101010101" pitchFamily="2" charset="-122"/>
                <a:ea typeface="宋体" panose="02010600030101010101" pitchFamily="2" charset="-122"/>
                <a:cs typeface="宋体"/>
              </a:rPr>
              <a:t>模型拟合度差别不大</a:t>
            </a:r>
            <a:r>
              <a:rPr sz="1500" spc="17" dirty="0" err="1">
                <a:latin typeface="宋体" panose="02010600030101010101" pitchFamily="2" charset="-122"/>
                <a:ea typeface="宋体" panose="02010600030101010101" pitchFamily="2" charset="-122"/>
                <a:cs typeface="宋体"/>
              </a:rPr>
              <a:t>的情况下，应取两个模型中较简单的模</a:t>
            </a:r>
            <a:r>
              <a:rPr sz="1500" spc="21" dirty="0" err="1">
                <a:latin typeface="宋体" panose="02010600030101010101" pitchFamily="2" charset="-122"/>
                <a:ea typeface="宋体" panose="02010600030101010101" pitchFamily="2" charset="-122"/>
                <a:cs typeface="宋体"/>
              </a:rPr>
              <a:t>型</a:t>
            </a:r>
            <a:endParaRPr sz="1500" dirty="0">
              <a:latin typeface="宋体" panose="02010600030101010101" pitchFamily="2" charset="-122"/>
              <a:ea typeface="宋体" panose="02010600030101010101" pitchFamily="2" charset="-122"/>
              <a:cs typeface="宋体"/>
            </a:endParaRPr>
          </a:p>
          <a:p>
            <a:pPr marL="280229" marR="4238" indent="-269634">
              <a:lnSpc>
                <a:spcPts val="1376"/>
              </a:lnSpc>
              <a:spcBef>
                <a:spcPts val="563"/>
              </a:spcBef>
              <a:buFont typeface="Calibri Light"/>
              <a:buChar char="•"/>
              <a:tabLst>
                <a:tab pos="307775" algn="l"/>
                <a:tab pos="308305" algn="l"/>
              </a:tabLst>
            </a:pPr>
            <a:r>
              <a:rPr sz="1500" dirty="0">
                <a:latin typeface="宋体" panose="02010600030101010101" pitchFamily="2" charset="-122"/>
                <a:ea typeface="宋体" panose="02010600030101010101" pitchFamily="2" charset="-122"/>
              </a:rPr>
              <a:t>	</a:t>
            </a:r>
            <a:r>
              <a:rPr sz="1500" spc="21" dirty="0" err="1">
                <a:solidFill>
                  <a:srgbClr val="A40020"/>
                </a:solidFill>
                <a:latin typeface="宋体" panose="02010600030101010101" pitchFamily="2" charset="-122"/>
                <a:ea typeface="宋体" panose="02010600030101010101" pitchFamily="2" charset="-122"/>
                <a:cs typeface="宋体"/>
              </a:rPr>
              <a:t>拟合度差别很大</a:t>
            </a:r>
            <a:r>
              <a:rPr sz="1500" spc="17" dirty="0" err="1">
                <a:latin typeface="宋体" panose="02010600030101010101" pitchFamily="2" charset="-122"/>
                <a:ea typeface="宋体" panose="02010600030101010101" pitchFamily="2" charset="-122"/>
                <a:cs typeface="宋体"/>
              </a:rPr>
              <a:t>，应采取拟合更好的模型，暂不考虑模型的简洁</a:t>
            </a:r>
            <a:r>
              <a:rPr sz="1500" spc="21" dirty="0" err="1">
                <a:latin typeface="宋体" panose="02010600030101010101" pitchFamily="2" charset="-122"/>
                <a:ea typeface="宋体" panose="02010600030101010101" pitchFamily="2" charset="-122"/>
                <a:cs typeface="宋体"/>
              </a:rPr>
              <a:t>性</a:t>
            </a:r>
            <a:endParaRPr sz="1500" dirty="0">
              <a:latin typeface="宋体" panose="02010600030101010101" pitchFamily="2" charset="-122"/>
              <a:ea typeface="宋体" panose="02010600030101010101" pitchFamily="2" charset="-122"/>
              <a:cs typeface="宋体"/>
            </a:endParaRPr>
          </a:p>
          <a:p>
            <a:pPr marL="280229" marR="4238" indent="-269634">
              <a:lnSpc>
                <a:spcPts val="1376"/>
              </a:lnSpc>
              <a:spcBef>
                <a:spcPts val="563"/>
              </a:spcBef>
              <a:buFont typeface="Calibri Light"/>
              <a:buChar char="•"/>
              <a:tabLst>
                <a:tab pos="307775" algn="l"/>
                <a:tab pos="308305" algn="l"/>
              </a:tabLst>
            </a:pPr>
            <a:r>
              <a:rPr sz="1500" dirty="0">
                <a:latin typeface="宋体" panose="02010600030101010101" pitchFamily="2" charset="-122"/>
                <a:ea typeface="宋体" panose="02010600030101010101" pitchFamily="2" charset="-122"/>
              </a:rPr>
              <a:t>	</a:t>
            </a:r>
            <a:r>
              <a:rPr sz="1500" spc="21" dirty="0" err="1">
                <a:latin typeface="宋体" panose="02010600030101010101" pitchFamily="2" charset="-122"/>
                <a:ea typeface="宋体" panose="02010600030101010101" pitchFamily="2" charset="-122"/>
                <a:cs typeface="宋体"/>
              </a:rPr>
              <a:t>最后采用的模型应是用</a:t>
            </a:r>
            <a:r>
              <a:rPr sz="1500" spc="21" dirty="0" err="1">
                <a:solidFill>
                  <a:srgbClr val="A40020"/>
                </a:solidFill>
                <a:latin typeface="宋体" panose="02010600030101010101" pitchFamily="2" charset="-122"/>
                <a:ea typeface="宋体" panose="02010600030101010101" pitchFamily="2" charset="-122"/>
                <a:cs typeface="宋体"/>
              </a:rPr>
              <a:t>较少参数</a:t>
            </a:r>
            <a:r>
              <a:rPr sz="1500" spc="21" dirty="0" err="1">
                <a:latin typeface="宋体" panose="02010600030101010101" pitchFamily="2" charset="-122"/>
                <a:ea typeface="宋体" panose="02010600030101010101" pitchFamily="2" charset="-122"/>
                <a:cs typeface="宋体"/>
              </a:rPr>
              <a:t>但</a:t>
            </a:r>
            <a:r>
              <a:rPr sz="1500" spc="21" dirty="0" err="1">
                <a:solidFill>
                  <a:srgbClr val="A40020"/>
                </a:solidFill>
                <a:latin typeface="宋体" panose="02010600030101010101" pitchFamily="2" charset="-122"/>
                <a:ea typeface="宋体" panose="02010600030101010101" pitchFamily="2" charset="-122"/>
                <a:cs typeface="宋体"/>
              </a:rPr>
              <a:t>符合实际意义</a:t>
            </a:r>
            <a:r>
              <a:rPr sz="1500" spc="21" dirty="0" err="1">
                <a:latin typeface="宋体" panose="02010600030101010101" pitchFamily="2" charset="-122"/>
                <a:ea typeface="宋体" panose="02010600030101010101" pitchFamily="2" charset="-122"/>
                <a:cs typeface="宋体"/>
              </a:rPr>
              <a:t>，且能</a:t>
            </a:r>
            <a:r>
              <a:rPr sz="1500" spc="17" dirty="0" err="1">
                <a:solidFill>
                  <a:srgbClr val="A40020"/>
                </a:solidFill>
                <a:latin typeface="宋体" panose="02010600030101010101" pitchFamily="2" charset="-122"/>
                <a:ea typeface="宋体" panose="02010600030101010101" pitchFamily="2" charset="-122"/>
                <a:cs typeface="宋体"/>
              </a:rPr>
              <a:t>较好拟合</a:t>
            </a:r>
            <a:r>
              <a:rPr sz="1500" spc="21" dirty="0" err="1">
                <a:solidFill>
                  <a:srgbClr val="A40020"/>
                </a:solidFill>
                <a:latin typeface="宋体" panose="02010600030101010101" pitchFamily="2" charset="-122"/>
                <a:ea typeface="宋体" panose="02010600030101010101" pitchFamily="2" charset="-122"/>
                <a:cs typeface="宋体"/>
              </a:rPr>
              <a:t>数据</a:t>
            </a:r>
            <a:r>
              <a:rPr sz="1500" spc="21" dirty="0" err="1">
                <a:latin typeface="宋体" panose="02010600030101010101" pitchFamily="2" charset="-122"/>
                <a:ea typeface="宋体" panose="02010600030101010101" pitchFamily="2" charset="-122"/>
                <a:cs typeface="宋体"/>
              </a:rPr>
              <a:t>的模型</a:t>
            </a:r>
            <a:endParaRPr sz="1500" dirty="0">
              <a:latin typeface="宋体" panose="02010600030101010101" pitchFamily="2" charset="-122"/>
              <a:ea typeface="宋体" panose="02010600030101010101" pitchFamily="2" charset="-122"/>
              <a:cs typeface="宋体"/>
            </a:endParaRPr>
          </a:p>
          <a:p>
            <a:pPr marL="10595">
              <a:spcBef>
                <a:spcPts val="121"/>
              </a:spcBef>
            </a:pPr>
            <a:r>
              <a:rPr sz="1500" spc="21" dirty="0">
                <a:latin typeface="宋体" panose="02010600030101010101" pitchFamily="2" charset="-122"/>
                <a:ea typeface="宋体" panose="02010600030101010101" pitchFamily="2" charset="-122"/>
                <a:cs typeface="微软雅黑 Light"/>
              </a:rPr>
              <a:t>②</a:t>
            </a:r>
            <a:r>
              <a:rPr sz="1500" spc="21" dirty="0">
                <a:latin typeface="宋体" panose="02010600030101010101" pitchFamily="2" charset="-122"/>
                <a:ea typeface="宋体" panose="02010600030101010101" pitchFamily="2" charset="-122"/>
                <a:cs typeface="华文行楷"/>
              </a:rPr>
              <a:t>等同模式</a:t>
            </a:r>
            <a:endParaRPr sz="1500" dirty="0">
              <a:latin typeface="宋体" panose="02010600030101010101" pitchFamily="2" charset="-122"/>
              <a:ea typeface="宋体" panose="02010600030101010101" pitchFamily="2" charset="-122"/>
              <a:cs typeface="华文行楷"/>
            </a:endParaRPr>
          </a:p>
          <a:p>
            <a:pPr marL="280229" marR="118661" indent="-270164">
              <a:lnSpc>
                <a:spcPts val="1502"/>
              </a:lnSpc>
              <a:spcBef>
                <a:spcPts val="334"/>
              </a:spcBef>
            </a:pPr>
            <a:r>
              <a:rPr sz="1500" spc="21" dirty="0" err="1">
                <a:solidFill>
                  <a:srgbClr val="A40020"/>
                </a:solidFill>
                <a:latin typeface="宋体" panose="02010600030101010101" pitchFamily="2" charset="-122"/>
                <a:ea typeface="宋体" panose="02010600030101010101" pitchFamily="2" charset="-122"/>
                <a:cs typeface="华文行楷"/>
              </a:rPr>
              <a:t>等同模式：</a:t>
            </a:r>
            <a:r>
              <a:rPr sz="1500" spc="17" dirty="0" err="1">
                <a:latin typeface="宋体" panose="02010600030101010101" pitchFamily="2" charset="-122"/>
                <a:ea typeface="宋体" panose="02010600030101010101" pitchFamily="2" charset="-122"/>
                <a:cs typeface="宋体"/>
              </a:rPr>
              <a:t>用不同的方法表示各个潜在变量之间的关系，能得出基</a:t>
            </a:r>
            <a:r>
              <a:rPr sz="1500" spc="21" dirty="0" err="1">
                <a:latin typeface="宋体" panose="02010600030101010101" pitchFamily="2" charset="-122"/>
                <a:ea typeface="宋体" panose="02010600030101010101" pitchFamily="2" charset="-122"/>
                <a:cs typeface="宋体"/>
              </a:rPr>
              <a:t>本相同的结果，参数个数相</a:t>
            </a:r>
            <a:r>
              <a:rPr lang="zh-CN" altLang="en-US" sz="1500" spc="21" dirty="0">
                <a:latin typeface="宋体" panose="02010600030101010101" pitchFamily="2" charset="-122"/>
                <a:ea typeface="宋体" panose="02010600030101010101" pitchFamily="2" charset="-122"/>
                <a:cs typeface="宋体"/>
              </a:rPr>
              <a:t>同</a:t>
            </a:r>
            <a:r>
              <a:rPr sz="1500" spc="21" dirty="0">
                <a:latin typeface="宋体" panose="02010600030101010101" pitchFamily="2" charset="-122"/>
                <a:ea typeface="宋体" panose="02010600030101010101" pitchFamily="2" charset="-122"/>
                <a:cs typeface="宋体"/>
              </a:rPr>
              <a:t>，拟合程度相同的模式。</a:t>
            </a:r>
            <a:endParaRPr sz="1500" dirty="0">
              <a:latin typeface="宋体" panose="02010600030101010101" pitchFamily="2" charset="-122"/>
              <a:ea typeface="宋体" panose="02010600030101010101" pitchFamily="2" charset="-122"/>
              <a:cs typeface="宋体"/>
            </a:endParaRPr>
          </a:p>
          <a:p>
            <a:pPr marL="307775" indent="-297180">
              <a:spcBef>
                <a:spcPts val="217"/>
              </a:spcBef>
              <a:buFont typeface="Calibri Light"/>
              <a:buChar char="•"/>
              <a:tabLst>
                <a:tab pos="307775" algn="l"/>
                <a:tab pos="308305" algn="l"/>
              </a:tabLst>
            </a:pPr>
            <a:r>
              <a:rPr sz="1500" spc="21" dirty="0">
                <a:latin typeface="宋体" panose="02010600030101010101" pitchFamily="2" charset="-122"/>
                <a:ea typeface="宋体" panose="02010600030101010101" pitchFamily="2" charset="-122"/>
                <a:cs typeface="宋体"/>
              </a:rPr>
              <a:t>实际意义</a:t>
            </a:r>
            <a:endParaRPr sz="1500" dirty="0">
              <a:latin typeface="宋体" panose="02010600030101010101" pitchFamily="2" charset="-122"/>
              <a:ea typeface="宋体" panose="02010600030101010101" pitchFamily="2" charset="-122"/>
              <a:cs typeface="宋体"/>
            </a:endParaRPr>
          </a:p>
          <a:p>
            <a:pPr marL="307775" indent="-297180">
              <a:spcBef>
                <a:spcPts val="113"/>
              </a:spcBef>
              <a:buFont typeface="Calibri Light"/>
              <a:buChar char="•"/>
              <a:tabLst>
                <a:tab pos="307775" algn="l"/>
                <a:tab pos="308305" algn="l"/>
              </a:tabLst>
            </a:pPr>
            <a:r>
              <a:rPr sz="1500" spc="21" dirty="0">
                <a:latin typeface="宋体" panose="02010600030101010101" pitchFamily="2" charset="-122"/>
                <a:ea typeface="宋体" panose="02010600030101010101" pitchFamily="2" charset="-122"/>
                <a:cs typeface="宋体"/>
              </a:rPr>
              <a:t>多次验证</a:t>
            </a:r>
            <a:endParaRPr sz="1500" dirty="0">
              <a:latin typeface="宋体" panose="02010600030101010101" pitchFamily="2" charset="-122"/>
              <a:ea typeface="宋体" panose="02010600030101010101" pitchFamily="2" charset="-122"/>
              <a:cs typeface="宋体"/>
            </a:endParaRPr>
          </a:p>
        </p:txBody>
      </p:sp>
      <p:sp>
        <p:nvSpPr>
          <p:cNvPr id="10" name="object 3">
            <a:extLst>
              <a:ext uri="{FF2B5EF4-FFF2-40B4-BE49-F238E27FC236}">
                <a16:creationId xmlns:a16="http://schemas.microsoft.com/office/drawing/2014/main" id="{DC9B4495-0BE8-48AF-BFAD-AC863B424587}"/>
              </a:ext>
            </a:extLst>
          </p:cNvPr>
          <p:cNvSpPr txBox="1">
            <a:spLocks/>
          </p:cNvSpPr>
          <p:nvPr/>
        </p:nvSpPr>
        <p:spPr>
          <a:xfrm>
            <a:off x="1161662" y="823613"/>
            <a:ext cx="2343150" cy="314441"/>
          </a:xfrm>
          <a:prstGeom prst="rect">
            <a:avLst/>
          </a:prstGeom>
        </p:spPr>
        <p:txBody>
          <a:bodyPr vert="horz" wrap="square" lIns="0" tIns="37080" rIns="0" bIns="0" rtlCol="0" anchor="b">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10595">
              <a:lnSpc>
                <a:spcPct val="100000"/>
              </a:lnSpc>
              <a:spcBef>
                <a:spcPts val="292"/>
              </a:spcBef>
            </a:pPr>
            <a:r>
              <a:rPr lang="en-US" altLang="zh-CN" sz="1800" spc="5" dirty="0">
                <a:solidFill>
                  <a:srgbClr val="000000"/>
                </a:solidFill>
                <a:latin typeface="华文行楷" panose="02010800040101010101" pitchFamily="2" charset="-122"/>
                <a:ea typeface="华文行楷" panose="02010800040101010101" pitchFamily="2" charset="-122"/>
                <a:cs typeface="Arial"/>
              </a:rPr>
              <a:t>(</a:t>
            </a:r>
            <a:r>
              <a:rPr lang="zh-CN" altLang="en-US" sz="1800" spc="21" dirty="0">
                <a:solidFill>
                  <a:srgbClr val="000000"/>
                </a:solidFill>
                <a:latin typeface="华文行楷" panose="02010800040101010101" pitchFamily="2" charset="-122"/>
                <a:ea typeface="华文行楷" panose="02010800040101010101" pitchFamily="2" charset="-122"/>
                <a:cs typeface="华文行楷"/>
              </a:rPr>
              <a:t>五</a:t>
            </a:r>
            <a:r>
              <a:rPr lang="en-US" altLang="zh-CN" sz="1800" spc="5" dirty="0">
                <a:solidFill>
                  <a:srgbClr val="000000"/>
                </a:solidFill>
                <a:latin typeface="华文行楷" panose="02010800040101010101" pitchFamily="2" charset="-122"/>
                <a:ea typeface="华文行楷" panose="02010800040101010101" pitchFamily="2" charset="-122"/>
                <a:cs typeface="Arial"/>
              </a:rPr>
              <a:t>)</a:t>
            </a:r>
            <a:r>
              <a:rPr lang="zh-CN" altLang="en-US" sz="1800" spc="21" dirty="0">
                <a:solidFill>
                  <a:srgbClr val="000000"/>
                </a:solidFill>
                <a:latin typeface="华文行楷" panose="02010800040101010101" pitchFamily="2" charset="-122"/>
                <a:ea typeface="华文行楷" panose="02010800040101010101" pitchFamily="2" charset="-122"/>
                <a:cs typeface="华文行楷"/>
              </a:rPr>
              <a:t>模型修正</a:t>
            </a:r>
            <a:endParaRPr lang="zh-CN" altLang="en-US" sz="1800" dirty="0">
              <a:latin typeface="华文行楷" panose="02010800040101010101" pitchFamily="2" charset="-122"/>
              <a:ea typeface="华文行楷" panose="02010800040101010101" pitchFamily="2" charset="-122"/>
              <a:cs typeface="华文行楷"/>
            </a:endParaRPr>
          </a:p>
        </p:txBody>
      </p:sp>
      <p:sp>
        <p:nvSpPr>
          <p:cNvPr id="7" name="矩形 6">
            <a:extLst>
              <a:ext uri="{FF2B5EF4-FFF2-40B4-BE49-F238E27FC236}">
                <a16:creationId xmlns:a16="http://schemas.microsoft.com/office/drawing/2014/main" id="{21F259F4-D706-4137-A938-938B64A72A56}"/>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178253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051DC99B-3BBF-47CF-ABEC-B326077FCE51}"/>
              </a:ext>
            </a:extLst>
          </p:cNvPr>
          <p:cNvGrpSpPr/>
          <p:nvPr/>
        </p:nvGrpSpPr>
        <p:grpSpPr>
          <a:xfrm>
            <a:off x="1147124" y="1086161"/>
            <a:ext cx="7711895" cy="3897147"/>
            <a:chOff x="1529498" y="1675254"/>
            <a:chExt cx="10282527" cy="5196196"/>
          </a:xfrm>
        </p:grpSpPr>
        <p:sp>
          <p:nvSpPr>
            <p:cNvPr id="4" name="object 4"/>
            <p:cNvSpPr txBox="1"/>
            <p:nvPr/>
          </p:nvSpPr>
          <p:spPr>
            <a:xfrm>
              <a:off x="1529498" y="1675254"/>
              <a:ext cx="10282527" cy="5196196"/>
            </a:xfrm>
            <a:prstGeom prst="rect">
              <a:avLst/>
            </a:prstGeom>
          </p:spPr>
          <p:txBody>
            <a:bodyPr vert="horz" wrap="square" lIns="0" tIns="10595" rIns="0" bIns="0" rtlCol="0">
              <a:spAutoFit/>
            </a:bodyPr>
            <a:lstStyle/>
            <a:p>
              <a:pPr marL="10595" marR="1346051">
                <a:lnSpc>
                  <a:spcPct val="108300"/>
                </a:lnSpc>
                <a:spcBef>
                  <a:spcPts val="83"/>
                </a:spcBef>
              </a:pPr>
              <a:r>
                <a:rPr lang="en-US" altLang="zh-CN" sz="1350" spc="8" dirty="0">
                  <a:solidFill>
                    <a:schemeClr val="accent1"/>
                  </a:solidFill>
                  <a:latin typeface="宋体" panose="02010600030101010101" pitchFamily="2" charset="-122"/>
                  <a:ea typeface="宋体" panose="02010600030101010101" pitchFamily="2" charset="-122"/>
                  <a:cs typeface="Arial"/>
                </a:rPr>
                <a:t>3</a:t>
              </a:r>
              <a:r>
                <a:rPr lang="zh-CN" altLang="en-US" sz="1350" spc="-88" dirty="0">
                  <a:solidFill>
                    <a:schemeClr val="accent1"/>
                  </a:solidFill>
                  <a:latin typeface="宋体" panose="02010600030101010101" pitchFamily="2" charset="-122"/>
                  <a:ea typeface="宋体" panose="02010600030101010101" pitchFamily="2" charset="-122"/>
                  <a:cs typeface="Arial"/>
                </a:rPr>
                <a:t> </a:t>
              </a:r>
              <a:r>
                <a:rPr lang="zh-CN" altLang="en-US" sz="1350" spc="21" dirty="0">
                  <a:solidFill>
                    <a:schemeClr val="accent1"/>
                  </a:solidFill>
                  <a:latin typeface="宋体" panose="02010600030101010101" pitchFamily="2" charset="-122"/>
                  <a:ea typeface="宋体" panose="02010600030101010101" pitchFamily="2" charset="-122"/>
                  <a:cs typeface="华文行楷"/>
                </a:rPr>
                <a:t>模型修正方向</a:t>
              </a:r>
              <a:endParaRPr lang="en-US" sz="1251" dirty="0">
                <a:solidFill>
                  <a:schemeClr val="accent1"/>
                </a:solidFill>
                <a:latin typeface="宋体" panose="02010600030101010101" pitchFamily="2" charset="-122"/>
                <a:ea typeface="宋体" panose="02010600030101010101" pitchFamily="2" charset="-122"/>
                <a:cs typeface="微软雅黑 Light"/>
              </a:endParaRPr>
            </a:p>
            <a:p>
              <a:pPr marL="10595" marR="1346051">
                <a:lnSpc>
                  <a:spcPct val="108300"/>
                </a:lnSpc>
                <a:spcBef>
                  <a:spcPts val="83"/>
                </a:spcBef>
              </a:pPr>
              <a:r>
                <a:rPr sz="1251" dirty="0">
                  <a:latin typeface="宋体" panose="02010600030101010101" pitchFamily="2" charset="-122"/>
                  <a:ea typeface="宋体" panose="02010600030101010101" pitchFamily="2" charset="-122"/>
                  <a:cs typeface="微软雅黑 Light"/>
                </a:rPr>
                <a:t>①</a:t>
              </a:r>
              <a:r>
                <a:rPr sz="1251" dirty="0">
                  <a:solidFill>
                    <a:srgbClr val="000066"/>
                  </a:solidFill>
                  <a:latin typeface="宋体" panose="02010600030101010101" pitchFamily="2" charset="-122"/>
                  <a:ea typeface="宋体" panose="02010600030101010101" pitchFamily="2" charset="-122"/>
                  <a:cs typeface="华文行楷"/>
                </a:rPr>
                <a:t>模型扩展方面</a:t>
              </a:r>
              <a:r>
                <a:rPr sz="1251" dirty="0">
                  <a:latin typeface="宋体" panose="02010600030101010101" pitchFamily="2" charset="-122"/>
                  <a:ea typeface="宋体" panose="02010600030101010101" pitchFamily="2" charset="-122"/>
                  <a:cs typeface="华文行楷"/>
                </a:rPr>
                <a:t>（</a:t>
              </a:r>
              <a:r>
                <a:rPr sz="1251" dirty="0">
                  <a:solidFill>
                    <a:srgbClr val="A40020"/>
                  </a:solidFill>
                  <a:latin typeface="宋体" panose="02010600030101010101" pitchFamily="2" charset="-122"/>
                  <a:ea typeface="宋体" panose="02010600030101010101" pitchFamily="2" charset="-122"/>
                  <a:cs typeface="华文行楷"/>
                </a:rPr>
                <a:t>放松一些路径系数，提高拟合度</a:t>
              </a:r>
              <a:r>
                <a:rPr sz="1251" dirty="0">
                  <a:latin typeface="宋体" panose="02010600030101010101" pitchFamily="2" charset="-122"/>
                  <a:ea typeface="宋体" panose="02010600030101010101" pitchFamily="2" charset="-122"/>
                  <a:cs typeface="华文行楷"/>
                </a:rPr>
                <a:t>） </a:t>
              </a:r>
              <a:r>
                <a:rPr sz="1251" dirty="0">
                  <a:solidFill>
                    <a:srgbClr val="A40020"/>
                  </a:solidFill>
                  <a:latin typeface="宋体" panose="02010600030101010101" pitchFamily="2" charset="-122"/>
                  <a:ea typeface="宋体" panose="02010600030101010101" pitchFamily="2" charset="-122"/>
                  <a:cs typeface="华文行楷"/>
                </a:rPr>
                <a:t>修正指数</a:t>
              </a:r>
              <a:endParaRPr sz="1251" dirty="0">
                <a:latin typeface="宋体" panose="02010600030101010101" pitchFamily="2" charset="-122"/>
                <a:ea typeface="宋体" panose="02010600030101010101" pitchFamily="2" charset="-122"/>
                <a:cs typeface="华文行楷"/>
              </a:endParaRPr>
            </a:p>
            <a:p>
              <a:pPr marL="280759" marR="20660" indent="-270164" algn="just">
                <a:spcBef>
                  <a:spcPts val="376"/>
                </a:spcBef>
              </a:pPr>
              <a:r>
                <a:rPr sz="1251" dirty="0" err="1">
                  <a:latin typeface="宋体" panose="02010600030101010101" pitchFamily="2" charset="-122"/>
                  <a:ea typeface="宋体" panose="02010600030101010101" pitchFamily="2" charset="-122"/>
                  <a:cs typeface="Arial"/>
                </a:rPr>
                <a:t>MI</a:t>
              </a:r>
              <a:r>
                <a:rPr sz="1251" dirty="0" err="1">
                  <a:latin typeface="宋体" panose="02010600030101010101" pitchFamily="2" charset="-122"/>
                  <a:ea typeface="宋体" panose="02010600030101010101" pitchFamily="2" charset="-122"/>
                  <a:cs typeface="宋体"/>
                </a:rPr>
                <a:t>反映的是一个固定或限制</a:t>
              </a:r>
              <a:r>
                <a:rPr sz="1251" dirty="0" err="1">
                  <a:solidFill>
                    <a:srgbClr val="A40020"/>
                  </a:solidFill>
                  <a:latin typeface="宋体" panose="02010600030101010101" pitchFamily="2" charset="-122"/>
                  <a:ea typeface="宋体" panose="02010600030101010101" pitchFamily="2" charset="-122"/>
                  <a:cs typeface="宋体"/>
                </a:rPr>
                <a:t>参数被恢复自由</a:t>
              </a:r>
              <a:r>
                <a:rPr sz="1251" dirty="0" err="1">
                  <a:latin typeface="宋体" panose="02010600030101010101" pitchFamily="2" charset="-122"/>
                  <a:ea typeface="宋体" panose="02010600030101010101" pitchFamily="2" charset="-122"/>
                  <a:cs typeface="宋体"/>
                </a:rPr>
                <a:t>时，</a:t>
              </a:r>
              <a:r>
                <a:rPr sz="1251" dirty="0" err="1">
                  <a:solidFill>
                    <a:srgbClr val="A40020"/>
                  </a:solidFill>
                  <a:latin typeface="宋体" panose="02010600030101010101" pitchFamily="2" charset="-122"/>
                  <a:ea typeface="宋体" panose="02010600030101010101" pitchFamily="2" charset="-122"/>
                  <a:cs typeface="宋体"/>
                </a:rPr>
                <a:t>卡方值可能减少的最小的量</a:t>
              </a:r>
              <a:r>
                <a:rPr sz="1251" dirty="0" err="1">
                  <a:latin typeface="宋体" panose="02010600030101010101" pitchFamily="2" charset="-122"/>
                  <a:ea typeface="宋体" panose="02010600030101010101" pitchFamily="2" charset="-122"/>
                  <a:cs typeface="宋体"/>
                </a:rPr>
                <a:t>。如果</a:t>
              </a:r>
              <a:r>
                <a:rPr sz="1251" dirty="0" err="1">
                  <a:latin typeface="宋体" panose="02010600030101010101" pitchFamily="2" charset="-122"/>
                  <a:ea typeface="宋体" panose="02010600030101010101" pitchFamily="2" charset="-122"/>
                  <a:cs typeface="Arial"/>
                </a:rPr>
                <a:t>MI</a:t>
              </a:r>
              <a:r>
                <a:rPr sz="1251" dirty="0" err="1">
                  <a:latin typeface="宋体" panose="02010600030101010101" pitchFamily="2" charset="-122"/>
                  <a:ea typeface="宋体" panose="02010600030101010101" pitchFamily="2" charset="-122"/>
                  <a:cs typeface="宋体"/>
                </a:rPr>
                <a:t>变化很小，则修正没有意义；通常认为</a:t>
              </a:r>
              <a:r>
                <a:rPr sz="1251" dirty="0" err="1">
                  <a:solidFill>
                    <a:srgbClr val="A40020"/>
                  </a:solidFill>
                  <a:latin typeface="宋体" panose="02010600030101010101" pitchFamily="2" charset="-122"/>
                  <a:ea typeface="宋体" panose="02010600030101010101" pitchFamily="2" charset="-122"/>
                  <a:cs typeface="Arial"/>
                </a:rPr>
                <a:t>MI</a:t>
              </a:r>
              <a:r>
                <a:rPr sz="1251" dirty="0">
                  <a:solidFill>
                    <a:srgbClr val="A40020"/>
                  </a:solidFill>
                  <a:latin typeface="宋体" panose="02010600030101010101" pitchFamily="2" charset="-122"/>
                  <a:ea typeface="宋体" panose="02010600030101010101" pitchFamily="2" charset="-122"/>
                  <a:cs typeface="Arial"/>
                </a:rPr>
                <a:t>&gt;4</a:t>
              </a:r>
              <a:r>
                <a:rPr sz="1251" dirty="0">
                  <a:latin typeface="宋体" panose="02010600030101010101" pitchFamily="2" charset="-122"/>
                  <a:ea typeface="宋体" panose="02010600030101010101" pitchFamily="2" charset="-122"/>
                  <a:cs typeface="Arial"/>
                </a:rPr>
                <a:t>,</a:t>
              </a:r>
              <a:r>
                <a:rPr sz="1251" dirty="0">
                  <a:latin typeface="宋体" panose="02010600030101010101" pitchFamily="2" charset="-122"/>
                  <a:ea typeface="宋体" panose="02010600030101010101" pitchFamily="2" charset="-122"/>
                  <a:cs typeface="宋体"/>
                </a:rPr>
                <a:t>模型修正才有意义。</a:t>
              </a:r>
              <a:r>
                <a:rPr sz="1251" dirty="0">
                  <a:latin typeface="宋体" panose="02010600030101010101" pitchFamily="2" charset="-122"/>
                  <a:ea typeface="宋体" panose="02010600030101010101" pitchFamily="2" charset="-122"/>
                  <a:cs typeface="华文行楷"/>
                </a:rPr>
                <a:t>（</a:t>
              </a:r>
              <a:r>
                <a:rPr sz="1251" dirty="0">
                  <a:latin typeface="宋体" panose="02010600030101010101" pitchFamily="2" charset="-122"/>
                  <a:ea typeface="宋体" panose="02010600030101010101" pitchFamily="2" charset="-122"/>
                  <a:cs typeface="宋体"/>
                </a:rPr>
                <a:t>显著水平为</a:t>
              </a:r>
              <a:r>
                <a:rPr sz="1251" spc="-5" dirty="0">
                  <a:latin typeface="宋体" panose="02010600030101010101" pitchFamily="2" charset="-122"/>
                  <a:ea typeface="宋体" panose="02010600030101010101" pitchFamily="2" charset="-122"/>
                  <a:cs typeface="Arial"/>
                </a:rPr>
                <a:t>0.05</a:t>
              </a:r>
              <a:r>
                <a:rPr sz="1251" dirty="0">
                  <a:latin typeface="宋体" panose="02010600030101010101" pitchFamily="2" charset="-122"/>
                  <a:ea typeface="宋体" panose="02010600030101010101" pitchFamily="2" charset="-122"/>
                  <a:cs typeface="宋体"/>
                </a:rPr>
                <a:t>时，临界值为</a:t>
              </a:r>
              <a:r>
                <a:rPr sz="1251" spc="-5" dirty="0">
                  <a:latin typeface="宋体" panose="02010600030101010101" pitchFamily="2" charset="-122"/>
                  <a:ea typeface="宋体" panose="02010600030101010101" pitchFamily="2" charset="-122"/>
                  <a:cs typeface="Arial"/>
                </a:rPr>
                <a:t>3.84</a:t>
              </a:r>
              <a:r>
                <a:rPr sz="1251" spc="-5" dirty="0">
                  <a:latin typeface="宋体" panose="02010600030101010101" pitchFamily="2" charset="-122"/>
                  <a:ea typeface="宋体" panose="02010600030101010101" pitchFamily="2" charset="-122"/>
                  <a:cs typeface="华文行楷"/>
                </a:rPr>
                <a:t>）</a:t>
              </a:r>
              <a:endParaRPr sz="1251" dirty="0">
                <a:latin typeface="宋体" panose="02010600030101010101" pitchFamily="2" charset="-122"/>
                <a:ea typeface="宋体" panose="02010600030101010101" pitchFamily="2" charset="-122"/>
                <a:cs typeface="华文行楷"/>
              </a:endParaRPr>
            </a:p>
            <a:p>
              <a:pPr marL="10595" marR="710372">
                <a:lnSpc>
                  <a:spcPct val="108300"/>
                </a:lnSpc>
                <a:spcBef>
                  <a:spcPts val="125"/>
                </a:spcBef>
              </a:pPr>
              <a:r>
                <a:rPr sz="1251" dirty="0">
                  <a:latin typeface="宋体" panose="02010600030101010101" pitchFamily="2" charset="-122"/>
                  <a:ea typeface="宋体" panose="02010600030101010101" pitchFamily="2" charset="-122"/>
                  <a:cs typeface="微软雅黑 Light"/>
                </a:rPr>
                <a:t>②</a:t>
              </a:r>
              <a:r>
                <a:rPr sz="1251" dirty="0">
                  <a:solidFill>
                    <a:srgbClr val="000066"/>
                  </a:solidFill>
                  <a:latin typeface="宋体" panose="02010600030101010101" pitchFamily="2" charset="-122"/>
                  <a:ea typeface="宋体" panose="02010600030101010101" pitchFamily="2" charset="-122"/>
                  <a:cs typeface="华文行楷"/>
                </a:rPr>
                <a:t>模型简约方面</a:t>
              </a:r>
              <a:r>
                <a:rPr sz="1251" dirty="0">
                  <a:latin typeface="宋体" panose="02010600030101010101" pitchFamily="2" charset="-122"/>
                  <a:ea typeface="宋体" panose="02010600030101010101" pitchFamily="2" charset="-122"/>
                  <a:cs typeface="华文行楷"/>
                </a:rPr>
                <a:t>（</a:t>
              </a:r>
              <a:r>
                <a:rPr sz="1251" dirty="0">
                  <a:solidFill>
                    <a:srgbClr val="A40020"/>
                  </a:solidFill>
                  <a:latin typeface="宋体" panose="02010600030101010101" pitchFamily="2" charset="-122"/>
                  <a:ea typeface="宋体" panose="02010600030101010101" pitchFamily="2" charset="-122"/>
                  <a:cs typeface="华文行楷"/>
                </a:rPr>
                <a:t>删除或限制一些路径系数，使模型变简洁</a:t>
              </a:r>
              <a:r>
                <a:rPr sz="1251" dirty="0">
                  <a:latin typeface="宋体" panose="02010600030101010101" pitchFamily="2" charset="-122"/>
                  <a:ea typeface="宋体" panose="02010600030101010101" pitchFamily="2" charset="-122"/>
                  <a:cs typeface="华文行楷"/>
                </a:rPr>
                <a:t>） </a:t>
              </a:r>
              <a:r>
                <a:rPr sz="1251" dirty="0">
                  <a:solidFill>
                    <a:srgbClr val="A40020"/>
                  </a:solidFill>
                  <a:latin typeface="宋体" panose="02010600030101010101" pitchFamily="2" charset="-122"/>
                  <a:ea typeface="宋体" panose="02010600030101010101" pitchFamily="2" charset="-122"/>
                  <a:cs typeface="华文行楷"/>
                </a:rPr>
                <a:t>临界比率</a:t>
              </a:r>
              <a:endParaRPr sz="1251" dirty="0">
                <a:latin typeface="宋体" panose="02010600030101010101" pitchFamily="2" charset="-122"/>
                <a:ea typeface="宋体" panose="02010600030101010101" pitchFamily="2" charset="-122"/>
                <a:cs typeface="华文行楷"/>
              </a:endParaRPr>
            </a:p>
            <a:p>
              <a:pPr marL="280759" marR="4238" indent="-270164">
                <a:spcBef>
                  <a:spcPts val="376"/>
                </a:spcBef>
              </a:pPr>
              <a:r>
                <a:rPr sz="1251" spc="-5" dirty="0" err="1">
                  <a:latin typeface="宋体" panose="02010600030101010101" pitchFamily="2" charset="-122"/>
                  <a:ea typeface="宋体" panose="02010600030101010101" pitchFamily="2" charset="-122"/>
                  <a:cs typeface="Arial"/>
                </a:rPr>
                <a:t>CR</a:t>
              </a:r>
              <a:r>
                <a:rPr sz="1251" dirty="0" err="1">
                  <a:latin typeface="宋体" panose="02010600030101010101" pitchFamily="2" charset="-122"/>
                  <a:ea typeface="宋体" panose="02010600030101010101" pitchFamily="2" charset="-122"/>
                  <a:cs typeface="宋体"/>
                </a:rPr>
                <a:t>通过自由度调整卡方值，以供选择参数不是过多，又能满足一定拟合度的模型，寻找</a:t>
              </a:r>
              <a:r>
                <a:rPr sz="1251" spc="-5" dirty="0" err="1">
                  <a:latin typeface="宋体" panose="02010600030101010101" pitchFamily="2" charset="-122"/>
                  <a:ea typeface="宋体" panose="02010600030101010101" pitchFamily="2" charset="-122"/>
                  <a:cs typeface="Arial"/>
                </a:rPr>
                <a:t>CR</a:t>
              </a:r>
              <a:r>
                <a:rPr sz="1251" dirty="0" err="1">
                  <a:latin typeface="宋体" panose="02010600030101010101" pitchFamily="2" charset="-122"/>
                  <a:ea typeface="宋体" panose="02010600030101010101" pitchFamily="2" charset="-122"/>
                  <a:cs typeface="宋体"/>
                </a:rPr>
                <a:t>比率最小者</a:t>
              </a:r>
              <a:endParaRPr sz="1251" dirty="0">
                <a:latin typeface="宋体" panose="02010600030101010101" pitchFamily="2" charset="-122"/>
                <a:ea typeface="宋体" panose="02010600030101010101" pitchFamily="2" charset="-122"/>
                <a:cs typeface="宋体"/>
              </a:endParaRPr>
            </a:p>
            <a:p>
              <a:pPr marL="304067" indent="-293472">
                <a:spcBef>
                  <a:spcPts val="313"/>
                </a:spcBef>
                <a:buFont typeface="Calibri Light"/>
                <a:buChar char="•"/>
                <a:tabLst>
                  <a:tab pos="304067" algn="l"/>
                  <a:tab pos="304597" algn="l"/>
                </a:tabLst>
              </a:pPr>
              <a:r>
                <a:rPr sz="1251" dirty="0">
                  <a:latin typeface="宋体" panose="02010600030101010101" pitchFamily="2" charset="-122"/>
                  <a:ea typeface="宋体" panose="02010600030101010101" pitchFamily="2" charset="-122"/>
                  <a:cs typeface="华文行楷"/>
                </a:rPr>
                <a:t>单个参数调整设为</a:t>
              </a:r>
              <a:r>
                <a:rPr sz="1251" dirty="0">
                  <a:latin typeface="宋体" panose="02010600030101010101" pitchFamily="2" charset="-122"/>
                  <a:ea typeface="宋体" panose="02010600030101010101" pitchFamily="2" charset="-122"/>
                  <a:cs typeface="Arial"/>
                </a:rPr>
                <a:t>0</a:t>
              </a:r>
            </a:p>
            <a:p>
              <a:pPr marL="304067" indent="-293472">
                <a:spcBef>
                  <a:spcPts val="251"/>
                </a:spcBef>
                <a:buFont typeface="Calibri Light"/>
                <a:buChar char="•"/>
                <a:tabLst>
                  <a:tab pos="304067" algn="l"/>
                  <a:tab pos="304597" algn="l"/>
                </a:tabLst>
              </a:pPr>
              <a:r>
                <a:rPr sz="1251" dirty="0">
                  <a:latin typeface="宋体" panose="02010600030101010101" pitchFamily="2" charset="-122"/>
                  <a:ea typeface="宋体" panose="02010600030101010101" pitchFamily="2" charset="-122"/>
                  <a:cs typeface="华文行楷"/>
                </a:rPr>
                <a:t>两个变量之间路径系数关系进行调整，设为相等</a:t>
              </a:r>
            </a:p>
            <a:p>
              <a:pPr marL="10595">
                <a:spcBef>
                  <a:spcPts val="209"/>
                </a:spcBef>
              </a:pPr>
              <a:r>
                <a:rPr sz="1418" spc="8" dirty="0">
                  <a:solidFill>
                    <a:schemeClr val="accent1"/>
                  </a:solidFill>
                  <a:latin typeface="宋体" panose="02010600030101010101" pitchFamily="2" charset="-122"/>
                  <a:ea typeface="宋体" panose="02010600030101010101" pitchFamily="2" charset="-122"/>
                  <a:cs typeface="Arial"/>
                </a:rPr>
                <a:t>4</a:t>
              </a:r>
              <a:r>
                <a:rPr sz="1418" spc="-25" dirty="0">
                  <a:solidFill>
                    <a:schemeClr val="accent1"/>
                  </a:solidFill>
                  <a:latin typeface="宋体" panose="02010600030101010101" pitchFamily="2" charset="-122"/>
                  <a:ea typeface="宋体" panose="02010600030101010101" pitchFamily="2" charset="-122"/>
                  <a:cs typeface="Arial"/>
                </a:rPr>
                <a:t> </a:t>
              </a:r>
              <a:r>
                <a:rPr sz="1418" spc="21" dirty="0">
                  <a:solidFill>
                    <a:schemeClr val="accent1"/>
                  </a:solidFill>
                  <a:latin typeface="宋体" panose="02010600030101010101" pitchFamily="2" charset="-122"/>
                  <a:ea typeface="宋体" panose="02010600030101010101" pitchFamily="2" charset="-122"/>
                  <a:cs typeface="华文行楷"/>
                </a:rPr>
                <a:t>模型修正内容</a:t>
              </a:r>
              <a:endParaRPr sz="1418" dirty="0">
                <a:solidFill>
                  <a:schemeClr val="accent1"/>
                </a:solidFill>
                <a:latin typeface="宋体" panose="02010600030101010101" pitchFamily="2" charset="-122"/>
                <a:ea typeface="宋体" panose="02010600030101010101" pitchFamily="2" charset="-122"/>
                <a:cs typeface="华文行楷"/>
              </a:endParaRPr>
            </a:p>
            <a:p>
              <a:pPr marL="10595">
                <a:spcBef>
                  <a:spcPts val="280"/>
                </a:spcBef>
              </a:pPr>
              <a:r>
                <a:rPr sz="1251" spc="-5" dirty="0">
                  <a:solidFill>
                    <a:srgbClr val="000066"/>
                  </a:solidFill>
                  <a:latin typeface="宋体" panose="02010600030101010101" pitchFamily="2" charset="-122"/>
                  <a:ea typeface="宋体" panose="02010600030101010101" pitchFamily="2" charset="-122"/>
                  <a:cs typeface="华文行楷"/>
                </a:rPr>
                <a:t>（</a:t>
              </a:r>
              <a:r>
                <a:rPr sz="1251" spc="-5" dirty="0">
                  <a:solidFill>
                    <a:srgbClr val="000066"/>
                  </a:solidFill>
                  <a:latin typeface="宋体" panose="02010600030101010101" pitchFamily="2" charset="-122"/>
                  <a:ea typeface="宋体" panose="02010600030101010101" pitchFamily="2" charset="-122"/>
                  <a:cs typeface="Arial"/>
                </a:rPr>
                <a:t>1</a:t>
              </a:r>
              <a:r>
                <a:rPr sz="1251" spc="-5" dirty="0">
                  <a:solidFill>
                    <a:srgbClr val="000066"/>
                  </a:solidFill>
                  <a:latin typeface="宋体" panose="02010600030101010101" pitchFamily="2" charset="-122"/>
                  <a:ea typeface="宋体" panose="02010600030101010101" pitchFamily="2" charset="-122"/>
                  <a:cs typeface="华文行楷"/>
                </a:rPr>
                <a:t>）</a:t>
              </a:r>
              <a:r>
                <a:rPr sz="1251" dirty="0">
                  <a:solidFill>
                    <a:srgbClr val="000066"/>
                  </a:solidFill>
                  <a:latin typeface="宋体" panose="02010600030101010101" pitchFamily="2" charset="-122"/>
                  <a:ea typeface="宋体" panose="02010600030101010101" pitchFamily="2" charset="-122"/>
                  <a:cs typeface="华文行楷"/>
                </a:rPr>
                <a:t>测量模型修正</a:t>
              </a:r>
              <a:endParaRPr sz="1251" dirty="0">
                <a:latin typeface="宋体" panose="02010600030101010101" pitchFamily="2" charset="-122"/>
                <a:ea typeface="宋体" panose="02010600030101010101" pitchFamily="2" charset="-122"/>
                <a:cs typeface="华文行楷"/>
              </a:endParaRPr>
            </a:p>
            <a:p>
              <a:pPr marL="304067" indent="-293472">
                <a:spcBef>
                  <a:spcPts val="313"/>
                </a:spcBef>
                <a:buFont typeface="Calibri Light"/>
                <a:buChar char="•"/>
                <a:tabLst>
                  <a:tab pos="304067" algn="l"/>
                  <a:tab pos="304597" algn="l"/>
                </a:tabLst>
              </a:pPr>
              <a:r>
                <a:rPr sz="1251" dirty="0">
                  <a:latin typeface="宋体" panose="02010600030101010101" pitchFamily="2" charset="-122"/>
                  <a:ea typeface="宋体" panose="02010600030101010101" pitchFamily="2" charset="-122"/>
                  <a:cs typeface="宋体"/>
                </a:rPr>
                <a:t>添加或删除因子载荷</a:t>
              </a:r>
            </a:p>
            <a:p>
              <a:pPr marL="304067" indent="-293472">
                <a:spcBef>
                  <a:spcPts val="251"/>
                </a:spcBef>
                <a:buFont typeface="Calibri Light"/>
                <a:buChar char="•"/>
                <a:tabLst>
                  <a:tab pos="304067" algn="l"/>
                  <a:tab pos="304597" algn="l"/>
                </a:tabLst>
              </a:pPr>
              <a:r>
                <a:rPr sz="1251" dirty="0">
                  <a:latin typeface="宋体" panose="02010600030101010101" pitchFamily="2" charset="-122"/>
                  <a:ea typeface="宋体" panose="02010600030101010101" pitchFamily="2" charset="-122"/>
                  <a:cs typeface="宋体"/>
                </a:rPr>
                <a:t>添加或删除因子之间的协方差</a:t>
              </a:r>
            </a:p>
            <a:p>
              <a:pPr marL="304067" indent="-293472">
                <a:spcBef>
                  <a:spcPts val="251"/>
                </a:spcBef>
                <a:buFont typeface="Calibri Light"/>
                <a:buChar char="•"/>
                <a:tabLst>
                  <a:tab pos="304067" algn="l"/>
                  <a:tab pos="304597" algn="l"/>
                </a:tabLst>
              </a:pPr>
              <a:r>
                <a:rPr sz="1251" dirty="0">
                  <a:latin typeface="宋体" panose="02010600030101010101" pitchFamily="2" charset="-122"/>
                  <a:ea typeface="宋体" panose="02010600030101010101" pitchFamily="2" charset="-122"/>
                  <a:cs typeface="宋体"/>
                </a:rPr>
                <a:t>添加或删除测量误差的协方差</a:t>
              </a:r>
            </a:p>
            <a:p>
              <a:pPr marL="10595">
                <a:spcBef>
                  <a:spcPts val="188"/>
                </a:spcBef>
              </a:pPr>
              <a:r>
                <a:rPr sz="1251" spc="-5" dirty="0">
                  <a:solidFill>
                    <a:srgbClr val="000066"/>
                  </a:solidFill>
                  <a:latin typeface="宋体" panose="02010600030101010101" pitchFamily="2" charset="-122"/>
                  <a:ea typeface="宋体" panose="02010600030101010101" pitchFamily="2" charset="-122"/>
                  <a:cs typeface="华文行楷"/>
                </a:rPr>
                <a:t>（</a:t>
              </a:r>
              <a:r>
                <a:rPr sz="1251" spc="-5" dirty="0">
                  <a:solidFill>
                    <a:srgbClr val="000066"/>
                  </a:solidFill>
                  <a:latin typeface="宋体" panose="02010600030101010101" pitchFamily="2" charset="-122"/>
                  <a:ea typeface="宋体" panose="02010600030101010101" pitchFamily="2" charset="-122"/>
                  <a:cs typeface="Arial"/>
                </a:rPr>
                <a:t>2</a:t>
              </a:r>
              <a:r>
                <a:rPr sz="1251" spc="-5" dirty="0">
                  <a:solidFill>
                    <a:srgbClr val="000066"/>
                  </a:solidFill>
                  <a:latin typeface="宋体" panose="02010600030101010101" pitchFamily="2" charset="-122"/>
                  <a:ea typeface="宋体" panose="02010600030101010101" pitchFamily="2" charset="-122"/>
                  <a:cs typeface="华文行楷"/>
                </a:rPr>
                <a:t>）</a:t>
              </a:r>
              <a:r>
                <a:rPr sz="1251" dirty="0">
                  <a:solidFill>
                    <a:srgbClr val="000066"/>
                  </a:solidFill>
                  <a:latin typeface="宋体" panose="02010600030101010101" pitchFamily="2" charset="-122"/>
                  <a:ea typeface="宋体" panose="02010600030101010101" pitchFamily="2" charset="-122"/>
                  <a:cs typeface="华文行楷"/>
                </a:rPr>
                <a:t>结构模型修正</a:t>
              </a:r>
              <a:endParaRPr sz="1251" dirty="0">
                <a:latin typeface="宋体" panose="02010600030101010101" pitchFamily="2" charset="-122"/>
                <a:ea typeface="宋体" panose="02010600030101010101" pitchFamily="2" charset="-122"/>
                <a:cs typeface="华文行楷"/>
              </a:endParaRPr>
            </a:p>
            <a:p>
              <a:pPr marL="304067" indent="-293472">
                <a:spcBef>
                  <a:spcPts val="313"/>
                </a:spcBef>
                <a:buFont typeface="Calibri Light"/>
                <a:buChar char="•"/>
                <a:tabLst>
                  <a:tab pos="304067" algn="l"/>
                  <a:tab pos="304597" algn="l"/>
                </a:tabLst>
              </a:pPr>
              <a:r>
                <a:rPr sz="1251" dirty="0">
                  <a:latin typeface="宋体" panose="02010600030101010101" pitchFamily="2" charset="-122"/>
                  <a:ea typeface="宋体" panose="02010600030101010101" pitchFamily="2" charset="-122"/>
                  <a:cs typeface="宋体"/>
                </a:rPr>
                <a:t>增加或减少潜在变量数目</a:t>
              </a:r>
            </a:p>
            <a:p>
              <a:pPr marL="304067" indent="-293472">
                <a:spcBef>
                  <a:spcPts val="251"/>
                </a:spcBef>
                <a:buFont typeface="Calibri Light"/>
                <a:buChar char="•"/>
                <a:tabLst>
                  <a:tab pos="304067" algn="l"/>
                  <a:tab pos="304597" algn="l"/>
                </a:tabLst>
              </a:pPr>
              <a:r>
                <a:rPr sz="1251" dirty="0">
                  <a:latin typeface="宋体" panose="02010600030101010101" pitchFamily="2" charset="-122"/>
                  <a:ea typeface="宋体" panose="02010600030101010101" pitchFamily="2" charset="-122"/>
                  <a:cs typeface="宋体"/>
                </a:rPr>
                <a:t>添加或删减路径系数</a:t>
              </a:r>
            </a:p>
            <a:p>
              <a:pPr marL="304067" indent="-293472">
                <a:spcBef>
                  <a:spcPts val="251"/>
                </a:spcBef>
                <a:buFont typeface="Calibri Light"/>
                <a:buChar char="•"/>
                <a:tabLst>
                  <a:tab pos="304067" algn="l"/>
                  <a:tab pos="304597" algn="l"/>
                </a:tabLst>
              </a:pPr>
              <a:r>
                <a:rPr sz="1251" dirty="0">
                  <a:latin typeface="宋体" panose="02010600030101010101" pitchFamily="2" charset="-122"/>
                  <a:ea typeface="宋体" panose="02010600030101010101" pitchFamily="2" charset="-122"/>
                  <a:cs typeface="宋体"/>
                </a:rPr>
                <a:t>添加或删除残差项的协方差</a:t>
              </a:r>
            </a:p>
          </p:txBody>
        </p:sp>
        <p:grpSp>
          <p:nvGrpSpPr>
            <p:cNvPr id="15" name="组合 14">
              <a:extLst>
                <a:ext uri="{FF2B5EF4-FFF2-40B4-BE49-F238E27FC236}">
                  <a16:creationId xmlns:a16="http://schemas.microsoft.com/office/drawing/2014/main" id="{A2C5456F-CB55-4B5E-9068-300509865FD1}"/>
                </a:ext>
              </a:extLst>
            </p:cNvPr>
            <p:cNvGrpSpPr/>
            <p:nvPr/>
          </p:nvGrpSpPr>
          <p:grpSpPr>
            <a:xfrm>
              <a:off x="7397158" y="1938440"/>
              <a:ext cx="2094951" cy="1360011"/>
              <a:chOff x="7397158" y="1938440"/>
              <a:chExt cx="2094951" cy="1360011"/>
            </a:xfrm>
          </p:grpSpPr>
          <p:sp>
            <p:nvSpPr>
              <p:cNvPr id="5" name="object 5"/>
              <p:cNvSpPr/>
              <p:nvPr/>
            </p:nvSpPr>
            <p:spPr>
              <a:xfrm>
                <a:off x="8199613" y="2789929"/>
                <a:ext cx="1292496" cy="508522"/>
              </a:xfrm>
              <a:prstGeom prst="rect">
                <a:avLst/>
              </a:prstGeom>
              <a:blipFill>
                <a:blip r:embed="rId2" cstate="print"/>
                <a:stretch>
                  <a:fillRect/>
                </a:stretch>
              </a:blipFill>
            </p:spPr>
            <p:txBody>
              <a:bodyPr wrap="square" lIns="0" tIns="0" rIns="0" bIns="0" rtlCol="0"/>
              <a:lstStyle/>
              <a:p>
                <a:endParaRPr sz="1502"/>
              </a:p>
            </p:txBody>
          </p:sp>
          <p:sp>
            <p:nvSpPr>
              <p:cNvPr id="6" name="object 6"/>
              <p:cNvSpPr/>
              <p:nvPr/>
            </p:nvSpPr>
            <p:spPr>
              <a:xfrm>
                <a:off x="7397158" y="1938440"/>
                <a:ext cx="1377250" cy="370797"/>
              </a:xfrm>
              <a:prstGeom prst="rect">
                <a:avLst/>
              </a:prstGeom>
              <a:blipFill>
                <a:blip r:embed="rId3" cstate="print"/>
                <a:stretch>
                  <a:fillRect/>
                </a:stretch>
              </a:blipFill>
            </p:spPr>
            <p:txBody>
              <a:bodyPr wrap="square" lIns="0" tIns="0" rIns="0" bIns="0" rtlCol="0"/>
              <a:lstStyle/>
              <a:p>
                <a:endParaRPr sz="1502"/>
              </a:p>
            </p:txBody>
          </p:sp>
        </p:grpSp>
      </p:grpSp>
      <p:cxnSp>
        <p:nvCxnSpPr>
          <p:cNvPr id="11" name="直接连接符 10">
            <a:extLst>
              <a:ext uri="{FF2B5EF4-FFF2-40B4-BE49-F238E27FC236}">
                <a16:creationId xmlns:a16="http://schemas.microsoft.com/office/drawing/2014/main" id="{2598B3ED-9F11-40BF-BA9B-1C486D4EE8BD}"/>
              </a:ext>
            </a:extLst>
          </p:cNvPr>
          <p:cNvCxnSpPr>
            <a:cxnSpLocks/>
          </p:cNvCxnSpPr>
          <p:nvPr/>
        </p:nvCxnSpPr>
        <p:spPr>
          <a:xfrm>
            <a:off x="1039674" y="705225"/>
            <a:ext cx="7926796" cy="0"/>
          </a:xfrm>
          <a:prstGeom prst="line">
            <a:avLst/>
          </a:prstGeom>
          <a:noFill/>
          <a:ln w="28575" cap="flat" cmpd="sng" algn="ctr">
            <a:solidFill>
              <a:srgbClr val="008000"/>
            </a:solidFill>
            <a:prstDash val="solid"/>
            <a:miter lim="800000"/>
          </a:ln>
          <a:effectLst/>
        </p:spPr>
      </p:cxnSp>
      <p:sp>
        <p:nvSpPr>
          <p:cNvPr id="14" name="object 3">
            <a:extLst>
              <a:ext uri="{FF2B5EF4-FFF2-40B4-BE49-F238E27FC236}">
                <a16:creationId xmlns:a16="http://schemas.microsoft.com/office/drawing/2014/main" id="{6B81892E-BFB1-4539-8E2F-D6BADAC7B269}"/>
              </a:ext>
            </a:extLst>
          </p:cNvPr>
          <p:cNvSpPr txBox="1">
            <a:spLocks/>
          </p:cNvSpPr>
          <p:nvPr/>
        </p:nvSpPr>
        <p:spPr>
          <a:xfrm>
            <a:off x="1039674" y="718476"/>
            <a:ext cx="2450600" cy="314441"/>
          </a:xfrm>
          <a:prstGeom prst="rect">
            <a:avLst/>
          </a:prstGeom>
        </p:spPr>
        <p:txBody>
          <a:bodyPr vert="horz" wrap="square" lIns="0" tIns="37080" rIns="0" bIns="0" rtlCol="0" anchor="b">
            <a:spAutoFit/>
          </a:bodyPr>
          <a:lstStyle>
            <a:lvl1pPr algn="l" defTabSz="914400" rtl="0" eaLnBrk="1" latinLnBrk="0" hangingPunct="1">
              <a:lnSpc>
                <a:spcPct val="90000"/>
              </a:lnSpc>
              <a:spcBef>
                <a:spcPct val="0"/>
              </a:spcBef>
              <a:buNone/>
              <a:defRPr lang="zh-CN" altLang="en-US" sz="2100" b="1" kern="1200" dirty="0">
                <a:solidFill>
                  <a:schemeClr val="tx1"/>
                </a:solidFill>
                <a:latin typeface="+mj-lt"/>
                <a:ea typeface="微软雅黑" pitchFamily="34" charset="-122"/>
                <a:cs typeface="Arial" pitchFamily="34" charset="0"/>
              </a:defRPr>
            </a:lvl1pPr>
          </a:lstStyle>
          <a:p>
            <a:pPr marL="10595">
              <a:lnSpc>
                <a:spcPct val="100000"/>
              </a:lnSpc>
              <a:spcBef>
                <a:spcPts val="292"/>
              </a:spcBef>
            </a:pPr>
            <a:r>
              <a:rPr lang="en-US" altLang="zh-CN" sz="1800" spc="5" dirty="0">
                <a:solidFill>
                  <a:srgbClr val="000000"/>
                </a:solidFill>
                <a:latin typeface="华文行楷" panose="02010800040101010101" pitchFamily="2" charset="-122"/>
                <a:ea typeface="华文行楷" panose="02010800040101010101" pitchFamily="2" charset="-122"/>
                <a:cs typeface="Arial"/>
              </a:rPr>
              <a:t>(</a:t>
            </a:r>
            <a:r>
              <a:rPr lang="zh-CN" altLang="en-US" sz="1800" spc="21" dirty="0">
                <a:solidFill>
                  <a:srgbClr val="000000"/>
                </a:solidFill>
                <a:latin typeface="华文行楷" panose="02010800040101010101" pitchFamily="2" charset="-122"/>
                <a:ea typeface="华文行楷" panose="02010800040101010101" pitchFamily="2" charset="-122"/>
                <a:cs typeface="华文行楷"/>
              </a:rPr>
              <a:t>五</a:t>
            </a:r>
            <a:r>
              <a:rPr lang="en-US" altLang="zh-CN" sz="1800" spc="5" dirty="0">
                <a:solidFill>
                  <a:srgbClr val="000000"/>
                </a:solidFill>
                <a:latin typeface="华文行楷" panose="02010800040101010101" pitchFamily="2" charset="-122"/>
                <a:ea typeface="华文行楷" panose="02010800040101010101" pitchFamily="2" charset="-122"/>
                <a:cs typeface="Arial"/>
              </a:rPr>
              <a:t>)</a:t>
            </a:r>
            <a:r>
              <a:rPr lang="zh-CN" altLang="en-US" sz="1800" spc="21" dirty="0">
                <a:solidFill>
                  <a:srgbClr val="000000"/>
                </a:solidFill>
                <a:latin typeface="华文行楷" panose="02010800040101010101" pitchFamily="2" charset="-122"/>
                <a:ea typeface="华文行楷" panose="02010800040101010101" pitchFamily="2" charset="-122"/>
                <a:cs typeface="华文行楷"/>
              </a:rPr>
              <a:t>模型修正</a:t>
            </a:r>
            <a:endParaRPr lang="zh-CN" altLang="en-US" sz="1800" dirty="0">
              <a:latin typeface="华文行楷" panose="02010800040101010101" pitchFamily="2" charset="-122"/>
              <a:ea typeface="华文行楷" panose="02010800040101010101" pitchFamily="2" charset="-122"/>
              <a:cs typeface="华文行楷"/>
            </a:endParaRPr>
          </a:p>
        </p:txBody>
      </p:sp>
      <p:sp>
        <p:nvSpPr>
          <p:cNvPr id="12" name="矩形 11">
            <a:extLst>
              <a:ext uri="{FF2B5EF4-FFF2-40B4-BE49-F238E27FC236}">
                <a16:creationId xmlns:a16="http://schemas.microsoft.com/office/drawing/2014/main" id="{E294379E-E146-4E7C-8E8F-71676C86B898}"/>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89870154"/>
              </p:ext>
            </p:extLst>
          </p:nvPr>
        </p:nvGraphicFramePr>
        <p:xfrm>
          <a:off x="1331640" y="1491644"/>
          <a:ext cx="6336703" cy="3024307"/>
        </p:xfrm>
        <a:graphic>
          <a:graphicData uri="http://schemas.openxmlformats.org/drawingml/2006/table">
            <a:tbl>
              <a:tblPr firstRow="1" bandRow="1">
                <a:tableStyleId>{2D5ABB26-0587-4C30-8999-92F81FD0307C}</a:tableStyleId>
              </a:tblPr>
              <a:tblGrid>
                <a:gridCol w="2965541">
                  <a:extLst>
                    <a:ext uri="{9D8B030D-6E8A-4147-A177-3AD203B41FA5}">
                      <a16:colId xmlns:a16="http://schemas.microsoft.com/office/drawing/2014/main" val="20000"/>
                    </a:ext>
                  </a:extLst>
                </a:gridCol>
                <a:gridCol w="3371162">
                  <a:extLst>
                    <a:ext uri="{9D8B030D-6E8A-4147-A177-3AD203B41FA5}">
                      <a16:colId xmlns:a16="http://schemas.microsoft.com/office/drawing/2014/main" val="20001"/>
                    </a:ext>
                  </a:extLst>
                </a:gridCol>
              </a:tblGrid>
              <a:tr h="352668">
                <a:tc>
                  <a:txBody>
                    <a:bodyPr/>
                    <a:lstStyle/>
                    <a:p>
                      <a:pPr marL="9525" algn="ctr">
                        <a:lnSpc>
                          <a:spcPts val="2750"/>
                        </a:lnSpc>
                      </a:pPr>
                      <a:r>
                        <a:rPr sz="1500" spc="15" dirty="0">
                          <a:latin typeface="宋体" panose="02010600030101010101" pitchFamily="2" charset="-122"/>
                          <a:ea typeface="宋体" panose="02010600030101010101" pitchFamily="2" charset="-122"/>
                          <a:cs typeface="Arial"/>
                        </a:rPr>
                        <a:t>EFA</a:t>
                      </a:r>
                      <a:endParaRPr sz="1500" dirty="0">
                        <a:latin typeface="宋体" panose="02010600030101010101" pitchFamily="2" charset="-122"/>
                        <a:ea typeface="宋体" panose="02010600030101010101" pitchFamily="2" charset="-122"/>
                        <a:cs typeface="Arial"/>
                      </a:endParaRPr>
                    </a:p>
                  </a:txBody>
                  <a:tcPr marL="0" marR="0" marT="0" marB="0">
                    <a:lnL w="28575">
                      <a:solidFill>
                        <a:srgbClr val="000000"/>
                      </a:solidFill>
                      <a:prstDash val="solid"/>
                    </a:lnL>
                    <a:lnR w="9525">
                      <a:solidFill>
                        <a:srgbClr val="000000"/>
                      </a:solidFill>
                      <a:prstDash val="solid"/>
                    </a:lnR>
                    <a:lnT w="28575">
                      <a:solidFill>
                        <a:srgbClr val="000000"/>
                      </a:solidFill>
                      <a:prstDash val="solid"/>
                    </a:lnT>
                    <a:lnB w="9525">
                      <a:solidFill>
                        <a:srgbClr val="000000"/>
                      </a:solidFill>
                      <a:prstDash val="solid"/>
                    </a:lnB>
                    <a:solidFill>
                      <a:srgbClr val="99CC00"/>
                    </a:solidFill>
                  </a:tcPr>
                </a:tc>
                <a:tc>
                  <a:txBody>
                    <a:bodyPr/>
                    <a:lstStyle/>
                    <a:p>
                      <a:pPr marR="1905" algn="ctr">
                        <a:lnSpc>
                          <a:spcPts val="2750"/>
                        </a:lnSpc>
                      </a:pPr>
                      <a:r>
                        <a:rPr sz="1500" spc="10" dirty="0">
                          <a:latin typeface="宋体" panose="02010600030101010101" pitchFamily="2" charset="-122"/>
                          <a:ea typeface="宋体" panose="02010600030101010101" pitchFamily="2" charset="-122"/>
                          <a:cs typeface="Arial"/>
                        </a:rPr>
                        <a:t>CFA</a:t>
                      </a:r>
                      <a:endParaRPr sz="1500" dirty="0">
                        <a:latin typeface="宋体" panose="02010600030101010101" pitchFamily="2" charset="-122"/>
                        <a:ea typeface="宋体" panose="02010600030101010101" pitchFamily="2" charset="-122"/>
                        <a:cs typeface="Arial"/>
                      </a:endParaRPr>
                    </a:p>
                  </a:txBody>
                  <a:tcPr marL="0" marR="0" marT="0" marB="0">
                    <a:lnL w="9525">
                      <a:solidFill>
                        <a:srgbClr val="000000"/>
                      </a:solidFill>
                      <a:prstDash val="solid"/>
                    </a:lnL>
                    <a:lnR w="28575">
                      <a:solidFill>
                        <a:srgbClr val="000000"/>
                      </a:solidFill>
                      <a:prstDash val="solid"/>
                    </a:lnR>
                    <a:lnT w="28575">
                      <a:solidFill>
                        <a:srgbClr val="000000"/>
                      </a:solidFill>
                      <a:prstDash val="solid"/>
                    </a:lnT>
                    <a:lnB w="9525">
                      <a:solidFill>
                        <a:srgbClr val="000000"/>
                      </a:solidFill>
                      <a:prstDash val="solid"/>
                    </a:lnB>
                    <a:solidFill>
                      <a:srgbClr val="99CC00"/>
                    </a:solidFill>
                  </a:tcPr>
                </a:tc>
                <a:extLst>
                  <a:ext uri="{0D108BD9-81ED-4DB2-BD59-A6C34878D82A}">
                    <a16:rowId xmlns:a16="http://schemas.microsoft.com/office/drawing/2014/main" val="10000"/>
                  </a:ext>
                </a:extLst>
              </a:tr>
              <a:tr h="341427">
                <a:tc>
                  <a:txBody>
                    <a:bodyPr/>
                    <a:lstStyle/>
                    <a:p>
                      <a:pPr marL="23495" algn="ctr">
                        <a:lnSpc>
                          <a:spcPts val="2675"/>
                        </a:lnSpc>
                      </a:pPr>
                      <a:r>
                        <a:rPr sz="1500" spc="25" dirty="0">
                          <a:latin typeface="宋体" panose="02010600030101010101" pitchFamily="2" charset="-122"/>
                          <a:ea typeface="宋体" panose="02010600030101010101" pitchFamily="2" charset="-122"/>
                          <a:cs typeface="华文行楷"/>
                        </a:rPr>
                        <a:t>探索式</a:t>
                      </a:r>
                      <a:r>
                        <a:rPr sz="1500" spc="20" dirty="0">
                          <a:latin typeface="宋体" panose="02010600030101010101" pitchFamily="2" charset="-122"/>
                          <a:ea typeface="宋体" panose="02010600030101010101" pitchFamily="2" charset="-122"/>
                          <a:cs typeface="华文行楷"/>
                        </a:rPr>
                        <a:t> </a:t>
                      </a:r>
                      <a:r>
                        <a:rPr sz="1500" spc="10" dirty="0">
                          <a:latin typeface="宋体" panose="02010600030101010101" pitchFamily="2" charset="-122"/>
                          <a:ea typeface="宋体" panose="02010600030101010101" pitchFamily="2" charset="-122"/>
                          <a:cs typeface="Arial"/>
                        </a:rPr>
                        <a:t>(data-driven)</a:t>
                      </a:r>
                      <a:endParaRPr sz="1500">
                        <a:latin typeface="宋体" panose="02010600030101010101" pitchFamily="2" charset="-122"/>
                        <a:ea typeface="宋体" panose="02010600030101010101" pitchFamily="2" charset="-122"/>
                        <a:cs typeface="Arial"/>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tcPr>
                </a:tc>
                <a:tc>
                  <a:txBody>
                    <a:bodyPr/>
                    <a:lstStyle/>
                    <a:p>
                      <a:pPr marL="13970" algn="ctr">
                        <a:lnSpc>
                          <a:spcPts val="2675"/>
                        </a:lnSpc>
                      </a:pPr>
                      <a:r>
                        <a:rPr sz="1500" spc="25" dirty="0">
                          <a:latin typeface="宋体" panose="02010600030101010101" pitchFamily="2" charset="-122"/>
                          <a:ea typeface="宋体" panose="02010600030101010101" pitchFamily="2" charset="-122"/>
                          <a:cs typeface="华文行楷"/>
                        </a:rPr>
                        <a:t>验证式 </a:t>
                      </a:r>
                      <a:r>
                        <a:rPr sz="1500" spc="10" dirty="0">
                          <a:latin typeface="宋体" panose="02010600030101010101" pitchFamily="2" charset="-122"/>
                          <a:ea typeface="宋体" panose="02010600030101010101" pitchFamily="2" charset="-122"/>
                          <a:cs typeface="Arial"/>
                        </a:rPr>
                        <a:t>(theory-driven)</a:t>
                      </a:r>
                      <a:endParaRPr sz="1500" dirty="0">
                        <a:latin typeface="宋体" panose="02010600030101010101" pitchFamily="2" charset="-122"/>
                        <a:ea typeface="宋体" panose="02010600030101010101" pitchFamily="2" charset="-122"/>
                        <a:cs typeface="Arial"/>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18945">
                <a:tc>
                  <a:txBody>
                    <a:bodyPr/>
                    <a:lstStyle/>
                    <a:p>
                      <a:pPr marL="23495" algn="ctr">
                        <a:lnSpc>
                          <a:spcPts val="2525"/>
                        </a:lnSpc>
                      </a:pPr>
                      <a:r>
                        <a:rPr sz="1500" spc="25" dirty="0">
                          <a:latin typeface="宋体" panose="02010600030101010101" pitchFamily="2" charset="-122"/>
                          <a:ea typeface="宋体" panose="02010600030101010101" pitchFamily="2" charset="-122"/>
                          <a:cs typeface="华文行楷"/>
                        </a:rPr>
                        <a:t>因素个数由资料决定</a:t>
                      </a:r>
                      <a:endParaRPr sz="1500">
                        <a:latin typeface="宋体" panose="02010600030101010101" pitchFamily="2" charset="-122"/>
                        <a:ea typeface="宋体" panose="02010600030101010101" pitchFamily="2" charset="-122"/>
                        <a:cs typeface="华文行楷"/>
                      </a:endParaRPr>
                    </a:p>
                  </a:txBody>
                  <a:tcPr marL="0" marR="0" marT="0" marB="0">
                    <a:lnL w="28575">
                      <a:solidFill>
                        <a:srgbClr val="000000"/>
                      </a:solidFill>
                      <a:prstDash val="solid"/>
                    </a:lnL>
                    <a:lnR w="9525">
                      <a:solidFill>
                        <a:srgbClr val="000000"/>
                      </a:solidFill>
                      <a:prstDash val="solid"/>
                    </a:lnR>
                    <a:lnT w="12700">
                      <a:solidFill>
                        <a:srgbClr val="000000"/>
                      </a:solidFill>
                      <a:prstDash val="solid"/>
                    </a:lnT>
                    <a:lnB w="9525">
                      <a:solidFill>
                        <a:srgbClr val="000000"/>
                      </a:solidFill>
                      <a:prstDash val="solid"/>
                    </a:lnB>
                  </a:tcPr>
                </a:tc>
                <a:tc>
                  <a:txBody>
                    <a:bodyPr/>
                    <a:lstStyle/>
                    <a:p>
                      <a:pPr marL="13970" algn="ctr">
                        <a:lnSpc>
                          <a:spcPts val="2525"/>
                        </a:lnSpc>
                      </a:pPr>
                      <a:r>
                        <a:rPr sz="1500" spc="25" dirty="0">
                          <a:latin typeface="宋体" panose="02010600030101010101" pitchFamily="2" charset="-122"/>
                          <a:ea typeface="宋体" panose="02010600030101010101" pitchFamily="2" charset="-122"/>
                          <a:cs typeface="华文行楷"/>
                        </a:rPr>
                        <a:t>因素个数由研究者指定</a:t>
                      </a:r>
                      <a:endParaRPr sz="1500" dirty="0">
                        <a:latin typeface="宋体" panose="02010600030101010101" pitchFamily="2" charset="-122"/>
                        <a:ea typeface="宋体" panose="02010600030101010101" pitchFamily="2" charset="-122"/>
                        <a:cs typeface="华文行楷"/>
                      </a:endParaRPr>
                    </a:p>
                  </a:txBody>
                  <a:tcPr marL="0" marR="0" marT="0" marB="0">
                    <a:lnL w="9525">
                      <a:solidFill>
                        <a:srgbClr val="000000"/>
                      </a:solidFill>
                      <a:prstDash val="solid"/>
                    </a:lnL>
                    <a:lnR w="28575">
                      <a:solidFill>
                        <a:srgbClr val="000000"/>
                      </a:solidFill>
                      <a:prstDash val="solid"/>
                    </a:lnR>
                    <a:lnT w="12700">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18945">
                <a:tc>
                  <a:txBody>
                    <a:bodyPr/>
                    <a:lstStyle/>
                    <a:p>
                      <a:pPr marL="23495" algn="ctr">
                        <a:lnSpc>
                          <a:spcPts val="2525"/>
                        </a:lnSpc>
                      </a:pPr>
                      <a:r>
                        <a:rPr sz="1500" spc="25" dirty="0">
                          <a:latin typeface="宋体" panose="02010600030101010101" pitchFamily="2" charset="-122"/>
                          <a:ea typeface="宋体" panose="02010600030101010101" pitchFamily="2" charset="-122"/>
                          <a:cs typeface="华文行楷"/>
                        </a:rPr>
                        <a:t>问卷设计的前端</a:t>
                      </a:r>
                      <a:endParaRPr sz="1500">
                        <a:latin typeface="宋体" panose="02010600030101010101" pitchFamily="2" charset="-122"/>
                        <a:ea typeface="宋体" panose="02010600030101010101" pitchFamily="2" charset="-122"/>
                        <a:cs typeface="华文行楷"/>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3970" algn="ctr">
                        <a:lnSpc>
                          <a:spcPts val="2525"/>
                        </a:lnSpc>
                      </a:pPr>
                      <a:r>
                        <a:rPr sz="1500" spc="25" dirty="0">
                          <a:latin typeface="宋体" panose="02010600030101010101" pitchFamily="2" charset="-122"/>
                          <a:ea typeface="宋体" panose="02010600030101010101" pitchFamily="2" charset="-122"/>
                          <a:cs typeface="华文行楷"/>
                        </a:rPr>
                        <a:t>问卷应用的后端</a:t>
                      </a:r>
                      <a:endParaRPr sz="1500" dirty="0">
                        <a:latin typeface="宋体" panose="02010600030101010101" pitchFamily="2" charset="-122"/>
                        <a:ea typeface="宋体" panose="02010600030101010101" pitchFamily="2" charset="-122"/>
                        <a:cs typeface="华文行楷"/>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41427">
                <a:tc>
                  <a:txBody>
                    <a:bodyPr/>
                    <a:lstStyle/>
                    <a:p>
                      <a:pPr marL="23495" algn="ctr">
                        <a:lnSpc>
                          <a:spcPts val="2675"/>
                        </a:lnSpc>
                      </a:pPr>
                      <a:r>
                        <a:rPr sz="1500" spc="15" dirty="0">
                          <a:latin typeface="宋体" panose="02010600030101010101" pitchFamily="2" charset="-122"/>
                          <a:ea typeface="宋体" panose="02010600030101010101" pitchFamily="2" charset="-122"/>
                          <a:cs typeface="Arial"/>
                        </a:rPr>
                        <a:t>PCA</a:t>
                      </a:r>
                      <a:r>
                        <a:rPr sz="1500" spc="25" dirty="0">
                          <a:latin typeface="宋体" panose="02010600030101010101" pitchFamily="2" charset="-122"/>
                          <a:ea typeface="宋体" panose="02010600030101010101" pitchFamily="2" charset="-122"/>
                          <a:cs typeface="华文行楷"/>
                        </a:rPr>
                        <a:t>是常用的估计法</a:t>
                      </a:r>
                      <a:endParaRPr sz="1500">
                        <a:latin typeface="宋体" panose="02010600030101010101" pitchFamily="2" charset="-122"/>
                        <a:ea typeface="宋体" panose="02010600030101010101" pitchFamily="2" charset="-122"/>
                        <a:cs typeface="华文行楷"/>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tcPr>
                </a:tc>
                <a:tc>
                  <a:txBody>
                    <a:bodyPr/>
                    <a:lstStyle/>
                    <a:p>
                      <a:pPr marL="13970" algn="ctr">
                        <a:lnSpc>
                          <a:spcPts val="2675"/>
                        </a:lnSpc>
                      </a:pPr>
                      <a:r>
                        <a:rPr sz="1500" spc="15" dirty="0">
                          <a:latin typeface="宋体" panose="02010600030101010101" pitchFamily="2" charset="-122"/>
                          <a:ea typeface="宋体" panose="02010600030101010101" pitchFamily="2" charset="-122"/>
                          <a:cs typeface="Arial"/>
                        </a:rPr>
                        <a:t>ML</a:t>
                      </a:r>
                      <a:r>
                        <a:rPr sz="1500" spc="25" dirty="0">
                          <a:latin typeface="宋体" panose="02010600030101010101" pitchFamily="2" charset="-122"/>
                          <a:ea typeface="宋体" panose="02010600030101010101" pitchFamily="2" charset="-122"/>
                          <a:cs typeface="华文行楷"/>
                        </a:rPr>
                        <a:t>法是常用的估计法</a:t>
                      </a:r>
                      <a:endParaRPr sz="1500" dirty="0">
                        <a:latin typeface="宋体" panose="02010600030101010101" pitchFamily="2" charset="-122"/>
                        <a:ea typeface="宋体" panose="02010600030101010101" pitchFamily="2" charset="-122"/>
                        <a:cs typeface="华文行楷"/>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18945">
                <a:tc>
                  <a:txBody>
                    <a:bodyPr/>
                    <a:lstStyle/>
                    <a:p>
                      <a:pPr marL="23495" algn="ctr">
                        <a:lnSpc>
                          <a:spcPts val="2525"/>
                        </a:lnSpc>
                      </a:pPr>
                      <a:r>
                        <a:rPr sz="1500" spc="25" dirty="0">
                          <a:latin typeface="宋体" panose="02010600030101010101" pitchFamily="2" charset="-122"/>
                          <a:ea typeface="宋体" panose="02010600030101010101" pitchFamily="2" charset="-122"/>
                          <a:cs typeface="华文行楷"/>
                        </a:rPr>
                        <a:t>只提供标准化结果</a:t>
                      </a:r>
                      <a:endParaRPr sz="1500">
                        <a:latin typeface="宋体" panose="02010600030101010101" pitchFamily="2" charset="-122"/>
                        <a:ea typeface="宋体" panose="02010600030101010101" pitchFamily="2" charset="-122"/>
                        <a:cs typeface="华文行楷"/>
                      </a:endParaRPr>
                    </a:p>
                  </a:txBody>
                  <a:tcPr marL="0" marR="0" marT="0" marB="0">
                    <a:lnL w="28575">
                      <a:solidFill>
                        <a:srgbClr val="000000"/>
                      </a:solidFill>
                      <a:prstDash val="solid"/>
                    </a:lnL>
                    <a:lnR w="9525">
                      <a:solidFill>
                        <a:srgbClr val="000000"/>
                      </a:solidFill>
                      <a:prstDash val="solid"/>
                    </a:lnR>
                    <a:lnT w="12700">
                      <a:solidFill>
                        <a:srgbClr val="000000"/>
                      </a:solidFill>
                      <a:prstDash val="solid"/>
                    </a:lnT>
                    <a:lnB w="9525">
                      <a:solidFill>
                        <a:srgbClr val="000000"/>
                      </a:solidFill>
                      <a:prstDash val="solid"/>
                    </a:lnB>
                  </a:tcPr>
                </a:tc>
                <a:tc>
                  <a:txBody>
                    <a:bodyPr/>
                    <a:lstStyle/>
                    <a:p>
                      <a:pPr marL="13970" algn="ctr">
                        <a:lnSpc>
                          <a:spcPts val="2525"/>
                        </a:lnSpc>
                      </a:pPr>
                      <a:r>
                        <a:rPr sz="1500" spc="25" dirty="0">
                          <a:latin typeface="宋体" panose="02010600030101010101" pitchFamily="2" charset="-122"/>
                          <a:ea typeface="宋体" panose="02010600030101010101" pitchFamily="2" charset="-122"/>
                          <a:cs typeface="华文行楷"/>
                        </a:rPr>
                        <a:t>提供标准及非标准化结果</a:t>
                      </a:r>
                      <a:endParaRPr sz="1500" dirty="0">
                        <a:latin typeface="宋体" panose="02010600030101010101" pitchFamily="2" charset="-122"/>
                        <a:ea typeface="宋体" panose="02010600030101010101" pitchFamily="2" charset="-122"/>
                        <a:cs typeface="华文行楷"/>
                      </a:endParaRPr>
                    </a:p>
                  </a:txBody>
                  <a:tcPr marL="0" marR="0" marT="0" marB="0">
                    <a:lnL w="9525">
                      <a:solidFill>
                        <a:srgbClr val="000000"/>
                      </a:solidFill>
                      <a:prstDash val="solid"/>
                    </a:lnL>
                    <a:lnR w="28575">
                      <a:solidFill>
                        <a:srgbClr val="000000"/>
                      </a:solidFill>
                      <a:prstDash val="solid"/>
                    </a:lnR>
                    <a:lnT w="12700">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41427">
                <a:tc>
                  <a:txBody>
                    <a:bodyPr/>
                    <a:lstStyle/>
                    <a:p>
                      <a:pPr marL="23495" algn="ctr">
                        <a:lnSpc>
                          <a:spcPts val="2670"/>
                        </a:lnSpc>
                      </a:pPr>
                      <a:r>
                        <a:rPr sz="1500" spc="25" dirty="0">
                          <a:latin typeface="宋体" panose="02010600030101010101" pitchFamily="2" charset="-122"/>
                          <a:ea typeface="宋体" panose="02010600030101010101" pitchFamily="2" charset="-122"/>
                          <a:cs typeface="华文行楷"/>
                        </a:rPr>
                        <a:t>没有</a:t>
                      </a:r>
                      <a:r>
                        <a:rPr sz="1500" spc="5" dirty="0">
                          <a:latin typeface="宋体" panose="02010600030101010101" pitchFamily="2" charset="-122"/>
                          <a:ea typeface="宋体" panose="02010600030101010101" pitchFamily="2" charset="-122"/>
                          <a:cs typeface="Arial"/>
                        </a:rPr>
                        <a:t>loading</a:t>
                      </a:r>
                      <a:r>
                        <a:rPr sz="1500" spc="-110" dirty="0">
                          <a:latin typeface="宋体" panose="02010600030101010101" pitchFamily="2" charset="-122"/>
                          <a:ea typeface="宋体" panose="02010600030101010101" pitchFamily="2" charset="-122"/>
                          <a:cs typeface="Arial"/>
                        </a:rPr>
                        <a:t> </a:t>
                      </a:r>
                      <a:r>
                        <a:rPr sz="1500" spc="25" dirty="0">
                          <a:latin typeface="宋体" panose="02010600030101010101" pitchFamily="2" charset="-122"/>
                          <a:ea typeface="宋体" panose="02010600030101010101" pitchFamily="2" charset="-122"/>
                          <a:cs typeface="华文行楷"/>
                        </a:rPr>
                        <a:t>显著性报告</a:t>
                      </a:r>
                      <a:endParaRPr sz="1500">
                        <a:latin typeface="宋体" panose="02010600030101010101" pitchFamily="2" charset="-122"/>
                        <a:ea typeface="宋体" panose="02010600030101010101" pitchFamily="2" charset="-122"/>
                        <a:cs typeface="华文行楷"/>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3970" algn="ctr">
                        <a:lnSpc>
                          <a:spcPts val="2670"/>
                        </a:lnSpc>
                      </a:pPr>
                      <a:r>
                        <a:rPr sz="1500" spc="25" dirty="0">
                          <a:latin typeface="宋体" panose="02010600030101010101" pitchFamily="2" charset="-122"/>
                          <a:ea typeface="宋体" panose="02010600030101010101" pitchFamily="2" charset="-122"/>
                          <a:cs typeface="华文行楷"/>
                        </a:rPr>
                        <a:t>有</a:t>
                      </a:r>
                      <a:r>
                        <a:rPr sz="1500" spc="5" dirty="0">
                          <a:latin typeface="宋体" panose="02010600030101010101" pitchFamily="2" charset="-122"/>
                          <a:ea typeface="宋体" panose="02010600030101010101" pitchFamily="2" charset="-122"/>
                          <a:cs typeface="Arial"/>
                        </a:rPr>
                        <a:t>loading</a:t>
                      </a:r>
                      <a:r>
                        <a:rPr sz="1500" spc="-50" dirty="0">
                          <a:latin typeface="宋体" panose="02010600030101010101" pitchFamily="2" charset="-122"/>
                          <a:ea typeface="宋体" panose="02010600030101010101" pitchFamily="2" charset="-122"/>
                          <a:cs typeface="Arial"/>
                        </a:rPr>
                        <a:t> </a:t>
                      </a:r>
                      <a:r>
                        <a:rPr sz="1500" spc="25" dirty="0">
                          <a:latin typeface="宋体" panose="02010600030101010101" pitchFamily="2" charset="-122"/>
                          <a:ea typeface="宋体" panose="02010600030101010101" pitchFamily="2" charset="-122"/>
                          <a:cs typeface="华文行楷"/>
                        </a:rPr>
                        <a:t>显著性报告</a:t>
                      </a:r>
                      <a:endParaRPr sz="1500" dirty="0">
                        <a:latin typeface="宋体" panose="02010600030101010101" pitchFamily="2" charset="-122"/>
                        <a:ea typeface="宋体" panose="02010600030101010101" pitchFamily="2" charset="-122"/>
                        <a:cs typeface="华文行楷"/>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r h="341427">
                <a:tc>
                  <a:txBody>
                    <a:bodyPr/>
                    <a:lstStyle/>
                    <a:p>
                      <a:pPr marL="23495" algn="ctr">
                        <a:lnSpc>
                          <a:spcPts val="2675"/>
                        </a:lnSpc>
                      </a:pPr>
                      <a:r>
                        <a:rPr sz="1500" spc="15" dirty="0">
                          <a:latin typeface="宋体" panose="02010600030101010101" pitchFamily="2" charset="-122"/>
                          <a:ea typeface="宋体" panose="02010600030101010101" pitchFamily="2" charset="-122"/>
                          <a:cs typeface="Arial"/>
                        </a:rPr>
                        <a:t>EFA</a:t>
                      </a:r>
                      <a:r>
                        <a:rPr sz="1500" spc="25" dirty="0">
                          <a:latin typeface="宋体" panose="02010600030101010101" pitchFamily="2" charset="-122"/>
                          <a:ea typeface="宋体" panose="02010600030101010101" pitchFamily="2" charset="-122"/>
                          <a:cs typeface="华文行楷"/>
                        </a:rPr>
                        <a:t>无法做额外的设定</a:t>
                      </a:r>
                      <a:endParaRPr sz="1500" dirty="0">
                        <a:latin typeface="宋体" panose="02010600030101010101" pitchFamily="2" charset="-122"/>
                        <a:ea typeface="宋体" panose="02010600030101010101" pitchFamily="2" charset="-122"/>
                        <a:cs typeface="华文行楷"/>
                      </a:endParaRPr>
                    </a:p>
                  </a:txBody>
                  <a:tcPr marL="0" marR="0" marT="0" marB="0">
                    <a:lnL w="28575">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tcPr>
                </a:tc>
                <a:tc>
                  <a:txBody>
                    <a:bodyPr/>
                    <a:lstStyle/>
                    <a:p>
                      <a:pPr marL="13970" algn="ctr">
                        <a:lnSpc>
                          <a:spcPts val="2675"/>
                        </a:lnSpc>
                      </a:pPr>
                      <a:r>
                        <a:rPr sz="1500" spc="10" dirty="0">
                          <a:latin typeface="宋体" panose="02010600030101010101" pitchFamily="2" charset="-122"/>
                          <a:ea typeface="宋体" panose="02010600030101010101" pitchFamily="2" charset="-122"/>
                          <a:cs typeface="Arial"/>
                        </a:rPr>
                        <a:t>CFA</a:t>
                      </a:r>
                      <a:r>
                        <a:rPr sz="1500" spc="25" dirty="0">
                          <a:latin typeface="宋体" panose="02010600030101010101" pitchFamily="2" charset="-122"/>
                          <a:ea typeface="宋体" panose="02010600030101010101" pitchFamily="2" charset="-122"/>
                          <a:cs typeface="华文行楷"/>
                        </a:rPr>
                        <a:t>模型设定有弹性</a:t>
                      </a:r>
                      <a:endParaRPr sz="1500" dirty="0">
                        <a:latin typeface="宋体" panose="02010600030101010101" pitchFamily="2" charset="-122"/>
                        <a:ea typeface="宋体" panose="02010600030101010101" pitchFamily="2" charset="-122"/>
                        <a:cs typeface="华文行楷"/>
                      </a:endParaRPr>
                    </a:p>
                  </a:txBody>
                  <a:tcPr marL="0" marR="0" marT="0" marB="0">
                    <a:lnL w="9525">
                      <a:solidFill>
                        <a:srgbClr val="000000"/>
                      </a:solidFill>
                      <a:prstDash val="solid"/>
                    </a:lnL>
                    <a:lnR w="28575">
                      <a:solidFill>
                        <a:srgbClr val="000000"/>
                      </a:solidFill>
                      <a:prstDash val="solid"/>
                    </a:lnR>
                    <a:lnT w="9525">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349096">
                <a:tc>
                  <a:txBody>
                    <a:bodyPr/>
                    <a:lstStyle/>
                    <a:p>
                      <a:pPr marL="23495" algn="ctr">
                        <a:lnSpc>
                          <a:spcPts val="2525"/>
                        </a:lnSpc>
                      </a:pPr>
                      <a:r>
                        <a:rPr sz="1500" spc="25" dirty="0">
                          <a:latin typeface="宋体" panose="02010600030101010101" pitchFamily="2" charset="-122"/>
                          <a:ea typeface="宋体" panose="02010600030101010101" pitchFamily="2" charset="-122"/>
                          <a:cs typeface="华文行楷"/>
                        </a:rPr>
                        <a:t>无法执行跨群组比较</a:t>
                      </a:r>
                      <a:endParaRPr sz="1500" dirty="0">
                        <a:latin typeface="宋体" panose="02010600030101010101" pitchFamily="2" charset="-122"/>
                        <a:ea typeface="宋体" panose="02010600030101010101" pitchFamily="2" charset="-122"/>
                        <a:cs typeface="华文行楷"/>
                      </a:endParaRPr>
                    </a:p>
                  </a:txBody>
                  <a:tcPr marL="0" marR="0" marT="0" marB="0">
                    <a:lnL w="28575">
                      <a:solidFill>
                        <a:srgbClr val="000000"/>
                      </a:solidFill>
                      <a:prstDash val="solid"/>
                    </a:lnL>
                    <a:lnR w="9525">
                      <a:solidFill>
                        <a:srgbClr val="000000"/>
                      </a:solidFill>
                      <a:prstDash val="solid"/>
                    </a:lnR>
                    <a:lnT w="12700">
                      <a:solidFill>
                        <a:srgbClr val="000000"/>
                      </a:solidFill>
                      <a:prstDash val="solid"/>
                    </a:lnT>
                    <a:lnB w="28575">
                      <a:solidFill>
                        <a:srgbClr val="000000"/>
                      </a:solidFill>
                      <a:prstDash val="solid"/>
                    </a:lnB>
                  </a:tcPr>
                </a:tc>
                <a:tc>
                  <a:txBody>
                    <a:bodyPr/>
                    <a:lstStyle/>
                    <a:p>
                      <a:pPr marL="13970" algn="ctr">
                        <a:lnSpc>
                          <a:spcPts val="2675"/>
                        </a:lnSpc>
                      </a:pPr>
                      <a:r>
                        <a:rPr sz="1500" spc="25" dirty="0">
                          <a:latin typeface="宋体" panose="02010600030101010101" pitchFamily="2" charset="-122"/>
                          <a:ea typeface="宋体" panose="02010600030101010101" pitchFamily="2" charset="-122"/>
                          <a:cs typeface="华文行楷"/>
                        </a:rPr>
                        <a:t>可执行跨群组</a:t>
                      </a:r>
                      <a:r>
                        <a:rPr sz="1500" spc="5" dirty="0">
                          <a:latin typeface="宋体" panose="02010600030101010101" pitchFamily="2" charset="-122"/>
                          <a:ea typeface="宋体" panose="02010600030101010101" pitchFamily="2" charset="-122"/>
                          <a:cs typeface="Arial"/>
                        </a:rPr>
                        <a:t>(</a:t>
                      </a:r>
                      <a:r>
                        <a:rPr sz="1500" spc="25" dirty="0">
                          <a:latin typeface="宋体" panose="02010600030101010101" pitchFamily="2" charset="-122"/>
                          <a:ea typeface="宋体" panose="02010600030101010101" pitchFamily="2" charset="-122"/>
                          <a:cs typeface="华文行楷"/>
                        </a:rPr>
                        <a:t>时间</a:t>
                      </a:r>
                      <a:r>
                        <a:rPr sz="1500" spc="5" dirty="0">
                          <a:latin typeface="宋体" panose="02010600030101010101" pitchFamily="2" charset="-122"/>
                          <a:ea typeface="宋体" panose="02010600030101010101" pitchFamily="2" charset="-122"/>
                          <a:cs typeface="Arial"/>
                        </a:rPr>
                        <a:t>)</a:t>
                      </a:r>
                      <a:r>
                        <a:rPr sz="1500" spc="25" dirty="0">
                          <a:latin typeface="宋体" panose="02010600030101010101" pitchFamily="2" charset="-122"/>
                          <a:ea typeface="宋体" panose="02010600030101010101" pitchFamily="2" charset="-122"/>
                          <a:cs typeface="华文行楷"/>
                        </a:rPr>
                        <a:t>的比较</a:t>
                      </a:r>
                      <a:endParaRPr sz="1500" dirty="0">
                        <a:latin typeface="宋体" panose="02010600030101010101" pitchFamily="2" charset="-122"/>
                        <a:ea typeface="宋体" panose="02010600030101010101" pitchFamily="2" charset="-122"/>
                        <a:cs typeface="华文行楷"/>
                      </a:endParaRPr>
                    </a:p>
                  </a:txBody>
                  <a:tcPr marL="0" marR="0" marT="0" marB="0">
                    <a:lnL w="952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8"/>
                  </a:ext>
                </a:extLst>
              </a:tr>
            </a:tbl>
          </a:graphicData>
        </a:graphic>
      </p:graphicFrame>
      <p:cxnSp>
        <p:nvCxnSpPr>
          <p:cNvPr id="8" name="直接连接符 7">
            <a:extLst>
              <a:ext uri="{FF2B5EF4-FFF2-40B4-BE49-F238E27FC236}">
                <a16:creationId xmlns:a16="http://schemas.microsoft.com/office/drawing/2014/main" id="{F87BC774-9986-4697-9D43-2742D274F040}"/>
              </a:ext>
            </a:extLst>
          </p:cNvPr>
          <p:cNvCxnSpPr>
            <a:cxnSpLocks/>
          </p:cNvCxnSpPr>
          <p:nvPr/>
        </p:nvCxnSpPr>
        <p:spPr>
          <a:xfrm>
            <a:off x="1039674" y="940300"/>
            <a:ext cx="7926796" cy="0"/>
          </a:xfrm>
          <a:prstGeom prst="line">
            <a:avLst/>
          </a:prstGeom>
          <a:noFill/>
          <a:ln w="28575" cap="flat" cmpd="sng" algn="ctr">
            <a:solidFill>
              <a:srgbClr val="008000"/>
            </a:solidFill>
            <a:prstDash val="solid"/>
            <a:miter lim="800000"/>
          </a:ln>
          <a:effectLst/>
        </p:spPr>
      </p:cxnSp>
      <p:sp>
        <p:nvSpPr>
          <p:cNvPr id="10" name="矩形 9">
            <a:extLst>
              <a:ext uri="{FF2B5EF4-FFF2-40B4-BE49-F238E27FC236}">
                <a16:creationId xmlns:a16="http://schemas.microsoft.com/office/drawing/2014/main" id="{4FBB87D4-BD7E-457F-934B-A7508B243425}"/>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
        <p:nvSpPr>
          <p:cNvPr id="11" name="文本框 10">
            <a:extLst>
              <a:ext uri="{FF2B5EF4-FFF2-40B4-BE49-F238E27FC236}">
                <a16:creationId xmlns:a16="http://schemas.microsoft.com/office/drawing/2014/main" id="{601241D0-CD45-400F-A717-A6D6C3CB268B}"/>
              </a:ext>
            </a:extLst>
          </p:cNvPr>
          <p:cNvSpPr txBox="1"/>
          <p:nvPr/>
        </p:nvSpPr>
        <p:spPr>
          <a:xfrm>
            <a:off x="683568" y="940300"/>
            <a:ext cx="5112568" cy="369332"/>
          </a:xfrm>
          <a:prstGeom prst="rect">
            <a:avLst/>
          </a:prstGeom>
          <a:noFill/>
        </p:spPr>
        <p:txBody>
          <a:bodyPr wrap="square" rtlCol="0">
            <a:spAutoFit/>
          </a:bodyPr>
          <a:lstStyle/>
          <a:p>
            <a:pPr algn="ctr"/>
            <a:r>
              <a:rPr lang="zh-CN" altLang="en-US" b="1" dirty="0">
                <a:latin typeface="华文行楷" panose="02010800040101010101" pitchFamily="2" charset="-122"/>
                <a:ea typeface="华文行楷" panose="02010800040101010101" pitchFamily="2" charset="-122"/>
              </a:rPr>
              <a:t>（六）量表信效度的检测</a:t>
            </a:r>
            <a:r>
              <a:rPr lang="en-US" altLang="zh-CN" b="1" dirty="0">
                <a:latin typeface="华文行楷" panose="02010800040101010101" pitchFamily="2" charset="-122"/>
                <a:ea typeface="华文行楷" panose="02010800040101010101" pitchFamily="2" charset="-122"/>
              </a:rPr>
              <a:t>——</a:t>
            </a:r>
            <a:r>
              <a:rPr lang="zh-CN" altLang="en-US" b="1" dirty="0">
                <a:latin typeface="华文行楷" panose="02010800040101010101" pitchFamily="2" charset="-122"/>
                <a:ea typeface="华文行楷" panose="02010800040101010101" pitchFamily="2" charset="-122"/>
              </a:rPr>
              <a:t>验证性因子分析</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F87BC774-9986-4697-9D43-2742D274F040}"/>
              </a:ext>
            </a:extLst>
          </p:cNvPr>
          <p:cNvCxnSpPr>
            <a:cxnSpLocks/>
          </p:cNvCxnSpPr>
          <p:nvPr/>
        </p:nvCxnSpPr>
        <p:spPr>
          <a:xfrm>
            <a:off x="1039674" y="940300"/>
            <a:ext cx="7926796" cy="0"/>
          </a:xfrm>
          <a:prstGeom prst="line">
            <a:avLst/>
          </a:prstGeom>
          <a:noFill/>
          <a:ln w="28575" cap="flat" cmpd="sng" algn="ctr">
            <a:solidFill>
              <a:srgbClr val="008000"/>
            </a:solidFill>
            <a:prstDash val="solid"/>
            <a:miter lim="800000"/>
          </a:ln>
          <a:effectLst/>
        </p:spPr>
      </p:cxnSp>
      <p:pic>
        <p:nvPicPr>
          <p:cNvPr id="10" name="图片 9">
            <a:extLst>
              <a:ext uri="{FF2B5EF4-FFF2-40B4-BE49-F238E27FC236}">
                <a16:creationId xmlns:a16="http://schemas.microsoft.com/office/drawing/2014/main" id="{CF50961C-5489-4FDC-B296-B5DE78640A0B}"/>
              </a:ext>
            </a:extLst>
          </p:cNvPr>
          <p:cNvPicPr>
            <a:picLocks noChangeAspect="1"/>
          </p:cNvPicPr>
          <p:nvPr/>
        </p:nvPicPr>
        <p:blipFill>
          <a:blip r:embed="rId2"/>
          <a:stretch>
            <a:fillRect/>
          </a:stretch>
        </p:blipFill>
        <p:spPr>
          <a:xfrm>
            <a:off x="203379" y="1532334"/>
            <a:ext cx="4093369" cy="2814638"/>
          </a:xfrm>
          <a:prstGeom prst="rect">
            <a:avLst/>
          </a:prstGeom>
        </p:spPr>
      </p:pic>
      <p:pic>
        <p:nvPicPr>
          <p:cNvPr id="12" name="图片 11">
            <a:extLst>
              <a:ext uri="{FF2B5EF4-FFF2-40B4-BE49-F238E27FC236}">
                <a16:creationId xmlns:a16="http://schemas.microsoft.com/office/drawing/2014/main" id="{D880D577-FF12-4F97-99EC-689CF213CA81}"/>
              </a:ext>
            </a:extLst>
          </p:cNvPr>
          <p:cNvPicPr>
            <a:picLocks noChangeAspect="1"/>
          </p:cNvPicPr>
          <p:nvPr/>
        </p:nvPicPr>
        <p:blipFill>
          <a:blip r:embed="rId3"/>
          <a:stretch>
            <a:fillRect/>
          </a:stretch>
        </p:blipFill>
        <p:spPr>
          <a:xfrm>
            <a:off x="4951683" y="1514475"/>
            <a:ext cx="4079081" cy="3521869"/>
          </a:xfrm>
          <a:prstGeom prst="rect">
            <a:avLst/>
          </a:prstGeom>
        </p:spPr>
      </p:pic>
      <p:sp>
        <p:nvSpPr>
          <p:cNvPr id="11" name="矩形 10">
            <a:extLst>
              <a:ext uri="{FF2B5EF4-FFF2-40B4-BE49-F238E27FC236}">
                <a16:creationId xmlns:a16="http://schemas.microsoft.com/office/drawing/2014/main" id="{D4B8CE97-2E96-4370-8CCA-3DA89B8C1BAF}"/>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
        <p:nvSpPr>
          <p:cNvPr id="14" name="文本框 13">
            <a:extLst>
              <a:ext uri="{FF2B5EF4-FFF2-40B4-BE49-F238E27FC236}">
                <a16:creationId xmlns:a16="http://schemas.microsoft.com/office/drawing/2014/main" id="{0EC44E9C-6068-4456-A47B-3A430BE5E957}"/>
              </a:ext>
            </a:extLst>
          </p:cNvPr>
          <p:cNvSpPr txBox="1"/>
          <p:nvPr/>
        </p:nvSpPr>
        <p:spPr>
          <a:xfrm>
            <a:off x="395536" y="922910"/>
            <a:ext cx="5112568" cy="369332"/>
          </a:xfrm>
          <a:prstGeom prst="rect">
            <a:avLst/>
          </a:prstGeom>
          <a:noFill/>
        </p:spPr>
        <p:txBody>
          <a:bodyPr wrap="square" rtlCol="0">
            <a:spAutoFit/>
          </a:bodyPr>
          <a:lstStyle/>
          <a:p>
            <a:pPr algn="ctr"/>
            <a:r>
              <a:rPr lang="zh-CN" altLang="en-US" b="1" dirty="0">
                <a:latin typeface="华文行楷" panose="02010800040101010101" pitchFamily="2" charset="-122"/>
                <a:ea typeface="华文行楷" panose="02010800040101010101" pitchFamily="2" charset="-122"/>
              </a:rPr>
              <a:t>（六）量表信效度的检测</a:t>
            </a:r>
            <a:r>
              <a:rPr lang="en-US" altLang="zh-CN" b="1" dirty="0">
                <a:latin typeface="华文行楷" panose="02010800040101010101" pitchFamily="2" charset="-122"/>
                <a:ea typeface="华文行楷" panose="02010800040101010101" pitchFamily="2" charset="-122"/>
              </a:rPr>
              <a:t>——</a:t>
            </a:r>
            <a:r>
              <a:rPr lang="zh-CN" altLang="en-US" b="1" dirty="0">
                <a:latin typeface="华文行楷" panose="02010800040101010101" pitchFamily="2" charset="-122"/>
                <a:ea typeface="华文行楷" panose="02010800040101010101" pitchFamily="2" charset="-122"/>
              </a:rPr>
              <a:t>验证性因子分析</a:t>
            </a:r>
          </a:p>
        </p:txBody>
      </p:sp>
    </p:spTree>
    <p:extLst>
      <p:ext uri="{BB962C8B-B14F-4D97-AF65-F5344CB8AC3E}">
        <p14:creationId xmlns:p14="http://schemas.microsoft.com/office/powerpoint/2010/main" val="3859720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224EC25B-36D8-4E9B-8A1E-A5B47876DC55}"/>
              </a:ext>
            </a:extLst>
          </p:cNvPr>
          <p:cNvSpPr txBox="1"/>
          <p:nvPr/>
        </p:nvSpPr>
        <p:spPr>
          <a:xfrm>
            <a:off x="369444" y="3363193"/>
            <a:ext cx="8405112" cy="1706878"/>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dirty="0"/>
              <a:t>依次对每个变量对应的测量模型进行</a:t>
            </a:r>
            <a:r>
              <a:rPr lang="en-US" altLang="zh-CN" dirty="0"/>
              <a:t>CFA</a:t>
            </a:r>
            <a:r>
              <a:rPr lang="zh-CN" altLang="en-US" dirty="0"/>
              <a:t>，考察其模型适配度，以及每个题项的标准因子载荷（</a:t>
            </a:r>
            <a:r>
              <a:rPr lang="en-US" altLang="zh-CN" dirty="0"/>
              <a:t>Standard Factor Loading</a:t>
            </a:r>
            <a:r>
              <a:rPr lang="zh-CN" altLang="en-US" dirty="0"/>
              <a:t>，</a:t>
            </a:r>
            <a:r>
              <a:rPr lang="en-US" altLang="zh-CN" dirty="0"/>
              <a:t>SFL</a:t>
            </a:r>
            <a:r>
              <a:rPr lang="zh-CN" altLang="en-US" dirty="0"/>
              <a:t>）。如果重要的适配度指标良好（如</a:t>
            </a:r>
            <a:r>
              <a:rPr lang="en-US" altLang="zh-CN" dirty="0"/>
              <a:t>RMSEA</a:t>
            </a:r>
            <a:r>
              <a:rPr lang="zh-CN" altLang="en-US" dirty="0"/>
              <a:t>＜</a:t>
            </a:r>
            <a:r>
              <a:rPr lang="en-US" altLang="zh-CN" dirty="0"/>
              <a:t>.06</a:t>
            </a:r>
            <a:r>
              <a:rPr lang="zh-CN" altLang="en-US" dirty="0"/>
              <a:t>，</a:t>
            </a:r>
            <a:r>
              <a:rPr lang="en-US" altLang="zh-CN" dirty="0"/>
              <a:t>SRMR</a:t>
            </a:r>
            <a:r>
              <a:rPr lang="zh-CN" altLang="en-US" dirty="0"/>
              <a:t>＜</a:t>
            </a:r>
            <a:r>
              <a:rPr lang="en-US" altLang="zh-CN" dirty="0"/>
              <a:t>.05</a:t>
            </a:r>
            <a:r>
              <a:rPr lang="zh-CN" altLang="en-US" dirty="0"/>
              <a:t>，</a:t>
            </a:r>
            <a:r>
              <a:rPr lang="en-US" altLang="zh-CN" dirty="0"/>
              <a:t>CFI</a:t>
            </a:r>
            <a:r>
              <a:rPr lang="zh-CN" altLang="en-US" dirty="0"/>
              <a:t>、</a:t>
            </a:r>
            <a:r>
              <a:rPr lang="en-US" altLang="zh-CN" dirty="0"/>
              <a:t>TLI</a:t>
            </a:r>
            <a:r>
              <a:rPr lang="zh-CN" altLang="en-US" dirty="0"/>
              <a:t>均＞</a:t>
            </a:r>
            <a:r>
              <a:rPr lang="en-US" altLang="zh-CN" dirty="0"/>
              <a:t>.9</a:t>
            </a:r>
            <a:r>
              <a:rPr lang="zh-CN" altLang="en-US" dirty="0"/>
              <a:t>），各题项的</a:t>
            </a:r>
            <a:r>
              <a:rPr lang="en-US" altLang="zh-CN" dirty="0"/>
              <a:t>SFL</a:t>
            </a:r>
            <a:r>
              <a:rPr lang="zh-CN" altLang="en-US" dirty="0"/>
              <a:t>均在</a:t>
            </a:r>
            <a:r>
              <a:rPr lang="en-US" altLang="zh-CN" dirty="0"/>
              <a:t>.7</a:t>
            </a:r>
            <a:r>
              <a:rPr lang="zh-CN" altLang="en-US" dirty="0"/>
              <a:t>以上，那么这个量表的信效度就很不错。</a:t>
            </a:r>
          </a:p>
        </p:txBody>
      </p:sp>
      <p:sp>
        <p:nvSpPr>
          <p:cNvPr id="7" name="文本框 6">
            <a:extLst>
              <a:ext uri="{FF2B5EF4-FFF2-40B4-BE49-F238E27FC236}">
                <a16:creationId xmlns:a16="http://schemas.microsoft.com/office/drawing/2014/main" id="{E8096789-F6F1-496D-BDEB-C621F5DABFD4}"/>
              </a:ext>
            </a:extLst>
          </p:cNvPr>
          <p:cNvSpPr txBox="1"/>
          <p:nvPr/>
        </p:nvSpPr>
        <p:spPr>
          <a:xfrm>
            <a:off x="174141" y="820424"/>
            <a:ext cx="8723710" cy="253787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t>验证性因子分析（</a:t>
            </a:r>
            <a:r>
              <a:rPr lang="en-US" altLang="zh-CN" dirty="0"/>
              <a:t>CFA</a:t>
            </a:r>
            <a:r>
              <a:rPr lang="zh-CN" altLang="en-US" dirty="0"/>
              <a:t>）：主要目的在于进行效度验证，它与探索性因子分析有所不同。</a:t>
            </a:r>
            <a:endParaRPr lang="en-US" altLang="zh-CN" dirty="0"/>
          </a:p>
          <a:p>
            <a:pPr marL="742950" lvl="1" indent="-285750">
              <a:lnSpc>
                <a:spcPct val="150000"/>
              </a:lnSpc>
              <a:buFont typeface="Arial" panose="020B0604020202020204" pitchFamily="34" charset="0"/>
              <a:buChar char="•"/>
            </a:pPr>
            <a:r>
              <a:rPr lang="zh-CN" altLang="en-US" dirty="0"/>
              <a:t>探索性因子分析主要是为了找出影响观测变量的因子个数，以及各个因子和各个观测变量之间的相关程度，推断模型的内部结果。</a:t>
            </a:r>
            <a:endParaRPr lang="en-US" altLang="zh-CN" dirty="0"/>
          </a:p>
          <a:p>
            <a:pPr marL="742950" lvl="1" indent="-285750">
              <a:lnSpc>
                <a:spcPct val="150000"/>
              </a:lnSpc>
              <a:buFont typeface="Arial" panose="020B0604020202020204" pitchFamily="34" charset="0"/>
              <a:buChar char="•"/>
            </a:pPr>
            <a:r>
              <a:rPr lang="zh-CN" altLang="en-US" dirty="0"/>
              <a:t>验证性因子分析的主要是决定事前定义因子的模型拟合实际数据的能力，以试图检验观测变量的因子个数和因子载荷是否与基于预先建立的理论的预期一致。</a:t>
            </a:r>
          </a:p>
        </p:txBody>
      </p:sp>
      <p:sp>
        <p:nvSpPr>
          <p:cNvPr id="8" name="矩形 7">
            <a:extLst>
              <a:ext uri="{FF2B5EF4-FFF2-40B4-BE49-F238E27FC236}">
                <a16:creationId xmlns:a16="http://schemas.microsoft.com/office/drawing/2014/main" id="{7394DA20-B1AC-4BD1-A275-B3711DF50BEA}"/>
              </a:ext>
            </a:extLst>
          </p:cNvPr>
          <p:cNvSpPr/>
          <p:nvPr/>
        </p:nvSpPr>
        <p:spPr>
          <a:xfrm>
            <a:off x="318716" y="0"/>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
        <p:nvSpPr>
          <p:cNvPr id="12" name="文本框 11">
            <a:extLst>
              <a:ext uri="{FF2B5EF4-FFF2-40B4-BE49-F238E27FC236}">
                <a16:creationId xmlns:a16="http://schemas.microsoft.com/office/drawing/2014/main" id="{6C3ADFD5-3BE5-4E68-A508-D1ED10D73A6E}"/>
              </a:ext>
            </a:extLst>
          </p:cNvPr>
          <p:cNvSpPr txBox="1"/>
          <p:nvPr/>
        </p:nvSpPr>
        <p:spPr>
          <a:xfrm>
            <a:off x="145469" y="559486"/>
            <a:ext cx="5112568" cy="369332"/>
          </a:xfrm>
          <a:prstGeom prst="rect">
            <a:avLst/>
          </a:prstGeom>
          <a:noFill/>
        </p:spPr>
        <p:txBody>
          <a:bodyPr wrap="square" rtlCol="0">
            <a:spAutoFit/>
          </a:bodyPr>
          <a:lstStyle/>
          <a:p>
            <a:pPr algn="ctr"/>
            <a:r>
              <a:rPr lang="zh-CN" altLang="en-US" b="1" dirty="0">
                <a:latin typeface="华文行楷" panose="02010800040101010101" pitchFamily="2" charset="-122"/>
                <a:ea typeface="华文行楷" panose="02010800040101010101" pitchFamily="2" charset="-122"/>
              </a:rPr>
              <a:t>（六）量表信效度的检测</a:t>
            </a:r>
            <a:r>
              <a:rPr lang="en-US" altLang="zh-CN" b="1" dirty="0">
                <a:latin typeface="华文行楷" panose="02010800040101010101" pitchFamily="2" charset="-122"/>
                <a:ea typeface="华文行楷" panose="02010800040101010101" pitchFamily="2" charset="-122"/>
              </a:rPr>
              <a:t>——</a:t>
            </a:r>
            <a:r>
              <a:rPr lang="zh-CN" altLang="en-US" b="1" dirty="0">
                <a:latin typeface="华文行楷" panose="02010800040101010101" pitchFamily="2" charset="-122"/>
                <a:ea typeface="华文行楷" panose="02010800040101010101" pitchFamily="2" charset="-122"/>
              </a:rPr>
              <a:t>验证性因子分析</a:t>
            </a:r>
          </a:p>
        </p:txBody>
      </p:sp>
    </p:spTree>
    <p:extLst>
      <p:ext uri="{BB962C8B-B14F-4D97-AF65-F5344CB8AC3E}">
        <p14:creationId xmlns:p14="http://schemas.microsoft.com/office/powerpoint/2010/main" val="2406960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224EC25B-36D8-4E9B-8A1E-A5B47876DC55}"/>
              </a:ext>
            </a:extLst>
          </p:cNvPr>
          <p:cNvSpPr txBox="1"/>
          <p:nvPr/>
        </p:nvSpPr>
        <p:spPr>
          <a:xfrm>
            <a:off x="611560" y="3075806"/>
            <a:ext cx="8405112" cy="1706878"/>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dirty="0"/>
              <a:t>信度分析</a:t>
            </a:r>
            <a:br>
              <a:rPr lang="zh-CN" altLang="en-US" dirty="0"/>
            </a:br>
            <a:r>
              <a:rPr lang="zh-CN" altLang="en-US" dirty="0"/>
              <a:t>信度，即可靠性，是指问卷的设计的可信程度。通常使用的衡量指标是</a:t>
            </a:r>
            <a:r>
              <a:rPr lang="en-US" altLang="zh-CN" dirty="0"/>
              <a:t>Alpha</a:t>
            </a:r>
            <a:r>
              <a:rPr lang="zh-CN" altLang="en-US" dirty="0"/>
              <a:t>系数，一般克朗巴哈（</a:t>
            </a:r>
            <a:r>
              <a:rPr lang="en-US" altLang="zh-CN" dirty="0"/>
              <a:t>Cronbach‘s alpha</a:t>
            </a:r>
            <a:r>
              <a:rPr lang="zh-CN" altLang="en-US" dirty="0"/>
              <a:t>或</a:t>
            </a:r>
            <a:r>
              <a:rPr lang="en-US" altLang="zh-CN" dirty="0"/>
              <a:t>Cronbach’s </a:t>
            </a:r>
            <a:r>
              <a:rPr lang="el-GR" altLang="zh-CN" dirty="0"/>
              <a:t>α</a:t>
            </a:r>
            <a:r>
              <a:rPr lang="zh-CN" altLang="el-GR" dirty="0"/>
              <a:t>）</a:t>
            </a:r>
            <a:r>
              <a:rPr lang="zh-CN" altLang="en-US" dirty="0"/>
              <a:t>系数在</a:t>
            </a:r>
            <a:r>
              <a:rPr lang="en-US" altLang="zh-CN" dirty="0"/>
              <a:t>0.9</a:t>
            </a:r>
            <a:r>
              <a:rPr lang="zh-CN" altLang="en-US" dirty="0"/>
              <a:t>以上，可靠性比较好，在</a:t>
            </a:r>
            <a:r>
              <a:rPr lang="en-US" altLang="zh-CN" dirty="0"/>
              <a:t>0.8—0.9</a:t>
            </a:r>
            <a:r>
              <a:rPr lang="zh-CN" altLang="en-US" dirty="0"/>
              <a:t>是可接受的；在</a:t>
            </a:r>
            <a:r>
              <a:rPr lang="en-US" altLang="zh-CN" dirty="0"/>
              <a:t>0.7—0.8</a:t>
            </a:r>
            <a:r>
              <a:rPr lang="zh-CN" altLang="en-US" dirty="0"/>
              <a:t>则需要进行调整题项。</a:t>
            </a:r>
            <a:endParaRPr lang="en-US" altLang="zh-CN" dirty="0"/>
          </a:p>
        </p:txBody>
      </p:sp>
      <p:sp>
        <p:nvSpPr>
          <p:cNvPr id="3" name="文本框 2">
            <a:extLst>
              <a:ext uri="{FF2B5EF4-FFF2-40B4-BE49-F238E27FC236}">
                <a16:creationId xmlns:a16="http://schemas.microsoft.com/office/drawing/2014/main" id="{BE70B75D-8F55-43C6-A36E-F3318495BC53}"/>
              </a:ext>
            </a:extLst>
          </p:cNvPr>
          <p:cNvSpPr txBox="1"/>
          <p:nvPr/>
        </p:nvSpPr>
        <p:spPr>
          <a:xfrm>
            <a:off x="107504" y="559486"/>
            <a:ext cx="5112568" cy="369332"/>
          </a:xfrm>
          <a:prstGeom prst="rect">
            <a:avLst/>
          </a:prstGeom>
          <a:noFill/>
        </p:spPr>
        <p:txBody>
          <a:bodyPr wrap="square" rtlCol="0">
            <a:spAutoFit/>
          </a:bodyPr>
          <a:lstStyle/>
          <a:p>
            <a:pPr algn="ctr"/>
            <a:r>
              <a:rPr lang="zh-CN" altLang="en-US" b="1" dirty="0">
                <a:latin typeface="华文行楷" panose="02010800040101010101" pitchFamily="2" charset="-122"/>
                <a:ea typeface="华文行楷" panose="02010800040101010101" pitchFamily="2" charset="-122"/>
              </a:rPr>
              <a:t>（六）量表信效度的检测</a:t>
            </a:r>
            <a:r>
              <a:rPr lang="en-US" altLang="zh-CN" b="1" dirty="0">
                <a:latin typeface="华文行楷" panose="02010800040101010101" pitchFamily="2" charset="-122"/>
                <a:ea typeface="华文行楷" panose="02010800040101010101" pitchFamily="2" charset="-122"/>
              </a:rPr>
              <a:t>——</a:t>
            </a:r>
            <a:r>
              <a:rPr lang="zh-CN" altLang="en-US" b="1" dirty="0">
                <a:latin typeface="华文行楷" panose="02010800040101010101" pitchFamily="2" charset="-122"/>
                <a:ea typeface="华文行楷" panose="02010800040101010101" pitchFamily="2" charset="-122"/>
              </a:rPr>
              <a:t>验证性因子分析</a:t>
            </a:r>
          </a:p>
        </p:txBody>
      </p:sp>
      <p:sp>
        <p:nvSpPr>
          <p:cNvPr id="7" name="文本框 6">
            <a:extLst>
              <a:ext uri="{FF2B5EF4-FFF2-40B4-BE49-F238E27FC236}">
                <a16:creationId xmlns:a16="http://schemas.microsoft.com/office/drawing/2014/main" id="{E8096789-F6F1-496D-BDEB-C621F5DABFD4}"/>
              </a:ext>
            </a:extLst>
          </p:cNvPr>
          <p:cNvSpPr txBox="1"/>
          <p:nvPr/>
        </p:nvSpPr>
        <p:spPr>
          <a:xfrm>
            <a:off x="341652" y="1214255"/>
            <a:ext cx="8302404" cy="170687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t>高阶潜变量（主要是二阶）</a:t>
            </a:r>
            <a:endParaRPr lang="en-US" altLang="zh-CN" dirty="0"/>
          </a:p>
          <a:p>
            <a:pPr marL="285750">
              <a:lnSpc>
                <a:spcPct val="150000"/>
              </a:lnSpc>
            </a:pPr>
            <a:r>
              <a:rPr lang="zh-CN" altLang="en-US" dirty="0"/>
              <a:t>  建议增加区分效度的检验。具体做法是计算各维度的平均方差提取量（</a:t>
            </a:r>
            <a:r>
              <a:rPr lang="en-US" altLang="zh-CN" dirty="0"/>
              <a:t>Average Variance Extracted</a:t>
            </a:r>
            <a:r>
              <a:rPr lang="zh-CN" altLang="en-US" dirty="0"/>
              <a:t>，</a:t>
            </a:r>
            <a:r>
              <a:rPr lang="en-US" altLang="zh-CN" dirty="0"/>
              <a:t>AVE</a:t>
            </a:r>
            <a:r>
              <a:rPr lang="zh-CN" altLang="en-US" dirty="0"/>
              <a:t>）以及各维度之间的相关系数，如果</a:t>
            </a:r>
            <a:r>
              <a:rPr lang="en-US" altLang="zh-CN" dirty="0"/>
              <a:t>AVE</a:t>
            </a:r>
            <a:r>
              <a:rPr lang="zh-CN" altLang="en-US" dirty="0"/>
              <a:t>的平方根大于对应的相关系数，表明区分效度良好。</a:t>
            </a:r>
          </a:p>
        </p:txBody>
      </p:sp>
      <p:sp>
        <p:nvSpPr>
          <p:cNvPr id="8" name="矩形 7">
            <a:extLst>
              <a:ext uri="{FF2B5EF4-FFF2-40B4-BE49-F238E27FC236}">
                <a16:creationId xmlns:a16="http://schemas.microsoft.com/office/drawing/2014/main" id="{7394DA20-B1AC-4BD1-A275-B3711DF50BEA}"/>
              </a:ext>
            </a:extLst>
          </p:cNvPr>
          <p:cNvSpPr/>
          <p:nvPr/>
        </p:nvSpPr>
        <p:spPr>
          <a:xfrm>
            <a:off x="318716" y="0"/>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3004122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49E7B786-8BE5-4459-B5BB-AE949AE0B4D4}"/>
              </a:ext>
            </a:extLst>
          </p:cNvPr>
          <p:cNvGrpSpPr/>
          <p:nvPr/>
        </p:nvGrpSpPr>
        <p:grpSpPr>
          <a:xfrm>
            <a:off x="1039674" y="705227"/>
            <a:ext cx="7926796" cy="550560"/>
            <a:chOff x="1386232" y="940301"/>
            <a:chExt cx="10569061" cy="734079"/>
          </a:xfrm>
        </p:grpSpPr>
        <p:sp>
          <p:nvSpPr>
            <p:cNvPr id="3" name="object 3"/>
            <p:cNvSpPr txBox="1"/>
            <p:nvPr/>
          </p:nvSpPr>
          <p:spPr>
            <a:xfrm>
              <a:off x="1519464" y="1287219"/>
              <a:ext cx="3163439" cy="387161"/>
            </a:xfrm>
            <a:prstGeom prst="rect">
              <a:avLst/>
            </a:prstGeom>
          </p:spPr>
          <p:txBody>
            <a:bodyPr vert="horz" wrap="square" lIns="0" tIns="13243" rIns="0" bIns="0" rtlCol="0">
              <a:spAutoFit/>
            </a:bodyPr>
            <a:lstStyle/>
            <a:p>
              <a:pPr marL="10595">
                <a:spcBef>
                  <a:spcPts val="104"/>
                </a:spcBef>
              </a:pP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七</a:t>
              </a: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华文行楷"/>
                </a:rPr>
                <a:t>路径分析</a:t>
              </a:r>
              <a:endParaRPr b="1" dirty="0">
                <a:latin typeface="华文行楷" panose="02010800040101010101" pitchFamily="2" charset="-122"/>
                <a:ea typeface="华文行楷" panose="02010800040101010101" pitchFamily="2" charset="-122"/>
                <a:cs typeface="微软雅黑 Light"/>
              </a:endParaRPr>
            </a:p>
          </p:txBody>
        </p:sp>
        <p:cxnSp>
          <p:nvCxnSpPr>
            <p:cNvPr id="8" name="直接连接符 7">
              <a:extLst>
                <a:ext uri="{FF2B5EF4-FFF2-40B4-BE49-F238E27FC236}">
                  <a16:creationId xmlns:a16="http://schemas.microsoft.com/office/drawing/2014/main" id="{F87BC774-9986-4697-9D43-2742D274F040}"/>
                </a:ext>
              </a:extLst>
            </p:cNvPr>
            <p:cNvCxnSpPr>
              <a:cxnSpLocks/>
            </p:cNvCxnSpPr>
            <p:nvPr/>
          </p:nvCxnSpPr>
          <p:spPr>
            <a:xfrm>
              <a:off x="1386232" y="940301"/>
              <a:ext cx="10569061" cy="0"/>
            </a:xfrm>
            <a:prstGeom prst="line">
              <a:avLst/>
            </a:prstGeom>
            <a:noFill/>
            <a:ln w="28575" cap="flat" cmpd="sng" algn="ctr">
              <a:solidFill>
                <a:srgbClr val="008000"/>
              </a:solidFill>
              <a:prstDash val="solid"/>
              <a:miter lim="800000"/>
            </a:ln>
            <a:effectLst/>
          </p:spPr>
        </p:cxnSp>
      </p:grpSp>
      <p:sp>
        <p:nvSpPr>
          <p:cNvPr id="10" name="object 21">
            <a:extLst>
              <a:ext uri="{FF2B5EF4-FFF2-40B4-BE49-F238E27FC236}">
                <a16:creationId xmlns:a16="http://schemas.microsoft.com/office/drawing/2014/main" id="{00F40382-EAB4-4FDC-AE14-F6D8F8F0771E}"/>
              </a:ext>
            </a:extLst>
          </p:cNvPr>
          <p:cNvSpPr/>
          <p:nvPr/>
        </p:nvSpPr>
        <p:spPr>
          <a:xfrm>
            <a:off x="5366198" y="1540942"/>
            <a:ext cx="3718576" cy="1906962"/>
          </a:xfrm>
          <a:prstGeom prst="rect">
            <a:avLst/>
          </a:prstGeom>
          <a:blipFill>
            <a:blip r:embed="rId2" cstate="print"/>
            <a:stretch>
              <a:fillRect/>
            </a:stretch>
          </a:blipFill>
        </p:spPr>
        <p:txBody>
          <a:bodyPr wrap="square" lIns="0" tIns="0" rIns="0" bIns="0" rtlCol="0"/>
          <a:lstStyle/>
          <a:p>
            <a:endParaRPr sz="1502"/>
          </a:p>
        </p:txBody>
      </p:sp>
      <p:sp>
        <p:nvSpPr>
          <p:cNvPr id="11" name="object 22">
            <a:extLst>
              <a:ext uri="{FF2B5EF4-FFF2-40B4-BE49-F238E27FC236}">
                <a16:creationId xmlns:a16="http://schemas.microsoft.com/office/drawing/2014/main" id="{4EAF583D-9EA9-4F3A-BEDA-C523ED6040CA}"/>
              </a:ext>
            </a:extLst>
          </p:cNvPr>
          <p:cNvSpPr txBox="1"/>
          <p:nvPr/>
        </p:nvSpPr>
        <p:spPr>
          <a:xfrm>
            <a:off x="6910509" y="3861188"/>
            <a:ext cx="1183360" cy="244205"/>
          </a:xfrm>
          <a:prstGeom prst="rect">
            <a:avLst/>
          </a:prstGeom>
        </p:spPr>
        <p:txBody>
          <a:bodyPr vert="horz" wrap="square" lIns="0" tIns="13243" rIns="0" bIns="0" rtlCol="0">
            <a:spAutoFit/>
          </a:bodyPr>
          <a:lstStyle/>
          <a:p>
            <a:pPr marL="10595">
              <a:spcBef>
                <a:spcPts val="104"/>
              </a:spcBef>
            </a:pPr>
            <a:r>
              <a:rPr sz="1500" spc="21" dirty="0">
                <a:solidFill>
                  <a:srgbClr val="FF6600"/>
                </a:solidFill>
                <a:latin typeface="宋体"/>
                <a:cs typeface="宋体"/>
              </a:rPr>
              <a:t>非递归模型</a:t>
            </a:r>
            <a:endParaRPr sz="1500" dirty="0">
              <a:latin typeface="宋体"/>
              <a:cs typeface="宋体"/>
            </a:endParaRPr>
          </a:p>
        </p:txBody>
      </p:sp>
      <p:grpSp>
        <p:nvGrpSpPr>
          <p:cNvPr id="42" name="组合 41">
            <a:extLst>
              <a:ext uri="{FF2B5EF4-FFF2-40B4-BE49-F238E27FC236}">
                <a16:creationId xmlns:a16="http://schemas.microsoft.com/office/drawing/2014/main" id="{86AD687C-CC00-47F8-9D02-621861EBFEFF}"/>
              </a:ext>
            </a:extLst>
          </p:cNvPr>
          <p:cNvGrpSpPr/>
          <p:nvPr/>
        </p:nvGrpSpPr>
        <p:grpSpPr>
          <a:xfrm>
            <a:off x="492942" y="1849175"/>
            <a:ext cx="4056339" cy="1521101"/>
            <a:chOff x="657569" y="1924050"/>
            <a:chExt cx="5408452" cy="2028134"/>
          </a:xfrm>
        </p:grpSpPr>
        <p:sp>
          <p:nvSpPr>
            <p:cNvPr id="2" name="矩形 1">
              <a:extLst>
                <a:ext uri="{FF2B5EF4-FFF2-40B4-BE49-F238E27FC236}">
                  <a16:creationId xmlns:a16="http://schemas.microsoft.com/office/drawing/2014/main" id="{FF1A59D7-C4FC-45F3-8275-4AEFEB1610F4}"/>
                </a:ext>
              </a:extLst>
            </p:cNvPr>
            <p:cNvSpPr/>
            <p:nvPr/>
          </p:nvSpPr>
          <p:spPr>
            <a:xfrm>
              <a:off x="657569" y="1924050"/>
              <a:ext cx="1457325" cy="38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latin typeface="宋体" panose="02010600030101010101" pitchFamily="2" charset="-122"/>
                  <a:ea typeface="宋体" panose="02010600030101010101" pitchFamily="2" charset="-122"/>
                </a:rPr>
                <a:t>自我效能感</a:t>
              </a:r>
            </a:p>
          </p:txBody>
        </p:sp>
        <p:sp>
          <p:nvSpPr>
            <p:cNvPr id="12" name="矩形 11">
              <a:extLst>
                <a:ext uri="{FF2B5EF4-FFF2-40B4-BE49-F238E27FC236}">
                  <a16:creationId xmlns:a16="http://schemas.microsoft.com/office/drawing/2014/main" id="{4F3F8B16-4E13-40D8-A123-009F7F405EB9}"/>
                </a:ext>
              </a:extLst>
            </p:cNvPr>
            <p:cNvSpPr/>
            <p:nvPr/>
          </p:nvSpPr>
          <p:spPr>
            <a:xfrm>
              <a:off x="657569" y="3565024"/>
              <a:ext cx="1457325" cy="38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latin typeface="宋体" panose="02010600030101010101" pitchFamily="2" charset="-122"/>
                  <a:ea typeface="宋体" panose="02010600030101010101" pitchFamily="2" charset="-122"/>
                </a:rPr>
                <a:t>社会期待</a:t>
              </a:r>
            </a:p>
          </p:txBody>
        </p:sp>
        <p:sp>
          <p:nvSpPr>
            <p:cNvPr id="13" name="矩形 12">
              <a:extLst>
                <a:ext uri="{FF2B5EF4-FFF2-40B4-BE49-F238E27FC236}">
                  <a16:creationId xmlns:a16="http://schemas.microsoft.com/office/drawing/2014/main" id="{4ECC9153-C7E8-4007-8C64-E15868FBE946}"/>
                </a:ext>
              </a:extLst>
            </p:cNvPr>
            <p:cNvSpPr/>
            <p:nvPr/>
          </p:nvSpPr>
          <p:spPr>
            <a:xfrm>
              <a:off x="2910277" y="2581275"/>
              <a:ext cx="1216024" cy="38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latin typeface="宋体" panose="02010600030101010101" pitchFamily="2" charset="-122"/>
                  <a:ea typeface="宋体" panose="02010600030101010101" pitchFamily="2" charset="-122"/>
                </a:rPr>
                <a:t>成就动机</a:t>
              </a:r>
            </a:p>
          </p:txBody>
        </p:sp>
        <p:sp>
          <p:nvSpPr>
            <p:cNvPr id="14" name="矩形 13">
              <a:extLst>
                <a:ext uri="{FF2B5EF4-FFF2-40B4-BE49-F238E27FC236}">
                  <a16:creationId xmlns:a16="http://schemas.microsoft.com/office/drawing/2014/main" id="{F1AAE4F7-37EB-4031-B2A0-8C55684F4E09}"/>
                </a:ext>
              </a:extLst>
            </p:cNvPr>
            <p:cNvSpPr/>
            <p:nvPr/>
          </p:nvSpPr>
          <p:spPr>
            <a:xfrm>
              <a:off x="4895873" y="2590800"/>
              <a:ext cx="1170148" cy="38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latin typeface="宋体" panose="02010600030101010101" pitchFamily="2" charset="-122"/>
                  <a:ea typeface="宋体" panose="02010600030101010101" pitchFamily="2" charset="-122"/>
                </a:rPr>
                <a:t>学业表现</a:t>
              </a:r>
            </a:p>
          </p:txBody>
        </p:sp>
        <p:cxnSp>
          <p:nvCxnSpPr>
            <p:cNvPr id="16" name="直接箭头连接符 15">
              <a:extLst>
                <a:ext uri="{FF2B5EF4-FFF2-40B4-BE49-F238E27FC236}">
                  <a16:creationId xmlns:a16="http://schemas.microsoft.com/office/drawing/2014/main" id="{F1913E04-57BC-473B-A72E-D2239F0187F1}"/>
                </a:ext>
              </a:extLst>
            </p:cNvPr>
            <p:cNvCxnSpPr>
              <a:cxnSpLocks/>
              <a:stCxn id="13" idx="3"/>
              <a:endCxn id="14" idx="1"/>
            </p:cNvCxnSpPr>
            <p:nvPr/>
          </p:nvCxnSpPr>
          <p:spPr>
            <a:xfrm>
              <a:off x="4126301" y="2774855"/>
              <a:ext cx="769572"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8738EC8E-0412-4B1C-9296-8FF868C28A15}"/>
                </a:ext>
              </a:extLst>
            </p:cNvPr>
            <p:cNvCxnSpPr>
              <a:cxnSpLocks/>
              <a:stCxn id="12" idx="3"/>
              <a:endCxn id="13" idx="1"/>
            </p:cNvCxnSpPr>
            <p:nvPr/>
          </p:nvCxnSpPr>
          <p:spPr>
            <a:xfrm flipV="1">
              <a:off x="2114894" y="2774855"/>
              <a:ext cx="795383" cy="983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9CB21526-4E8B-4E7B-949E-FEDEDC1902F2}"/>
                </a:ext>
              </a:extLst>
            </p:cNvPr>
            <p:cNvCxnSpPr>
              <a:cxnSpLocks/>
              <a:stCxn id="12" idx="3"/>
              <a:endCxn id="14" idx="2"/>
            </p:cNvCxnSpPr>
            <p:nvPr/>
          </p:nvCxnSpPr>
          <p:spPr>
            <a:xfrm flipV="1">
              <a:off x="2114894" y="2977960"/>
              <a:ext cx="3366053" cy="780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948660E4-D0DB-4BE9-9FEB-5537A76BA60E}"/>
                </a:ext>
              </a:extLst>
            </p:cNvPr>
            <p:cNvCxnSpPr>
              <a:cxnSpLocks/>
              <a:stCxn id="2" idx="3"/>
              <a:endCxn id="14" idx="0"/>
            </p:cNvCxnSpPr>
            <p:nvPr/>
          </p:nvCxnSpPr>
          <p:spPr>
            <a:xfrm>
              <a:off x="2114894" y="2117630"/>
              <a:ext cx="3366053" cy="473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连接符: 曲线 23">
              <a:extLst>
                <a:ext uri="{FF2B5EF4-FFF2-40B4-BE49-F238E27FC236}">
                  <a16:creationId xmlns:a16="http://schemas.microsoft.com/office/drawing/2014/main" id="{94B23D2D-9108-4AC5-82C0-A3542D56928E}"/>
                </a:ext>
              </a:extLst>
            </p:cNvPr>
            <p:cNvCxnSpPr>
              <a:stCxn id="2" idx="1"/>
              <a:endCxn id="12" idx="1"/>
            </p:cNvCxnSpPr>
            <p:nvPr/>
          </p:nvCxnSpPr>
          <p:spPr>
            <a:xfrm rot="10800000" flipV="1">
              <a:off x="657569" y="2117630"/>
              <a:ext cx="12700" cy="1640974"/>
            </a:xfrm>
            <a:prstGeom prst="curvedConnector3">
              <a:avLst>
                <a:gd name="adj1" fmla="val 40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98EBF831-13AE-4C89-AB94-031902A8E4CF}"/>
                </a:ext>
              </a:extLst>
            </p:cNvPr>
            <p:cNvCxnSpPr>
              <a:cxnSpLocks/>
              <a:stCxn id="2" idx="3"/>
              <a:endCxn id="13" idx="1"/>
            </p:cNvCxnSpPr>
            <p:nvPr/>
          </p:nvCxnSpPr>
          <p:spPr>
            <a:xfrm>
              <a:off x="2114894" y="2117630"/>
              <a:ext cx="795383" cy="657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object 22">
            <a:extLst>
              <a:ext uri="{FF2B5EF4-FFF2-40B4-BE49-F238E27FC236}">
                <a16:creationId xmlns:a16="http://schemas.microsoft.com/office/drawing/2014/main" id="{F3791AEC-6936-4D88-8EA3-4A350CD9232A}"/>
              </a:ext>
            </a:extLst>
          </p:cNvPr>
          <p:cNvSpPr txBox="1"/>
          <p:nvPr/>
        </p:nvSpPr>
        <p:spPr>
          <a:xfrm>
            <a:off x="1586171" y="3788695"/>
            <a:ext cx="934941" cy="244205"/>
          </a:xfrm>
          <a:prstGeom prst="rect">
            <a:avLst/>
          </a:prstGeom>
        </p:spPr>
        <p:txBody>
          <a:bodyPr vert="horz" wrap="square" lIns="0" tIns="13243" rIns="0" bIns="0" rtlCol="0">
            <a:spAutoFit/>
          </a:bodyPr>
          <a:lstStyle/>
          <a:p>
            <a:pPr marL="10595">
              <a:spcBef>
                <a:spcPts val="104"/>
              </a:spcBef>
            </a:pPr>
            <a:r>
              <a:rPr sz="1500" spc="21" dirty="0" err="1">
                <a:solidFill>
                  <a:srgbClr val="FF6600"/>
                </a:solidFill>
                <a:latin typeface="宋体"/>
                <a:cs typeface="宋体"/>
              </a:rPr>
              <a:t>递归模型</a:t>
            </a:r>
            <a:endParaRPr sz="1500" dirty="0">
              <a:latin typeface="宋体"/>
              <a:cs typeface="宋体"/>
            </a:endParaRPr>
          </a:p>
        </p:txBody>
      </p:sp>
      <p:sp>
        <p:nvSpPr>
          <p:cNvPr id="21" name="矩形 20">
            <a:extLst>
              <a:ext uri="{FF2B5EF4-FFF2-40B4-BE49-F238E27FC236}">
                <a16:creationId xmlns:a16="http://schemas.microsoft.com/office/drawing/2014/main" id="{4E6F2213-93B2-4551-BD10-A776E4743E8F}"/>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447134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49E7B786-8BE5-4459-B5BB-AE949AE0B4D4}"/>
              </a:ext>
            </a:extLst>
          </p:cNvPr>
          <p:cNvGrpSpPr/>
          <p:nvPr/>
        </p:nvGrpSpPr>
        <p:grpSpPr>
          <a:xfrm>
            <a:off x="1039674" y="705225"/>
            <a:ext cx="7926796" cy="455625"/>
            <a:chOff x="1386232" y="940300"/>
            <a:chExt cx="10569061" cy="607500"/>
          </a:xfrm>
        </p:grpSpPr>
        <p:sp>
          <p:nvSpPr>
            <p:cNvPr id="3" name="object 3"/>
            <p:cNvSpPr txBox="1"/>
            <p:nvPr/>
          </p:nvSpPr>
          <p:spPr>
            <a:xfrm>
              <a:off x="1386232" y="1160639"/>
              <a:ext cx="3163438" cy="387161"/>
            </a:xfrm>
            <a:prstGeom prst="rect">
              <a:avLst/>
            </a:prstGeom>
          </p:spPr>
          <p:txBody>
            <a:bodyPr vert="horz" wrap="square" lIns="0" tIns="13243" rIns="0" bIns="0" rtlCol="0">
              <a:spAutoFit/>
            </a:bodyPr>
            <a:lstStyle/>
            <a:p>
              <a:pPr marL="10595">
                <a:spcBef>
                  <a:spcPts val="104"/>
                </a:spcBef>
              </a:pP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七</a:t>
              </a: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路径分析</a:t>
              </a:r>
              <a:endParaRPr b="1" dirty="0">
                <a:latin typeface="华文行楷" panose="02010800040101010101" pitchFamily="2" charset="-122"/>
                <a:ea typeface="华文行楷" panose="02010800040101010101" pitchFamily="2" charset="-122"/>
                <a:cs typeface="微软雅黑 Light"/>
              </a:endParaRPr>
            </a:p>
          </p:txBody>
        </p:sp>
        <p:cxnSp>
          <p:nvCxnSpPr>
            <p:cNvPr id="8" name="直接连接符 7">
              <a:extLst>
                <a:ext uri="{FF2B5EF4-FFF2-40B4-BE49-F238E27FC236}">
                  <a16:creationId xmlns:a16="http://schemas.microsoft.com/office/drawing/2014/main" id="{F87BC774-9986-4697-9D43-2742D274F04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grpSp>
      <p:grpSp>
        <p:nvGrpSpPr>
          <p:cNvPr id="10" name="组合 9">
            <a:extLst>
              <a:ext uri="{FF2B5EF4-FFF2-40B4-BE49-F238E27FC236}">
                <a16:creationId xmlns:a16="http://schemas.microsoft.com/office/drawing/2014/main" id="{958CFAC3-5726-42A6-87C9-66D982838E27}"/>
              </a:ext>
            </a:extLst>
          </p:cNvPr>
          <p:cNvGrpSpPr/>
          <p:nvPr/>
        </p:nvGrpSpPr>
        <p:grpSpPr>
          <a:xfrm>
            <a:off x="973788" y="1618696"/>
            <a:ext cx="4056339" cy="1521101"/>
            <a:chOff x="657569" y="1924050"/>
            <a:chExt cx="5408452" cy="2028134"/>
          </a:xfrm>
        </p:grpSpPr>
        <p:sp>
          <p:nvSpPr>
            <p:cNvPr id="11" name="矩形 10">
              <a:extLst>
                <a:ext uri="{FF2B5EF4-FFF2-40B4-BE49-F238E27FC236}">
                  <a16:creationId xmlns:a16="http://schemas.microsoft.com/office/drawing/2014/main" id="{F865BD28-D731-4834-8C5D-95ABF0FCFC1A}"/>
                </a:ext>
              </a:extLst>
            </p:cNvPr>
            <p:cNvSpPr/>
            <p:nvPr/>
          </p:nvSpPr>
          <p:spPr>
            <a:xfrm>
              <a:off x="657569" y="1924050"/>
              <a:ext cx="1457325" cy="38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latin typeface="宋体" panose="02010600030101010101" pitchFamily="2" charset="-122"/>
                  <a:ea typeface="宋体" panose="02010600030101010101" pitchFamily="2" charset="-122"/>
                </a:rPr>
                <a:t>自我效能感</a:t>
              </a:r>
            </a:p>
          </p:txBody>
        </p:sp>
        <p:sp>
          <p:nvSpPr>
            <p:cNvPr id="12" name="矩形 11">
              <a:extLst>
                <a:ext uri="{FF2B5EF4-FFF2-40B4-BE49-F238E27FC236}">
                  <a16:creationId xmlns:a16="http://schemas.microsoft.com/office/drawing/2014/main" id="{8D4D4EFC-663C-47C9-A1BD-A09A90552C98}"/>
                </a:ext>
              </a:extLst>
            </p:cNvPr>
            <p:cNvSpPr/>
            <p:nvPr/>
          </p:nvSpPr>
          <p:spPr>
            <a:xfrm>
              <a:off x="657569" y="3565024"/>
              <a:ext cx="1457325" cy="38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latin typeface="宋体" panose="02010600030101010101" pitchFamily="2" charset="-122"/>
                  <a:ea typeface="宋体" panose="02010600030101010101" pitchFamily="2" charset="-122"/>
                </a:rPr>
                <a:t>社会期待</a:t>
              </a:r>
            </a:p>
          </p:txBody>
        </p:sp>
        <p:sp>
          <p:nvSpPr>
            <p:cNvPr id="13" name="矩形 12">
              <a:extLst>
                <a:ext uri="{FF2B5EF4-FFF2-40B4-BE49-F238E27FC236}">
                  <a16:creationId xmlns:a16="http://schemas.microsoft.com/office/drawing/2014/main" id="{33F49EAC-7507-4305-B4C4-287ED2765CCF}"/>
                </a:ext>
              </a:extLst>
            </p:cNvPr>
            <p:cNvSpPr/>
            <p:nvPr/>
          </p:nvSpPr>
          <p:spPr>
            <a:xfrm>
              <a:off x="2910277" y="2581275"/>
              <a:ext cx="1216024" cy="38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latin typeface="宋体" panose="02010600030101010101" pitchFamily="2" charset="-122"/>
                  <a:ea typeface="宋体" panose="02010600030101010101" pitchFamily="2" charset="-122"/>
                </a:rPr>
                <a:t>成就动机</a:t>
              </a:r>
            </a:p>
          </p:txBody>
        </p:sp>
        <p:sp>
          <p:nvSpPr>
            <p:cNvPr id="14" name="矩形 13">
              <a:extLst>
                <a:ext uri="{FF2B5EF4-FFF2-40B4-BE49-F238E27FC236}">
                  <a16:creationId xmlns:a16="http://schemas.microsoft.com/office/drawing/2014/main" id="{5675E100-BCCB-4C73-9119-24B243A33C22}"/>
                </a:ext>
              </a:extLst>
            </p:cNvPr>
            <p:cNvSpPr/>
            <p:nvPr/>
          </p:nvSpPr>
          <p:spPr>
            <a:xfrm>
              <a:off x="4895873" y="2590800"/>
              <a:ext cx="1170148" cy="3871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solidFill>
                    <a:schemeClr val="tx1"/>
                  </a:solidFill>
                  <a:latin typeface="宋体" panose="02010600030101010101" pitchFamily="2" charset="-122"/>
                  <a:ea typeface="宋体" panose="02010600030101010101" pitchFamily="2" charset="-122"/>
                </a:rPr>
                <a:t>学业表现</a:t>
              </a:r>
            </a:p>
          </p:txBody>
        </p:sp>
        <p:cxnSp>
          <p:nvCxnSpPr>
            <p:cNvPr id="15" name="直接箭头连接符 14">
              <a:extLst>
                <a:ext uri="{FF2B5EF4-FFF2-40B4-BE49-F238E27FC236}">
                  <a16:creationId xmlns:a16="http://schemas.microsoft.com/office/drawing/2014/main" id="{C3801F84-0F5F-4742-89AF-410283220CD0}"/>
                </a:ext>
              </a:extLst>
            </p:cNvPr>
            <p:cNvCxnSpPr>
              <a:cxnSpLocks/>
              <a:stCxn id="13" idx="3"/>
              <a:endCxn id="14" idx="1"/>
            </p:cNvCxnSpPr>
            <p:nvPr/>
          </p:nvCxnSpPr>
          <p:spPr>
            <a:xfrm>
              <a:off x="4126301" y="2774855"/>
              <a:ext cx="769572"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255AA764-D6FA-4380-A295-861F081E6835}"/>
                </a:ext>
              </a:extLst>
            </p:cNvPr>
            <p:cNvCxnSpPr>
              <a:cxnSpLocks/>
              <a:stCxn id="12" idx="3"/>
              <a:endCxn id="13" idx="1"/>
            </p:cNvCxnSpPr>
            <p:nvPr/>
          </p:nvCxnSpPr>
          <p:spPr>
            <a:xfrm flipV="1">
              <a:off x="2114894" y="2774855"/>
              <a:ext cx="795383" cy="983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4664F662-5628-417D-9EB0-2D24CDF75F61}"/>
                </a:ext>
              </a:extLst>
            </p:cNvPr>
            <p:cNvCxnSpPr>
              <a:cxnSpLocks/>
              <a:stCxn id="12" idx="3"/>
              <a:endCxn id="14" idx="2"/>
            </p:cNvCxnSpPr>
            <p:nvPr/>
          </p:nvCxnSpPr>
          <p:spPr>
            <a:xfrm flipV="1">
              <a:off x="2114894" y="2977960"/>
              <a:ext cx="3366053" cy="780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A7680264-260C-4FD5-B098-55E46EFF615E}"/>
                </a:ext>
              </a:extLst>
            </p:cNvPr>
            <p:cNvCxnSpPr>
              <a:cxnSpLocks/>
              <a:stCxn id="11" idx="3"/>
              <a:endCxn id="14" idx="0"/>
            </p:cNvCxnSpPr>
            <p:nvPr/>
          </p:nvCxnSpPr>
          <p:spPr>
            <a:xfrm>
              <a:off x="2114894" y="2117630"/>
              <a:ext cx="3366053" cy="473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连接符: 曲线 18">
              <a:extLst>
                <a:ext uri="{FF2B5EF4-FFF2-40B4-BE49-F238E27FC236}">
                  <a16:creationId xmlns:a16="http://schemas.microsoft.com/office/drawing/2014/main" id="{37872B6D-1C27-4664-89B4-18D2F19317A7}"/>
                </a:ext>
              </a:extLst>
            </p:cNvPr>
            <p:cNvCxnSpPr>
              <a:stCxn id="11" idx="1"/>
              <a:endCxn id="12" idx="1"/>
            </p:cNvCxnSpPr>
            <p:nvPr/>
          </p:nvCxnSpPr>
          <p:spPr>
            <a:xfrm rot="10800000" flipV="1">
              <a:off x="657569" y="2117630"/>
              <a:ext cx="12700" cy="1640974"/>
            </a:xfrm>
            <a:prstGeom prst="curvedConnector3">
              <a:avLst>
                <a:gd name="adj1" fmla="val 40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E5400EFB-2560-48D6-85C6-F45B66D4ACB6}"/>
                </a:ext>
              </a:extLst>
            </p:cNvPr>
            <p:cNvCxnSpPr>
              <a:cxnSpLocks/>
              <a:stCxn id="11" idx="3"/>
              <a:endCxn id="13" idx="1"/>
            </p:cNvCxnSpPr>
            <p:nvPr/>
          </p:nvCxnSpPr>
          <p:spPr>
            <a:xfrm>
              <a:off x="2114894" y="2117630"/>
              <a:ext cx="795383" cy="657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object 30">
            <a:extLst>
              <a:ext uri="{FF2B5EF4-FFF2-40B4-BE49-F238E27FC236}">
                <a16:creationId xmlns:a16="http://schemas.microsoft.com/office/drawing/2014/main" id="{7B019A29-92B8-4E20-A101-9B6CD4524CF9}"/>
              </a:ext>
            </a:extLst>
          </p:cNvPr>
          <p:cNvSpPr txBox="1"/>
          <p:nvPr/>
        </p:nvSpPr>
        <p:spPr>
          <a:xfrm>
            <a:off x="306986" y="2264821"/>
            <a:ext cx="339090" cy="208230"/>
          </a:xfrm>
          <a:prstGeom prst="rect">
            <a:avLst/>
          </a:prstGeom>
        </p:spPr>
        <p:txBody>
          <a:bodyPr vert="horz" wrap="square" lIns="0" tIns="11906" rIns="0" bIns="0" rtlCol="0">
            <a:spAutoFit/>
          </a:bodyPr>
          <a:lstStyle/>
          <a:p>
            <a:pPr marL="9525">
              <a:spcBef>
                <a:spcPts val="94"/>
              </a:spcBef>
            </a:pPr>
            <a:r>
              <a:rPr sz="1275" spc="4" dirty="0">
                <a:latin typeface="Arial"/>
                <a:cs typeface="Arial"/>
              </a:rPr>
              <a:t>0.13</a:t>
            </a:r>
            <a:endParaRPr sz="1275" dirty="0">
              <a:latin typeface="Arial"/>
              <a:cs typeface="Arial"/>
            </a:endParaRPr>
          </a:p>
        </p:txBody>
      </p:sp>
      <p:sp>
        <p:nvSpPr>
          <p:cNvPr id="22" name="object 30">
            <a:extLst>
              <a:ext uri="{FF2B5EF4-FFF2-40B4-BE49-F238E27FC236}">
                <a16:creationId xmlns:a16="http://schemas.microsoft.com/office/drawing/2014/main" id="{19A11DAC-583E-4A7C-8D50-4CC619204C94}"/>
              </a:ext>
            </a:extLst>
          </p:cNvPr>
          <p:cNvSpPr txBox="1"/>
          <p:nvPr/>
        </p:nvSpPr>
        <p:spPr>
          <a:xfrm>
            <a:off x="2559659" y="1713964"/>
            <a:ext cx="339090" cy="208230"/>
          </a:xfrm>
          <a:prstGeom prst="rect">
            <a:avLst/>
          </a:prstGeom>
        </p:spPr>
        <p:txBody>
          <a:bodyPr vert="horz" wrap="square" lIns="0" tIns="11906" rIns="0" bIns="0" rtlCol="0">
            <a:spAutoFit/>
          </a:bodyPr>
          <a:lstStyle/>
          <a:p>
            <a:pPr marL="9525">
              <a:spcBef>
                <a:spcPts val="94"/>
              </a:spcBef>
            </a:pPr>
            <a:r>
              <a:rPr sz="1275" spc="4" dirty="0">
                <a:latin typeface="Arial"/>
                <a:cs typeface="Arial"/>
              </a:rPr>
              <a:t>0.</a:t>
            </a:r>
            <a:r>
              <a:rPr lang="en-US" altLang="zh-CN" sz="1275" spc="4" dirty="0">
                <a:latin typeface="Arial"/>
                <a:cs typeface="Arial"/>
              </a:rPr>
              <a:t>29</a:t>
            </a:r>
            <a:endParaRPr sz="1275" dirty="0">
              <a:latin typeface="Arial"/>
              <a:cs typeface="Arial"/>
            </a:endParaRPr>
          </a:p>
        </p:txBody>
      </p:sp>
      <p:sp>
        <p:nvSpPr>
          <p:cNvPr id="23" name="object 30">
            <a:extLst>
              <a:ext uri="{FF2B5EF4-FFF2-40B4-BE49-F238E27FC236}">
                <a16:creationId xmlns:a16="http://schemas.microsoft.com/office/drawing/2014/main" id="{F7078F42-1DAB-42AE-BDC3-48C7FCEDBC68}"/>
              </a:ext>
            </a:extLst>
          </p:cNvPr>
          <p:cNvSpPr txBox="1"/>
          <p:nvPr/>
        </p:nvSpPr>
        <p:spPr>
          <a:xfrm>
            <a:off x="1847762" y="1904935"/>
            <a:ext cx="339090" cy="208230"/>
          </a:xfrm>
          <a:prstGeom prst="rect">
            <a:avLst/>
          </a:prstGeom>
        </p:spPr>
        <p:txBody>
          <a:bodyPr vert="horz" wrap="square" lIns="0" tIns="11906" rIns="0" bIns="0" rtlCol="0">
            <a:spAutoFit/>
          </a:bodyPr>
          <a:lstStyle/>
          <a:p>
            <a:pPr marL="9525">
              <a:spcBef>
                <a:spcPts val="94"/>
              </a:spcBef>
            </a:pPr>
            <a:r>
              <a:rPr sz="1275" spc="4" dirty="0">
                <a:latin typeface="Arial"/>
                <a:cs typeface="Arial"/>
              </a:rPr>
              <a:t>0.</a:t>
            </a:r>
            <a:r>
              <a:rPr lang="en-US" altLang="zh-CN" sz="1275" spc="4" dirty="0">
                <a:latin typeface="Arial"/>
                <a:cs typeface="Arial"/>
              </a:rPr>
              <a:t>6</a:t>
            </a:r>
            <a:r>
              <a:rPr sz="1275" spc="4" dirty="0">
                <a:latin typeface="Arial"/>
                <a:cs typeface="Arial"/>
              </a:rPr>
              <a:t>3</a:t>
            </a:r>
            <a:endParaRPr sz="1275" dirty="0">
              <a:latin typeface="Arial"/>
              <a:cs typeface="Arial"/>
            </a:endParaRPr>
          </a:p>
        </p:txBody>
      </p:sp>
      <p:sp>
        <p:nvSpPr>
          <p:cNvPr id="24" name="object 30">
            <a:extLst>
              <a:ext uri="{FF2B5EF4-FFF2-40B4-BE49-F238E27FC236}">
                <a16:creationId xmlns:a16="http://schemas.microsoft.com/office/drawing/2014/main" id="{01E1052D-0B61-488C-8730-6951E04BE7F3}"/>
              </a:ext>
            </a:extLst>
          </p:cNvPr>
          <p:cNvSpPr txBox="1"/>
          <p:nvPr/>
        </p:nvSpPr>
        <p:spPr>
          <a:xfrm>
            <a:off x="2662868" y="2723841"/>
            <a:ext cx="339090" cy="208230"/>
          </a:xfrm>
          <a:prstGeom prst="rect">
            <a:avLst/>
          </a:prstGeom>
        </p:spPr>
        <p:txBody>
          <a:bodyPr vert="horz" wrap="square" lIns="0" tIns="11906" rIns="0" bIns="0" rtlCol="0">
            <a:spAutoFit/>
          </a:bodyPr>
          <a:lstStyle/>
          <a:p>
            <a:pPr marL="9525">
              <a:spcBef>
                <a:spcPts val="94"/>
              </a:spcBef>
            </a:pPr>
            <a:r>
              <a:rPr sz="1275" spc="4" dirty="0">
                <a:latin typeface="Arial"/>
                <a:cs typeface="Arial"/>
              </a:rPr>
              <a:t>0.1</a:t>
            </a:r>
            <a:r>
              <a:rPr lang="en-US" altLang="zh-CN" sz="1275" spc="4" dirty="0">
                <a:latin typeface="Arial"/>
                <a:cs typeface="Arial"/>
              </a:rPr>
              <a:t>6</a:t>
            </a:r>
            <a:endParaRPr sz="1275" dirty="0">
              <a:latin typeface="Arial"/>
              <a:cs typeface="Arial"/>
            </a:endParaRPr>
          </a:p>
        </p:txBody>
      </p:sp>
      <p:sp>
        <p:nvSpPr>
          <p:cNvPr id="25" name="object 30">
            <a:extLst>
              <a:ext uri="{FF2B5EF4-FFF2-40B4-BE49-F238E27FC236}">
                <a16:creationId xmlns:a16="http://schemas.microsoft.com/office/drawing/2014/main" id="{FA2FECEF-67BA-4946-87C5-B364B49CB669}"/>
              </a:ext>
            </a:extLst>
          </p:cNvPr>
          <p:cNvSpPr txBox="1"/>
          <p:nvPr/>
        </p:nvSpPr>
        <p:spPr>
          <a:xfrm>
            <a:off x="1825326" y="2483501"/>
            <a:ext cx="339090" cy="208230"/>
          </a:xfrm>
          <a:prstGeom prst="rect">
            <a:avLst/>
          </a:prstGeom>
        </p:spPr>
        <p:txBody>
          <a:bodyPr vert="horz" wrap="square" lIns="0" tIns="11906" rIns="0" bIns="0" rtlCol="0">
            <a:spAutoFit/>
          </a:bodyPr>
          <a:lstStyle/>
          <a:p>
            <a:pPr marL="9525">
              <a:spcBef>
                <a:spcPts val="94"/>
              </a:spcBef>
            </a:pPr>
            <a:r>
              <a:rPr sz="1275" spc="4" dirty="0">
                <a:latin typeface="Arial"/>
                <a:cs typeface="Arial"/>
              </a:rPr>
              <a:t>0.</a:t>
            </a:r>
            <a:r>
              <a:rPr lang="en-US" altLang="zh-CN" sz="1275" spc="4" dirty="0">
                <a:latin typeface="Arial"/>
                <a:cs typeface="Arial"/>
              </a:rPr>
              <a:t>02</a:t>
            </a:r>
            <a:endParaRPr sz="1275" dirty="0">
              <a:latin typeface="Arial"/>
              <a:cs typeface="Arial"/>
            </a:endParaRPr>
          </a:p>
        </p:txBody>
      </p:sp>
      <p:sp>
        <p:nvSpPr>
          <p:cNvPr id="26" name="object 30">
            <a:extLst>
              <a:ext uri="{FF2B5EF4-FFF2-40B4-BE49-F238E27FC236}">
                <a16:creationId xmlns:a16="http://schemas.microsoft.com/office/drawing/2014/main" id="{99461AC8-30CD-44D0-82EC-03D87901FF9A}"/>
              </a:ext>
            </a:extLst>
          </p:cNvPr>
          <p:cNvSpPr txBox="1"/>
          <p:nvPr/>
        </p:nvSpPr>
        <p:spPr>
          <a:xfrm>
            <a:off x="3336959" y="2074915"/>
            <a:ext cx="339090" cy="208230"/>
          </a:xfrm>
          <a:prstGeom prst="rect">
            <a:avLst/>
          </a:prstGeom>
        </p:spPr>
        <p:txBody>
          <a:bodyPr vert="horz" wrap="square" lIns="0" tIns="11906" rIns="0" bIns="0" rtlCol="0">
            <a:spAutoFit/>
          </a:bodyPr>
          <a:lstStyle/>
          <a:p>
            <a:pPr marL="9525">
              <a:spcBef>
                <a:spcPts val="94"/>
              </a:spcBef>
            </a:pPr>
            <a:r>
              <a:rPr sz="1275" spc="4" dirty="0">
                <a:latin typeface="Arial"/>
                <a:cs typeface="Arial"/>
              </a:rPr>
              <a:t>0.</a:t>
            </a:r>
            <a:r>
              <a:rPr lang="en-US" altLang="zh-CN" sz="1275" spc="4" dirty="0">
                <a:latin typeface="Arial"/>
                <a:cs typeface="Arial"/>
              </a:rPr>
              <a:t>21</a:t>
            </a:r>
            <a:endParaRPr sz="1275" dirty="0">
              <a:latin typeface="Arial"/>
              <a:cs typeface="Arial"/>
            </a:endParaRPr>
          </a:p>
        </p:txBody>
      </p:sp>
      <p:sp>
        <p:nvSpPr>
          <p:cNvPr id="28" name="文本框 27">
            <a:extLst>
              <a:ext uri="{FF2B5EF4-FFF2-40B4-BE49-F238E27FC236}">
                <a16:creationId xmlns:a16="http://schemas.microsoft.com/office/drawing/2014/main" id="{1371F888-8E5C-477C-91EE-8B1CF1D27B79}"/>
              </a:ext>
            </a:extLst>
          </p:cNvPr>
          <p:cNvSpPr txBox="1"/>
          <p:nvPr/>
        </p:nvSpPr>
        <p:spPr>
          <a:xfrm>
            <a:off x="1038533" y="3190844"/>
            <a:ext cx="2350294" cy="300082"/>
          </a:xfrm>
          <a:prstGeom prst="rect">
            <a:avLst/>
          </a:prstGeom>
          <a:noFill/>
        </p:spPr>
        <p:txBody>
          <a:bodyPr wrap="square">
            <a:spAutoFit/>
          </a:bodyPr>
          <a:lstStyle/>
          <a:p>
            <a:pPr marL="9525">
              <a:spcBef>
                <a:spcPts val="101"/>
              </a:spcBef>
            </a:pPr>
            <a:r>
              <a:rPr lang="zh-CN" altLang="en-US" sz="1350" spc="19" dirty="0">
                <a:solidFill>
                  <a:srgbClr val="FF6600"/>
                </a:solidFill>
                <a:latin typeface="宋体"/>
                <a:cs typeface="宋体"/>
              </a:rPr>
              <a:t>路径分析参数估计图</a:t>
            </a:r>
            <a:endParaRPr lang="zh-CN" altLang="en-US" sz="1350" dirty="0">
              <a:latin typeface="宋体"/>
              <a:cs typeface="宋体"/>
            </a:endParaRPr>
          </a:p>
        </p:txBody>
      </p:sp>
      <p:sp>
        <p:nvSpPr>
          <p:cNvPr id="29" name="文本框 28">
            <a:extLst>
              <a:ext uri="{FF2B5EF4-FFF2-40B4-BE49-F238E27FC236}">
                <a16:creationId xmlns:a16="http://schemas.microsoft.com/office/drawing/2014/main" id="{2773207F-3A59-4190-99FD-2AC6ED8A8DF1}"/>
              </a:ext>
            </a:extLst>
          </p:cNvPr>
          <p:cNvSpPr txBox="1"/>
          <p:nvPr/>
        </p:nvSpPr>
        <p:spPr>
          <a:xfrm>
            <a:off x="1038532" y="3501541"/>
            <a:ext cx="6427481" cy="1546577"/>
          </a:xfrm>
          <a:prstGeom prst="rect">
            <a:avLst/>
          </a:prstGeom>
          <a:noFill/>
        </p:spPr>
        <p:txBody>
          <a:bodyPr wrap="square">
            <a:spAutoFit/>
          </a:bodyPr>
          <a:lstStyle/>
          <a:p>
            <a:r>
              <a:rPr lang="zh-CN" altLang="en-US" sz="1350" dirty="0"/>
              <a:t>自我效能对于学业表现的模型衍生相关：（轨迹法则）</a:t>
            </a:r>
            <a:endParaRPr lang="en-US" altLang="zh-CN" sz="1350" dirty="0"/>
          </a:p>
          <a:p>
            <a:r>
              <a:rPr lang="en-US" altLang="zh-CN" sz="1350" dirty="0"/>
              <a:t>1.</a:t>
            </a:r>
            <a:r>
              <a:rPr lang="zh-CN" altLang="en-US" sz="1350" dirty="0"/>
              <a:t>直接效应：自我效能</a:t>
            </a:r>
            <a:r>
              <a:rPr lang="en-US" altLang="zh-CN" sz="1350" dirty="0"/>
              <a:t>----&gt; </a:t>
            </a:r>
            <a:r>
              <a:rPr lang="zh-CN" altLang="en-US" sz="1350" dirty="0"/>
              <a:t>学业表现</a:t>
            </a:r>
            <a:r>
              <a:rPr lang="en-US" altLang="zh-CN" sz="1350" dirty="0"/>
              <a:t>=0.29</a:t>
            </a:r>
          </a:p>
          <a:p>
            <a:r>
              <a:rPr lang="en-US" altLang="zh-CN" sz="1350" dirty="0"/>
              <a:t>2.</a:t>
            </a:r>
            <a:r>
              <a:rPr lang="zh-CN" altLang="en-US" sz="1350" dirty="0"/>
              <a:t>间接效应：自我效能</a:t>
            </a:r>
            <a:r>
              <a:rPr lang="en-US" altLang="zh-CN" sz="1350" dirty="0"/>
              <a:t>----&gt; </a:t>
            </a:r>
            <a:r>
              <a:rPr lang="zh-CN" altLang="en-US" sz="1350" dirty="0"/>
              <a:t>成就动机</a:t>
            </a:r>
            <a:r>
              <a:rPr lang="en-US" altLang="zh-CN" sz="1350" dirty="0"/>
              <a:t>----&gt; </a:t>
            </a:r>
            <a:r>
              <a:rPr lang="zh-CN" altLang="en-US" sz="1350" dirty="0"/>
              <a:t>学业表现</a:t>
            </a:r>
            <a:r>
              <a:rPr lang="en-US" altLang="zh-CN" sz="1350" dirty="0"/>
              <a:t>=0.63 x 0.21=0.1323</a:t>
            </a:r>
          </a:p>
          <a:p>
            <a:r>
              <a:rPr lang="en-US" altLang="zh-CN" sz="1350" dirty="0"/>
              <a:t>3. </a:t>
            </a:r>
            <a:r>
              <a:rPr lang="zh-CN" altLang="en-US" sz="1350" dirty="0"/>
              <a:t>相关间接效应：</a:t>
            </a:r>
            <a:endParaRPr lang="en-US" altLang="zh-CN" sz="1350" dirty="0"/>
          </a:p>
          <a:p>
            <a:r>
              <a:rPr lang="zh-CN" altLang="en-US" sz="1350" dirty="0"/>
              <a:t>自我效能 </a:t>
            </a:r>
            <a:r>
              <a:rPr lang="en-US" altLang="zh-CN" sz="1350" dirty="0"/>
              <a:t>&lt;----&gt; </a:t>
            </a:r>
            <a:r>
              <a:rPr lang="zh-CN" altLang="en-US" sz="1350" dirty="0"/>
              <a:t>社会期待 </a:t>
            </a:r>
            <a:r>
              <a:rPr lang="en-US" altLang="zh-CN" sz="1350" dirty="0"/>
              <a:t>----&gt;  </a:t>
            </a:r>
            <a:r>
              <a:rPr lang="zh-CN" altLang="en-US" sz="1350" dirty="0"/>
              <a:t>学业表现</a:t>
            </a:r>
            <a:r>
              <a:rPr lang="en-US" altLang="zh-CN" sz="1350" dirty="0"/>
              <a:t>=0.13 x 0.16=0.0208</a:t>
            </a:r>
          </a:p>
          <a:p>
            <a:r>
              <a:rPr lang="zh-CN" altLang="en-US" sz="1350" dirty="0"/>
              <a:t>自我效能 </a:t>
            </a:r>
            <a:r>
              <a:rPr lang="en-US" altLang="zh-CN" sz="1350" dirty="0"/>
              <a:t>&lt;----&gt; </a:t>
            </a:r>
            <a:r>
              <a:rPr lang="zh-CN" altLang="en-US" sz="1350" dirty="0"/>
              <a:t>社会期待</a:t>
            </a:r>
            <a:r>
              <a:rPr lang="en-US" altLang="zh-CN" sz="1350" dirty="0"/>
              <a:t>----&gt; </a:t>
            </a:r>
            <a:r>
              <a:rPr lang="zh-CN" altLang="en-US" sz="1350" dirty="0"/>
              <a:t>成就动机</a:t>
            </a:r>
            <a:r>
              <a:rPr lang="en-US" altLang="zh-CN" sz="1350" dirty="0"/>
              <a:t>----&gt; </a:t>
            </a:r>
            <a:r>
              <a:rPr lang="zh-CN" altLang="en-US" sz="1350" dirty="0"/>
              <a:t>学业表现</a:t>
            </a:r>
            <a:r>
              <a:rPr lang="en-US" altLang="zh-CN" sz="1350" dirty="0"/>
              <a:t>=0.13 x 0.02 x 0.21=0.0005</a:t>
            </a:r>
          </a:p>
          <a:p>
            <a:r>
              <a:rPr lang="zh-CN" altLang="en-US" sz="1350" dirty="0"/>
              <a:t>衍生相关为：</a:t>
            </a:r>
            <a:r>
              <a:rPr lang="en-US" altLang="zh-CN" sz="1350" dirty="0"/>
              <a:t>0.29+0.1323+0.0208+0.0005=0.4436</a:t>
            </a:r>
            <a:endParaRPr lang="zh-CN" altLang="en-US" sz="1350" dirty="0"/>
          </a:p>
        </p:txBody>
      </p:sp>
      <p:sp>
        <p:nvSpPr>
          <p:cNvPr id="27" name="矩形 26">
            <a:extLst>
              <a:ext uri="{FF2B5EF4-FFF2-40B4-BE49-F238E27FC236}">
                <a16:creationId xmlns:a16="http://schemas.microsoft.com/office/drawing/2014/main" id="{630DD624-4542-4902-9DBB-2215801CCE3F}"/>
              </a:ext>
            </a:extLst>
          </p:cNvPr>
          <p:cNvSpPr/>
          <p:nvPr/>
        </p:nvSpPr>
        <p:spPr>
          <a:xfrm>
            <a:off x="1039674" y="185301"/>
            <a:ext cx="3338330"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协方差方法</a:t>
            </a:r>
          </a:p>
        </p:txBody>
      </p:sp>
    </p:spTree>
    <p:extLst>
      <p:ext uri="{BB962C8B-B14F-4D97-AF65-F5344CB8AC3E}">
        <p14:creationId xmlns:p14="http://schemas.microsoft.com/office/powerpoint/2010/main" val="2982469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62460" y="699542"/>
            <a:ext cx="3272050" cy="523220"/>
          </a:xfrm>
          <a:prstGeom prst="rect">
            <a:avLst/>
          </a:prstGeom>
          <a:noFill/>
        </p:spPr>
        <p:txBody>
          <a:bodyPr wrap="none" rtlCol="0">
            <a:spAutoFit/>
          </a:bodyPr>
          <a:lstStyle>
            <a:defPPr>
              <a:defRPr lang="zh-CN"/>
            </a:defPPr>
            <a:lvl1pPr>
              <a:defRPr sz="2400">
                <a:solidFill>
                  <a:schemeClr val="accent1"/>
                </a:solidFill>
                <a:latin typeface="微软雅黑 Light" panose="020B0502040204020203" pitchFamily="34" charset="-122"/>
                <a:ea typeface="微软雅黑 Light" panose="020B0502040204020203" pitchFamily="34" charset="-122"/>
              </a:defRPr>
            </a:lvl1pPr>
          </a:lstStyle>
          <a:p>
            <a:r>
              <a:rPr lang="zh-CN" altLang="en-US" sz="2800" b="1" dirty="0"/>
              <a:t>案例实现（基于</a:t>
            </a:r>
            <a:r>
              <a:rPr lang="en-US" altLang="zh-CN" sz="2800" b="1" dirty="0"/>
              <a:t>R</a:t>
            </a:r>
            <a:r>
              <a:rPr lang="zh-CN" altLang="en-US" sz="2800" b="1" dirty="0"/>
              <a:t>）</a:t>
            </a:r>
          </a:p>
        </p:txBody>
      </p:sp>
      <p:sp>
        <p:nvSpPr>
          <p:cNvPr id="4" name="TextBox 3"/>
          <p:cNvSpPr txBox="1"/>
          <p:nvPr/>
        </p:nvSpPr>
        <p:spPr>
          <a:xfrm>
            <a:off x="2137239" y="1253217"/>
            <a:ext cx="1694258" cy="1628954"/>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8800" dirty="0">
                <a:solidFill>
                  <a:schemeClr val="bg1">
                    <a:lumMod val="50000"/>
                  </a:schemeClr>
                </a:solidFill>
                <a:latin typeface="微软雅黑 Light" pitchFamily="34" charset="-122"/>
                <a:ea typeface="微软雅黑 Light" pitchFamily="34" charset="-122"/>
              </a:rPr>
              <a:t>03</a:t>
            </a:r>
            <a:endParaRPr lang="zh-CN" altLang="en-US" sz="8800" dirty="0">
              <a:solidFill>
                <a:schemeClr val="bg1">
                  <a:lumMod val="50000"/>
                </a:schemeClr>
              </a:solidFill>
              <a:latin typeface="微软雅黑 Light" pitchFamily="34" charset="-122"/>
              <a:ea typeface="微软雅黑 Light" pitchFamily="34" charset="-122"/>
            </a:endParaRPr>
          </a:p>
        </p:txBody>
      </p:sp>
      <p:pic>
        <p:nvPicPr>
          <p:cNvPr id="3075" name="Picture 3" descr="D:\1稻壳模板\ppt\2016.4\小清新水彩花卉毕业答辩模板\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 y="462756"/>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1稻壳模板\ppt\2016.4\小清新水彩花卉毕业答辩模板\未标题-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6118" y="377031"/>
            <a:ext cx="1425575" cy="4389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27984" y="1419622"/>
            <a:ext cx="4277076" cy="2799484"/>
          </a:xfrm>
          <a:prstGeom prst="rect">
            <a:avLst/>
          </a:prstGeom>
          <a:noFill/>
        </p:spPr>
        <p:txBody>
          <a:bodyPr wrap="square" rtlCol="0">
            <a:spAutoFit/>
          </a:bodyPr>
          <a:lstStyle/>
          <a:p>
            <a:pPr marL="171450" indent="-171450">
              <a:lnSpc>
                <a:spcPct val="150000"/>
              </a:lnSpc>
              <a:buClr>
                <a:schemeClr val="bg1">
                  <a:lumMod val="50000"/>
                </a:schemeClr>
              </a:buClr>
              <a:buFont typeface="Wingdings" pitchFamily="2" charset="2"/>
              <a:buChar char="ü"/>
            </a:pPr>
            <a:r>
              <a:rPr lang="zh-CN" altLang="en-US" sz="2400" dirty="0">
                <a:solidFill>
                  <a:schemeClr val="bg1">
                    <a:lumMod val="50000"/>
                  </a:schemeClr>
                </a:solidFill>
                <a:latin typeface="微软雅黑 Light" panose="020B0502040204020203" pitchFamily="34" charset="-122"/>
                <a:ea typeface="微软雅黑 Light" panose="020B0502040204020203" pitchFamily="34" charset="-122"/>
              </a:rPr>
              <a:t>实例</a:t>
            </a:r>
          </a:p>
          <a:p>
            <a:pPr marL="171450" indent="-171450">
              <a:lnSpc>
                <a:spcPct val="150000"/>
              </a:lnSpc>
              <a:buClr>
                <a:schemeClr val="bg1">
                  <a:lumMod val="50000"/>
                </a:schemeClr>
              </a:buClr>
              <a:buFont typeface="Wingdings" pitchFamily="2" charset="2"/>
              <a:buChar char="ü"/>
            </a:pPr>
            <a:r>
              <a:rPr lang="zh-CN" altLang="en-US" sz="2400" dirty="0">
                <a:solidFill>
                  <a:schemeClr val="bg1">
                    <a:lumMod val="50000"/>
                  </a:schemeClr>
                </a:solidFill>
                <a:latin typeface="微软雅黑 Light" panose="020B0502040204020203" pitchFamily="34" charset="-122"/>
                <a:ea typeface="微软雅黑 Light" panose="020B0502040204020203" pitchFamily="34" charset="-122"/>
              </a:rPr>
              <a:t>问卷信效度</a:t>
            </a:r>
          </a:p>
          <a:p>
            <a:pPr marL="171450" indent="-171450">
              <a:lnSpc>
                <a:spcPct val="150000"/>
              </a:lnSpc>
              <a:buClr>
                <a:schemeClr val="bg1">
                  <a:lumMod val="50000"/>
                </a:schemeClr>
              </a:buClr>
              <a:buFont typeface="Wingdings" pitchFamily="2" charset="2"/>
              <a:buChar char="ü"/>
            </a:pPr>
            <a:r>
              <a:rPr lang="zh-CN" altLang="en-US" sz="2400" dirty="0">
                <a:solidFill>
                  <a:schemeClr val="bg1">
                    <a:lumMod val="50000"/>
                  </a:schemeClr>
                </a:solidFill>
                <a:latin typeface="微软雅黑 Light" panose="020B0502040204020203" pitchFamily="34" charset="-122"/>
                <a:ea typeface="微软雅黑 Light" panose="020B0502040204020203" pitchFamily="34" charset="-122"/>
              </a:rPr>
              <a:t>评价模型</a:t>
            </a:r>
          </a:p>
          <a:p>
            <a:pPr marL="171450" indent="-171450">
              <a:lnSpc>
                <a:spcPct val="150000"/>
              </a:lnSpc>
              <a:buClr>
                <a:schemeClr val="bg1">
                  <a:lumMod val="50000"/>
                </a:schemeClr>
              </a:buClr>
              <a:buFont typeface="Wingdings" pitchFamily="2" charset="2"/>
              <a:buChar char="ü"/>
            </a:pPr>
            <a:r>
              <a:rPr lang="zh-CN" altLang="en-US" sz="2400" dirty="0">
                <a:solidFill>
                  <a:schemeClr val="bg1">
                    <a:lumMod val="50000"/>
                  </a:schemeClr>
                </a:solidFill>
                <a:latin typeface="微软雅黑 Light" panose="020B0502040204020203" pitchFamily="34" charset="-122"/>
                <a:ea typeface="微软雅黑 Light" panose="020B0502040204020203" pitchFamily="34" charset="-122"/>
              </a:rPr>
              <a:t>启示</a:t>
            </a:r>
            <a:endParaRPr lang="en-US" altLang="zh-CN" sz="2400" dirty="0">
              <a:solidFill>
                <a:schemeClr val="bg1">
                  <a:lumMod val="50000"/>
                </a:schemeClr>
              </a:solidFill>
              <a:latin typeface="微软雅黑 Light" panose="020B0502040204020203" pitchFamily="34" charset="-122"/>
              <a:ea typeface="微软雅黑 Light" panose="020B0502040204020203" pitchFamily="34" charset="-122"/>
            </a:endParaRPr>
          </a:p>
          <a:p>
            <a:pPr marL="171450" indent="-171450">
              <a:lnSpc>
                <a:spcPct val="150000"/>
              </a:lnSpc>
              <a:buClr>
                <a:schemeClr val="bg1">
                  <a:lumMod val="50000"/>
                </a:schemeClr>
              </a:buClr>
              <a:buFont typeface="Wingdings" pitchFamily="2" charset="2"/>
              <a:buChar char="ü"/>
            </a:pPr>
            <a:endParaRPr lang="zh-CN" altLang="en-US" sz="2400" dirty="0">
              <a:solidFill>
                <a:schemeClr val="bg1">
                  <a:lumMod val="50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68196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Light" pitchFamily="34" charset="-122"/>
                <a:ea typeface="微软雅黑 Light" pitchFamily="34" charset="-122"/>
              </a:rPr>
              <a:t>程序实现</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8" name="Text Box 5">
            <a:extLst>
              <a:ext uri="{FF2B5EF4-FFF2-40B4-BE49-F238E27FC236}">
                <a16:creationId xmlns:a16="http://schemas.microsoft.com/office/drawing/2014/main" id="{B8F768AF-1FB8-474F-909B-658407FF1853}"/>
              </a:ext>
            </a:extLst>
          </p:cNvPr>
          <p:cNvSpPr txBox="1">
            <a:spLocks noChangeArrowheads="1"/>
          </p:cNvSpPr>
          <p:nvPr/>
        </p:nvSpPr>
        <p:spPr bwMode="auto">
          <a:xfrm>
            <a:off x="797439" y="584964"/>
            <a:ext cx="8617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9" name="Text Box 5">
            <a:extLst>
              <a:ext uri="{FF2B5EF4-FFF2-40B4-BE49-F238E27FC236}">
                <a16:creationId xmlns:a16="http://schemas.microsoft.com/office/drawing/2014/main" id="{EBCC07F9-C693-4F3F-824E-3E6FDD53041F}"/>
              </a:ext>
            </a:extLst>
          </p:cNvPr>
          <p:cNvSpPr txBox="1">
            <a:spLocks noChangeArrowheads="1"/>
          </p:cNvSpPr>
          <p:nvPr/>
        </p:nvSpPr>
        <p:spPr bwMode="auto">
          <a:xfrm>
            <a:off x="797439" y="584964"/>
            <a:ext cx="11182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结构方程模型实例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15" name="文本框 14">
            <a:extLst>
              <a:ext uri="{FF2B5EF4-FFF2-40B4-BE49-F238E27FC236}">
                <a16:creationId xmlns:a16="http://schemas.microsoft.com/office/drawing/2014/main" id="{5654D675-ED5C-4CF0-AAB4-2B86605612FE}"/>
              </a:ext>
            </a:extLst>
          </p:cNvPr>
          <p:cNvSpPr txBox="1"/>
          <p:nvPr/>
        </p:nvSpPr>
        <p:spPr>
          <a:xfrm>
            <a:off x="251520" y="1635646"/>
            <a:ext cx="4051594" cy="1701748"/>
          </a:xfrm>
          <a:prstGeom prst="rect">
            <a:avLst/>
          </a:prstGeom>
          <a:noFill/>
        </p:spPr>
        <p:txBody>
          <a:bodyPr wrap="square">
            <a:spAutoFit/>
          </a:bodyPr>
          <a:lstStyle/>
          <a:p>
            <a:pPr algn="just">
              <a:lnSpc>
                <a:spcPct val="150000"/>
              </a:lnSpc>
            </a:pPr>
            <a:r>
              <a:rPr lang="zh-CN" altLang="zh-CN" sz="1800" kern="100" dirty="0">
                <a:solidFill>
                  <a:srgbClr val="000000"/>
                </a:solidFill>
                <a:effectLst/>
                <a:latin typeface="Times New Roman" panose="02020603050405020304" pitchFamily="18" charset="0"/>
                <a:ea typeface="宋体" panose="02010600030101010101" pitchFamily="2" charset="-122"/>
              </a:rPr>
              <a:t>基于某城市社区居民的满意度调查。经过清洗与筛选后有效样本为</a:t>
            </a:r>
            <a:r>
              <a:rPr lang="en-US" altLang="zh-CN" sz="1800" kern="100" dirty="0">
                <a:solidFill>
                  <a:srgbClr val="000000"/>
                </a:solidFill>
                <a:effectLst/>
                <a:latin typeface="Times New Roman" panose="02020603050405020304" pitchFamily="18" charset="0"/>
                <a:ea typeface="宋体" panose="02010600030101010101" pitchFamily="2" charset="-122"/>
              </a:rPr>
              <a:t>155</a:t>
            </a:r>
            <a:r>
              <a:rPr lang="zh-CN" altLang="zh-CN" sz="1800" kern="100" dirty="0">
                <a:solidFill>
                  <a:srgbClr val="000000"/>
                </a:solidFill>
                <a:effectLst/>
                <a:latin typeface="Times New Roman" panose="02020603050405020304" pitchFamily="18" charset="0"/>
                <a:ea typeface="宋体" panose="02010600030101010101" pitchFamily="2" charset="-122"/>
              </a:rPr>
              <a:t>个。问卷问题均采用李克特</a:t>
            </a:r>
            <a:r>
              <a:rPr lang="en-US" altLang="zh-CN" sz="1800" kern="100" dirty="0">
                <a:solidFill>
                  <a:srgbClr val="000000"/>
                </a:solidFill>
                <a:effectLst/>
                <a:latin typeface="Times New Roman" panose="02020603050405020304" pitchFamily="18" charset="0"/>
                <a:ea typeface="宋体" panose="02010600030101010101" pitchFamily="2" charset="-122"/>
              </a:rPr>
              <a:t>5</a:t>
            </a:r>
            <a:r>
              <a:rPr lang="zh-CN" altLang="zh-CN" sz="1800" kern="100" dirty="0">
                <a:solidFill>
                  <a:srgbClr val="000000"/>
                </a:solidFill>
                <a:effectLst/>
                <a:latin typeface="Times New Roman" panose="02020603050405020304" pitchFamily="18" charset="0"/>
                <a:ea typeface="宋体" panose="02010600030101010101" pitchFamily="2" charset="-122"/>
              </a:rPr>
              <a:t>级量表调查，主要的指标如下：</a:t>
            </a:r>
          </a:p>
        </p:txBody>
      </p:sp>
      <p:graphicFrame>
        <p:nvGraphicFramePr>
          <p:cNvPr id="16" name="表格 15">
            <a:extLst>
              <a:ext uri="{FF2B5EF4-FFF2-40B4-BE49-F238E27FC236}">
                <a16:creationId xmlns:a16="http://schemas.microsoft.com/office/drawing/2014/main" id="{273AA503-E9CA-426B-8D83-8F598B6A9168}"/>
              </a:ext>
            </a:extLst>
          </p:cNvPr>
          <p:cNvGraphicFramePr>
            <a:graphicFrameLocks noGrp="1"/>
          </p:cNvGraphicFramePr>
          <p:nvPr>
            <p:extLst>
              <p:ext uri="{D42A27DB-BD31-4B8C-83A1-F6EECF244321}">
                <p14:modId xmlns:p14="http://schemas.microsoft.com/office/powerpoint/2010/main" val="947967816"/>
              </p:ext>
            </p:extLst>
          </p:nvPr>
        </p:nvGraphicFramePr>
        <p:xfrm>
          <a:off x="4572000" y="683217"/>
          <a:ext cx="3926505" cy="4282758"/>
        </p:xfrm>
        <a:graphic>
          <a:graphicData uri="http://schemas.openxmlformats.org/drawingml/2006/table">
            <a:tbl>
              <a:tblPr firstRow="1" firstCol="1" bandRow="1">
                <a:tableStyleId>{5C22544A-7EE6-4342-B048-85BDC9FD1C3A}</a:tableStyleId>
              </a:tblPr>
              <a:tblGrid>
                <a:gridCol w="1308495">
                  <a:extLst>
                    <a:ext uri="{9D8B030D-6E8A-4147-A177-3AD203B41FA5}">
                      <a16:colId xmlns:a16="http://schemas.microsoft.com/office/drawing/2014/main" val="3512768934"/>
                    </a:ext>
                  </a:extLst>
                </a:gridCol>
                <a:gridCol w="1309005">
                  <a:extLst>
                    <a:ext uri="{9D8B030D-6E8A-4147-A177-3AD203B41FA5}">
                      <a16:colId xmlns:a16="http://schemas.microsoft.com/office/drawing/2014/main" val="4187979623"/>
                    </a:ext>
                  </a:extLst>
                </a:gridCol>
                <a:gridCol w="1309005">
                  <a:extLst>
                    <a:ext uri="{9D8B030D-6E8A-4147-A177-3AD203B41FA5}">
                      <a16:colId xmlns:a16="http://schemas.microsoft.com/office/drawing/2014/main" val="3486459316"/>
                    </a:ext>
                  </a:extLst>
                </a:gridCol>
              </a:tblGrid>
              <a:tr h="155438">
                <a:tc>
                  <a:txBody>
                    <a:bodyPr/>
                    <a:lstStyle/>
                    <a:p>
                      <a:pPr indent="0" algn="l">
                        <a:lnSpc>
                          <a:spcPct val="150000"/>
                        </a:lnSpc>
                      </a:pPr>
                      <a:r>
                        <a:rPr lang="zh-CN" sz="1050" kern="0" dirty="0">
                          <a:effectLst/>
                        </a:rPr>
                        <a:t>一级指标</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zh-CN" sz="1050" kern="0">
                          <a:effectLst/>
                        </a:rPr>
                        <a:t>二级指标</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zh-CN" sz="1050" kern="0">
                          <a:effectLst/>
                        </a:rPr>
                        <a:t>对应模型变量</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2726349455"/>
                  </a:ext>
                </a:extLst>
              </a:tr>
              <a:tr h="155438">
                <a:tc>
                  <a:txBody>
                    <a:bodyPr/>
                    <a:lstStyle/>
                    <a:p>
                      <a:pPr indent="0" algn="l">
                        <a:lnSpc>
                          <a:spcPct val="150000"/>
                        </a:lnSpc>
                      </a:pPr>
                      <a:r>
                        <a:rPr lang="zh-CN" sz="1050" kern="0" dirty="0">
                          <a:effectLst/>
                        </a:rPr>
                        <a:t>整体面貌</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社区规划</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x1</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301297530"/>
                  </a:ext>
                </a:extLst>
              </a:tr>
              <a:tr h="166406">
                <a:tc>
                  <a:txBody>
                    <a:bodyPr/>
                    <a:lstStyle/>
                    <a:p>
                      <a:pPr indent="0" algn="l">
                        <a:lnSpc>
                          <a:spcPct val="150000"/>
                        </a:lnSpc>
                      </a:pPr>
                      <a:r>
                        <a:rPr lang="en-US" sz="1050" kern="0" dirty="0">
                          <a:effectLst/>
                        </a:rPr>
                        <a:t> </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社区卫生</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x2</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2709898739"/>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社区文明</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x3</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3163400834"/>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社区民主</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x4</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1860209855"/>
                  </a:ext>
                </a:extLst>
              </a:tr>
              <a:tr h="155438">
                <a:tc>
                  <a:txBody>
                    <a:bodyPr/>
                    <a:lstStyle/>
                    <a:p>
                      <a:pPr indent="0" algn="l">
                        <a:lnSpc>
                          <a:spcPct val="150000"/>
                        </a:lnSpc>
                      </a:pPr>
                      <a:r>
                        <a:rPr lang="zh-CN" sz="1050" kern="0">
                          <a:effectLst/>
                        </a:rPr>
                        <a:t>基础设施</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通光纤网络</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x5</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363492874"/>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停车条件</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x6</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2962566738"/>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物业管理</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x7</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3440514459"/>
                  </a:ext>
                </a:extLst>
              </a:tr>
              <a:tr h="166406">
                <a:tc>
                  <a:txBody>
                    <a:bodyPr/>
                    <a:lstStyle/>
                    <a:p>
                      <a:pPr indent="0" algn="l">
                        <a:lnSpc>
                          <a:spcPct val="150000"/>
                        </a:lnSpc>
                      </a:pPr>
                      <a:r>
                        <a:rPr lang="en-US" sz="1050" kern="0" dirty="0">
                          <a:effectLst/>
                        </a:rPr>
                        <a:t> </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安保监控</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x8</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1311275081"/>
                  </a:ext>
                </a:extLst>
              </a:tr>
              <a:tr h="155438">
                <a:tc>
                  <a:txBody>
                    <a:bodyPr/>
                    <a:lstStyle/>
                    <a:p>
                      <a:pPr indent="0" algn="l">
                        <a:lnSpc>
                          <a:spcPct val="150000"/>
                        </a:lnSpc>
                      </a:pPr>
                      <a:r>
                        <a:rPr lang="zh-CN" sz="1050" kern="0">
                          <a:effectLst/>
                        </a:rPr>
                        <a:t>生活设施</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a:effectLst/>
                        </a:rPr>
                        <a:t>有幼儿园</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x9</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3955595558"/>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有养老院</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x10</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3011996007"/>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大型超市</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a:effectLst/>
                        </a:rPr>
                        <a:t>x11</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738633834"/>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dirty="0">
                          <a:effectLst/>
                        </a:rPr>
                        <a:t>社区医疗站</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dirty="0">
                          <a:effectLst/>
                        </a:rPr>
                        <a:t>x12</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4243846879"/>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a:effectLst/>
                        </a:rPr>
                        <a:t>健身活动室</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dirty="0">
                          <a:effectLst/>
                        </a:rPr>
                        <a:t>x13</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4077309624"/>
                  </a:ext>
                </a:extLst>
              </a:tr>
              <a:tr h="155438">
                <a:tc>
                  <a:txBody>
                    <a:bodyPr/>
                    <a:lstStyle/>
                    <a:p>
                      <a:pPr indent="0" algn="l">
                        <a:lnSpc>
                          <a:spcPct val="150000"/>
                        </a:lnSpc>
                      </a:pPr>
                      <a:r>
                        <a:rPr lang="zh-CN" sz="1050" kern="0">
                          <a:effectLst/>
                        </a:rPr>
                        <a:t>人文环境</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a:effectLst/>
                        </a:rPr>
                        <a:t>居民与邻里关系</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dirty="0">
                          <a:effectLst/>
                        </a:rPr>
                        <a:t>x14</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541177695"/>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a:effectLst/>
                        </a:rPr>
                        <a:t>居民社会参与</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dirty="0">
                          <a:effectLst/>
                        </a:rPr>
                        <a:t>x15</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1882898029"/>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a:effectLst/>
                        </a:rPr>
                        <a:t>社区组织领导</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dirty="0">
                          <a:effectLst/>
                        </a:rPr>
                        <a:t>x16</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2963534425"/>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a:effectLst/>
                        </a:rPr>
                        <a:t>居民自治情况</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dirty="0">
                          <a:effectLst/>
                        </a:rPr>
                        <a:t>x17</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739661734"/>
                  </a:ext>
                </a:extLst>
              </a:tr>
              <a:tr h="166406">
                <a:tc>
                  <a:txBody>
                    <a:bodyPr/>
                    <a:lstStyle/>
                    <a:p>
                      <a:pPr indent="0" algn="l">
                        <a:lnSpc>
                          <a:spcPct val="150000"/>
                        </a:lnSpc>
                      </a:pPr>
                      <a:r>
                        <a:rPr lang="en-US" sz="1050" kern="0">
                          <a:effectLst/>
                        </a:rPr>
                        <a:t> </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ctr"/>
                </a:tc>
                <a:tc>
                  <a:txBody>
                    <a:bodyPr/>
                    <a:lstStyle/>
                    <a:p>
                      <a:pPr indent="0" algn="l">
                        <a:lnSpc>
                          <a:spcPct val="150000"/>
                        </a:lnSpc>
                      </a:pPr>
                      <a:r>
                        <a:rPr lang="zh-CN" sz="1050" kern="0">
                          <a:effectLst/>
                        </a:rPr>
                        <a:t>居民与社区关系</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dirty="0">
                          <a:effectLst/>
                        </a:rPr>
                        <a:t>x18</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2044603340"/>
                  </a:ext>
                </a:extLst>
              </a:tr>
              <a:tr h="155438">
                <a:tc>
                  <a:txBody>
                    <a:bodyPr/>
                    <a:lstStyle/>
                    <a:p>
                      <a:pPr indent="0" algn="l">
                        <a:lnSpc>
                          <a:spcPct val="150000"/>
                        </a:lnSpc>
                      </a:pPr>
                      <a:r>
                        <a:rPr lang="zh-CN" sz="1050" kern="0">
                          <a:effectLst/>
                        </a:rPr>
                        <a:t>因变量</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zh-CN" sz="1050" kern="0">
                          <a:effectLst/>
                        </a:rPr>
                        <a:t>社区满意度评价</a:t>
                      </a:r>
                      <a:endParaRPr lang="zh-CN" sz="1050" kern="100">
                        <a:solidFill>
                          <a:srgbClr val="000000"/>
                        </a:solidFill>
                        <a:effectLst/>
                        <a:latin typeface="Times New Roman" panose="02020603050405020304" pitchFamily="18" charset="0"/>
                        <a:ea typeface="宋体" panose="02010600030101010101" pitchFamily="2" charset="-122"/>
                      </a:endParaRPr>
                    </a:p>
                  </a:txBody>
                  <a:tcPr marL="55095" marR="55095" marT="0" marB="0" anchor="b"/>
                </a:tc>
                <a:tc>
                  <a:txBody>
                    <a:bodyPr/>
                    <a:lstStyle/>
                    <a:p>
                      <a:pPr indent="0" algn="l">
                        <a:lnSpc>
                          <a:spcPct val="150000"/>
                        </a:lnSpc>
                      </a:pPr>
                      <a:r>
                        <a:rPr lang="en-US" sz="1050" kern="0" dirty="0">
                          <a:effectLst/>
                        </a:rPr>
                        <a:t>x19</a:t>
                      </a:r>
                      <a:endParaRPr lang="zh-CN" sz="1050" kern="100" dirty="0">
                        <a:solidFill>
                          <a:srgbClr val="000000"/>
                        </a:solidFill>
                        <a:effectLst/>
                        <a:latin typeface="Times New Roman" panose="02020603050405020304" pitchFamily="18" charset="0"/>
                        <a:ea typeface="宋体" panose="02010600030101010101" pitchFamily="2" charset="-122"/>
                      </a:endParaRPr>
                    </a:p>
                  </a:txBody>
                  <a:tcPr marL="55095" marR="55095" marT="0" marB="0" anchor="b"/>
                </a:tc>
                <a:extLst>
                  <a:ext uri="{0D108BD9-81ED-4DB2-BD59-A6C34878D82A}">
                    <a16:rowId xmlns:a16="http://schemas.microsoft.com/office/drawing/2014/main" val="398578517"/>
                  </a:ext>
                </a:extLst>
              </a:tr>
            </a:tbl>
          </a:graphicData>
        </a:graphic>
      </p:graphicFrame>
      <p:sp>
        <p:nvSpPr>
          <p:cNvPr id="2" name="矩形 1">
            <a:extLst>
              <a:ext uri="{FF2B5EF4-FFF2-40B4-BE49-F238E27FC236}">
                <a16:creationId xmlns:a16="http://schemas.microsoft.com/office/drawing/2014/main" id="{DB40BF22-AD6B-4119-AC48-BC517EEB28EF}"/>
              </a:ext>
            </a:extLst>
          </p:cNvPr>
          <p:cNvSpPr/>
          <p:nvPr/>
        </p:nvSpPr>
        <p:spPr>
          <a:xfrm>
            <a:off x="501479" y="946924"/>
            <a:ext cx="2262158" cy="369332"/>
          </a:xfrm>
          <a:prstGeom prst="rect">
            <a:avLst/>
          </a:prstGeom>
        </p:spPr>
        <p:txBody>
          <a:bodyPr wrap="none">
            <a:spAutoFit/>
          </a:bodyPr>
          <a:lstStyle/>
          <a:p>
            <a:r>
              <a:rPr lang="zh-CN" altLang="en-US" dirty="0">
                <a:latin typeface="华文行楷" panose="02010800040101010101" pitchFamily="2" charset="-122"/>
                <a:ea typeface="华文行楷" panose="02010800040101010101" pitchFamily="2" charset="-122"/>
              </a:rPr>
              <a:t>社区生活满意度调查</a:t>
            </a:r>
          </a:p>
        </p:txBody>
      </p:sp>
    </p:spTree>
    <p:extLst>
      <p:ext uri="{BB962C8B-B14F-4D97-AF65-F5344CB8AC3E}">
        <p14:creationId xmlns:p14="http://schemas.microsoft.com/office/powerpoint/2010/main" val="217705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1" name="Rectangle 27"/>
          <p:cNvSpPr>
            <a:spLocks noChangeArrowheads="1"/>
          </p:cNvSpPr>
          <p:nvPr/>
        </p:nvSpPr>
        <p:spPr bwMode="auto">
          <a:xfrm>
            <a:off x="5111404" y="3323739"/>
            <a:ext cx="1908868" cy="81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0000"/>
              </a:lnSpc>
            </a:pPr>
            <a:r>
              <a:rPr lang="en-US" altLang="zh-CN" sz="800" dirty="0">
                <a:solidFill>
                  <a:srgbClr val="F8F8F8"/>
                </a:solidFill>
                <a:latin typeface="微软雅黑 Light" pitchFamily="34" charset="-122"/>
                <a:ea typeface="微软雅黑 Light" pitchFamily="34" charset="-122"/>
              </a:rPr>
              <a:t>We have many PowerPoint </a:t>
            </a:r>
            <a:r>
              <a:rPr lang="zh-CN" altLang="en-US" sz="800" dirty="0">
                <a:solidFill>
                  <a:srgbClr val="F8F8F8"/>
                </a:solidFill>
                <a:latin typeface="微软雅黑 Light" pitchFamily="34" charset="-122"/>
                <a:ea typeface="微软雅黑 Light" pitchFamily="34" charset="-122"/>
              </a:rPr>
              <a:t>templates</a:t>
            </a:r>
            <a:r>
              <a:rPr lang="en-US" altLang="zh-CN" sz="800" dirty="0">
                <a:solidFill>
                  <a:srgbClr val="F8F8F8"/>
                </a:solidFill>
                <a:latin typeface="微软雅黑 Light" pitchFamily="34" charset="-122"/>
                <a:ea typeface="微软雅黑 Light" pitchFamily="34" charset="-122"/>
              </a:rPr>
              <a:t> that has been specifically designed to help anyone that is stepping into the world of PowerPoint</a:t>
            </a:r>
            <a:r>
              <a:rPr lang="zh-CN" altLang="en-US" sz="800" dirty="0">
                <a:solidFill>
                  <a:srgbClr val="F8F8F8"/>
                </a:solidFill>
                <a:latin typeface="微软雅黑 Light" pitchFamily="34" charset="-122"/>
                <a:ea typeface="微软雅黑 Light" pitchFamily="34" charset="-122"/>
              </a:rPr>
              <a:t>更多模板：</a:t>
            </a:r>
            <a:r>
              <a:rPr lang="en-US" altLang="zh-CN" sz="800" dirty="0">
                <a:solidFill>
                  <a:srgbClr val="F8F8F8"/>
                </a:solidFill>
                <a:latin typeface="微软雅黑 Light" pitchFamily="34" charset="-122"/>
                <a:ea typeface="微软雅黑 Light" pitchFamily="34" charset="-122"/>
              </a:rPr>
              <a:t>. </a:t>
            </a:r>
            <a:endParaRPr lang="zh-CN" altLang="en-US" sz="800" dirty="0">
              <a:solidFill>
                <a:srgbClr val="F8F8F8"/>
              </a:solidFill>
              <a:latin typeface="微软雅黑 Light" pitchFamily="34" charset="-122"/>
              <a:ea typeface="微软雅黑 Light" pitchFamily="34" charset="-122"/>
            </a:endParaRPr>
          </a:p>
        </p:txBody>
      </p:sp>
      <p:sp>
        <p:nvSpPr>
          <p:cNvPr id="31772" name="Rectangle 28"/>
          <p:cNvSpPr>
            <a:spLocks noChangeArrowheads="1"/>
          </p:cNvSpPr>
          <p:nvPr/>
        </p:nvSpPr>
        <p:spPr bwMode="auto">
          <a:xfrm>
            <a:off x="4608512" y="2571750"/>
            <a:ext cx="4355976" cy="20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dirty="0">
                <a:solidFill>
                  <a:srgbClr val="121212"/>
                </a:solidFill>
                <a:latin typeface="+mn-ea"/>
              </a:rPr>
              <a:t>结构方程模型最为显著的两个特点：</a:t>
            </a:r>
            <a:endParaRPr lang="en-US" altLang="zh-CN" dirty="0">
              <a:solidFill>
                <a:srgbClr val="121212"/>
              </a:solidFill>
              <a:latin typeface="+mn-ea"/>
            </a:endParaRPr>
          </a:p>
          <a:p>
            <a:pPr marL="742950" lvl="1" indent="-285750">
              <a:lnSpc>
                <a:spcPct val="150000"/>
              </a:lnSpc>
              <a:buFont typeface="Wingdings" panose="05000000000000000000" pitchFamily="2" charset="2"/>
              <a:buChar char="Ø"/>
            </a:pPr>
            <a:r>
              <a:rPr lang="zh-CN" altLang="en-US" dirty="0">
                <a:solidFill>
                  <a:srgbClr val="121212"/>
                </a:solidFill>
                <a:latin typeface="+mn-ea"/>
              </a:rPr>
              <a:t>评价多维的和相互关联的关系</a:t>
            </a:r>
            <a:endParaRPr lang="en-US" altLang="zh-CN" dirty="0">
              <a:solidFill>
                <a:srgbClr val="121212"/>
              </a:solidFill>
              <a:latin typeface="+mn-ea"/>
            </a:endParaRPr>
          </a:p>
          <a:p>
            <a:pPr marL="742950" lvl="1" indent="-285750">
              <a:lnSpc>
                <a:spcPct val="150000"/>
              </a:lnSpc>
              <a:buFont typeface="Wingdings" panose="05000000000000000000" pitchFamily="2" charset="2"/>
              <a:buChar char="Ø"/>
            </a:pPr>
            <a:r>
              <a:rPr lang="zh-CN" altLang="en-US" dirty="0">
                <a:solidFill>
                  <a:srgbClr val="121212"/>
                </a:solidFill>
                <a:latin typeface="+mn-ea"/>
              </a:rPr>
              <a:t>能够发现这些关系中没有察觉到的概念关系</a:t>
            </a:r>
            <a:endParaRPr lang="en-US" altLang="zh-CN" dirty="0">
              <a:solidFill>
                <a:srgbClr val="121212"/>
              </a:solidFill>
              <a:latin typeface="+mn-ea"/>
            </a:endParaRPr>
          </a:p>
          <a:p>
            <a:pPr marL="742950" lvl="1" indent="-285750">
              <a:lnSpc>
                <a:spcPct val="150000"/>
              </a:lnSpc>
              <a:buFont typeface="Wingdings" panose="05000000000000000000" pitchFamily="2" charset="2"/>
              <a:buChar char="Ø"/>
            </a:pPr>
            <a:r>
              <a:rPr lang="zh-CN" altLang="en-US" dirty="0">
                <a:solidFill>
                  <a:srgbClr val="121212"/>
                </a:solidFill>
                <a:latin typeface="+mn-ea"/>
              </a:rPr>
              <a:t>在评价的过程中解释测量误差</a:t>
            </a:r>
            <a:endParaRPr lang="zh-CN" altLang="zh-CN" dirty="0">
              <a:solidFill>
                <a:srgbClr val="121212"/>
              </a:solidFill>
              <a:latin typeface="+mn-ea"/>
            </a:endParaRPr>
          </a:p>
        </p:txBody>
      </p:sp>
      <p:sp>
        <p:nvSpPr>
          <p:cNvPr id="31775" name="Rectangle 31"/>
          <p:cNvSpPr>
            <a:spLocks noChangeArrowheads="1"/>
          </p:cNvSpPr>
          <p:nvPr/>
        </p:nvSpPr>
        <p:spPr bwMode="auto">
          <a:xfrm>
            <a:off x="5448301" y="2161022"/>
            <a:ext cx="1152525" cy="30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2000" b="1" dirty="0">
                <a:solidFill>
                  <a:srgbClr val="F8F8F8"/>
                </a:solidFill>
                <a:latin typeface="微软雅黑 Light" pitchFamily="34" charset="-122"/>
                <a:ea typeface="微软雅黑 Light" pitchFamily="34" charset="-122"/>
              </a:rPr>
              <a:t>85%</a:t>
            </a:r>
          </a:p>
        </p:txBody>
      </p:sp>
      <p:sp>
        <p:nvSpPr>
          <p:cNvPr id="31776" name="Oval 32"/>
          <p:cNvSpPr>
            <a:spLocks noChangeArrowheads="1"/>
          </p:cNvSpPr>
          <p:nvPr/>
        </p:nvSpPr>
        <p:spPr bwMode="auto">
          <a:xfrm>
            <a:off x="5664201" y="1954583"/>
            <a:ext cx="695325" cy="695540"/>
          </a:xfrm>
          <a:prstGeom prst="ellipse">
            <a:avLst/>
          </a:prstGeom>
          <a:noFill/>
          <a:ln w="6350" cmpd="sng">
            <a:solidFill>
              <a:srgbClr val="F8F8F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微软雅黑 Light" pitchFamily="34" charset="-122"/>
              <a:ea typeface="微软雅黑 Light" pitchFamily="34" charset="-122"/>
            </a:endParaRPr>
          </a:p>
        </p:txBody>
      </p:sp>
      <p:sp>
        <p:nvSpPr>
          <p:cNvPr id="46" name="Text Box 15"/>
          <p:cNvSpPr txBox="1">
            <a:spLocks noChangeArrowheads="1"/>
          </p:cNvSpPr>
          <p:nvPr/>
        </p:nvSpPr>
        <p:spPr bwMode="auto">
          <a:xfrm>
            <a:off x="17636" y="1161011"/>
            <a:ext cx="8946852" cy="128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dirty="0">
                <a:latin typeface="+mn-ea"/>
                <a:cs typeface="Arial" panose="020B0604020202020204" pitchFamily="34" charset="0"/>
              </a:rPr>
              <a:t>结构方程模型 </a:t>
            </a:r>
            <a:r>
              <a:rPr lang="en-US" altLang="zh-CN" dirty="0">
                <a:latin typeface="+mn-ea"/>
                <a:cs typeface="Arial" panose="020B0604020202020204" pitchFamily="34" charset="0"/>
              </a:rPr>
              <a:t>(structural equation modeling</a:t>
            </a:r>
            <a:r>
              <a:rPr lang="zh-CN" altLang="en-US" dirty="0">
                <a:latin typeface="+mn-ea"/>
                <a:cs typeface="Arial" panose="020B0604020202020204" pitchFamily="34" charset="0"/>
              </a:rPr>
              <a:t>，</a:t>
            </a:r>
            <a:r>
              <a:rPr lang="en-US" altLang="zh-CN" dirty="0">
                <a:latin typeface="+mn-ea"/>
                <a:cs typeface="Arial" panose="020B0604020202020204" pitchFamily="34" charset="0"/>
              </a:rPr>
              <a:t>SEM)</a:t>
            </a:r>
            <a:r>
              <a:rPr lang="zh-CN" altLang="en-US" dirty="0">
                <a:latin typeface="+mn-ea"/>
                <a:cs typeface="Arial" panose="020B0604020202020204" pitchFamily="34" charset="0"/>
              </a:rPr>
              <a:t>是一种建立、估计和检验因果关系模型的方法。它可以替代</a:t>
            </a:r>
            <a:r>
              <a:rPr lang="zh-CN" altLang="en-US" dirty="0">
                <a:solidFill>
                  <a:schemeClr val="accent2">
                    <a:lumMod val="75000"/>
                  </a:schemeClr>
                </a:solidFill>
                <a:latin typeface="+mn-ea"/>
                <a:cs typeface="Arial" panose="020B0604020202020204" pitchFamily="34" charset="0"/>
              </a:rPr>
              <a:t>多重回归、通径分析、因子分析、协方差分析</a:t>
            </a:r>
            <a:r>
              <a:rPr lang="zh-CN" altLang="en-US" dirty="0">
                <a:latin typeface="+mn-ea"/>
                <a:cs typeface="Arial" panose="020B0604020202020204" pitchFamily="34" charset="0"/>
              </a:rPr>
              <a:t>等方法，清晰分析单项指标对总体的作用和单项指标间的相互关系。</a:t>
            </a:r>
            <a:endParaRPr lang="zh-CN" altLang="zh-CN" dirty="0">
              <a:latin typeface="+mn-ea"/>
              <a:cs typeface="Arial" panose="020B0604020202020204" pitchFamily="34" charset="0"/>
            </a:endParaRPr>
          </a:p>
        </p:txBody>
      </p:sp>
      <p:pic>
        <p:nvPicPr>
          <p:cNvPr id="4098"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EE25350B-30E1-4E40-96E4-3522EA120602}"/>
              </a:ext>
            </a:extLst>
          </p:cNvPr>
          <p:cNvSpPr/>
          <p:nvPr/>
        </p:nvSpPr>
        <p:spPr>
          <a:xfrm>
            <a:off x="539552" y="172188"/>
            <a:ext cx="3482346"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sp>
        <p:nvSpPr>
          <p:cNvPr id="2" name="矩形 1">
            <a:extLst>
              <a:ext uri="{FF2B5EF4-FFF2-40B4-BE49-F238E27FC236}">
                <a16:creationId xmlns:a16="http://schemas.microsoft.com/office/drawing/2014/main" id="{D8D03C1C-B209-4480-9B84-F669CBDAC92F}"/>
              </a:ext>
            </a:extLst>
          </p:cNvPr>
          <p:cNvSpPr/>
          <p:nvPr/>
        </p:nvSpPr>
        <p:spPr>
          <a:xfrm>
            <a:off x="318816" y="2434490"/>
            <a:ext cx="5062884" cy="2537874"/>
          </a:xfrm>
          <a:prstGeom prst="rect">
            <a:avLst/>
          </a:prstGeom>
        </p:spPr>
        <p:txBody>
          <a:bodyPr wrap="square">
            <a:spAutoFit/>
          </a:bodyPr>
          <a:lstStyle/>
          <a:p>
            <a:pPr>
              <a:lnSpc>
                <a:spcPct val="150000"/>
              </a:lnSpc>
            </a:pPr>
            <a:r>
              <a:rPr lang="zh-CN" altLang="en-US" dirty="0">
                <a:solidFill>
                  <a:srgbClr val="121212"/>
                </a:solidFill>
                <a:latin typeface="-apple-system"/>
              </a:rPr>
              <a:t>结构方程模型的优点：</a:t>
            </a:r>
          </a:p>
          <a:p>
            <a:pPr marL="285750" indent="-285750">
              <a:lnSpc>
                <a:spcPct val="150000"/>
              </a:lnSpc>
              <a:buFont typeface="Wingdings" panose="05000000000000000000" pitchFamily="2" charset="2"/>
              <a:buChar char="Ø"/>
            </a:pPr>
            <a:r>
              <a:rPr lang="zh-CN" altLang="en-US" dirty="0">
                <a:solidFill>
                  <a:srgbClr val="121212"/>
                </a:solidFill>
                <a:latin typeface="-apple-system"/>
              </a:rPr>
              <a:t>可以同时处理多个多组因变量</a:t>
            </a:r>
          </a:p>
          <a:p>
            <a:pPr marL="285750" indent="-285750">
              <a:lnSpc>
                <a:spcPct val="150000"/>
              </a:lnSpc>
              <a:buFont typeface="Wingdings" panose="05000000000000000000" pitchFamily="2" charset="2"/>
              <a:buChar char="Ø"/>
            </a:pPr>
            <a:r>
              <a:rPr lang="zh-CN" altLang="en-US" dirty="0">
                <a:solidFill>
                  <a:srgbClr val="121212"/>
                </a:solidFill>
                <a:latin typeface="-apple-system"/>
              </a:rPr>
              <a:t>允许自变量和因变量含有测量误差</a:t>
            </a:r>
          </a:p>
          <a:p>
            <a:pPr marL="285750" indent="-285750">
              <a:lnSpc>
                <a:spcPct val="150000"/>
              </a:lnSpc>
              <a:buFont typeface="Wingdings" panose="05000000000000000000" pitchFamily="2" charset="2"/>
              <a:buChar char="Ø"/>
            </a:pPr>
            <a:r>
              <a:rPr lang="en-US" altLang="zh-CN" dirty="0">
                <a:solidFill>
                  <a:srgbClr val="121212"/>
                </a:solidFill>
                <a:latin typeface="-apple-system"/>
              </a:rPr>
              <a:t> </a:t>
            </a:r>
            <a:r>
              <a:rPr lang="zh-CN" altLang="en-US" dirty="0">
                <a:solidFill>
                  <a:srgbClr val="121212"/>
                </a:solidFill>
                <a:latin typeface="-apple-system"/>
              </a:rPr>
              <a:t>能同时估计因子间的结构和因子间的关系</a:t>
            </a:r>
          </a:p>
          <a:p>
            <a:pPr marL="285750" indent="-285750">
              <a:lnSpc>
                <a:spcPct val="150000"/>
              </a:lnSpc>
              <a:buFont typeface="Wingdings" panose="05000000000000000000" pitchFamily="2" charset="2"/>
              <a:buChar char="Ø"/>
            </a:pPr>
            <a:r>
              <a:rPr lang="zh-CN" altLang="en-US" dirty="0">
                <a:solidFill>
                  <a:srgbClr val="121212"/>
                </a:solidFill>
                <a:latin typeface="-apple-system"/>
              </a:rPr>
              <a:t>允许更大弹性的测量模型</a:t>
            </a:r>
          </a:p>
          <a:p>
            <a:pPr marL="285750" indent="-285750">
              <a:lnSpc>
                <a:spcPct val="150000"/>
              </a:lnSpc>
              <a:buFont typeface="Wingdings" panose="05000000000000000000" pitchFamily="2" charset="2"/>
              <a:buChar char="Ø"/>
            </a:pPr>
            <a:r>
              <a:rPr lang="zh-CN" altLang="en-US" dirty="0">
                <a:solidFill>
                  <a:srgbClr val="121212"/>
                </a:solidFill>
                <a:latin typeface="-apple-system"/>
              </a:rPr>
              <a:t>能估计整个模型的拟合程度</a:t>
            </a:r>
            <a:endParaRPr lang="zh-CN" altLang="en-US" b="0" i="0" dirty="0">
              <a:solidFill>
                <a:srgbClr val="121212"/>
              </a:solidFill>
              <a:effectLst/>
              <a:latin typeface="-apple-system"/>
            </a:endParaRPr>
          </a:p>
        </p:txBody>
      </p:sp>
    </p:spTree>
    <p:extLst>
      <p:ext uri="{BB962C8B-B14F-4D97-AF65-F5344CB8AC3E}">
        <p14:creationId xmlns:p14="http://schemas.microsoft.com/office/powerpoint/2010/main" val="322903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Light" pitchFamily="34" charset="-122"/>
                <a:ea typeface="微软雅黑 Light" pitchFamily="34" charset="-122"/>
              </a:rPr>
              <a:t>程序实现</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8" name="Text Box 5">
            <a:extLst>
              <a:ext uri="{FF2B5EF4-FFF2-40B4-BE49-F238E27FC236}">
                <a16:creationId xmlns:a16="http://schemas.microsoft.com/office/drawing/2014/main" id="{B8F768AF-1FB8-474F-909B-658407FF1853}"/>
              </a:ext>
            </a:extLst>
          </p:cNvPr>
          <p:cNvSpPr txBox="1">
            <a:spLocks noChangeArrowheads="1"/>
          </p:cNvSpPr>
          <p:nvPr/>
        </p:nvSpPr>
        <p:spPr bwMode="auto">
          <a:xfrm>
            <a:off x="797439" y="584964"/>
            <a:ext cx="8617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9" name="Text Box 5">
            <a:extLst>
              <a:ext uri="{FF2B5EF4-FFF2-40B4-BE49-F238E27FC236}">
                <a16:creationId xmlns:a16="http://schemas.microsoft.com/office/drawing/2014/main" id="{EBCC07F9-C693-4F3F-824E-3E6FDD53041F}"/>
              </a:ext>
            </a:extLst>
          </p:cNvPr>
          <p:cNvSpPr txBox="1">
            <a:spLocks noChangeArrowheads="1"/>
          </p:cNvSpPr>
          <p:nvPr/>
        </p:nvSpPr>
        <p:spPr bwMode="auto">
          <a:xfrm>
            <a:off x="797439" y="584964"/>
            <a:ext cx="11182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结构方程模型实例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15" name="文本框 14">
            <a:extLst>
              <a:ext uri="{FF2B5EF4-FFF2-40B4-BE49-F238E27FC236}">
                <a16:creationId xmlns:a16="http://schemas.microsoft.com/office/drawing/2014/main" id="{5654D675-ED5C-4CF0-AAB4-2B86605612FE}"/>
              </a:ext>
            </a:extLst>
          </p:cNvPr>
          <p:cNvSpPr txBox="1"/>
          <p:nvPr/>
        </p:nvSpPr>
        <p:spPr>
          <a:xfrm>
            <a:off x="1043608" y="1347614"/>
            <a:ext cx="6768752" cy="1273875"/>
          </a:xfrm>
          <a:prstGeom prst="rect">
            <a:avLst/>
          </a:prstGeom>
          <a:noFill/>
        </p:spPr>
        <p:txBody>
          <a:bodyPr wrap="square">
            <a:spAutoFit/>
          </a:bodyPr>
          <a:lstStyle/>
          <a:p>
            <a:pPr algn="just">
              <a:lnSpc>
                <a:spcPct val="150000"/>
              </a:lnSpc>
            </a:pPr>
            <a:r>
              <a:rPr lang="zh-CN" altLang="zh-CN" sz="1800" dirty="0">
                <a:effectLst/>
                <a:latin typeface="+mn-ea"/>
                <a:cs typeface="Arial" panose="020B0604020202020204" pitchFamily="34" charset="0"/>
              </a:rPr>
              <a:t>针对选用的</a:t>
            </a:r>
            <a:r>
              <a:rPr lang="en-US" altLang="zh-CN" sz="1800" dirty="0">
                <a:effectLst/>
                <a:latin typeface="+mn-ea"/>
                <a:cs typeface="Arial" panose="020B0604020202020204" pitchFamily="34" charset="0"/>
              </a:rPr>
              <a:t>155</a:t>
            </a:r>
            <a:r>
              <a:rPr lang="zh-CN" altLang="zh-CN" sz="1800" dirty="0">
                <a:effectLst/>
                <a:latin typeface="+mn-ea"/>
                <a:cs typeface="Arial" panose="020B0604020202020204" pitchFamily="34" charset="0"/>
              </a:rPr>
              <a:t>个样本进行信度与效度与检验。信度由克朗巴哈系数衡量，结构效度由巴特利特检验衡量。</a:t>
            </a:r>
            <a:r>
              <a:rPr lang="zh-CN" altLang="en-US" sz="1800" dirty="0">
                <a:effectLst/>
                <a:latin typeface="+mn-ea"/>
                <a:cs typeface="Arial" panose="020B0604020202020204" pitchFamily="34" charset="0"/>
              </a:rPr>
              <a:t>两者的结果都较好，可以进行下面的建模。</a:t>
            </a:r>
            <a:endParaRPr lang="zh-CN" altLang="zh-CN" sz="1800" kern="100" dirty="0">
              <a:solidFill>
                <a:srgbClr val="000000"/>
              </a:solidFill>
              <a:effectLst/>
              <a:latin typeface="+mn-ea"/>
            </a:endParaRPr>
          </a:p>
        </p:txBody>
      </p:sp>
      <p:graphicFrame>
        <p:nvGraphicFramePr>
          <p:cNvPr id="2" name="表格 1">
            <a:extLst>
              <a:ext uri="{FF2B5EF4-FFF2-40B4-BE49-F238E27FC236}">
                <a16:creationId xmlns:a16="http://schemas.microsoft.com/office/drawing/2014/main" id="{B4B28EE7-0174-4348-BF41-8EF3334C9FCA}"/>
              </a:ext>
            </a:extLst>
          </p:cNvPr>
          <p:cNvGraphicFramePr>
            <a:graphicFrameLocks noGrp="1"/>
          </p:cNvGraphicFramePr>
          <p:nvPr>
            <p:extLst>
              <p:ext uri="{D42A27DB-BD31-4B8C-83A1-F6EECF244321}">
                <p14:modId xmlns:p14="http://schemas.microsoft.com/office/powerpoint/2010/main" val="4026514015"/>
              </p:ext>
            </p:extLst>
          </p:nvPr>
        </p:nvGraphicFramePr>
        <p:xfrm>
          <a:off x="1659212" y="2859782"/>
          <a:ext cx="5145036" cy="864096"/>
        </p:xfrm>
        <a:graphic>
          <a:graphicData uri="http://schemas.openxmlformats.org/drawingml/2006/table">
            <a:tbl>
              <a:tblPr firstRow="1" firstCol="1" bandRow="1">
                <a:tableStyleId>{5C22544A-7EE6-4342-B048-85BDC9FD1C3A}</a:tableStyleId>
              </a:tblPr>
              <a:tblGrid>
                <a:gridCol w="2572518">
                  <a:extLst>
                    <a:ext uri="{9D8B030D-6E8A-4147-A177-3AD203B41FA5}">
                      <a16:colId xmlns:a16="http://schemas.microsoft.com/office/drawing/2014/main" val="133317356"/>
                    </a:ext>
                  </a:extLst>
                </a:gridCol>
                <a:gridCol w="2572518">
                  <a:extLst>
                    <a:ext uri="{9D8B030D-6E8A-4147-A177-3AD203B41FA5}">
                      <a16:colId xmlns:a16="http://schemas.microsoft.com/office/drawing/2014/main" val="3613549831"/>
                    </a:ext>
                  </a:extLst>
                </a:gridCol>
              </a:tblGrid>
              <a:tr h="374609">
                <a:tc>
                  <a:txBody>
                    <a:bodyPr/>
                    <a:lstStyle/>
                    <a:p>
                      <a:pPr indent="0" algn="l">
                        <a:lnSpc>
                          <a:spcPct val="150000"/>
                        </a:lnSpc>
                      </a:pPr>
                      <a:r>
                        <a:rPr lang="zh-CN" sz="1800" b="0" kern="0" dirty="0">
                          <a:effectLst/>
                          <a:latin typeface="+mn-ea"/>
                          <a:ea typeface="+mn-ea"/>
                        </a:rPr>
                        <a:t>克朗巴哈系数</a:t>
                      </a:r>
                      <a:endParaRPr lang="zh-CN" sz="1800" b="0" kern="100" dirty="0">
                        <a:solidFill>
                          <a:srgbClr val="000000"/>
                        </a:solidFill>
                        <a:effectLst/>
                        <a:latin typeface="+mn-ea"/>
                        <a:ea typeface="+mn-ea"/>
                      </a:endParaRPr>
                    </a:p>
                  </a:txBody>
                  <a:tcPr marL="68580" marR="68580" marT="0" marB="0" anchor="ctr"/>
                </a:tc>
                <a:tc>
                  <a:txBody>
                    <a:bodyPr/>
                    <a:lstStyle/>
                    <a:p>
                      <a:pPr indent="0" algn="l">
                        <a:lnSpc>
                          <a:spcPct val="150000"/>
                        </a:lnSpc>
                      </a:pPr>
                      <a:r>
                        <a:rPr lang="en-US" sz="1800" b="0" kern="0" dirty="0">
                          <a:effectLst/>
                          <a:latin typeface="+mn-ea"/>
                          <a:ea typeface="+mn-ea"/>
                        </a:rPr>
                        <a:t>0.908467</a:t>
                      </a:r>
                      <a:endParaRPr lang="zh-CN" sz="1800" b="0" kern="100" dirty="0">
                        <a:solidFill>
                          <a:srgbClr val="000000"/>
                        </a:solidFill>
                        <a:effectLst/>
                        <a:latin typeface="+mn-ea"/>
                        <a:ea typeface="+mn-ea"/>
                      </a:endParaRPr>
                    </a:p>
                  </a:txBody>
                  <a:tcPr marL="68580" marR="68580" marT="0" marB="0" anchor="ctr"/>
                </a:tc>
                <a:extLst>
                  <a:ext uri="{0D108BD9-81ED-4DB2-BD59-A6C34878D82A}">
                    <a16:rowId xmlns:a16="http://schemas.microsoft.com/office/drawing/2014/main" val="3658681323"/>
                  </a:ext>
                </a:extLst>
              </a:tr>
              <a:tr h="489487">
                <a:tc>
                  <a:txBody>
                    <a:bodyPr/>
                    <a:lstStyle/>
                    <a:p>
                      <a:pPr indent="0" algn="l">
                        <a:lnSpc>
                          <a:spcPct val="150000"/>
                        </a:lnSpc>
                      </a:pPr>
                      <a:r>
                        <a:rPr lang="zh-CN" sz="1800" b="0" kern="0" dirty="0">
                          <a:effectLst/>
                          <a:latin typeface="+mn-ea"/>
                          <a:ea typeface="+mn-ea"/>
                        </a:rPr>
                        <a:t>巴特利特</a:t>
                      </a:r>
                      <a:r>
                        <a:rPr lang="en-US" sz="1800" b="0" kern="0" dirty="0">
                          <a:effectLst/>
                          <a:latin typeface="+mn-ea"/>
                          <a:ea typeface="+mn-ea"/>
                        </a:rPr>
                        <a:t>p</a:t>
                      </a:r>
                      <a:r>
                        <a:rPr lang="zh-CN" sz="1800" b="0" kern="0" dirty="0">
                          <a:effectLst/>
                          <a:latin typeface="+mn-ea"/>
                          <a:ea typeface="+mn-ea"/>
                        </a:rPr>
                        <a:t>值</a:t>
                      </a:r>
                      <a:endParaRPr lang="zh-CN" sz="1800" b="0" kern="100" dirty="0">
                        <a:solidFill>
                          <a:srgbClr val="000000"/>
                        </a:solidFill>
                        <a:effectLst/>
                        <a:latin typeface="+mn-ea"/>
                        <a:ea typeface="+mn-ea"/>
                      </a:endParaRPr>
                    </a:p>
                  </a:txBody>
                  <a:tcPr marL="68580" marR="68580" marT="0" marB="0" anchor="ctr"/>
                </a:tc>
                <a:tc>
                  <a:txBody>
                    <a:bodyPr/>
                    <a:lstStyle/>
                    <a:p>
                      <a:pPr indent="0" algn="l">
                        <a:lnSpc>
                          <a:spcPct val="150000"/>
                        </a:lnSpc>
                      </a:pPr>
                      <a:r>
                        <a:rPr lang="en-US" sz="1800" b="0" kern="0" dirty="0">
                          <a:effectLst/>
                          <a:latin typeface="+mn-ea"/>
                          <a:ea typeface="+mn-ea"/>
                        </a:rPr>
                        <a:t>9.92E-158</a:t>
                      </a:r>
                      <a:endParaRPr lang="zh-CN" sz="1800" b="0" kern="100" dirty="0">
                        <a:solidFill>
                          <a:srgbClr val="000000"/>
                        </a:solidFill>
                        <a:effectLst/>
                        <a:latin typeface="+mn-ea"/>
                        <a:ea typeface="+mn-ea"/>
                      </a:endParaRPr>
                    </a:p>
                  </a:txBody>
                  <a:tcPr marL="68580" marR="68580" marT="0" marB="0" anchor="ctr"/>
                </a:tc>
                <a:extLst>
                  <a:ext uri="{0D108BD9-81ED-4DB2-BD59-A6C34878D82A}">
                    <a16:rowId xmlns:a16="http://schemas.microsoft.com/office/drawing/2014/main" val="711094103"/>
                  </a:ext>
                </a:extLst>
              </a:tr>
            </a:tbl>
          </a:graphicData>
        </a:graphic>
      </p:graphicFrame>
      <p:sp>
        <p:nvSpPr>
          <p:cNvPr id="11" name="矩形 10">
            <a:extLst>
              <a:ext uri="{FF2B5EF4-FFF2-40B4-BE49-F238E27FC236}">
                <a16:creationId xmlns:a16="http://schemas.microsoft.com/office/drawing/2014/main" id="{36DEAEB5-D4EC-49E9-899B-24BA9E603ED5}"/>
              </a:ext>
            </a:extLst>
          </p:cNvPr>
          <p:cNvSpPr/>
          <p:nvPr/>
        </p:nvSpPr>
        <p:spPr>
          <a:xfrm>
            <a:off x="899592" y="968616"/>
            <a:ext cx="2262158" cy="369332"/>
          </a:xfrm>
          <a:prstGeom prst="rect">
            <a:avLst/>
          </a:prstGeom>
        </p:spPr>
        <p:txBody>
          <a:bodyPr wrap="none">
            <a:spAutoFit/>
          </a:bodyPr>
          <a:lstStyle/>
          <a:p>
            <a:r>
              <a:rPr lang="zh-CN" altLang="en-US" dirty="0">
                <a:latin typeface="华文行楷" panose="02010800040101010101" pitchFamily="2" charset="-122"/>
                <a:ea typeface="华文行楷" panose="02010800040101010101" pitchFamily="2" charset="-122"/>
              </a:rPr>
              <a:t>社区生活满意度调查</a:t>
            </a:r>
          </a:p>
        </p:txBody>
      </p:sp>
    </p:spTree>
    <p:extLst>
      <p:ext uri="{BB962C8B-B14F-4D97-AF65-F5344CB8AC3E}">
        <p14:creationId xmlns:p14="http://schemas.microsoft.com/office/powerpoint/2010/main" val="74085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Light" pitchFamily="34" charset="-122"/>
                <a:ea typeface="微软雅黑 Light" pitchFamily="34" charset="-122"/>
              </a:rPr>
              <a:t>程序实现</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8" name="Text Box 5">
            <a:extLst>
              <a:ext uri="{FF2B5EF4-FFF2-40B4-BE49-F238E27FC236}">
                <a16:creationId xmlns:a16="http://schemas.microsoft.com/office/drawing/2014/main" id="{B8F768AF-1FB8-474F-909B-658407FF1853}"/>
              </a:ext>
            </a:extLst>
          </p:cNvPr>
          <p:cNvSpPr txBox="1">
            <a:spLocks noChangeArrowheads="1"/>
          </p:cNvSpPr>
          <p:nvPr/>
        </p:nvSpPr>
        <p:spPr bwMode="auto">
          <a:xfrm>
            <a:off x="797439" y="584964"/>
            <a:ext cx="8617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9" name="Text Box 5">
            <a:extLst>
              <a:ext uri="{FF2B5EF4-FFF2-40B4-BE49-F238E27FC236}">
                <a16:creationId xmlns:a16="http://schemas.microsoft.com/office/drawing/2014/main" id="{EBCC07F9-C693-4F3F-824E-3E6FDD53041F}"/>
              </a:ext>
            </a:extLst>
          </p:cNvPr>
          <p:cNvSpPr txBox="1">
            <a:spLocks noChangeArrowheads="1"/>
          </p:cNvSpPr>
          <p:nvPr/>
        </p:nvSpPr>
        <p:spPr bwMode="auto">
          <a:xfrm>
            <a:off x="797439" y="584964"/>
            <a:ext cx="11182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结构方程模型实例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10" name="文本框 9">
            <a:extLst>
              <a:ext uri="{FF2B5EF4-FFF2-40B4-BE49-F238E27FC236}">
                <a16:creationId xmlns:a16="http://schemas.microsoft.com/office/drawing/2014/main" id="{F181CF17-2ECE-4941-9491-9A44C1C4FCBC}"/>
              </a:ext>
            </a:extLst>
          </p:cNvPr>
          <p:cNvSpPr txBox="1"/>
          <p:nvPr/>
        </p:nvSpPr>
        <p:spPr>
          <a:xfrm>
            <a:off x="0" y="1419622"/>
            <a:ext cx="4627658" cy="2948243"/>
          </a:xfrm>
          <a:prstGeom prst="rect">
            <a:avLst/>
          </a:prstGeom>
          <a:noFill/>
        </p:spPr>
        <p:txBody>
          <a:bodyPr wrap="square">
            <a:spAutoFit/>
          </a:bodyPr>
          <a:lstStyle/>
          <a:p>
            <a:pPr indent="304800" algn="just">
              <a:lnSpc>
                <a:spcPct val="150000"/>
              </a:lnSpc>
            </a:pPr>
            <a:r>
              <a:rPr lang="zh-CN" altLang="zh-CN" sz="1800" kern="100" dirty="0">
                <a:solidFill>
                  <a:srgbClr val="000000"/>
                </a:solidFill>
                <a:effectLst/>
                <a:latin typeface="Times New Roman" panose="02020603050405020304" pitchFamily="18" charset="0"/>
                <a:ea typeface="宋体" panose="02010600030101010101" pitchFamily="2" charset="-122"/>
              </a:rPr>
              <a:t>建立结构模型是进行验证性因子分析</a:t>
            </a:r>
            <a:r>
              <a:rPr lang="zh-CN" altLang="en-US" kern="100" dirty="0">
                <a:solidFill>
                  <a:srgbClr val="000000"/>
                </a:solidFill>
                <a:latin typeface="Times New Roman" panose="02020603050405020304" pitchFamily="18" charset="0"/>
                <a:ea typeface="宋体" panose="02010600030101010101" pitchFamily="2" charset="-122"/>
              </a:rPr>
              <a:t>是协方差模型</a:t>
            </a:r>
            <a:r>
              <a:rPr lang="zh-CN" altLang="zh-CN" sz="1800" kern="100" dirty="0">
                <a:solidFill>
                  <a:srgbClr val="000000"/>
                </a:solidFill>
                <a:effectLst/>
                <a:latin typeface="Times New Roman" panose="02020603050405020304" pitchFamily="18" charset="0"/>
                <a:ea typeface="宋体" panose="02010600030101010101" pitchFamily="2" charset="-122"/>
              </a:rPr>
              <a:t>的核心。我们的研究目的为探寻社区整体面貌，基础设施，生活设施，人文环境对满意度是否有显著影响，其中满意度是外显变量在模型图中用方形表示，其余变量都是潜在变量用椭圆表示。绘制的结构模型图如下所示。</a:t>
            </a:r>
          </a:p>
        </p:txBody>
      </p:sp>
      <p:pic>
        <p:nvPicPr>
          <p:cNvPr id="12" name="图片 11">
            <a:extLst>
              <a:ext uri="{FF2B5EF4-FFF2-40B4-BE49-F238E27FC236}">
                <a16:creationId xmlns:a16="http://schemas.microsoft.com/office/drawing/2014/main" id="{E5B59E8C-25DF-4938-8B5F-BB9A46E5B0CF}"/>
              </a:ext>
            </a:extLst>
          </p:cNvPr>
          <p:cNvPicPr>
            <a:picLocks noChangeAspect="1"/>
          </p:cNvPicPr>
          <p:nvPr/>
        </p:nvPicPr>
        <p:blipFill>
          <a:blip r:embed="rId4"/>
          <a:stretch>
            <a:fillRect/>
          </a:stretch>
        </p:blipFill>
        <p:spPr>
          <a:xfrm>
            <a:off x="4572000" y="1635646"/>
            <a:ext cx="3890645" cy="2128520"/>
          </a:xfrm>
          <a:prstGeom prst="rect">
            <a:avLst/>
          </a:prstGeom>
        </p:spPr>
      </p:pic>
      <p:sp>
        <p:nvSpPr>
          <p:cNvPr id="13" name="矩形 12">
            <a:extLst>
              <a:ext uri="{FF2B5EF4-FFF2-40B4-BE49-F238E27FC236}">
                <a16:creationId xmlns:a16="http://schemas.microsoft.com/office/drawing/2014/main" id="{8089EF5E-84F6-4930-80E8-97A5B8E5DBD5}"/>
              </a:ext>
            </a:extLst>
          </p:cNvPr>
          <p:cNvSpPr/>
          <p:nvPr/>
        </p:nvSpPr>
        <p:spPr>
          <a:xfrm>
            <a:off x="899592" y="968616"/>
            <a:ext cx="2262158" cy="369332"/>
          </a:xfrm>
          <a:prstGeom prst="rect">
            <a:avLst/>
          </a:prstGeom>
        </p:spPr>
        <p:txBody>
          <a:bodyPr wrap="none">
            <a:spAutoFit/>
          </a:bodyPr>
          <a:lstStyle/>
          <a:p>
            <a:r>
              <a:rPr lang="zh-CN" altLang="en-US" dirty="0">
                <a:latin typeface="华文行楷" panose="02010800040101010101" pitchFamily="2" charset="-122"/>
                <a:ea typeface="华文行楷" panose="02010800040101010101" pitchFamily="2" charset="-122"/>
              </a:rPr>
              <a:t>社区生活满意度调查</a:t>
            </a:r>
          </a:p>
        </p:txBody>
      </p:sp>
    </p:spTree>
    <p:extLst>
      <p:ext uri="{BB962C8B-B14F-4D97-AF65-F5344CB8AC3E}">
        <p14:creationId xmlns:p14="http://schemas.microsoft.com/office/powerpoint/2010/main" val="2177372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Light" pitchFamily="34" charset="-122"/>
                <a:ea typeface="微软雅黑 Light" pitchFamily="34" charset="-122"/>
              </a:rPr>
              <a:t>程序实现</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8" name="Text Box 5">
            <a:extLst>
              <a:ext uri="{FF2B5EF4-FFF2-40B4-BE49-F238E27FC236}">
                <a16:creationId xmlns:a16="http://schemas.microsoft.com/office/drawing/2014/main" id="{B8F768AF-1FB8-474F-909B-658407FF1853}"/>
              </a:ext>
            </a:extLst>
          </p:cNvPr>
          <p:cNvSpPr txBox="1">
            <a:spLocks noChangeArrowheads="1"/>
          </p:cNvSpPr>
          <p:nvPr/>
        </p:nvSpPr>
        <p:spPr bwMode="auto">
          <a:xfrm>
            <a:off x="797439" y="584964"/>
            <a:ext cx="8617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9" name="Text Box 5">
            <a:extLst>
              <a:ext uri="{FF2B5EF4-FFF2-40B4-BE49-F238E27FC236}">
                <a16:creationId xmlns:a16="http://schemas.microsoft.com/office/drawing/2014/main" id="{EBCC07F9-C693-4F3F-824E-3E6FDD53041F}"/>
              </a:ext>
            </a:extLst>
          </p:cNvPr>
          <p:cNvSpPr txBox="1">
            <a:spLocks noChangeArrowheads="1"/>
          </p:cNvSpPr>
          <p:nvPr/>
        </p:nvSpPr>
        <p:spPr bwMode="auto">
          <a:xfrm>
            <a:off x="797439" y="584964"/>
            <a:ext cx="11182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结构方程模型实例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10" name="文本框 9">
            <a:extLst>
              <a:ext uri="{FF2B5EF4-FFF2-40B4-BE49-F238E27FC236}">
                <a16:creationId xmlns:a16="http://schemas.microsoft.com/office/drawing/2014/main" id="{B46BB912-E954-4A31-B8E8-B6D724FEFC28}"/>
              </a:ext>
            </a:extLst>
          </p:cNvPr>
          <p:cNvSpPr txBox="1"/>
          <p:nvPr/>
        </p:nvSpPr>
        <p:spPr>
          <a:xfrm>
            <a:off x="341652" y="1059582"/>
            <a:ext cx="4699666" cy="3779240"/>
          </a:xfrm>
          <a:prstGeom prst="rect">
            <a:avLst/>
          </a:prstGeom>
          <a:noFill/>
        </p:spPr>
        <p:txBody>
          <a:bodyPr wrap="square">
            <a:spAutoFit/>
          </a:bodyPr>
          <a:lstStyle/>
          <a:p>
            <a:pPr>
              <a:lnSpc>
                <a:spcPct val="150000"/>
              </a:lnSpc>
            </a:pPr>
            <a:r>
              <a:rPr lang="zh-CN" altLang="zh-CN" kern="100" dirty="0">
                <a:solidFill>
                  <a:srgbClr val="000000"/>
                </a:solidFill>
                <a:latin typeface="Times New Roman" panose="02020603050405020304" pitchFamily="18" charset="0"/>
                <a:ea typeface="宋体" panose="02010600030101010101" pitchFamily="2" charset="-122"/>
              </a:rPr>
              <a:t>用</a:t>
            </a:r>
            <a:r>
              <a:rPr lang="zh-CN" altLang="en-US" kern="100" dirty="0">
                <a:solidFill>
                  <a:srgbClr val="000000"/>
                </a:solidFill>
                <a:latin typeface="Times New Roman" panose="02020603050405020304" pitchFamily="18" charset="0"/>
                <a:ea typeface="宋体" panose="02010600030101010101" pitchFamily="2" charset="-122"/>
              </a:rPr>
              <a:t>观测</a:t>
            </a:r>
            <a:r>
              <a:rPr lang="zh-CN" altLang="zh-CN" kern="100" dirty="0">
                <a:solidFill>
                  <a:srgbClr val="000000"/>
                </a:solidFill>
                <a:latin typeface="Times New Roman" panose="02020603050405020304" pitchFamily="18" charset="0"/>
                <a:ea typeface="宋体" panose="02010600030101010101" pitchFamily="2" charset="-122"/>
              </a:rPr>
              <a:t>变量代替</a:t>
            </a:r>
            <a:r>
              <a:rPr lang="zh-CN" altLang="en-US" kern="100" dirty="0">
                <a:solidFill>
                  <a:srgbClr val="000000"/>
                </a:solidFill>
                <a:latin typeface="Times New Roman" panose="02020603050405020304" pitchFamily="18" charset="0"/>
                <a:ea typeface="宋体" panose="02010600030101010101" pitchFamily="2" charset="-122"/>
              </a:rPr>
              <a:t>潜</a:t>
            </a:r>
            <a:r>
              <a:rPr lang="zh-CN" altLang="zh-CN" kern="100" dirty="0">
                <a:solidFill>
                  <a:srgbClr val="000000"/>
                </a:solidFill>
                <a:latin typeface="Times New Roman" panose="02020603050405020304" pitchFamily="18" charset="0"/>
                <a:ea typeface="宋体" panose="02010600030101010101" pitchFamily="2" charset="-122"/>
              </a:rPr>
              <a:t>变量，每个</a:t>
            </a:r>
            <a:r>
              <a:rPr lang="zh-CN" altLang="en-US" kern="100" dirty="0">
                <a:solidFill>
                  <a:srgbClr val="000000"/>
                </a:solidFill>
                <a:latin typeface="Times New Roman" panose="02020603050405020304" pitchFamily="18" charset="0"/>
                <a:ea typeface="宋体" panose="02010600030101010101" pitchFamily="2" charset="-122"/>
              </a:rPr>
              <a:t>潜</a:t>
            </a:r>
            <a:r>
              <a:rPr lang="zh-CN" altLang="zh-CN" kern="100" dirty="0">
                <a:solidFill>
                  <a:srgbClr val="000000"/>
                </a:solidFill>
                <a:latin typeface="Times New Roman" panose="02020603050405020304" pitchFamily="18" charset="0"/>
                <a:ea typeface="宋体" panose="02010600030101010101" pitchFamily="2" charset="-122"/>
              </a:rPr>
              <a:t>变量有其对应的</a:t>
            </a:r>
            <a:r>
              <a:rPr lang="zh-CN" altLang="en-US" kern="100" dirty="0">
                <a:solidFill>
                  <a:srgbClr val="000000"/>
                </a:solidFill>
                <a:latin typeface="Times New Roman" panose="02020603050405020304" pitchFamily="18" charset="0"/>
                <a:ea typeface="宋体" panose="02010600030101010101" pitchFamily="2" charset="-122"/>
              </a:rPr>
              <a:t>观测变量</a:t>
            </a:r>
            <a:r>
              <a:rPr lang="zh-CN" altLang="zh-CN" kern="100" dirty="0">
                <a:solidFill>
                  <a:srgbClr val="000000"/>
                </a:solidFill>
                <a:latin typeface="Times New Roman" panose="02020603050405020304" pitchFamily="18" charset="0"/>
                <a:ea typeface="宋体" panose="02010600030101010101" pitchFamily="2" charset="-122"/>
              </a:rPr>
              <a:t>指标即</a:t>
            </a:r>
            <a:r>
              <a:rPr lang="en-US" altLang="zh-CN" kern="100" dirty="0">
                <a:solidFill>
                  <a:srgbClr val="000000"/>
                </a:solidFill>
                <a:latin typeface="Times New Roman" panose="02020603050405020304" pitchFamily="18" charset="0"/>
                <a:ea typeface="宋体" panose="02010600030101010101" pitchFamily="2" charset="-122"/>
              </a:rPr>
              <a:t>x1~x18</a:t>
            </a:r>
            <a:r>
              <a:rPr lang="zh-CN" altLang="zh-CN" kern="100" dirty="0">
                <a:solidFill>
                  <a:srgbClr val="000000"/>
                </a:solidFill>
                <a:latin typeface="Times New Roman" panose="02020603050405020304" pitchFamily="18" charset="0"/>
                <a:ea typeface="宋体" panose="02010600030101010101" pitchFamily="2" charset="-122"/>
              </a:rPr>
              <a:t>。针对每一个潜变量均需调整指标，根据输出结果经过反复调试去除了</a:t>
            </a:r>
            <a:r>
              <a:rPr lang="en-US" altLang="zh-CN" kern="100" dirty="0">
                <a:solidFill>
                  <a:srgbClr val="000000"/>
                </a:solidFill>
                <a:latin typeface="Times New Roman" panose="02020603050405020304" pitchFamily="18" charset="0"/>
                <a:ea typeface="宋体" panose="02010600030101010101" pitchFamily="2" charset="-122"/>
              </a:rPr>
              <a:t>4</a:t>
            </a:r>
            <a:r>
              <a:rPr lang="zh-CN" altLang="zh-CN" kern="100" dirty="0">
                <a:solidFill>
                  <a:srgbClr val="000000"/>
                </a:solidFill>
                <a:latin typeface="Times New Roman" panose="02020603050405020304" pitchFamily="18" charset="0"/>
                <a:ea typeface="宋体" panose="02010600030101010101" pitchFamily="2" charset="-122"/>
              </a:rPr>
              <a:t>个</a:t>
            </a:r>
            <a:r>
              <a:rPr lang="zh-CN" altLang="en-US" kern="100" dirty="0">
                <a:solidFill>
                  <a:srgbClr val="000000"/>
                </a:solidFill>
                <a:latin typeface="Times New Roman" panose="02020603050405020304" pitchFamily="18" charset="0"/>
                <a:ea typeface="宋体" panose="02010600030101010101" pitchFamily="2" charset="-122"/>
              </a:rPr>
              <a:t>观测</a:t>
            </a:r>
            <a:r>
              <a:rPr lang="zh-CN" altLang="zh-CN" kern="100" dirty="0">
                <a:solidFill>
                  <a:srgbClr val="000000"/>
                </a:solidFill>
                <a:latin typeface="Times New Roman" panose="02020603050405020304" pitchFamily="18" charset="0"/>
                <a:ea typeface="宋体" panose="02010600030101010101" pitchFamily="2" charset="-122"/>
              </a:rPr>
              <a:t>变量，分别是</a:t>
            </a:r>
            <a:r>
              <a:rPr lang="en-US" altLang="zh-CN" kern="100" dirty="0">
                <a:solidFill>
                  <a:srgbClr val="000000"/>
                </a:solidFill>
                <a:latin typeface="Times New Roman" panose="02020603050405020304" pitchFamily="18" charset="0"/>
                <a:ea typeface="宋体" panose="02010600030101010101" pitchFamily="2" charset="-122"/>
              </a:rPr>
              <a:t>x8</a:t>
            </a:r>
            <a:r>
              <a:rPr lang="zh-CN" altLang="en-US" kern="100" dirty="0">
                <a:solidFill>
                  <a:srgbClr val="000000"/>
                </a:solidFill>
                <a:latin typeface="Times New Roman" panose="02020603050405020304" pitchFamily="18" charset="0"/>
                <a:ea typeface="宋体" panose="02010600030101010101" pitchFamily="2" charset="-122"/>
              </a:rPr>
              <a:t>、</a:t>
            </a:r>
            <a:r>
              <a:rPr lang="en-US" altLang="zh-CN" kern="100" dirty="0">
                <a:solidFill>
                  <a:srgbClr val="000000"/>
                </a:solidFill>
                <a:latin typeface="Times New Roman" panose="02020603050405020304" pitchFamily="18" charset="0"/>
                <a:ea typeface="宋体" panose="02010600030101010101" pitchFamily="2" charset="-122"/>
              </a:rPr>
              <a:t>x9</a:t>
            </a:r>
            <a:r>
              <a:rPr lang="zh-CN" altLang="en-US" kern="100" dirty="0">
                <a:solidFill>
                  <a:srgbClr val="000000"/>
                </a:solidFill>
                <a:latin typeface="Times New Roman" panose="02020603050405020304" pitchFamily="18" charset="0"/>
                <a:ea typeface="宋体" panose="02010600030101010101" pitchFamily="2" charset="-122"/>
              </a:rPr>
              <a:t>、</a:t>
            </a:r>
            <a:r>
              <a:rPr lang="en-US" altLang="zh-CN" kern="100" dirty="0">
                <a:solidFill>
                  <a:srgbClr val="000000"/>
                </a:solidFill>
                <a:latin typeface="Times New Roman" panose="02020603050405020304" pitchFamily="18" charset="0"/>
                <a:ea typeface="宋体" panose="02010600030101010101" pitchFamily="2" charset="-122"/>
              </a:rPr>
              <a:t>x10</a:t>
            </a:r>
            <a:r>
              <a:rPr lang="zh-CN" altLang="en-US" kern="100" dirty="0">
                <a:solidFill>
                  <a:srgbClr val="000000"/>
                </a:solidFill>
                <a:latin typeface="Times New Roman" panose="02020603050405020304" pitchFamily="18" charset="0"/>
                <a:ea typeface="宋体" panose="02010600030101010101" pitchFamily="2" charset="-122"/>
              </a:rPr>
              <a:t>、</a:t>
            </a:r>
            <a:r>
              <a:rPr lang="en-US" altLang="zh-CN" kern="100" dirty="0">
                <a:solidFill>
                  <a:srgbClr val="000000"/>
                </a:solidFill>
                <a:latin typeface="Times New Roman" panose="02020603050405020304" pitchFamily="18" charset="0"/>
                <a:ea typeface="宋体" panose="02010600030101010101" pitchFamily="2" charset="-122"/>
              </a:rPr>
              <a:t>x16</a:t>
            </a:r>
            <a:r>
              <a:rPr lang="zh-CN" altLang="en-US" kern="100" dirty="0">
                <a:solidFill>
                  <a:srgbClr val="000000"/>
                </a:solidFill>
                <a:latin typeface="Times New Roman" panose="02020603050405020304" pitchFamily="18" charset="0"/>
                <a:ea typeface="宋体" panose="02010600030101010101" pitchFamily="2" charset="-122"/>
              </a:rPr>
              <a:t>。</a:t>
            </a:r>
            <a:r>
              <a:rPr lang="zh-CN" altLang="zh-CN" kern="100" dirty="0">
                <a:solidFill>
                  <a:srgbClr val="000000"/>
                </a:solidFill>
                <a:latin typeface="Times New Roman" panose="02020603050405020304" pitchFamily="18" charset="0"/>
                <a:ea typeface="宋体" panose="02010600030101010101" pitchFamily="2" charset="-122"/>
              </a:rPr>
              <a:t>将</a:t>
            </a:r>
            <a:r>
              <a:rPr lang="zh-CN" altLang="zh-CN" sz="1800" kern="100" dirty="0">
                <a:solidFill>
                  <a:srgbClr val="000000"/>
                </a:solidFill>
                <a:effectLst/>
                <a:latin typeface="Times New Roman" panose="02020603050405020304" pitchFamily="18" charset="0"/>
                <a:ea typeface="宋体" panose="02010600030101010101" pitchFamily="2" charset="-122"/>
              </a:rPr>
              <a:t>结构模型与多次调试的测量模型结合起来，得到最终的模型，即结构方程模型。其中，</a:t>
            </a:r>
            <a:r>
              <a:rPr lang="en-US" altLang="zh-CN" sz="1800" kern="100" dirty="0">
                <a:solidFill>
                  <a:srgbClr val="000000"/>
                </a:solidFill>
                <a:effectLst/>
                <a:latin typeface="Times New Roman" panose="02020603050405020304" pitchFamily="18" charset="0"/>
                <a:ea typeface="宋体" panose="02010600030101010101" pitchFamily="2" charset="-122"/>
              </a:rPr>
              <a:t>ppl</a:t>
            </a:r>
            <a:r>
              <a:rPr lang="zh-CN" altLang="zh-CN" sz="1800" kern="100" dirty="0">
                <a:solidFill>
                  <a:srgbClr val="000000"/>
                </a:solidFill>
                <a:effectLst/>
                <a:latin typeface="Times New Roman" panose="02020603050405020304" pitchFamily="18" charset="0"/>
                <a:ea typeface="宋体" panose="02010600030101010101" pitchFamily="2" charset="-122"/>
              </a:rPr>
              <a:t>表示人文环境，</a:t>
            </a:r>
            <a:r>
              <a:rPr lang="en-US" altLang="zh-CN" sz="1800" kern="100" dirty="0" err="1">
                <a:solidFill>
                  <a:srgbClr val="000000"/>
                </a:solidFill>
                <a:effectLst/>
                <a:latin typeface="Times New Roman" panose="02020603050405020304" pitchFamily="18" charset="0"/>
                <a:ea typeface="宋体" panose="02010600030101010101" pitchFamily="2" charset="-122"/>
              </a:rPr>
              <a:t>lif</a:t>
            </a:r>
            <a:r>
              <a:rPr lang="zh-CN" altLang="zh-CN" sz="1800" kern="100" dirty="0">
                <a:solidFill>
                  <a:srgbClr val="000000"/>
                </a:solidFill>
                <a:effectLst/>
                <a:latin typeface="Times New Roman" panose="02020603050405020304" pitchFamily="18" charset="0"/>
                <a:ea typeface="宋体" panose="02010600030101010101" pitchFamily="2" charset="-122"/>
              </a:rPr>
              <a:t>表示生活质量，</a:t>
            </a:r>
            <a:r>
              <a:rPr lang="en-US" altLang="zh-CN" sz="1800" kern="100" dirty="0">
                <a:solidFill>
                  <a:srgbClr val="000000"/>
                </a:solidFill>
                <a:effectLst/>
                <a:latin typeface="Times New Roman" panose="02020603050405020304" pitchFamily="18" charset="0"/>
                <a:ea typeface="宋体" panose="02010600030101010101" pitchFamily="2" charset="-122"/>
              </a:rPr>
              <a:t>bac</a:t>
            </a:r>
            <a:r>
              <a:rPr lang="zh-CN" altLang="zh-CN" sz="1800" kern="100" dirty="0">
                <a:solidFill>
                  <a:srgbClr val="000000"/>
                </a:solidFill>
                <a:effectLst/>
                <a:latin typeface="Times New Roman" panose="02020603050405020304" pitchFamily="18" charset="0"/>
                <a:ea typeface="宋体" panose="02010600030101010101" pitchFamily="2" charset="-122"/>
              </a:rPr>
              <a:t>表示生活设施，</a:t>
            </a:r>
            <a:r>
              <a:rPr lang="en-US" altLang="zh-CN" sz="1800" kern="100" dirty="0">
                <a:solidFill>
                  <a:srgbClr val="000000"/>
                </a:solidFill>
                <a:effectLst/>
                <a:latin typeface="Times New Roman" panose="02020603050405020304" pitchFamily="18" charset="0"/>
                <a:ea typeface="宋体" panose="02010600030101010101" pitchFamily="2" charset="-122"/>
              </a:rPr>
              <a:t>all</a:t>
            </a:r>
            <a:r>
              <a:rPr lang="zh-CN" altLang="zh-CN" sz="1800" kern="100" dirty="0">
                <a:solidFill>
                  <a:srgbClr val="000000"/>
                </a:solidFill>
                <a:effectLst/>
                <a:latin typeface="Times New Roman" panose="02020603050405020304" pitchFamily="18" charset="0"/>
                <a:ea typeface="宋体" panose="02010600030101010101" pitchFamily="2" charset="-122"/>
              </a:rPr>
              <a:t>表示整体面貌，</a:t>
            </a:r>
            <a:r>
              <a:rPr lang="en-US" altLang="zh-CN" sz="1800" kern="100" dirty="0">
                <a:solidFill>
                  <a:srgbClr val="000000"/>
                </a:solidFill>
                <a:effectLst/>
                <a:latin typeface="Times New Roman" panose="02020603050405020304" pitchFamily="18" charset="0"/>
                <a:ea typeface="宋体" panose="02010600030101010101" pitchFamily="2" charset="-122"/>
              </a:rPr>
              <a:t>x19</a:t>
            </a:r>
            <a:r>
              <a:rPr lang="zh-CN" altLang="zh-CN" sz="1800" kern="100" dirty="0">
                <a:solidFill>
                  <a:srgbClr val="000000"/>
                </a:solidFill>
                <a:effectLst/>
                <a:latin typeface="Times New Roman" panose="02020603050405020304" pitchFamily="18" charset="0"/>
                <a:ea typeface="宋体" panose="02010600030101010101" pitchFamily="2" charset="-122"/>
              </a:rPr>
              <a:t>为因变量。</a:t>
            </a:r>
          </a:p>
        </p:txBody>
      </p:sp>
      <p:pic>
        <p:nvPicPr>
          <p:cNvPr id="12" name="图片 11">
            <a:extLst>
              <a:ext uri="{FF2B5EF4-FFF2-40B4-BE49-F238E27FC236}">
                <a16:creationId xmlns:a16="http://schemas.microsoft.com/office/drawing/2014/main" id="{86FCF2C0-B724-449C-8414-D82A1DD5E5D9}"/>
              </a:ext>
            </a:extLst>
          </p:cNvPr>
          <p:cNvPicPr>
            <a:picLocks noChangeAspect="1"/>
          </p:cNvPicPr>
          <p:nvPr/>
        </p:nvPicPr>
        <p:blipFill>
          <a:blip r:embed="rId4"/>
          <a:stretch>
            <a:fillRect/>
          </a:stretch>
        </p:blipFill>
        <p:spPr>
          <a:xfrm>
            <a:off x="5076056" y="1059582"/>
            <a:ext cx="3924300" cy="3298825"/>
          </a:xfrm>
          <a:prstGeom prst="rect">
            <a:avLst/>
          </a:prstGeom>
        </p:spPr>
      </p:pic>
      <p:sp>
        <p:nvSpPr>
          <p:cNvPr id="11" name="矩形 10">
            <a:extLst>
              <a:ext uri="{FF2B5EF4-FFF2-40B4-BE49-F238E27FC236}">
                <a16:creationId xmlns:a16="http://schemas.microsoft.com/office/drawing/2014/main" id="{EDC914A3-A4CA-44B5-AE0E-20DFCE57045C}"/>
              </a:ext>
            </a:extLst>
          </p:cNvPr>
          <p:cNvSpPr/>
          <p:nvPr/>
        </p:nvSpPr>
        <p:spPr>
          <a:xfrm>
            <a:off x="1827713" y="399839"/>
            <a:ext cx="2262158" cy="369332"/>
          </a:xfrm>
          <a:prstGeom prst="rect">
            <a:avLst/>
          </a:prstGeom>
        </p:spPr>
        <p:txBody>
          <a:bodyPr wrap="none">
            <a:spAutoFit/>
          </a:bodyPr>
          <a:lstStyle/>
          <a:p>
            <a:r>
              <a:rPr lang="zh-CN" altLang="en-US" dirty="0">
                <a:latin typeface="华文行楷" panose="02010800040101010101" pitchFamily="2" charset="-122"/>
                <a:ea typeface="华文行楷" panose="02010800040101010101" pitchFamily="2" charset="-122"/>
              </a:rPr>
              <a:t>社区生活满意度调查</a:t>
            </a:r>
          </a:p>
        </p:txBody>
      </p:sp>
    </p:spTree>
    <p:extLst>
      <p:ext uri="{BB962C8B-B14F-4D97-AF65-F5344CB8AC3E}">
        <p14:creationId xmlns:p14="http://schemas.microsoft.com/office/powerpoint/2010/main" val="3459268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Light" pitchFamily="34" charset="-122"/>
                <a:ea typeface="微软雅黑 Light" pitchFamily="34" charset="-122"/>
              </a:rPr>
              <a:t>程序实现</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8" name="Text Box 5">
            <a:extLst>
              <a:ext uri="{FF2B5EF4-FFF2-40B4-BE49-F238E27FC236}">
                <a16:creationId xmlns:a16="http://schemas.microsoft.com/office/drawing/2014/main" id="{B8F768AF-1FB8-474F-909B-658407FF1853}"/>
              </a:ext>
            </a:extLst>
          </p:cNvPr>
          <p:cNvSpPr txBox="1">
            <a:spLocks noChangeArrowheads="1"/>
          </p:cNvSpPr>
          <p:nvPr/>
        </p:nvSpPr>
        <p:spPr bwMode="auto">
          <a:xfrm>
            <a:off x="797439" y="584964"/>
            <a:ext cx="8617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9" name="Text Box 5">
            <a:extLst>
              <a:ext uri="{FF2B5EF4-FFF2-40B4-BE49-F238E27FC236}">
                <a16:creationId xmlns:a16="http://schemas.microsoft.com/office/drawing/2014/main" id="{EBCC07F9-C693-4F3F-824E-3E6FDD53041F}"/>
              </a:ext>
            </a:extLst>
          </p:cNvPr>
          <p:cNvSpPr txBox="1">
            <a:spLocks noChangeArrowheads="1"/>
          </p:cNvSpPr>
          <p:nvPr/>
        </p:nvSpPr>
        <p:spPr bwMode="auto">
          <a:xfrm>
            <a:off x="797439" y="584964"/>
            <a:ext cx="11182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结构方程模型实例</a:t>
            </a:r>
            <a:endParaRPr lang="en-US" altLang="zh-CN" sz="1000" dirty="0">
              <a:solidFill>
                <a:schemeClr val="bg1">
                  <a:lumMod val="50000"/>
                </a:schemeClr>
              </a:solidFill>
              <a:latin typeface="微软雅黑 Light" pitchFamily="34" charset="-122"/>
              <a:ea typeface="微软雅黑 Light" pitchFamily="34" charset="-122"/>
            </a:endParaRPr>
          </a:p>
        </p:txBody>
      </p:sp>
      <p:graphicFrame>
        <p:nvGraphicFramePr>
          <p:cNvPr id="2" name="表格 1">
            <a:extLst>
              <a:ext uri="{FF2B5EF4-FFF2-40B4-BE49-F238E27FC236}">
                <a16:creationId xmlns:a16="http://schemas.microsoft.com/office/drawing/2014/main" id="{D18FF4FF-7D19-47E1-8745-B46CA44CFD59}"/>
              </a:ext>
            </a:extLst>
          </p:cNvPr>
          <p:cNvGraphicFramePr>
            <a:graphicFrameLocks noGrp="1"/>
          </p:cNvGraphicFramePr>
          <p:nvPr>
            <p:extLst>
              <p:ext uri="{D42A27DB-BD31-4B8C-83A1-F6EECF244321}">
                <p14:modId xmlns:p14="http://schemas.microsoft.com/office/powerpoint/2010/main" val="539398856"/>
              </p:ext>
            </p:extLst>
          </p:nvPr>
        </p:nvGraphicFramePr>
        <p:xfrm>
          <a:off x="3995936" y="500725"/>
          <a:ext cx="4906260" cy="4443740"/>
        </p:xfrm>
        <a:graphic>
          <a:graphicData uri="http://schemas.openxmlformats.org/drawingml/2006/table">
            <a:tbl>
              <a:tblPr firstRow="1" firstCol="1" bandRow="1">
                <a:tableStyleId>{5C22544A-7EE6-4342-B048-85BDC9FD1C3A}</a:tableStyleId>
              </a:tblPr>
              <a:tblGrid>
                <a:gridCol w="817125">
                  <a:extLst>
                    <a:ext uri="{9D8B030D-6E8A-4147-A177-3AD203B41FA5}">
                      <a16:colId xmlns:a16="http://schemas.microsoft.com/office/drawing/2014/main" val="48280841"/>
                    </a:ext>
                  </a:extLst>
                </a:gridCol>
                <a:gridCol w="817827">
                  <a:extLst>
                    <a:ext uri="{9D8B030D-6E8A-4147-A177-3AD203B41FA5}">
                      <a16:colId xmlns:a16="http://schemas.microsoft.com/office/drawing/2014/main" val="1459851954"/>
                    </a:ext>
                  </a:extLst>
                </a:gridCol>
                <a:gridCol w="817827">
                  <a:extLst>
                    <a:ext uri="{9D8B030D-6E8A-4147-A177-3AD203B41FA5}">
                      <a16:colId xmlns:a16="http://schemas.microsoft.com/office/drawing/2014/main" val="1180703512"/>
                    </a:ext>
                  </a:extLst>
                </a:gridCol>
                <a:gridCol w="817827">
                  <a:extLst>
                    <a:ext uri="{9D8B030D-6E8A-4147-A177-3AD203B41FA5}">
                      <a16:colId xmlns:a16="http://schemas.microsoft.com/office/drawing/2014/main" val="2891752251"/>
                    </a:ext>
                  </a:extLst>
                </a:gridCol>
                <a:gridCol w="817827">
                  <a:extLst>
                    <a:ext uri="{9D8B030D-6E8A-4147-A177-3AD203B41FA5}">
                      <a16:colId xmlns:a16="http://schemas.microsoft.com/office/drawing/2014/main" val="2570594787"/>
                    </a:ext>
                  </a:extLst>
                </a:gridCol>
                <a:gridCol w="817827">
                  <a:extLst>
                    <a:ext uri="{9D8B030D-6E8A-4147-A177-3AD203B41FA5}">
                      <a16:colId xmlns:a16="http://schemas.microsoft.com/office/drawing/2014/main" val="3411923293"/>
                    </a:ext>
                  </a:extLst>
                </a:gridCol>
              </a:tblGrid>
              <a:tr h="263517">
                <a:tc>
                  <a:txBody>
                    <a:bodyPr/>
                    <a:lstStyle/>
                    <a:p>
                      <a:pPr indent="0" algn="l">
                        <a:lnSpc>
                          <a:spcPct val="125000"/>
                        </a:lnSpc>
                      </a:pPr>
                      <a:r>
                        <a:rPr lang="en-US" sz="1200" kern="0" dirty="0">
                          <a:effectLst/>
                        </a:rPr>
                        <a:t>Latent Variables:</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3969015503"/>
                  </a:ext>
                </a:extLst>
              </a:tr>
              <a:tr h="173375">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900" kern="0" dirty="0">
                          <a:effectLst/>
                        </a:rPr>
                        <a:t>Estimate</a:t>
                      </a:r>
                      <a:endParaRPr lang="zh-CN" sz="9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900" kern="0" dirty="0" err="1">
                          <a:effectLst/>
                        </a:rPr>
                        <a:t>Std.Err</a:t>
                      </a:r>
                      <a:endParaRPr lang="zh-CN" sz="9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900" kern="0">
                          <a:effectLst/>
                        </a:rPr>
                        <a:t>P(&gt;|Z|)</a:t>
                      </a:r>
                      <a:endParaRPr lang="zh-CN" sz="9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900" kern="0" dirty="0">
                          <a:effectLst/>
                        </a:rPr>
                        <a:t>Std.lv</a:t>
                      </a:r>
                      <a:endParaRPr lang="zh-CN" sz="9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900" kern="0" dirty="0" err="1">
                          <a:effectLst/>
                        </a:rPr>
                        <a:t>Std.all</a:t>
                      </a:r>
                      <a:endParaRPr lang="zh-CN" sz="9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1813901170"/>
                  </a:ext>
                </a:extLst>
              </a:tr>
              <a:tr h="173375">
                <a:tc>
                  <a:txBody>
                    <a:bodyPr/>
                    <a:lstStyle/>
                    <a:p>
                      <a:pPr indent="0" algn="l">
                        <a:lnSpc>
                          <a:spcPct val="125000"/>
                        </a:lnSpc>
                      </a:pPr>
                      <a:r>
                        <a:rPr lang="en-US" sz="1200" kern="0">
                          <a:effectLst/>
                        </a:rPr>
                        <a:t>allface=~</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3774210358"/>
                  </a:ext>
                </a:extLst>
              </a:tr>
              <a:tr h="173375">
                <a:tc>
                  <a:txBody>
                    <a:bodyPr/>
                    <a:lstStyle/>
                    <a:p>
                      <a:pPr indent="0" algn="l">
                        <a:lnSpc>
                          <a:spcPct val="125000"/>
                        </a:lnSpc>
                      </a:pPr>
                      <a:r>
                        <a:rPr lang="en-US" sz="1200" kern="0">
                          <a:effectLst/>
                        </a:rPr>
                        <a:t>x1</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1.000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0.847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0.866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3439111671"/>
                  </a:ext>
                </a:extLst>
              </a:tr>
              <a:tr h="173375">
                <a:tc>
                  <a:txBody>
                    <a:bodyPr/>
                    <a:lstStyle/>
                    <a:p>
                      <a:pPr indent="0" algn="l">
                        <a:lnSpc>
                          <a:spcPct val="125000"/>
                        </a:lnSpc>
                      </a:pPr>
                      <a:r>
                        <a:rPr lang="en-US" sz="1200" kern="0">
                          <a:effectLst/>
                        </a:rPr>
                        <a:t>x2</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1.091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0.081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0.924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0.848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2973783993"/>
                  </a:ext>
                </a:extLst>
              </a:tr>
              <a:tr h="173375">
                <a:tc>
                  <a:txBody>
                    <a:bodyPr/>
                    <a:lstStyle/>
                    <a:p>
                      <a:pPr indent="0" algn="l">
                        <a:lnSpc>
                          <a:spcPct val="125000"/>
                        </a:lnSpc>
                      </a:pPr>
                      <a:r>
                        <a:rPr lang="en-US" sz="1200" kern="0">
                          <a:effectLst/>
                        </a:rPr>
                        <a:t>x3</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0.901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0.071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0.763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0.818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3338524995"/>
                  </a:ext>
                </a:extLst>
              </a:tr>
              <a:tr h="173375">
                <a:tc>
                  <a:txBody>
                    <a:bodyPr/>
                    <a:lstStyle/>
                    <a:p>
                      <a:pPr indent="0" algn="l">
                        <a:lnSpc>
                          <a:spcPct val="125000"/>
                        </a:lnSpc>
                      </a:pPr>
                      <a:r>
                        <a:rPr lang="en-US" sz="1200" kern="0">
                          <a:effectLst/>
                        </a:rPr>
                        <a:t>x4</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0.979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0.076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0.829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0.826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3877439708"/>
                  </a:ext>
                </a:extLst>
              </a:tr>
              <a:tr h="173375">
                <a:tc>
                  <a:txBody>
                    <a:bodyPr/>
                    <a:lstStyle/>
                    <a:p>
                      <a:pPr indent="0" algn="l">
                        <a:lnSpc>
                          <a:spcPct val="125000"/>
                        </a:lnSpc>
                      </a:pPr>
                      <a:r>
                        <a:rPr lang="en-US" sz="1200" kern="0">
                          <a:effectLst/>
                        </a:rPr>
                        <a:t>bace=~</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714102615"/>
                  </a:ext>
                </a:extLst>
              </a:tr>
              <a:tr h="173375">
                <a:tc>
                  <a:txBody>
                    <a:bodyPr/>
                    <a:lstStyle/>
                    <a:p>
                      <a:pPr indent="0" algn="l">
                        <a:lnSpc>
                          <a:spcPct val="125000"/>
                        </a:lnSpc>
                      </a:pPr>
                      <a:r>
                        <a:rPr lang="en-US" sz="1200" kern="0">
                          <a:effectLst/>
                        </a:rPr>
                        <a:t>x5</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1.000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1.023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1663700101"/>
                  </a:ext>
                </a:extLst>
              </a:tr>
              <a:tr h="173375">
                <a:tc>
                  <a:txBody>
                    <a:bodyPr/>
                    <a:lstStyle/>
                    <a:p>
                      <a:pPr indent="0" algn="l">
                        <a:lnSpc>
                          <a:spcPct val="125000"/>
                        </a:lnSpc>
                      </a:pPr>
                      <a:r>
                        <a:rPr lang="en-US" sz="1200" kern="0">
                          <a:effectLst/>
                        </a:rPr>
                        <a:t>x6</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0.886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0.102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0.000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0.906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0.754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4173296193"/>
                  </a:ext>
                </a:extLst>
              </a:tr>
              <a:tr h="173375">
                <a:tc>
                  <a:txBody>
                    <a:bodyPr/>
                    <a:lstStyle/>
                    <a:p>
                      <a:pPr indent="0" algn="l">
                        <a:lnSpc>
                          <a:spcPct val="125000"/>
                        </a:lnSpc>
                      </a:pPr>
                      <a:r>
                        <a:rPr lang="en-US" sz="1200" kern="0">
                          <a:effectLst/>
                        </a:rPr>
                        <a:t>x7</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0.845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0.100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0.864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0.725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370006440"/>
                  </a:ext>
                </a:extLst>
              </a:tr>
              <a:tr h="173375">
                <a:tc>
                  <a:txBody>
                    <a:bodyPr/>
                    <a:lstStyle/>
                    <a:p>
                      <a:pPr indent="0" algn="l">
                        <a:lnSpc>
                          <a:spcPct val="125000"/>
                        </a:lnSpc>
                      </a:pPr>
                      <a:r>
                        <a:rPr lang="en-US" sz="1200" kern="0">
                          <a:effectLst/>
                        </a:rPr>
                        <a:t>life=~</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2309905300"/>
                  </a:ext>
                </a:extLst>
              </a:tr>
              <a:tr h="173375">
                <a:tc>
                  <a:txBody>
                    <a:bodyPr/>
                    <a:lstStyle/>
                    <a:p>
                      <a:pPr indent="0" algn="l">
                        <a:lnSpc>
                          <a:spcPct val="125000"/>
                        </a:lnSpc>
                      </a:pPr>
                      <a:r>
                        <a:rPr lang="en-US" sz="1200" kern="0">
                          <a:effectLst/>
                        </a:rPr>
                        <a:t>x11</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1.000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0.676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0.501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941106535"/>
                  </a:ext>
                </a:extLst>
              </a:tr>
              <a:tr h="173375">
                <a:tc>
                  <a:txBody>
                    <a:bodyPr/>
                    <a:lstStyle/>
                    <a:p>
                      <a:pPr indent="0" algn="l">
                        <a:lnSpc>
                          <a:spcPct val="125000"/>
                        </a:lnSpc>
                      </a:pPr>
                      <a:r>
                        <a:rPr lang="en-US" sz="1200" kern="0">
                          <a:effectLst/>
                        </a:rPr>
                        <a:t>x12</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1.302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0.239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0.880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0.746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2625096455"/>
                  </a:ext>
                </a:extLst>
              </a:tr>
              <a:tr h="173375">
                <a:tc>
                  <a:txBody>
                    <a:bodyPr/>
                    <a:lstStyle/>
                    <a:p>
                      <a:pPr indent="0" algn="l">
                        <a:lnSpc>
                          <a:spcPct val="125000"/>
                        </a:lnSpc>
                      </a:pPr>
                      <a:r>
                        <a:rPr lang="en-US" sz="1200" kern="0">
                          <a:effectLst/>
                        </a:rPr>
                        <a:t>x13</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1.282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0.234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0.867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0.767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40389877"/>
                  </a:ext>
                </a:extLst>
              </a:tr>
              <a:tr h="173375">
                <a:tc>
                  <a:txBody>
                    <a:bodyPr/>
                    <a:lstStyle/>
                    <a:p>
                      <a:pPr indent="0" algn="l">
                        <a:lnSpc>
                          <a:spcPct val="125000"/>
                        </a:lnSpc>
                      </a:pPr>
                      <a:r>
                        <a:rPr lang="en-US" sz="1200" kern="0">
                          <a:effectLst/>
                        </a:rPr>
                        <a:t>people=~</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1543504564"/>
                  </a:ext>
                </a:extLst>
              </a:tr>
              <a:tr h="173375">
                <a:tc>
                  <a:txBody>
                    <a:bodyPr/>
                    <a:lstStyle/>
                    <a:p>
                      <a:pPr indent="0" algn="l">
                        <a:lnSpc>
                          <a:spcPct val="125000"/>
                        </a:lnSpc>
                      </a:pPr>
                      <a:r>
                        <a:rPr lang="en-US" sz="1200" kern="0">
                          <a:effectLst/>
                        </a:rPr>
                        <a:t>x14</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1.000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0.705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0.768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3145461973"/>
                  </a:ext>
                </a:extLst>
              </a:tr>
              <a:tr h="173375">
                <a:tc>
                  <a:txBody>
                    <a:bodyPr/>
                    <a:lstStyle/>
                    <a:p>
                      <a:pPr indent="0" algn="l">
                        <a:lnSpc>
                          <a:spcPct val="125000"/>
                        </a:lnSpc>
                      </a:pPr>
                      <a:r>
                        <a:rPr lang="en-US" sz="1200" kern="0">
                          <a:effectLst/>
                        </a:rPr>
                        <a:t>x15</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1.120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0.099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0.790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0.831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1872592374"/>
                  </a:ext>
                </a:extLst>
              </a:tr>
              <a:tr h="173375">
                <a:tc>
                  <a:txBody>
                    <a:bodyPr/>
                    <a:lstStyle/>
                    <a:p>
                      <a:pPr indent="0" algn="l">
                        <a:lnSpc>
                          <a:spcPct val="125000"/>
                        </a:lnSpc>
                      </a:pPr>
                      <a:r>
                        <a:rPr lang="en-US" sz="1200" kern="0">
                          <a:effectLst/>
                        </a:rPr>
                        <a:t>x17</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1.284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0.096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0.905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0.956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2074155746"/>
                  </a:ext>
                </a:extLst>
              </a:tr>
              <a:tr h="173375">
                <a:tc>
                  <a:txBody>
                    <a:bodyPr/>
                    <a:lstStyle/>
                    <a:p>
                      <a:pPr indent="0" algn="l">
                        <a:lnSpc>
                          <a:spcPct val="125000"/>
                        </a:lnSpc>
                      </a:pPr>
                      <a:r>
                        <a:rPr lang="en-US" sz="1200" kern="0">
                          <a:effectLst/>
                        </a:rPr>
                        <a:t>x18</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1.214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0.095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0.000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a:effectLst/>
                        </a:rPr>
                        <a:t>0.856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27052" marR="27052" marT="0" marB="0" anchor="b"/>
                </a:tc>
                <a:tc>
                  <a:txBody>
                    <a:bodyPr/>
                    <a:lstStyle/>
                    <a:p>
                      <a:pPr indent="0" algn="l">
                        <a:lnSpc>
                          <a:spcPct val="125000"/>
                        </a:lnSpc>
                      </a:pPr>
                      <a:r>
                        <a:rPr lang="en-US" sz="1200" kern="0" dirty="0">
                          <a:effectLst/>
                        </a:rPr>
                        <a:t>0.914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27052" marR="27052" marT="0" marB="0" anchor="b"/>
                </a:tc>
                <a:extLst>
                  <a:ext uri="{0D108BD9-81ED-4DB2-BD59-A6C34878D82A}">
                    <a16:rowId xmlns:a16="http://schemas.microsoft.com/office/drawing/2014/main" val="1443404071"/>
                  </a:ext>
                </a:extLst>
              </a:tr>
            </a:tbl>
          </a:graphicData>
        </a:graphic>
      </p:graphicFrame>
      <p:sp>
        <p:nvSpPr>
          <p:cNvPr id="12" name="文本框 11">
            <a:extLst>
              <a:ext uri="{FF2B5EF4-FFF2-40B4-BE49-F238E27FC236}">
                <a16:creationId xmlns:a16="http://schemas.microsoft.com/office/drawing/2014/main" id="{00336069-28A0-4F1E-8350-075EA0667EC1}"/>
              </a:ext>
            </a:extLst>
          </p:cNvPr>
          <p:cNvSpPr txBox="1"/>
          <p:nvPr/>
        </p:nvSpPr>
        <p:spPr>
          <a:xfrm>
            <a:off x="6690" y="1344175"/>
            <a:ext cx="3818007" cy="2948243"/>
          </a:xfrm>
          <a:prstGeom prst="rect">
            <a:avLst/>
          </a:prstGeom>
          <a:noFill/>
        </p:spPr>
        <p:txBody>
          <a:bodyPr wrap="square">
            <a:spAutoFit/>
          </a:bodyPr>
          <a:lstStyle/>
          <a:p>
            <a:pPr indent="304800" algn="just">
              <a:lnSpc>
                <a:spcPct val="150000"/>
              </a:lnSpc>
            </a:pPr>
            <a:r>
              <a:rPr lang="zh-CN" altLang="zh-CN" sz="1800" kern="100" dirty="0">
                <a:solidFill>
                  <a:schemeClr val="bg2"/>
                </a:solidFill>
                <a:effectLst/>
                <a:latin typeface="Times New Roman" panose="02020603050405020304" pitchFamily="18" charset="0"/>
                <a:ea typeface="宋体" panose="02010600030101010101" pitchFamily="2" charset="-122"/>
              </a:rPr>
              <a:t>测量模型参数估计的显著性，最后一列“</a:t>
            </a:r>
            <a:r>
              <a:rPr lang="en-US" altLang="zh-CN" sz="1800" kern="100" dirty="0" err="1">
                <a:solidFill>
                  <a:schemeClr val="bg2"/>
                </a:solidFill>
                <a:effectLst/>
                <a:latin typeface="Times New Roman" panose="02020603050405020304" pitchFamily="18" charset="0"/>
                <a:ea typeface="宋体" panose="02010600030101010101" pitchFamily="2" charset="-122"/>
              </a:rPr>
              <a:t>Std.all</a:t>
            </a:r>
            <a:r>
              <a:rPr lang="zh-CN" altLang="zh-CN" sz="1800" kern="100" dirty="0">
                <a:solidFill>
                  <a:schemeClr val="bg2"/>
                </a:solidFill>
                <a:effectLst/>
                <a:latin typeface="Times New Roman" panose="02020603050405020304" pitchFamily="18" charset="0"/>
                <a:ea typeface="宋体" panose="02010600030101010101" pitchFamily="2" charset="-122"/>
              </a:rPr>
              <a:t>”完全标准化系数即为潜变量对外显变量的载荷。选入的变量均是显著的，拟合过程中只有人文环境（</a:t>
            </a:r>
            <a:r>
              <a:rPr lang="en-US" altLang="zh-CN" sz="1800" kern="100" dirty="0">
                <a:solidFill>
                  <a:schemeClr val="bg2"/>
                </a:solidFill>
                <a:effectLst/>
                <a:latin typeface="Times New Roman" panose="02020603050405020304" pitchFamily="18" charset="0"/>
                <a:ea typeface="宋体" panose="02010600030101010101" pitchFamily="2" charset="-122"/>
              </a:rPr>
              <a:t>life</a:t>
            </a:r>
            <a:r>
              <a:rPr lang="zh-CN" altLang="zh-CN" sz="1800" kern="100" dirty="0">
                <a:solidFill>
                  <a:schemeClr val="bg2"/>
                </a:solidFill>
                <a:effectLst/>
                <a:latin typeface="Times New Roman" panose="02020603050405020304" pitchFamily="18" charset="0"/>
                <a:ea typeface="宋体" panose="02010600030101010101" pitchFamily="2" charset="-122"/>
              </a:rPr>
              <a:t>）对</a:t>
            </a:r>
            <a:r>
              <a:rPr lang="en-US" altLang="zh-CN" sz="1800" kern="100" dirty="0">
                <a:solidFill>
                  <a:schemeClr val="bg2"/>
                </a:solidFill>
                <a:effectLst/>
                <a:latin typeface="Times New Roman" panose="02020603050405020304" pitchFamily="18" charset="0"/>
                <a:ea typeface="宋体" panose="02010600030101010101" pitchFamily="2" charset="-122"/>
              </a:rPr>
              <a:t>x11</a:t>
            </a:r>
            <a:r>
              <a:rPr lang="zh-CN" altLang="zh-CN" sz="1800" kern="100" dirty="0">
                <a:solidFill>
                  <a:schemeClr val="bg2"/>
                </a:solidFill>
                <a:effectLst/>
                <a:latin typeface="Times New Roman" panose="02020603050405020304" pitchFamily="18" charset="0"/>
                <a:ea typeface="宋体" panose="02010600030101010101" pitchFamily="2" charset="-122"/>
              </a:rPr>
              <a:t>指标的拟合效果稍差一些，但仍在可接受的范围内。</a:t>
            </a:r>
          </a:p>
        </p:txBody>
      </p:sp>
      <p:sp>
        <p:nvSpPr>
          <p:cNvPr id="10" name="矩形 9">
            <a:extLst>
              <a:ext uri="{FF2B5EF4-FFF2-40B4-BE49-F238E27FC236}">
                <a16:creationId xmlns:a16="http://schemas.microsoft.com/office/drawing/2014/main" id="{5C54BA99-AA19-4649-AA0F-C070EEF50281}"/>
              </a:ext>
            </a:extLst>
          </p:cNvPr>
          <p:cNvSpPr/>
          <p:nvPr/>
        </p:nvSpPr>
        <p:spPr>
          <a:xfrm>
            <a:off x="565417" y="939000"/>
            <a:ext cx="2262158" cy="369332"/>
          </a:xfrm>
          <a:prstGeom prst="rect">
            <a:avLst/>
          </a:prstGeom>
        </p:spPr>
        <p:txBody>
          <a:bodyPr wrap="none">
            <a:spAutoFit/>
          </a:bodyPr>
          <a:lstStyle/>
          <a:p>
            <a:r>
              <a:rPr lang="zh-CN" altLang="en-US" dirty="0">
                <a:latin typeface="华文行楷" panose="02010800040101010101" pitchFamily="2" charset="-122"/>
                <a:ea typeface="华文行楷" panose="02010800040101010101" pitchFamily="2" charset="-122"/>
              </a:rPr>
              <a:t>社区生活满意度调查</a:t>
            </a:r>
          </a:p>
        </p:txBody>
      </p:sp>
    </p:spTree>
    <p:extLst>
      <p:ext uri="{BB962C8B-B14F-4D97-AF65-F5344CB8AC3E}">
        <p14:creationId xmlns:p14="http://schemas.microsoft.com/office/powerpoint/2010/main" val="2805165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Light" pitchFamily="34" charset="-122"/>
                <a:ea typeface="微软雅黑 Light" pitchFamily="34" charset="-122"/>
              </a:rPr>
              <a:t>程序实现</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8" name="Text Box 5">
            <a:extLst>
              <a:ext uri="{FF2B5EF4-FFF2-40B4-BE49-F238E27FC236}">
                <a16:creationId xmlns:a16="http://schemas.microsoft.com/office/drawing/2014/main" id="{B8F768AF-1FB8-474F-909B-658407FF1853}"/>
              </a:ext>
            </a:extLst>
          </p:cNvPr>
          <p:cNvSpPr txBox="1">
            <a:spLocks noChangeArrowheads="1"/>
          </p:cNvSpPr>
          <p:nvPr/>
        </p:nvSpPr>
        <p:spPr bwMode="auto">
          <a:xfrm>
            <a:off x="797439" y="584964"/>
            <a:ext cx="8617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9" name="Text Box 5">
            <a:extLst>
              <a:ext uri="{FF2B5EF4-FFF2-40B4-BE49-F238E27FC236}">
                <a16:creationId xmlns:a16="http://schemas.microsoft.com/office/drawing/2014/main" id="{EBCC07F9-C693-4F3F-824E-3E6FDD53041F}"/>
              </a:ext>
            </a:extLst>
          </p:cNvPr>
          <p:cNvSpPr txBox="1">
            <a:spLocks noChangeArrowheads="1"/>
          </p:cNvSpPr>
          <p:nvPr/>
        </p:nvSpPr>
        <p:spPr bwMode="auto">
          <a:xfrm>
            <a:off x="797439" y="584964"/>
            <a:ext cx="11182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结构方程模型实例</a:t>
            </a:r>
            <a:endParaRPr lang="en-US" altLang="zh-CN" sz="1000" dirty="0">
              <a:solidFill>
                <a:schemeClr val="bg1">
                  <a:lumMod val="50000"/>
                </a:schemeClr>
              </a:solidFill>
              <a:latin typeface="微软雅黑 Light" pitchFamily="34" charset="-122"/>
              <a:ea typeface="微软雅黑 Light" pitchFamily="34" charset="-122"/>
            </a:endParaRPr>
          </a:p>
        </p:txBody>
      </p:sp>
      <p:graphicFrame>
        <p:nvGraphicFramePr>
          <p:cNvPr id="2" name="表格 1">
            <a:extLst>
              <a:ext uri="{FF2B5EF4-FFF2-40B4-BE49-F238E27FC236}">
                <a16:creationId xmlns:a16="http://schemas.microsoft.com/office/drawing/2014/main" id="{C90E8275-2C1A-493A-B972-8DF1EFD2BB52}"/>
              </a:ext>
            </a:extLst>
          </p:cNvPr>
          <p:cNvGraphicFramePr>
            <a:graphicFrameLocks noGrp="1"/>
          </p:cNvGraphicFramePr>
          <p:nvPr>
            <p:extLst>
              <p:ext uri="{D42A27DB-BD31-4B8C-83A1-F6EECF244321}">
                <p14:modId xmlns:p14="http://schemas.microsoft.com/office/powerpoint/2010/main" val="1942798933"/>
              </p:ext>
            </p:extLst>
          </p:nvPr>
        </p:nvGraphicFramePr>
        <p:xfrm>
          <a:off x="3851920" y="233289"/>
          <a:ext cx="4968554" cy="4848234"/>
        </p:xfrm>
        <a:graphic>
          <a:graphicData uri="http://schemas.openxmlformats.org/drawingml/2006/table">
            <a:tbl>
              <a:tblPr firstRow="1" firstCol="1" bandRow="1">
                <a:tableStyleId>{5C22544A-7EE6-4342-B048-85BDC9FD1C3A}</a:tableStyleId>
              </a:tblPr>
              <a:tblGrid>
                <a:gridCol w="936104">
                  <a:extLst>
                    <a:ext uri="{9D8B030D-6E8A-4147-A177-3AD203B41FA5}">
                      <a16:colId xmlns:a16="http://schemas.microsoft.com/office/drawing/2014/main" val="4093567166"/>
                    </a:ext>
                  </a:extLst>
                </a:gridCol>
                <a:gridCol w="792088">
                  <a:extLst>
                    <a:ext uri="{9D8B030D-6E8A-4147-A177-3AD203B41FA5}">
                      <a16:colId xmlns:a16="http://schemas.microsoft.com/office/drawing/2014/main" val="3970751992"/>
                    </a:ext>
                  </a:extLst>
                </a:gridCol>
                <a:gridCol w="755729">
                  <a:extLst>
                    <a:ext uri="{9D8B030D-6E8A-4147-A177-3AD203B41FA5}">
                      <a16:colId xmlns:a16="http://schemas.microsoft.com/office/drawing/2014/main" val="2441018046"/>
                    </a:ext>
                  </a:extLst>
                </a:gridCol>
                <a:gridCol w="828211">
                  <a:extLst>
                    <a:ext uri="{9D8B030D-6E8A-4147-A177-3AD203B41FA5}">
                      <a16:colId xmlns:a16="http://schemas.microsoft.com/office/drawing/2014/main" val="722675516"/>
                    </a:ext>
                  </a:extLst>
                </a:gridCol>
                <a:gridCol w="828211">
                  <a:extLst>
                    <a:ext uri="{9D8B030D-6E8A-4147-A177-3AD203B41FA5}">
                      <a16:colId xmlns:a16="http://schemas.microsoft.com/office/drawing/2014/main" val="2484309367"/>
                    </a:ext>
                  </a:extLst>
                </a:gridCol>
                <a:gridCol w="828211">
                  <a:extLst>
                    <a:ext uri="{9D8B030D-6E8A-4147-A177-3AD203B41FA5}">
                      <a16:colId xmlns:a16="http://schemas.microsoft.com/office/drawing/2014/main" val="4153202413"/>
                    </a:ext>
                  </a:extLst>
                </a:gridCol>
              </a:tblGrid>
              <a:tr h="287147">
                <a:tc>
                  <a:txBody>
                    <a:bodyPr/>
                    <a:lstStyle/>
                    <a:p>
                      <a:pPr indent="0" algn="l">
                        <a:lnSpc>
                          <a:spcPct val="125000"/>
                        </a:lnSpc>
                      </a:pPr>
                      <a:r>
                        <a:rPr lang="en-US" sz="1200" b="1" kern="0" dirty="0">
                          <a:solidFill>
                            <a:schemeClr val="lt1"/>
                          </a:solidFill>
                          <a:effectLst/>
                          <a:latin typeface="+mn-lt"/>
                          <a:ea typeface="+mn-ea"/>
                          <a:cs typeface="+mn-cs"/>
                        </a:rPr>
                        <a:t>Regressions:</a:t>
                      </a:r>
                      <a:endParaRPr lang="zh-CN" altLang="en-US" sz="1200" b="1" kern="0" dirty="0">
                        <a:solidFill>
                          <a:schemeClr val="lt1"/>
                        </a:solidFill>
                        <a:effectLst/>
                        <a:latin typeface="+mn-lt"/>
                        <a:ea typeface="+mn-ea"/>
                        <a:cs typeface="+mn-cs"/>
                      </a:endParaRPr>
                    </a:p>
                  </a:txBody>
                  <a:tcPr marL="50465" marR="50465" marT="0" marB="0" anchor="b"/>
                </a:tc>
                <a:tc>
                  <a:txBody>
                    <a:bodyPr/>
                    <a:lstStyle/>
                    <a:p>
                      <a:pPr indent="0" algn="l">
                        <a:lnSpc>
                          <a:spcPct val="125000"/>
                        </a:lnSpc>
                      </a:pPr>
                      <a:r>
                        <a:rPr lang="en-US" sz="800" kern="0" dirty="0">
                          <a:effectLst/>
                        </a:rPr>
                        <a:t> </a:t>
                      </a:r>
                      <a:endParaRPr lang="zh-CN" sz="8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800" kern="0">
                          <a:effectLst/>
                        </a:rPr>
                        <a:t> </a:t>
                      </a:r>
                      <a:endParaRPr lang="zh-CN" sz="8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800" kern="0">
                          <a:effectLst/>
                        </a:rPr>
                        <a:t> </a:t>
                      </a:r>
                      <a:endParaRPr lang="zh-CN" sz="8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800" kern="0">
                          <a:effectLst/>
                        </a:rPr>
                        <a:t> </a:t>
                      </a:r>
                      <a:endParaRPr lang="zh-CN" sz="8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800" kern="0">
                          <a:effectLst/>
                        </a:rPr>
                        <a:t> </a:t>
                      </a:r>
                      <a:endParaRPr lang="zh-CN" sz="8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4184011746"/>
                  </a:ext>
                </a:extLst>
              </a:tr>
              <a:tr h="400207">
                <a:tc>
                  <a:txBody>
                    <a:bodyPr/>
                    <a:lstStyle/>
                    <a:p>
                      <a:pPr indent="0" algn="l">
                        <a:lnSpc>
                          <a:spcPct val="125000"/>
                        </a:lnSpc>
                      </a:pPr>
                      <a:r>
                        <a:rPr lang="en-US" sz="800" kern="0" dirty="0">
                          <a:effectLst/>
                        </a:rPr>
                        <a:t> </a:t>
                      </a:r>
                      <a:endParaRPr lang="zh-CN" sz="8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400" kern="0" dirty="0">
                          <a:effectLst/>
                        </a:rPr>
                        <a:t>Estimate</a:t>
                      </a:r>
                      <a:endParaRPr lang="zh-CN" sz="14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400" kern="0" dirty="0" err="1">
                          <a:effectLst/>
                        </a:rPr>
                        <a:t>Std.Err</a:t>
                      </a:r>
                      <a:endParaRPr lang="zh-CN" sz="14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400" kern="0" dirty="0">
                          <a:effectLst/>
                        </a:rPr>
                        <a:t>P(&gt;|Z|)</a:t>
                      </a:r>
                      <a:endParaRPr lang="zh-CN" sz="14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400" kern="0" dirty="0">
                          <a:effectLst/>
                        </a:rPr>
                        <a:t>Std.lv</a:t>
                      </a:r>
                      <a:endParaRPr lang="zh-CN" sz="14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400" kern="0" dirty="0" err="1">
                          <a:effectLst/>
                        </a:rPr>
                        <a:t>Std.all</a:t>
                      </a:r>
                      <a:endParaRPr lang="zh-CN" sz="14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4107337730"/>
                  </a:ext>
                </a:extLst>
              </a:tr>
              <a:tr h="400207">
                <a:tc>
                  <a:txBody>
                    <a:bodyPr/>
                    <a:lstStyle/>
                    <a:p>
                      <a:pPr indent="0" algn="l">
                        <a:lnSpc>
                          <a:spcPct val="125000"/>
                        </a:lnSpc>
                      </a:pPr>
                      <a:r>
                        <a:rPr lang="en-US" sz="1200" kern="0" dirty="0" err="1">
                          <a:effectLst/>
                        </a:rPr>
                        <a:t>allface</a:t>
                      </a:r>
                      <a:r>
                        <a:rPr lang="en-US" sz="1200" kern="0" dirty="0">
                          <a:effectLst/>
                        </a:rPr>
                        <a:t>~</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2775784176"/>
                  </a:ext>
                </a:extLst>
              </a:tr>
              <a:tr h="496218">
                <a:tc>
                  <a:txBody>
                    <a:bodyPr/>
                    <a:lstStyle/>
                    <a:p>
                      <a:pPr indent="0" algn="l">
                        <a:lnSpc>
                          <a:spcPct val="125000"/>
                        </a:lnSpc>
                      </a:pPr>
                      <a:r>
                        <a:rPr lang="en-US" sz="1200" kern="0">
                          <a:effectLst/>
                        </a:rPr>
                        <a:t>bace</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0.340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0.071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0.000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0.411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0.411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2360390257"/>
                  </a:ext>
                </a:extLst>
              </a:tr>
              <a:tr h="496218">
                <a:tc>
                  <a:txBody>
                    <a:bodyPr/>
                    <a:lstStyle/>
                    <a:p>
                      <a:pPr indent="0" algn="l">
                        <a:lnSpc>
                          <a:spcPct val="125000"/>
                        </a:lnSpc>
                      </a:pPr>
                      <a:r>
                        <a:rPr lang="en-US" sz="1200" kern="0">
                          <a:effectLst/>
                        </a:rPr>
                        <a:t>life</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0.142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0.134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0.292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0.113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0.113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551582822"/>
                  </a:ext>
                </a:extLst>
              </a:tr>
              <a:tr h="496218">
                <a:tc>
                  <a:txBody>
                    <a:bodyPr/>
                    <a:lstStyle/>
                    <a:p>
                      <a:pPr indent="0" algn="l">
                        <a:lnSpc>
                          <a:spcPct val="125000"/>
                        </a:lnSpc>
                      </a:pPr>
                      <a:r>
                        <a:rPr lang="en-US" sz="1200" kern="0">
                          <a:effectLst/>
                        </a:rPr>
                        <a:t>people</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0.498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0.126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0.000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0.414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0.414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2150760719"/>
                  </a:ext>
                </a:extLst>
              </a:tr>
              <a:tr h="287147">
                <a:tc>
                  <a:txBody>
                    <a:bodyPr/>
                    <a:lstStyle/>
                    <a:p>
                      <a:pPr indent="0" algn="l">
                        <a:lnSpc>
                          <a:spcPct val="125000"/>
                        </a:lnSpc>
                      </a:pPr>
                      <a:r>
                        <a:rPr lang="en-US" sz="1200" kern="0">
                          <a:effectLst/>
                        </a:rPr>
                        <a:t>x19~</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2276905972"/>
                  </a:ext>
                </a:extLst>
              </a:tr>
              <a:tr h="496218">
                <a:tc>
                  <a:txBody>
                    <a:bodyPr/>
                    <a:lstStyle/>
                    <a:p>
                      <a:pPr indent="0" algn="l">
                        <a:lnSpc>
                          <a:spcPct val="125000"/>
                        </a:lnSpc>
                      </a:pPr>
                      <a:r>
                        <a:rPr lang="en-US" sz="1200" kern="0">
                          <a:effectLst/>
                        </a:rPr>
                        <a:t>allface</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0.091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0.140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0.515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0.077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0.087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457480730"/>
                  </a:ext>
                </a:extLst>
              </a:tr>
              <a:tr h="496218">
                <a:tc>
                  <a:txBody>
                    <a:bodyPr/>
                    <a:lstStyle/>
                    <a:p>
                      <a:pPr indent="0" algn="l">
                        <a:lnSpc>
                          <a:spcPct val="125000"/>
                        </a:lnSpc>
                      </a:pPr>
                      <a:r>
                        <a:rPr lang="en-US" sz="1200" kern="0">
                          <a:effectLst/>
                        </a:rPr>
                        <a:t>bace</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0.087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0.098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0.377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0.089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0.099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1281839183"/>
                  </a:ext>
                </a:extLst>
              </a:tr>
              <a:tr h="496218">
                <a:tc>
                  <a:txBody>
                    <a:bodyPr/>
                    <a:lstStyle/>
                    <a:p>
                      <a:pPr indent="0" algn="l">
                        <a:lnSpc>
                          <a:spcPct val="125000"/>
                        </a:lnSpc>
                      </a:pPr>
                      <a:r>
                        <a:rPr lang="en-US" sz="1200" kern="0">
                          <a:effectLst/>
                        </a:rPr>
                        <a:t>life</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0.017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0.166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0.920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0.011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0.013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2464191242"/>
                  </a:ext>
                </a:extLst>
              </a:tr>
              <a:tr h="496218">
                <a:tc>
                  <a:txBody>
                    <a:bodyPr/>
                    <a:lstStyle/>
                    <a:p>
                      <a:pPr indent="0" algn="l">
                        <a:lnSpc>
                          <a:spcPct val="125000"/>
                        </a:lnSpc>
                      </a:pPr>
                      <a:r>
                        <a:rPr lang="en-US" sz="1200" kern="0">
                          <a:effectLst/>
                        </a:rPr>
                        <a:t>people</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0.483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0.164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0.003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a:effectLst/>
                        </a:rPr>
                        <a:t>0.340 </a:t>
                      </a:r>
                      <a:endParaRPr lang="zh-CN" sz="1200" kern="100">
                        <a:solidFill>
                          <a:srgbClr val="000000"/>
                        </a:solidFill>
                        <a:effectLst/>
                        <a:latin typeface="Times New Roman" panose="02020603050405020304" pitchFamily="18" charset="0"/>
                        <a:ea typeface="宋体" panose="02010600030101010101" pitchFamily="2" charset="-122"/>
                      </a:endParaRPr>
                    </a:p>
                  </a:txBody>
                  <a:tcPr marL="50465" marR="50465" marT="0" marB="0" anchor="b"/>
                </a:tc>
                <a:tc>
                  <a:txBody>
                    <a:bodyPr/>
                    <a:lstStyle/>
                    <a:p>
                      <a:pPr indent="0" algn="l">
                        <a:lnSpc>
                          <a:spcPct val="125000"/>
                        </a:lnSpc>
                      </a:pPr>
                      <a:r>
                        <a:rPr lang="en-US" sz="1200" kern="0" dirty="0">
                          <a:effectLst/>
                        </a:rPr>
                        <a:t>0.382 </a:t>
                      </a:r>
                      <a:endParaRPr lang="zh-CN" sz="1200" kern="100" dirty="0">
                        <a:solidFill>
                          <a:srgbClr val="000000"/>
                        </a:solidFill>
                        <a:effectLst/>
                        <a:latin typeface="Times New Roman" panose="02020603050405020304" pitchFamily="18" charset="0"/>
                        <a:ea typeface="宋体" panose="02010600030101010101" pitchFamily="2" charset="-122"/>
                      </a:endParaRPr>
                    </a:p>
                  </a:txBody>
                  <a:tcPr marL="50465" marR="50465" marT="0" marB="0" anchor="b"/>
                </a:tc>
                <a:extLst>
                  <a:ext uri="{0D108BD9-81ED-4DB2-BD59-A6C34878D82A}">
                    <a16:rowId xmlns:a16="http://schemas.microsoft.com/office/drawing/2014/main" val="697648741"/>
                  </a:ext>
                </a:extLst>
              </a:tr>
            </a:tbl>
          </a:graphicData>
        </a:graphic>
      </p:graphicFrame>
      <p:sp>
        <p:nvSpPr>
          <p:cNvPr id="10" name="文本框 9">
            <a:extLst>
              <a:ext uri="{FF2B5EF4-FFF2-40B4-BE49-F238E27FC236}">
                <a16:creationId xmlns:a16="http://schemas.microsoft.com/office/drawing/2014/main" id="{C3972948-030F-4DA0-8D54-2FD19DDCBE84}"/>
              </a:ext>
            </a:extLst>
          </p:cNvPr>
          <p:cNvSpPr txBox="1"/>
          <p:nvPr/>
        </p:nvSpPr>
        <p:spPr>
          <a:xfrm>
            <a:off x="179513" y="1607557"/>
            <a:ext cx="3456384" cy="2948243"/>
          </a:xfrm>
          <a:prstGeom prst="rect">
            <a:avLst/>
          </a:prstGeom>
          <a:noFill/>
        </p:spPr>
        <p:txBody>
          <a:bodyPr wrap="square">
            <a:spAutoFit/>
          </a:bodyPr>
          <a:lstStyle/>
          <a:p>
            <a:pPr algn="just">
              <a:lnSpc>
                <a:spcPct val="150000"/>
              </a:lnSpc>
            </a:pPr>
            <a:r>
              <a:rPr lang="zh-CN" altLang="zh-CN" sz="1800" kern="100" dirty="0">
                <a:solidFill>
                  <a:srgbClr val="000000"/>
                </a:solidFill>
                <a:effectLst/>
                <a:latin typeface="Times New Roman" panose="02020603050405020304" pitchFamily="18" charset="0"/>
                <a:ea typeface="宋体" panose="02010600030101010101" pitchFamily="2" charset="-122"/>
              </a:rPr>
              <a:t>根据结构模型参数估计的结果，整体面貌在对基础设施和人文环境的参数是显著的。因变量社区的满意度对</a:t>
            </a:r>
            <a:r>
              <a:rPr lang="en-US" altLang="zh-CN" sz="1800" kern="100" dirty="0">
                <a:solidFill>
                  <a:srgbClr val="000000"/>
                </a:solidFill>
                <a:effectLst/>
                <a:latin typeface="Times New Roman" panose="02020603050405020304" pitchFamily="18" charset="0"/>
                <a:ea typeface="宋体" panose="02010600030101010101" pitchFamily="2" charset="-122"/>
              </a:rPr>
              <a:t>4</a:t>
            </a:r>
            <a:r>
              <a:rPr lang="zh-CN" altLang="zh-CN" sz="1800" kern="100" dirty="0">
                <a:solidFill>
                  <a:srgbClr val="000000"/>
                </a:solidFill>
                <a:effectLst/>
                <a:latin typeface="Times New Roman" panose="02020603050405020304" pitchFamily="18" charset="0"/>
                <a:ea typeface="宋体" panose="02010600030101010101" pitchFamily="2" charset="-122"/>
              </a:rPr>
              <a:t>个潜变量建立结构模型时，只有人文环境的参数是显著的。这代表对社区满意度影响最为重要的变量为人文环境。</a:t>
            </a:r>
          </a:p>
        </p:txBody>
      </p:sp>
      <p:sp>
        <p:nvSpPr>
          <p:cNvPr id="11" name="矩形 10">
            <a:extLst>
              <a:ext uri="{FF2B5EF4-FFF2-40B4-BE49-F238E27FC236}">
                <a16:creationId xmlns:a16="http://schemas.microsoft.com/office/drawing/2014/main" id="{A621FA3E-55E5-4ECB-BE46-01E29EF84699}"/>
              </a:ext>
            </a:extLst>
          </p:cNvPr>
          <p:cNvSpPr/>
          <p:nvPr/>
        </p:nvSpPr>
        <p:spPr>
          <a:xfrm>
            <a:off x="363284" y="922478"/>
            <a:ext cx="2262158" cy="369332"/>
          </a:xfrm>
          <a:prstGeom prst="rect">
            <a:avLst/>
          </a:prstGeom>
        </p:spPr>
        <p:txBody>
          <a:bodyPr wrap="none">
            <a:spAutoFit/>
          </a:bodyPr>
          <a:lstStyle/>
          <a:p>
            <a:r>
              <a:rPr lang="zh-CN" altLang="en-US" dirty="0">
                <a:latin typeface="华文行楷" panose="02010800040101010101" pitchFamily="2" charset="-122"/>
                <a:ea typeface="华文行楷" panose="02010800040101010101" pitchFamily="2" charset="-122"/>
              </a:rPr>
              <a:t>社区生活满意度调查</a:t>
            </a:r>
          </a:p>
        </p:txBody>
      </p:sp>
    </p:spTree>
    <p:extLst>
      <p:ext uri="{BB962C8B-B14F-4D97-AF65-F5344CB8AC3E}">
        <p14:creationId xmlns:p14="http://schemas.microsoft.com/office/powerpoint/2010/main" val="2669697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Light" pitchFamily="34" charset="-122"/>
                <a:ea typeface="微软雅黑 Light" pitchFamily="34" charset="-122"/>
              </a:rPr>
              <a:t>程序实现</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8" name="Text Box 5">
            <a:extLst>
              <a:ext uri="{FF2B5EF4-FFF2-40B4-BE49-F238E27FC236}">
                <a16:creationId xmlns:a16="http://schemas.microsoft.com/office/drawing/2014/main" id="{B8F768AF-1FB8-474F-909B-658407FF1853}"/>
              </a:ext>
            </a:extLst>
          </p:cNvPr>
          <p:cNvSpPr txBox="1">
            <a:spLocks noChangeArrowheads="1"/>
          </p:cNvSpPr>
          <p:nvPr/>
        </p:nvSpPr>
        <p:spPr bwMode="auto">
          <a:xfrm>
            <a:off x="797439" y="584964"/>
            <a:ext cx="8617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9" name="Text Box 5">
            <a:extLst>
              <a:ext uri="{FF2B5EF4-FFF2-40B4-BE49-F238E27FC236}">
                <a16:creationId xmlns:a16="http://schemas.microsoft.com/office/drawing/2014/main" id="{EBCC07F9-C693-4F3F-824E-3E6FDD53041F}"/>
              </a:ext>
            </a:extLst>
          </p:cNvPr>
          <p:cNvSpPr txBox="1">
            <a:spLocks noChangeArrowheads="1"/>
          </p:cNvSpPr>
          <p:nvPr/>
        </p:nvSpPr>
        <p:spPr bwMode="auto">
          <a:xfrm>
            <a:off x="797439" y="584964"/>
            <a:ext cx="11182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结构方程模型实例</a:t>
            </a:r>
            <a:endParaRPr lang="en-US" altLang="zh-CN" sz="1000" dirty="0">
              <a:solidFill>
                <a:schemeClr val="bg1">
                  <a:lumMod val="50000"/>
                </a:schemeClr>
              </a:solidFill>
              <a:latin typeface="微软雅黑 Light" pitchFamily="34" charset="-122"/>
              <a:ea typeface="微软雅黑 Light" pitchFamily="34" charset="-122"/>
            </a:endParaRPr>
          </a:p>
        </p:txBody>
      </p:sp>
      <p:pic>
        <p:nvPicPr>
          <p:cNvPr id="11" name="图片 10">
            <a:extLst>
              <a:ext uri="{FF2B5EF4-FFF2-40B4-BE49-F238E27FC236}">
                <a16:creationId xmlns:a16="http://schemas.microsoft.com/office/drawing/2014/main" id="{F0E5F143-4417-4CBD-A57E-FDF929D2620C}"/>
              </a:ext>
            </a:extLst>
          </p:cNvPr>
          <p:cNvPicPr>
            <a:picLocks noChangeAspect="1"/>
          </p:cNvPicPr>
          <p:nvPr/>
        </p:nvPicPr>
        <p:blipFill>
          <a:blip r:embed="rId4"/>
          <a:stretch>
            <a:fillRect/>
          </a:stretch>
        </p:blipFill>
        <p:spPr>
          <a:xfrm>
            <a:off x="364608" y="2067694"/>
            <a:ext cx="8496944" cy="2217145"/>
          </a:xfrm>
          <a:prstGeom prst="rect">
            <a:avLst/>
          </a:prstGeom>
        </p:spPr>
      </p:pic>
      <p:sp>
        <p:nvSpPr>
          <p:cNvPr id="13" name="文本框 12">
            <a:extLst>
              <a:ext uri="{FF2B5EF4-FFF2-40B4-BE49-F238E27FC236}">
                <a16:creationId xmlns:a16="http://schemas.microsoft.com/office/drawing/2014/main" id="{32484834-641C-499C-A07B-ABFBFAE3BDF0}"/>
              </a:ext>
            </a:extLst>
          </p:cNvPr>
          <p:cNvSpPr txBox="1"/>
          <p:nvPr/>
        </p:nvSpPr>
        <p:spPr>
          <a:xfrm>
            <a:off x="395536" y="939536"/>
            <a:ext cx="8496944" cy="858377"/>
          </a:xfrm>
          <a:prstGeom prst="rect">
            <a:avLst/>
          </a:prstGeom>
          <a:noFill/>
        </p:spPr>
        <p:txBody>
          <a:bodyPr wrap="square">
            <a:spAutoFit/>
          </a:bodyPr>
          <a:lstStyle/>
          <a:p>
            <a:pPr>
              <a:lnSpc>
                <a:spcPct val="150000"/>
              </a:lnSpc>
            </a:pP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卡方除以自由度的值落在</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2</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以内，</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RMSEA</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的值小于</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0.08</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GFI</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AGFI</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IFI</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TLI</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，等评价指标的值均大于</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0.8</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，表明模型的拟合良好</a:t>
            </a:r>
            <a:r>
              <a:rPr lang="zh-CN" altLang="zh-CN" sz="1800" dirty="0">
                <a:effectLst/>
                <a:latin typeface="宋体" panose="02010600030101010101" pitchFamily="2" charset="-122"/>
                <a:ea typeface="宋体" panose="02010600030101010101" pitchFamily="2" charset="-122"/>
                <a:cs typeface="Arial" panose="020B0604020202020204" pitchFamily="34" charset="0"/>
              </a:rPr>
              <a:t>。</a:t>
            </a:r>
            <a:endParaRPr lang="en-US" altLang="zh-CN" b="0" dirty="0">
              <a:solidFill>
                <a:srgbClr val="000000"/>
              </a:solidFill>
              <a:effectLst/>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id="{3B2E35C1-489F-429F-8193-AFAC6649C5EC}"/>
              </a:ext>
            </a:extLst>
          </p:cNvPr>
          <p:cNvSpPr/>
          <p:nvPr/>
        </p:nvSpPr>
        <p:spPr>
          <a:xfrm>
            <a:off x="1827713" y="399839"/>
            <a:ext cx="2262158" cy="369332"/>
          </a:xfrm>
          <a:prstGeom prst="rect">
            <a:avLst/>
          </a:prstGeom>
        </p:spPr>
        <p:txBody>
          <a:bodyPr wrap="none">
            <a:spAutoFit/>
          </a:bodyPr>
          <a:lstStyle/>
          <a:p>
            <a:r>
              <a:rPr lang="zh-CN" altLang="en-US" dirty="0">
                <a:latin typeface="华文行楷" panose="02010800040101010101" pitchFamily="2" charset="-122"/>
                <a:ea typeface="华文行楷" panose="02010800040101010101" pitchFamily="2" charset="-122"/>
              </a:rPr>
              <a:t>社区生活满意度调查</a:t>
            </a:r>
          </a:p>
        </p:txBody>
      </p:sp>
    </p:spTree>
    <p:extLst>
      <p:ext uri="{BB962C8B-B14F-4D97-AF65-F5344CB8AC3E}">
        <p14:creationId xmlns:p14="http://schemas.microsoft.com/office/powerpoint/2010/main" val="3448475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bg1">
                    <a:lumMod val="50000"/>
                  </a:schemeClr>
                </a:solidFill>
                <a:latin typeface="微软雅黑 Light" pitchFamily="34" charset="-122"/>
                <a:ea typeface="微软雅黑 Light" pitchFamily="34" charset="-122"/>
              </a:rPr>
              <a:t>程序实现</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8" name="Text Box 5">
            <a:extLst>
              <a:ext uri="{FF2B5EF4-FFF2-40B4-BE49-F238E27FC236}">
                <a16:creationId xmlns:a16="http://schemas.microsoft.com/office/drawing/2014/main" id="{B8F768AF-1FB8-474F-909B-658407FF1853}"/>
              </a:ext>
            </a:extLst>
          </p:cNvPr>
          <p:cNvSpPr txBox="1">
            <a:spLocks noChangeArrowheads="1"/>
          </p:cNvSpPr>
          <p:nvPr/>
        </p:nvSpPr>
        <p:spPr bwMode="auto">
          <a:xfrm>
            <a:off x="797439" y="584964"/>
            <a:ext cx="8617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a:t>
            </a:r>
            <a:endParaRPr lang="en-US" altLang="zh-CN" sz="1000" dirty="0">
              <a:solidFill>
                <a:schemeClr val="bg1">
                  <a:lumMod val="50000"/>
                </a:schemeClr>
              </a:solidFill>
              <a:latin typeface="微软雅黑 Light" pitchFamily="34" charset="-122"/>
              <a:ea typeface="微软雅黑 Light" pitchFamily="34" charset="-122"/>
            </a:endParaRPr>
          </a:p>
        </p:txBody>
      </p:sp>
      <p:sp>
        <p:nvSpPr>
          <p:cNvPr id="9" name="Text Box 5">
            <a:extLst>
              <a:ext uri="{FF2B5EF4-FFF2-40B4-BE49-F238E27FC236}">
                <a16:creationId xmlns:a16="http://schemas.microsoft.com/office/drawing/2014/main" id="{EBCC07F9-C693-4F3F-824E-3E6FDD53041F}"/>
              </a:ext>
            </a:extLst>
          </p:cNvPr>
          <p:cNvSpPr txBox="1">
            <a:spLocks noChangeArrowheads="1"/>
          </p:cNvSpPr>
          <p:nvPr/>
        </p:nvSpPr>
        <p:spPr bwMode="auto">
          <a:xfrm>
            <a:off x="797439" y="584964"/>
            <a:ext cx="11182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结构方程模型实例</a:t>
            </a:r>
            <a:endParaRPr lang="en-US" altLang="zh-CN" sz="1000" dirty="0">
              <a:solidFill>
                <a:schemeClr val="bg1">
                  <a:lumMod val="50000"/>
                </a:schemeClr>
              </a:solidFill>
              <a:latin typeface="微软雅黑 Light" pitchFamily="34" charset="-122"/>
              <a:ea typeface="微软雅黑 Light" pitchFamily="34" charset="-122"/>
            </a:endParaRPr>
          </a:p>
        </p:txBody>
      </p:sp>
      <p:pic>
        <p:nvPicPr>
          <p:cNvPr id="11" name="图片 10">
            <a:extLst>
              <a:ext uri="{FF2B5EF4-FFF2-40B4-BE49-F238E27FC236}">
                <a16:creationId xmlns:a16="http://schemas.microsoft.com/office/drawing/2014/main" id="{F0E5F143-4417-4CBD-A57E-FDF929D2620C}"/>
              </a:ext>
            </a:extLst>
          </p:cNvPr>
          <p:cNvPicPr>
            <a:picLocks noChangeAspect="1"/>
          </p:cNvPicPr>
          <p:nvPr/>
        </p:nvPicPr>
        <p:blipFill>
          <a:blip r:embed="rId4"/>
          <a:stretch>
            <a:fillRect/>
          </a:stretch>
        </p:blipFill>
        <p:spPr>
          <a:xfrm>
            <a:off x="364608" y="2067694"/>
            <a:ext cx="8496944" cy="2217145"/>
          </a:xfrm>
          <a:prstGeom prst="rect">
            <a:avLst/>
          </a:prstGeom>
        </p:spPr>
      </p:pic>
      <p:sp>
        <p:nvSpPr>
          <p:cNvPr id="13" name="文本框 12">
            <a:extLst>
              <a:ext uri="{FF2B5EF4-FFF2-40B4-BE49-F238E27FC236}">
                <a16:creationId xmlns:a16="http://schemas.microsoft.com/office/drawing/2014/main" id="{32484834-641C-499C-A07B-ABFBFAE3BDF0}"/>
              </a:ext>
            </a:extLst>
          </p:cNvPr>
          <p:cNvSpPr txBox="1"/>
          <p:nvPr/>
        </p:nvSpPr>
        <p:spPr>
          <a:xfrm>
            <a:off x="395536" y="939536"/>
            <a:ext cx="8496944" cy="858377"/>
          </a:xfrm>
          <a:prstGeom prst="rect">
            <a:avLst/>
          </a:prstGeom>
          <a:noFill/>
        </p:spPr>
        <p:txBody>
          <a:bodyPr wrap="square">
            <a:spAutoFit/>
          </a:bodyPr>
          <a:lstStyle/>
          <a:p>
            <a:pPr>
              <a:lnSpc>
                <a:spcPct val="150000"/>
              </a:lnSpc>
            </a:pP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卡方除以自由度的值落在</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2</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以内，</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RMSEA</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的值小于</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0.08</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GFI</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AGFI</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IFI</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TLI</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，等评价指标的值均大于</a:t>
            </a:r>
            <a:r>
              <a:rPr lang="en-US"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0.8</a:t>
            </a:r>
            <a:r>
              <a:rPr lang="zh-CN" altLang="zh-CN" sz="1800" dirty="0">
                <a:solidFill>
                  <a:schemeClr val="bg2"/>
                </a:solidFill>
                <a:effectLst/>
                <a:latin typeface="宋体" panose="02010600030101010101" pitchFamily="2" charset="-122"/>
                <a:ea typeface="宋体" panose="02010600030101010101" pitchFamily="2" charset="-122"/>
                <a:cs typeface="Arial" panose="020B0604020202020204" pitchFamily="34" charset="0"/>
              </a:rPr>
              <a:t>，表明模型的拟合良好</a:t>
            </a:r>
            <a:r>
              <a:rPr lang="zh-CN" altLang="zh-CN" sz="1800" dirty="0">
                <a:effectLst/>
                <a:latin typeface="宋体" panose="02010600030101010101" pitchFamily="2" charset="-122"/>
                <a:ea typeface="宋体" panose="02010600030101010101" pitchFamily="2" charset="-122"/>
                <a:cs typeface="Arial" panose="020B0604020202020204" pitchFamily="34" charset="0"/>
              </a:rPr>
              <a:t>。</a:t>
            </a:r>
            <a:endParaRPr lang="en-US" altLang="zh-CN" b="0" dirty="0">
              <a:solidFill>
                <a:srgbClr val="000000"/>
              </a:solidFill>
              <a:effectLst/>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id="{3B2E35C1-489F-429F-8193-AFAC6649C5EC}"/>
              </a:ext>
            </a:extLst>
          </p:cNvPr>
          <p:cNvSpPr/>
          <p:nvPr/>
        </p:nvSpPr>
        <p:spPr>
          <a:xfrm>
            <a:off x="1827713" y="399839"/>
            <a:ext cx="2262158" cy="369332"/>
          </a:xfrm>
          <a:prstGeom prst="rect">
            <a:avLst/>
          </a:prstGeom>
        </p:spPr>
        <p:txBody>
          <a:bodyPr wrap="none">
            <a:spAutoFit/>
          </a:bodyPr>
          <a:lstStyle/>
          <a:p>
            <a:r>
              <a:rPr lang="zh-CN" altLang="en-US" dirty="0">
                <a:latin typeface="华文行楷" panose="02010800040101010101" pitchFamily="2" charset="-122"/>
                <a:ea typeface="华文行楷" panose="02010800040101010101" pitchFamily="2" charset="-122"/>
              </a:rPr>
              <a:t>社区生活满意度调查</a:t>
            </a:r>
          </a:p>
        </p:txBody>
      </p:sp>
    </p:spTree>
    <p:extLst>
      <p:ext uri="{BB962C8B-B14F-4D97-AF65-F5344CB8AC3E}">
        <p14:creationId xmlns:p14="http://schemas.microsoft.com/office/powerpoint/2010/main" val="838994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94015" y="1059582"/>
            <a:ext cx="1298753" cy="461665"/>
          </a:xfrm>
          <a:prstGeom prst="rect">
            <a:avLst/>
          </a:prstGeom>
          <a:noFill/>
        </p:spPr>
        <p:txBody>
          <a:bodyPr wrap="none" rtlCol="0">
            <a:spAutoFit/>
          </a:bodyPr>
          <a:lstStyle>
            <a:defPPr>
              <a:defRPr lang="zh-CN"/>
            </a:defPPr>
            <a:lvl1pPr>
              <a:defRPr sz="2400">
                <a:solidFill>
                  <a:schemeClr val="accent1"/>
                </a:solidFill>
                <a:latin typeface="微软雅黑 Light" panose="020B0502040204020203" pitchFamily="34" charset="-122"/>
                <a:ea typeface="微软雅黑 Light" panose="020B0502040204020203" pitchFamily="34" charset="-122"/>
              </a:defRPr>
            </a:lvl1pPr>
          </a:lstStyle>
          <a:p>
            <a:r>
              <a:rPr lang="en-US" altLang="zh-CN" dirty="0"/>
              <a:t>PLS</a:t>
            </a:r>
            <a:r>
              <a:rPr lang="zh-CN" altLang="en-US" dirty="0"/>
              <a:t>方法</a:t>
            </a:r>
          </a:p>
        </p:txBody>
      </p:sp>
      <p:sp>
        <p:nvSpPr>
          <p:cNvPr id="4" name="TextBox 3"/>
          <p:cNvSpPr txBox="1"/>
          <p:nvPr/>
        </p:nvSpPr>
        <p:spPr>
          <a:xfrm>
            <a:off x="2669881" y="1851670"/>
            <a:ext cx="1694258" cy="1628954"/>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8800" dirty="0">
                <a:solidFill>
                  <a:schemeClr val="bg1">
                    <a:lumMod val="50000"/>
                  </a:schemeClr>
                </a:solidFill>
                <a:latin typeface="微软雅黑 Light" pitchFamily="34" charset="-122"/>
                <a:ea typeface="微软雅黑 Light" pitchFamily="34" charset="-122"/>
              </a:rPr>
              <a:t>04</a:t>
            </a:r>
            <a:endParaRPr lang="zh-CN" altLang="en-US" sz="8800" dirty="0">
              <a:solidFill>
                <a:schemeClr val="bg1">
                  <a:lumMod val="50000"/>
                </a:schemeClr>
              </a:solidFill>
              <a:latin typeface="微软雅黑 Light" pitchFamily="34" charset="-122"/>
              <a:ea typeface="微软雅黑 Light" pitchFamily="34" charset="-122"/>
            </a:endParaRPr>
          </a:p>
        </p:txBody>
      </p:sp>
      <p:pic>
        <p:nvPicPr>
          <p:cNvPr id="3075" name="Picture 3" descr="D:\1稻壳模板\ppt\2016.4\小清新水彩花卉毕业答辩模板\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 y="462756"/>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1稻壳模板\ppt\2016.4\小清新水彩花卉毕业答辩模板\未标题-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377031"/>
            <a:ext cx="1425575" cy="4389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45283" y="1736793"/>
            <a:ext cx="2694969" cy="1886607"/>
          </a:xfrm>
          <a:prstGeom prst="rect">
            <a:avLst/>
          </a:prstGeom>
          <a:noFill/>
        </p:spPr>
        <p:txBody>
          <a:bodyPr wrap="none" rtlCol="0">
            <a:spAutoFit/>
          </a:bodyPr>
          <a:lstStyle/>
          <a:p>
            <a:pPr marL="171450" indent="-171450">
              <a:lnSpc>
                <a:spcPct val="150000"/>
              </a:lnSpc>
              <a:buClr>
                <a:schemeClr val="bg1">
                  <a:lumMod val="50000"/>
                </a:schemeClr>
              </a:buClr>
              <a:buFont typeface="Wingdings" pitchFamily="2" charset="2"/>
              <a:buChar char="ü"/>
            </a:pPr>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顾客满意度的例子</a:t>
            </a:r>
          </a:p>
          <a:p>
            <a:pPr marL="171450" indent="-171450">
              <a:lnSpc>
                <a:spcPct val="150000"/>
              </a:lnSpc>
              <a:buClr>
                <a:schemeClr val="bg1">
                  <a:lumMod val="50000"/>
                </a:schemeClr>
              </a:buClr>
              <a:buFont typeface="Wingdings" pitchFamily="2" charset="2"/>
              <a:buChar char="ü"/>
            </a:pPr>
            <a:r>
              <a:rPr lang="en-US" altLang="zh-CN" sz="2000" dirty="0">
                <a:solidFill>
                  <a:schemeClr val="bg1">
                    <a:lumMod val="50000"/>
                  </a:schemeClr>
                </a:solidFill>
                <a:latin typeface="微软雅黑 Light" panose="020B0502040204020203" pitchFamily="34" charset="-122"/>
                <a:ea typeface="微软雅黑 Light" panose="020B0502040204020203" pitchFamily="34" charset="-122"/>
              </a:rPr>
              <a:t>PLS</a:t>
            </a:r>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计算步骤</a:t>
            </a:r>
          </a:p>
          <a:p>
            <a:pPr marL="171450" indent="-171450">
              <a:lnSpc>
                <a:spcPct val="150000"/>
              </a:lnSpc>
              <a:buClr>
                <a:schemeClr val="bg1">
                  <a:lumMod val="50000"/>
                </a:schemeClr>
              </a:buClr>
              <a:buFont typeface="Wingdings" pitchFamily="2" charset="2"/>
              <a:buChar char="ü"/>
            </a:pPr>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代码及输出结果展示</a:t>
            </a:r>
            <a:endParaRPr lang="en-US" altLang="zh-CN" sz="2000" dirty="0">
              <a:solidFill>
                <a:schemeClr val="bg1">
                  <a:lumMod val="50000"/>
                </a:schemeClr>
              </a:solidFill>
              <a:latin typeface="微软雅黑 Light" panose="020B0502040204020203" pitchFamily="34" charset="-122"/>
              <a:ea typeface="微软雅黑 Light" panose="020B0502040204020203" pitchFamily="34" charset="-122"/>
            </a:endParaRPr>
          </a:p>
          <a:p>
            <a:pPr marL="171450" indent="-171450">
              <a:lnSpc>
                <a:spcPct val="150000"/>
              </a:lnSpc>
              <a:buClr>
                <a:schemeClr val="bg1">
                  <a:lumMod val="50000"/>
                </a:schemeClr>
              </a:buClr>
              <a:buFont typeface="Wingdings" pitchFamily="2" charset="2"/>
              <a:buChar char="ü"/>
            </a:pPr>
            <a:r>
              <a:rPr lang="zh-CN" altLang="en-US" sz="2000" dirty="0">
                <a:solidFill>
                  <a:schemeClr val="bg1">
                    <a:lumMod val="50000"/>
                  </a:schemeClr>
                </a:solidFill>
                <a:latin typeface="微软雅黑 Light" panose="020B0502040204020203" pitchFamily="34" charset="-122"/>
                <a:ea typeface="微软雅黑 Light" panose="020B0502040204020203" pitchFamily="34" charset="-122"/>
              </a:rPr>
              <a:t>结构效应表</a:t>
            </a:r>
          </a:p>
        </p:txBody>
      </p:sp>
    </p:spTree>
    <p:extLst>
      <p:ext uri="{BB962C8B-B14F-4D97-AF65-F5344CB8AC3E}">
        <p14:creationId xmlns:p14="http://schemas.microsoft.com/office/powerpoint/2010/main" val="2673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4" name="Rectangle 26"/>
          <p:cNvSpPr>
            <a:spLocks noChangeArrowheads="1"/>
          </p:cNvSpPr>
          <p:nvPr/>
        </p:nvSpPr>
        <p:spPr bwMode="auto">
          <a:xfrm>
            <a:off x="5264151" y="365952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02</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pic>
        <p:nvPicPr>
          <p:cNvPr id="2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EE83C7B-92D4-4DC5-AE1B-2DDD59507D1A}"/>
                  </a:ext>
                </a:extLst>
              </p:cNvPr>
              <p:cNvSpPr txBox="1"/>
              <p:nvPr/>
            </p:nvSpPr>
            <p:spPr>
              <a:xfrm>
                <a:off x="179512" y="968113"/>
                <a:ext cx="8784976" cy="2862322"/>
              </a:xfrm>
              <a:prstGeom prst="rect">
                <a:avLst/>
              </a:prstGeom>
              <a:noFill/>
            </p:spPr>
            <p:txBody>
              <a:bodyPr wrap="square" rtlCol="0">
                <a:spAutoFit/>
              </a:bodyPr>
              <a:lstStyle/>
              <a:p>
                <a:r>
                  <a:rPr lang="zh-CN" altLang="en-US" dirty="0"/>
                  <a:t>偏最小二乘的计算步骤：</a:t>
                </a:r>
                <a:endParaRPr lang="en-US" altLang="zh-CN" dirty="0"/>
              </a:p>
              <a:p>
                <a:r>
                  <a:rPr lang="zh-CN" altLang="en-US" dirty="0"/>
                  <a:t>（</a:t>
                </a:r>
                <a:r>
                  <a:rPr lang="en-US" altLang="zh-CN" dirty="0"/>
                  <a:t>1</a:t>
                </a:r>
                <a:r>
                  <a:rPr lang="zh-CN" altLang="en-US" dirty="0"/>
                  <a:t>）用迭代（包括一系列</a:t>
                </a:r>
                <a:r>
                  <a:rPr lang="en-US" altLang="zh-CN" dirty="0"/>
                  <a:t>OLS</a:t>
                </a:r>
                <a:r>
                  <a:rPr lang="zh-CN" altLang="en-US" dirty="0"/>
                  <a:t>回归、线性运算及抽取平方根）来得到</a:t>
                </a:r>
                <a:r>
                  <a:rPr lang="zh-CN" altLang="en-US" dirty="0">
                    <a:solidFill>
                      <a:srgbClr val="FF0000"/>
                    </a:solidFill>
                  </a:rPr>
                  <a:t>隐变量</a:t>
                </a:r>
                <a14:m>
                  <m:oMath xmlns:m="http://schemas.openxmlformats.org/officeDocument/2006/math">
                    <m:r>
                      <a:rPr lang="zh-CN" altLang="en-US" i="1" smtClean="0">
                        <a:latin typeface="Cambria Math" panose="02040503050406030204" pitchFamily="18" charset="0"/>
                      </a:rPr>
                      <m:t>𝜉</m:t>
                    </m:r>
                    <m:r>
                      <a:rPr lang="zh-CN" altLang="en-US" i="1">
                        <a:latin typeface="Cambria Math" panose="02040503050406030204" pitchFamily="18" charset="0"/>
                      </a:rPr>
                      <m:t>和</m:t>
                    </m:r>
                    <m:r>
                      <a:rPr lang="zh-CN" altLang="en-US" i="1" smtClean="0">
                        <a:latin typeface="Cambria Math" panose="02040503050406030204" pitchFamily="18" charset="0"/>
                      </a:rPr>
                      <m:t>𝜂</m:t>
                    </m:r>
                    <m:r>
                      <a:rPr lang="zh-CN" altLang="en-US" i="1">
                        <a:latin typeface="Cambria Math" panose="02040503050406030204" pitchFamily="18" charset="0"/>
                      </a:rPr>
                      <m:t>的</m:t>
                    </m:r>
                    <m:r>
                      <a:rPr lang="zh-CN" altLang="en-US" i="1" smtClean="0">
                        <a:latin typeface="Cambria Math" panose="02040503050406030204" pitchFamily="18" charset="0"/>
                      </a:rPr>
                      <m:t>表达式</m:t>
                    </m:r>
                  </m:oMath>
                </a14:m>
                <a:endParaRPr lang="en-US" altLang="zh-CN" dirty="0"/>
              </a:p>
              <a:p>
                <a:r>
                  <a:rPr lang="zh-CN" altLang="en-US" dirty="0"/>
                  <a:t>（</a:t>
                </a:r>
                <a:r>
                  <a:rPr lang="en-US" altLang="zh-CN" dirty="0"/>
                  <a:t>2</a:t>
                </a:r>
                <a:r>
                  <a:rPr lang="zh-CN" altLang="en-US" dirty="0"/>
                  <a:t>）用普通最小二乘法得到内部关系的那些系数</a:t>
                </a:r>
                <a14:m>
                  <m:oMath xmlns:m="http://schemas.openxmlformats.org/officeDocument/2006/math">
                    <m:r>
                      <a:rPr lang="zh-CN" altLang="en-US" i="1" smtClean="0">
                        <a:latin typeface="Cambria Math" panose="02040503050406030204" pitchFamily="18" charset="0"/>
                      </a:rPr>
                      <m:t>𝛽</m:t>
                    </m:r>
                  </m:oMath>
                </a14:m>
                <a:r>
                  <a:rPr lang="zh-CN" altLang="en-US" dirty="0"/>
                  <a:t>的估计，也就是得到隐变量之间关系的度量</a:t>
                </a:r>
                <a:endParaRPr lang="en-US" altLang="zh-CN" dirty="0"/>
              </a:p>
              <a:p>
                <a:r>
                  <a:rPr lang="zh-CN" altLang="en-US" dirty="0"/>
                  <a:t>（</a:t>
                </a:r>
                <a:r>
                  <a:rPr lang="en-US" altLang="zh-CN" dirty="0"/>
                  <a:t>3</a:t>
                </a:r>
                <a:r>
                  <a:rPr lang="zh-CN" altLang="en-US" dirty="0"/>
                  <a:t>）用普通最小二乘法得到外部关系的那些系数</a:t>
                </a:r>
                <a14:m>
                  <m:oMath xmlns:m="http://schemas.openxmlformats.org/officeDocument/2006/math">
                    <m:r>
                      <a:rPr lang="zh-CN" altLang="en-US" i="1" smtClean="0">
                        <a:latin typeface="Cambria Math" panose="02040503050406030204" pitchFamily="18" charset="0"/>
                      </a:rPr>
                      <m:t>𝜆</m:t>
                    </m:r>
                  </m:oMath>
                </a14:m>
                <a:r>
                  <a:rPr lang="zh-CN" altLang="en-US" dirty="0"/>
                  <a:t>的估计，它们代表了隐变量和显变量之间的关系</a:t>
                </a:r>
                <a:endParaRPr lang="en-US" altLang="zh-CN" dirty="0"/>
              </a:p>
              <a:p>
                <a:r>
                  <a:rPr lang="zh-CN" altLang="en-US" dirty="0"/>
                  <a:t>（</a:t>
                </a:r>
                <a:r>
                  <a:rPr lang="en-US" altLang="zh-CN" dirty="0"/>
                  <a:t>4</a:t>
                </a:r>
                <a:r>
                  <a:rPr lang="zh-CN" altLang="en-US" dirty="0"/>
                  <a:t>）最后得到各种指数。以满意度隐变量</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𝜂</m:t>
                        </m:r>
                      </m:e>
                      <m:sub>
                        <m:r>
                          <a:rPr lang="en-US" altLang="zh-CN" b="0" i="1" smtClean="0">
                            <a:latin typeface="Cambria Math" panose="02040503050406030204" pitchFamily="18" charset="0"/>
                          </a:rPr>
                          <m:t>4</m:t>
                        </m:r>
                      </m:sub>
                    </m:sSub>
                    <m:r>
                      <a:rPr lang="zh-CN" altLang="en-US" i="1">
                        <a:latin typeface="Cambria Math" panose="02040503050406030204" pitchFamily="18" charset="0"/>
                      </a:rPr>
                      <m:t>为</m:t>
                    </m:r>
                  </m:oMath>
                </a14:m>
                <a:r>
                  <a:rPr lang="zh-CN" altLang="en-US" dirty="0"/>
                  <a:t>例，由于每个隐变量都有和观测值一样多的估计值，假定一共有</a:t>
                </a:r>
                <a:r>
                  <a:rPr lang="en-US" altLang="zh-CN" dirty="0"/>
                  <a:t>n</a:t>
                </a:r>
                <a:r>
                  <a:rPr lang="zh-CN" altLang="en-US" dirty="0"/>
                  <a:t>个观测值，则有估计的</a:t>
                </a:r>
                <a14:m>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𝜂</m:t>
                            </m:r>
                          </m:e>
                        </m:acc>
                      </m:e>
                      <m:sub>
                        <m:r>
                          <a:rPr lang="en-US" altLang="zh-CN" b="0" i="1" smtClean="0">
                            <a:latin typeface="Cambria Math" panose="02040503050406030204" pitchFamily="18" charset="0"/>
                          </a:rPr>
                          <m:t>4</m:t>
                        </m:r>
                        <m:r>
                          <m:rPr>
                            <m:sty m:val="p"/>
                          </m:rPr>
                          <a:rPr lang="en-US" altLang="zh-CN" i="1">
                            <a:latin typeface="Cambria Math" panose="02040503050406030204" pitchFamily="18" charset="0"/>
                          </a:rPr>
                          <m:t>i</m:t>
                        </m:r>
                      </m:sub>
                    </m:sSub>
                  </m:oMath>
                </a14:m>
                <a:r>
                  <a:rPr lang="zh-CN" altLang="en-US" dirty="0"/>
                  <a:t>（</a:t>
                </a:r>
                <a:r>
                  <a:rPr lang="en-US" altLang="zh-CN" dirty="0" err="1"/>
                  <a:t>i</a:t>
                </a:r>
                <a:r>
                  <a:rPr lang="en-US" altLang="zh-CN" dirty="0"/>
                  <a:t>=1,2,…,n</a:t>
                </a:r>
                <a:r>
                  <a:rPr lang="zh-CN" altLang="en-US" dirty="0"/>
                  <a:t>）。基于这些估计值，顾客满意度指数习惯用下面的公式来得到：</a:t>
                </a:r>
              </a:p>
            </p:txBody>
          </p:sp>
        </mc:Choice>
        <mc:Fallback xmlns="">
          <p:sp>
            <p:nvSpPr>
              <p:cNvPr id="2" name="文本框 1">
                <a:extLst>
                  <a:ext uri="{FF2B5EF4-FFF2-40B4-BE49-F238E27FC236}">
                    <a16:creationId xmlns:a16="http://schemas.microsoft.com/office/drawing/2014/main" id="{FEE83C7B-92D4-4DC5-AE1B-2DDD59507D1A}"/>
                  </a:ext>
                </a:extLst>
              </p:cNvPr>
              <p:cNvSpPr txBox="1">
                <a:spLocks noRot="1" noChangeAspect="1" noMove="1" noResize="1" noEditPoints="1" noAdjustHandles="1" noChangeArrowheads="1" noChangeShapeType="1" noTextEdit="1"/>
              </p:cNvSpPr>
              <p:nvPr/>
            </p:nvSpPr>
            <p:spPr>
              <a:xfrm>
                <a:off x="179512" y="968113"/>
                <a:ext cx="8784976" cy="2862322"/>
              </a:xfrm>
              <a:prstGeom prst="rect">
                <a:avLst/>
              </a:prstGeom>
              <a:blipFill>
                <a:blip r:embed="rId4"/>
                <a:stretch>
                  <a:fillRect l="-555" t="-1919" r="-485" b="-1919"/>
                </a:stretch>
              </a:blipFill>
            </p:spPr>
            <p:txBody>
              <a:bodyPr/>
              <a:lstStyle/>
              <a:p>
                <a:r>
                  <a:rPr lang="zh-CN" altLang="en-US">
                    <a:noFill/>
                  </a:rPr>
                  <a:t> </a:t>
                </a:r>
              </a:p>
            </p:txBody>
          </p:sp>
        </mc:Fallback>
      </mc:AlternateContent>
      <p:sp>
        <p:nvSpPr>
          <p:cNvPr id="11" name="Rectangle 39">
            <a:extLst>
              <a:ext uri="{FF2B5EF4-FFF2-40B4-BE49-F238E27FC236}">
                <a16:creationId xmlns:a16="http://schemas.microsoft.com/office/drawing/2014/main" id="{7862C6A0-7BF3-4B72-BE13-9FF75A92F473}"/>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2000" dirty="0">
                <a:solidFill>
                  <a:schemeClr val="accent6"/>
                </a:solidFill>
                <a:latin typeface="微软雅黑 Light" pitchFamily="34" charset="-122"/>
                <a:ea typeface="微软雅黑 Light" pitchFamily="34" charset="-122"/>
              </a:rPr>
              <a:t>PLS</a:t>
            </a:r>
            <a:r>
              <a:rPr lang="zh-CN" altLang="en-US" sz="2000" dirty="0">
                <a:solidFill>
                  <a:schemeClr val="accent6"/>
                </a:solidFill>
                <a:latin typeface="微软雅黑 Light" pitchFamily="34" charset="-122"/>
                <a:ea typeface="微软雅黑 Light" pitchFamily="34" charset="-122"/>
              </a:rPr>
              <a:t>方法：计算步骤</a:t>
            </a:r>
            <a:endParaRPr lang="en-US" altLang="zh-CN" sz="2000" dirty="0">
              <a:solidFill>
                <a:schemeClr val="bg1">
                  <a:lumMod val="50000"/>
                </a:schemeClr>
              </a:solidFill>
              <a:latin typeface="微软雅黑 Light" pitchFamily="34" charset="-122"/>
              <a:ea typeface="微软雅黑 Light" pitchFamily="34" charset="-122"/>
            </a:endParaRPr>
          </a:p>
        </p:txBody>
      </p:sp>
      <p:pic>
        <p:nvPicPr>
          <p:cNvPr id="6" name="图片 5">
            <a:extLst>
              <a:ext uri="{FF2B5EF4-FFF2-40B4-BE49-F238E27FC236}">
                <a16:creationId xmlns:a16="http://schemas.microsoft.com/office/drawing/2014/main" id="{427E20CD-2F2D-4169-A2ED-D0E48E04641D}"/>
              </a:ext>
            </a:extLst>
          </p:cNvPr>
          <p:cNvPicPr>
            <a:picLocks noChangeAspect="1"/>
          </p:cNvPicPr>
          <p:nvPr/>
        </p:nvPicPr>
        <p:blipFill>
          <a:blip r:embed="rId5"/>
          <a:stretch>
            <a:fillRect/>
          </a:stretch>
        </p:blipFill>
        <p:spPr>
          <a:xfrm>
            <a:off x="2441451" y="3841865"/>
            <a:ext cx="3829050" cy="1095375"/>
          </a:xfrm>
          <a:prstGeom prst="rect">
            <a:avLst/>
          </a:prstGeom>
        </p:spPr>
      </p:pic>
      <p:sp>
        <p:nvSpPr>
          <p:cNvPr id="15" name="Text Box 5">
            <a:extLst>
              <a:ext uri="{FF2B5EF4-FFF2-40B4-BE49-F238E27FC236}">
                <a16:creationId xmlns:a16="http://schemas.microsoft.com/office/drawing/2014/main" id="{20CF7BAA-AFBA-44E3-A87C-8355ABF553AE}"/>
              </a:ext>
            </a:extLst>
          </p:cNvPr>
          <p:cNvSpPr txBox="1">
            <a:spLocks noChangeArrowheads="1"/>
          </p:cNvSpPr>
          <p:nvPr/>
        </p:nvSpPr>
        <p:spPr bwMode="auto">
          <a:xfrm>
            <a:off x="797439" y="584964"/>
            <a:ext cx="7335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偏最小二乘</a:t>
            </a:r>
            <a:endParaRPr lang="en-US" altLang="zh-CN" sz="1000" dirty="0">
              <a:solidFill>
                <a:schemeClr val="bg1">
                  <a:lumMod val="50000"/>
                </a:schemeClr>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355704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9" name="Rectangle 21" descr="library"/>
          <p:cNvSpPr>
            <a:spLocks noChangeArrowheads="1"/>
          </p:cNvSpPr>
          <p:nvPr/>
        </p:nvSpPr>
        <p:spPr bwMode="auto">
          <a:xfrm>
            <a:off x="5075238" y="1285478"/>
            <a:ext cx="2017712" cy="21707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37910" name="Rectangle 22"/>
          <p:cNvSpPr>
            <a:spLocks noChangeArrowheads="1"/>
          </p:cNvSpPr>
          <p:nvPr/>
        </p:nvSpPr>
        <p:spPr bwMode="auto">
          <a:xfrm>
            <a:off x="5075238" y="3519781"/>
            <a:ext cx="2017712" cy="1248160"/>
          </a:xfrm>
          <a:prstGeom prst="rect">
            <a:avLst/>
          </a:prstGeom>
          <a:solidFill>
            <a:schemeClr val="accent3"/>
          </a:solidFill>
          <a:ln>
            <a:noFill/>
          </a:ln>
        </p:spPr>
        <p:txBody>
          <a:bodyPr/>
          <a:lstStyle/>
          <a:p>
            <a:endParaRPr lang="zh-CN" altLang="en-US">
              <a:solidFill>
                <a:prstClr val="black"/>
              </a:solidFill>
            </a:endParaRPr>
          </a:p>
        </p:txBody>
      </p:sp>
      <p:sp>
        <p:nvSpPr>
          <p:cNvPr id="37911" name="Rectangle 23"/>
          <p:cNvSpPr>
            <a:spLocks noChangeArrowheads="1"/>
          </p:cNvSpPr>
          <p:nvPr/>
        </p:nvSpPr>
        <p:spPr bwMode="auto">
          <a:xfrm>
            <a:off x="7154863" y="1285478"/>
            <a:ext cx="1987550" cy="1260864"/>
          </a:xfrm>
          <a:prstGeom prst="rect">
            <a:avLst/>
          </a:prstGeom>
          <a:solidFill>
            <a:schemeClr val="accent6"/>
          </a:solidFill>
          <a:ln>
            <a:noFill/>
          </a:ln>
        </p:spPr>
        <p:txBody>
          <a:bodyPr/>
          <a:lstStyle/>
          <a:p>
            <a:endParaRPr lang="zh-CN" altLang="en-US">
              <a:solidFill>
                <a:prstClr val="black"/>
              </a:solidFill>
            </a:endParaRPr>
          </a:p>
        </p:txBody>
      </p:sp>
      <p:sp>
        <p:nvSpPr>
          <p:cNvPr id="37912" name="Rectangle 24" descr="Dreamy_Images_21"/>
          <p:cNvSpPr>
            <a:spLocks noChangeArrowheads="1"/>
          </p:cNvSpPr>
          <p:nvPr/>
        </p:nvSpPr>
        <p:spPr bwMode="auto">
          <a:xfrm>
            <a:off x="7154863" y="2614626"/>
            <a:ext cx="1987550" cy="215331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37913" name="Rectangle 25"/>
          <p:cNvSpPr>
            <a:spLocks noChangeArrowheads="1"/>
          </p:cNvSpPr>
          <p:nvPr/>
        </p:nvSpPr>
        <p:spPr bwMode="auto">
          <a:xfrm>
            <a:off x="7334251" y="142363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01</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37914" name="Rectangle 26"/>
          <p:cNvSpPr>
            <a:spLocks noChangeArrowheads="1"/>
          </p:cNvSpPr>
          <p:nvPr/>
        </p:nvSpPr>
        <p:spPr bwMode="auto">
          <a:xfrm>
            <a:off x="5264151" y="365952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02</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37915" name="Rectangle 27"/>
          <p:cNvSpPr>
            <a:spLocks noChangeArrowheads="1"/>
          </p:cNvSpPr>
          <p:nvPr/>
        </p:nvSpPr>
        <p:spPr bwMode="auto">
          <a:xfrm>
            <a:off x="548483" y="1486659"/>
            <a:ext cx="4248150" cy="327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zh-CN" altLang="en-US" sz="1400" dirty="0">
                <a:solidFill>
                  <a:schemeClr val="bg2"/>
                </a:solidFill>
                <a:latin typeface="宋体" panose="02010600030101010101" pitchFamily="2" charset="-122"/>
                <a:ea typeface="宋体" panose="02010600030101010101" pitchFamily="2" charset="-122"/>
              </a:rPr>
              <a:t>结构方程分为两部分，一个是结构模型，另一个是测量模型。右图是一个对欧洲顾客满意度建模的例子，这个图属于结构模型。结构模型中的椭圆都是不可观测的潜变量或称为隐变量，这个模型中包括的潜变量有企业形象（</a:t>
            </a:r>
            <a:r>
              <a:rPr lang="en-US" altLang="zh-CN" sz="1400" dirty="0">
                <a:solidFill>
                  <a:schemeClr val="bg2"/>
                </a:solidFill>
                <a:latin typeface="宋体" panose="02010600030101010101" pitchFamily="2" charset="-122"/>
                <a:ea typeface="宋体" panose="02010600030101010101" pitchFamily="2" charset="-122"/>
              </a:rPr>
              <a:t>IMAG</a:t>
            </a:r>
            <a:r>
              <a:rPr lang="zh-CN" altLang="en-US" sz="1400" dirty="0">
                <a:solidFill>
                  <a:schemeClr val="bg2"/>
                </a:solidFill>
                <a:latin typeface="宋体" panose="02010600030101010101" pitchFamily="2" charset="-122"/>
                <a:ea typeface="宋体" panose="02010600030101010101" pitchFamily="2" charset="-122"/>
              </a:rPr>
              <a:t>），顾客期望（</a:t>
            </a:r>
            <a:r>
              <a:rPr lang="en-US" altLang="zh-CN" sz="1400" dirty="0">
                <a:solidFill>
                  <a:schemeClr val="bg2"/>
                </a:solidFill>
                <a:latin typeface="宋体" panose="02010600030101010101" pitchFamily="2" charset="-122"/>
                <a:ea typeface="宋体" panose="02010600030101010101" pitchFamily="2" charset="-122"/>
              </a:rPr>
              <a:t>EXPE</a:t>
            </a:r>
            <a:r>
              <a:rPr lang="zh-CN" altLang="en-US" sz="1400" dirty="0">
                <a:solidFill>
                  <a:schemeClr val="bg2"/>
                </a:solidFill>
                <a:latin typeface="宋体" panose="02010600030101010101" pitchFamily="2" charset="-122"/>
                <a:ea typeface="宋体" panose="02010600030101010101" pitchFamily="2" charset="-122"/>
              </a:rPr>
              <a:t>），感知质量（</a:t>
            </a:r>
            <a:r>
              <a:rPr lang="en-US" altLang="zh-CN" sz="1400" dirty="0">
                <a:solidFill>
                  <a:schemeClr val="bg2"/>
                </a:solidFill>
                <a:latin typeface="宋体" panose="02010600030101010101" pitchFamily="2" charset="-122"/>
                <a:ea typeface="宋体" panose="02010600030101010101" pitchFamily="2" charset="-122"/>
              </a:rPr>
              <a:t>QUAL</a:t>
            </a:r>
            <a:r>
              <a:rPr lang="zh-CN" altLang="en-US" sz="1400" dirty="0">
                <a:solidFill>
                  <a:schemeClr val="bg2"/>
                </a:solidFill>
                <a:latin typeface="宋体" panose="02010600030101010101" pitchFamily="2" charset="-122"/>
                <a:ea typeface="宋体" panose="02010600030101010101" pitchFamily="2" charset="-122"/>
              </a:rPr>
              <a:t>），感知价值（</a:t>
            </a:r>
            <a:r>
              <a:rPr lang="en-US" altLang="zh-CN" sz="1400" dirty="0">
                <a:solidFill>
                  <a:schemeClr val="bg2"/>
                </a:solidFill>
                <a:latin typeface="宋体" panose="02010600030101010101" pitchFamily="2" charset="-122"/>
                <a:ea typeface="宋体" panose="02010600030101010101" pitchFamily="2" charset="-122"/>
              </a:rPr>
              <a:t>VAL</a:t>
            </a:r>
            <a:r>
              <a:rPr lang="zh-CN" altLang="en-US" sz="1400" dirty="0">
                <a:solidFill>
                  <a:schemeClr val="bg2"/>
                </a:solidFill>
                <a:latin typeface="宋体" panose="02010600030101010101" pitchFamily="2" charset="-122"/>
                <a:ea typeface="宋体" panose="02010600030101010101" pitchFamily="2" charset="-122"/>
              </a:rPr>
              <a:t>），顾客满意度（</a:t>
            </a:r>
            <a:r>
              <a:rPr lang="en-US" altLang="zh-CN" sz="1400" dirty="0">
                <a:solidFill>
                  <a:schemeClr val="bg2"/>
                </a:solidFill>
                <a:latin typeface="宋体" panose="02010600030101010101" pitchFamily="2" charset="-122"/>
                <a:ea typeface="宋体" panose="02010600030101010101" pitchFamily="2" charset="-122"/>
              </a:rPr>
              <a:t>SAT</a:t>
            </a:r>
            <a:r>
              <a:rPr lang="zh-CN" altLang="en-US" sz="1400" dirty="0">
                <a:solidFill>
                  <a:schemeClr val="bg2"/>
                </a:solidFill>
                <a:latin typeface="宋体" panose="02010600030101010101" pitchFamily="2" charset="-122"/>
                <a:ea typeface="宋体" panose="02010600030101010101" pitchFamily="2" charset="-122"/>
              </a:rPr>
              <a:t>），顾客忠诚度（</a:t>
            </a:r>
            <a:r>
              <a:rPr lang="en-US" altLang="zh-CN" sz="1400" dirty="0">
                <a:solidFill>
                  <a:schemeClr val="bg2"/>
                </a:solidFill>
                <a:latin typeface="宋体" panose="02010600030101010101" pitchFamily="2" charset="-122"/>
                <a:ea typeface="宋体" panose="02010600030101010101" pitchFamily="2" charset="-122"/>
              </a:rPr>
              <a:t>LOY</a:t>
            </a:r>
            <a:r>
              <a:rPr lang="zh-CN" altLang="en-US" sz="1400" dirty="0">
                <a:solidFill>
                  <a:schemeClr val="bg2"/>
                </a:solidFill>
                <a:latin typeface="宋体" panose="02010600030101010101" pitchFamily="2" charset="-122"/>
                <a:ea typeface="宋体" panose="02010600030101010101" pitchFamily="2" charset="-122"/>
              </a:rPr>
              <a:t>）。箭头意味着因果关系，箭头出发的一端是因。没有被箭头所指的只有</a:t>
            </a:r>
            <a:r>
              <a:rPr lang="en-US" altLang="zh-CN" sz="1400" dirty="0">
                <a:solidFill>
                  <a:schemeClr val="bg2"/>
                </a:solidFill>
                <a:latin typeface="宋体" panose="02010600030101010101" pitchFamily="2" charset="-122"/>
                <a:ea typeface="宋体" panose="02010600030101010101" pitchFamily="2" charset="-122"/>
              </a:rPr>
              <a:t>IMAG</a:t>
            </a:r>
            <a:r>
              <a:rPr lang="zh-CN" altLang="en-US" sz="1400" dirty="0">
                <a:solidFill>
                  <a:schemeClr val="bg2"/>
                </a:solidFill>
                <a:latin typeface="宋体" panose="02010600030101010101" pitchFamily="2" charset="-122"/>
                <a:ea typeface="宋体" panose="02010600030101010101" pitchFamily="2" charset="-122"/>
              </a:rPr>
              <a:t>，称为外生变量，它是其他变量的原因。其他隐变量都有箭头所指，称为内生变量。</a:t>
            </a:r>
          </a:p>
        </p:txBody>
      </p:sp>
      <p:sp>
        <p:nvSpPr>
          <p:cNvPr id="37916" name="Rectangle 28"/>
          <p:cNvSpPr>
            <a:spLocks noChangeArrowheads="1"/>
          </p:cNvSpPr>
          <p:nvPr/>
        </p:nvSpPr>
        <p:spPr bwMode="auto">
          <a:xfrm>
            <a:off x="729935" y="923613"/>
            <a:ext cx="3359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800" dirty="0">
                <a:solidFill>
                  <a:schemeClr val="accent3"/>
                </a:solidFill>
                <a:latin typeface="微软雅黑 Light" pitchFamily="34" charset="-122"/>
                <a:ea typeface="微软雅黑 Light" pitchFamily="34" charset="-122"/>
              </a:rPr>
              <a:t>结构模型</a:t>
            </a:r>
            <a:r>
              <a:rPr lang="en-US" altLang="zh-CN" sz="2800" dirty="0">
                <a:solidFill>
                  <a:schemeClr val="accent3"/>
                </a:solidFill>
                <a:latin typeface="微软雅黑 Light" pitchFamily="34" charset="-122"/>
                <a:ea typeface="微软雅黑 Light" pitchFamily="34" charset="-122"/>
              </a:rPr>
              <a:t>-PLS</a:t>
            </a:r>
            <a:endParaRPr lang="zh-CN" altLang="zh-CN" sz="2800" dirty="0">
              <a:solidFill>
                <a:schemeClr val="accent3"/>
              </a:solidFill>
              <a:latin typeface="微软雅黑 Light" pitchFamily="34" charset="-122"/>
              <a:ea typeface="微软雅黑 Light" pitchFamily="34" charset="-122"/>
            </a:endParaRPr>
          </a:p>
        </p:txBody>
      </p:sp>
      <p:sp>
        <p:nvSpPr>
          <p:cNvPr id="21" name="Rectangle 39"/>
          <p:cNvSpPr>
            <a:spLocks noChangeArrowheads="1"/>
          </p:cNvSpPr>
          <p:nvPr/>
        </p:nvSpPr>
        <p:spPr bwMode="auto">
          <a:xfrm>
            <a:off x="798576" y="277092"/>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2000" dirty="0">
                <a:solidFill>
                  <a:schemeClr val="accent6"/>
                </a:solidFill>
                <a:latin typeface="微软雅黑 Light" pitchFamily="34" charset="-122"/>
                <a:ea typeface="微软雅黑 Light" pitchFamily="34" charset="-122"/>
              </a:rPr>
              <a:t>PLS</a:t>
            </a:r>
            <a:endParaRPr lang="en-US" altLang="zh-CN" sz="2000" dirty="0">
              <a:solidFill>
                <a:schemeClr val="bg1">
                  <a:lumMod val="50000"/>
                </a:schemeClr>
              </a:solidFill>
              <a:latin typeface="微软雅黑 Light" pitchFamily="34" charset="-122"/>
              <a:ea typeface="微软雅黑 Light" pitchFamily="34" charset="-122"/>
            </a:endParaRPr>
          </a:p>
        </p:txBody>
      </p:sp>
      <p:pic>
        <p:nvPicPr>
          <p:cNvPr id="23" name="Picture 2" descr="D:\1稻壳模板\ppt\2016.4\小清新水彩花卉毕业答辩模板\未标题-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0AD1CB0D-2707-4DE8-8FE3-25B2E47A6F34}"/>
              </a:ext>
            </a:extLst>
          </p:cNvPr>
          <p:cNvPicPr>
            <a:picLocks noChangeAspect="1"/>
          </p:cNvPicPr>
          <p:nvPr/>
        </p:nvPicPr>
        <p:blipFill>
          <a:blip r:embed="rId6"/>
          <a:stretch>
            <a:fillRect/>
          </a:stretch>
        </p:blipFill>
        <p:spPr>
          <a:xfrm>
            <a:off x="5020147" y="7502"/>
            <a:ext cx="4123853" cy="5077679"/>
          </a:xfrm>
          <a:prstGeom prst="rect">
            <a:avLst/>
          </a:prstGeom>
        </p:spPr>
      </p:pic>
      <p:sp>
        <p:nvSpPr>
          <p:cNvPr id="25" name="Text Box 5">
            <a:extLst>
              <a:ext uri="{FF2B5EF4-FFF2-40B4-BE49-F238E27FC236}">
                <a16:creationId xmlns:a16="http://schemas.microsoft.com/office/drawing/2014/main" id="{285AB7E8-BB48-4125-9F75-6E905DC8C947}"/>
              </a:ext>
            </a:extLst>
          </p:cNvPr>
          <p:cNvSpPr txBox="1">
            <a:spLocks noChangeArrowheads="1"/>
          </p:cNvSpPr>
          <p:nvPr/>
        </p:nvSpPr>
        <p:spPr bwMode="auto">
          <a:xfrm>
            <a:off x="797439" y="584964"/>
            <a:ext cx="9371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en-US" altLang="zh-CN" sz="1000" dirty="0">
                <a:solidFill>
                  <a:schemeClr val="bg1">
                    <a:lumMod val="50000"/>
                  </a:schemeClr>
                </a:solidFill>
                <a:latin typeface="微软雅黑 Light" pitchFamily="34" charset="-122"/>
                <a:ea typeface="微软雅黑 Light" pitchFamily="34" charset="-122"/>
              </a:rPr>
              <a:t>Path modeling</a:t>
            </a:r>
          </a:p>
        </p:txBody>
      </p:sp>
    </p:spTree>
    <p:extLst>
      <p:ext uri="{BB962C8B-B14F-4D97-AF65-F5344CB8AC3E}">
        <p14:creationId xmlns:p14="http://schemas.microsoft.com/office/powerpoint/2010/main" val="1494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3" name="Rectangle 25"/>
          <p:cNvSpPr>
            <a:spLocks noChangeArrowheads="1"/>
          </p:cNvSpPr>
          <p:nvPr/>
        </p:nvSpPr>
        <p:spPr bwMode="auto">
          <a:xfrm>
            <a:off x="7334251" y="142363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01</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37914" name="Rectangle 26"/>
          <p:cNvSpPr>
            <a:spLocks noChangeArrowheads="1"/>
          </p:cNvSpPr>
          <p:nvPr/>
        </p:nvSpPr>
        <p:spPr bwMode="auto">
          <a:xfrm>
            <a:off x="5264151" y="365952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02</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pic>
        <p:nvPicPr>
          <p:cNvPr id="2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374762D6-9DAA-4C8A-88C7-0804D147EB34}"/>
              </a:ext>
            </a:extLst>
          </p:cNvPr>
          <p:cNvPicPr>
            <a:picLocks noChangeAspect="1"/>
          </p:cNvPicPr>
          <p:nvPr/>
        </p:nvPicPr>
        <p:blipFill>
          <a:blip r:embed="rId4"/>
          <a:stretch>
            <a:fillRect/>
          </a:stretch>
        </p:blipFill>
        <p:spPr>
          <a:xfrm>
            <a:off x="67929" y="1762887"/>
            <a:ext cx="4237078" cy="2384942"/>
          </a:xfrm>
          <a:prstGeom prst="rect">
            <a:avLst/>
          </a:prstGeom>
        </p:spPr>
      </p:pic>
      <p:sp>
        <p:nvSpPr>
          <p:cNvPr id="5" name="文本框 4">
            <a:extLst>
              <a:ext uri="{FF2B5EF4-FFF2-40B4-BE49-F238E27FC236}">
                <a16:creationId xmlns:a16="http://schemas.microsoft.com/office/drawing/2014/main" id="{EC123F02-D609-4D16-8C66-AF4F443B88EF}"/>
              </a:ext>
            </a:extLst>
          </p:cNvPr>
          <p:cNvSpPr txBox="1"/>
          <p:nvPr/>
        </p:nvSpPr>
        <p:spPr>
          <a:xfrm>
            <a:off x="4572000" y="1483977"/>
            <a:ext cx="4237078" cy="2537874"/>
          </a:xfrm>
          <a:prstGeom prst="rect">
            <a:avLst/>
          </a:prstGeom>
          <a:noFill/>
        </p:spPr>
        <p:txBody>
          <a:bodyPr wrap="square" rtlCol="0">
            <a:spAutoFit/>
          </a:bodyPr>
          <a:lstStyle/>
          <a:p>
            <a:pPr>
              <a:lnSpc>
                <a:spcPct val="150000"/>
              </a:lnSpc>
            </a:pPr>
            <a:r>
              <a:rPr lang="zh-CN" altLang="en-US" dirty="0"/>
              <a:t>协方差结构分析本质上是一种验证性的模型分析，它试图利用研究者所搜集的实证资料来确认假设的潜在变量间的关系以及潜在变量与显性指标的一致性程度，从而</a:t>
            </a:r>
            <a:r>
              <a:rPr lang="zh-CN" altLang="en-US" b="1" dirty="0">
                <a:solidFill>
                  <a:srgbClr val="FF0000"/>
                </a:solidFill>
              </a:rPr>
              <a:t>证实或证伪</a:t>
            </a:r>
            <a:r>
              <a:rPr lang="zh-CN" altLang="en-US" dirty="0"/>
              <a:t>研究者事先提出的理论模式。</a:t>
            </a:r>
            <a:endParaRPr lang="en-US" altLang="zh-CN" dirty="0"/>
          </a:p>
        </p:txBody>
      </p:sp>
      <p:sp>
        <p:nvSpPr>
          <p:cNvPr id="6" name="文本框 5">
            <a:extLst>
              <a:ext uri="{FF2B5EF4-FFF2-40B4-BE49-F238E27FC236}">
                <a16:creationId xmlns:a16="http://schemas.microsoft.com/office/drawing/2014/main" id="{D64A05AF-B801-4D89-B08F-8E13B8CA882D}"/>
              </a:ext>
            </a:extLst>
          </p:cNvPr>
          <p:cNvSpPr txBox="1"/>
          <p:nvPr/>
        </p:nvSpPr>
        <p:spPr>
          <a:xfrm>
            <a:off x="683568" y="969743"/>
            <a:ext cx="3509559" cy="400110"/>
          </a:xfrm>
          <a:prstGeom prst="rect">
            <a:avLst/>
          </a:prstGeom>
          <a:noFill/>
        </p:spPr>
        <p:txBody>
          <a:bodyPr wrap="square" rtlCol="0">
            <a:spAutoFit/>
          </a:bodyPr>
          <a:lstStyle/>
          <a:p>
            <a:r>
              <a:rPr lang="zh-CN" altLang="en-US" sz="2000" b="1" dirty="0"/>
              <a:t>结构方程模型名称</a:t>
            </a:r>
          </a:p>
        </p:txBody>
      </p:sp>
      <p:sp>
        <p:nvSpPr>
          <p:cNvPr id="10" name="文本框 9">
            <a:extLst>
              <a:ext uri="{FF2B5EF4-FFF2-40B4-BE49-F238E27FC236}">
                <a16:creationId xmlns:a16="http://schemas.microsoft.com/office/drawing/2014/main" id="{F7B40BF1-7E3A-408D-858A-190B3AF4D627}"/>
              </a:ext>
            </a:extLst>
          </p:cNvPr>
          <p:cNvSpPr txBox="1"/>
          <p:nvPr/>
        </p:nvSpPr>
        <p:spPr>
          <a:xfrm>
            <a:off x="5165134" y="873224"/>
            <a:ext cx="3509559" cy="400110"/>
          </a:xfrm>
          <a:prstGeom prst="rect">
            <a:avLst/>
          </a:prstGeom>
          <a:noFill/>
        </p:spPr>
        <p:txBody>
          <a:bodyPr wrap="square" rtlCol="0">
            <a:spAutoFit/>
          </a:bodyPr>
          <a:lstStyle/>
          <a:p>
            <a:r>
              <a:rPr lang="zh-CN" altLang="en-US" sz="2000" b="1" dirty="0"/>
              <a:t>结构方程模型原理</a:t>
            </a:r>
            <a:endParaRPr lang="en-US" altLang="zh-CN" sz="2000" b="1" dirty="0"/>
          </a:p>
        </p:txBody>
      </p:sp>
      <p:sp>
        <p:nvSpPr>
          <p:cNvPr id="11" name="矩形 10">
            <a:extLst>
              <a:ext uri="{FF2B5EF4-FFF2-40B4-BE49-F238E27FC236}">
                <a16:creationId xmlns:a16="http://schemas.microsoft.com/office/drawing/2014/main" id="{70EF446C-7528-4744-8E0E-D3A713581209}"/>
              </a:ext>
            </a:extLst>
          </p:cNvPr>
          <p:cNvSpPr/>
          <p:nvPr/>
        </p:nvSpPr>
        <p:spPr>
          <a:xfrm>
            <a:off x="318816" y="26321"/>
            <a:ext cx="3482346"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spTree>
    <p:extLst>
      <p:ext uri="{BB962C8B-B14F-4D97-AF65-F5344CB8AC3E}">
        <p14:creationId xmlns:p14="http://schemas.microsoft.com/office/powerpoint/2010/main" val="202317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3" name="Rectangle 25"/>
          <p:cNvSpPr>
            <a:spLocks noChangeArrowheads="1"/>
          </p:cNvSpPr>
          <p:nvPr/>
        </p:nvSpPr>
        <p:spPr bwMode="auto">
          <a:xfrm>
            <a:off x="7334251" y="142363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01</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37914" name="Rectangle 26"/>
          <p:cNvSpPr>
            <a:spLocks noChangeArrowheads="1"/>
          </p:cNvSpPr>
          <p:nvPr/>
        </p:nvSpPr>
        <p:spPr bwMode="auto">
          <a:xfrm>
            <a:off x="5264151" y="365952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02</a:t>
            </a:r>
            <a:r>
              <a:rPr lang="zh-CN" altLang="en-US" sz="800" dirty="0">
                <a:solidFill>
                  <a:prstClr val="white"/>
                </a:solidFill>
                <a:latin typeface="微软雅黑 Light" pitchFamily="34" charset="-122"/>
                <a:ea typeface="微软雅黑 Light" pitchFamily="34" charset="-122"/>
              </a:rPr>
              <a:t> BUSINESS SECTIN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37915" name="Rectangle 27"/>
          <p:cNvSpPr>
            <a:spLocks noChangeArrowheads="1"/>
          </p:cNvSpPr>
          <p:nvPr/>
        </p:nvSpPr>
        <p:spPr bwMode="auto">
          <a:xfrm>
            <a:off x="548482" y="1446928"/>
            <a:ext cx="3159421" cy="337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lnSpc>
                <a:spcPct val="150000"/>
              </a:lnSpc>
            </a:pPr>
            <a:r>
              <a:rPr lang="zh-CN" altLang="en-US" sz="1600" dirty="0">
                <a:solidFill>
                  <a:schemeClr val="bg2"/>
                </a:solidFill>
                <a:latin typeface="宋体" panose="02010600030101010101" pitchFamily="2" charset="-122"/>
                <a:ea typeface="宋体" panose="02010600030101010101" pitchFamily="2" charset="-122"/>
              </a:rPr>
              <a:t>测量模型也称外部模型或者外部关系。矩形中的变量称为显变量或可观测变量，也称为隐变量的指标。测量模型把椭圆中隐变量或矩形中的显变量联系起来，在这个模型中显变量分别对应那</a:t>
            </a:r>
            <a:r>
              <a:rPr lang="en-US" altLang="zh-CN" sz="1600" dirty="0">
                <a:solidFill>
                  <a:schemeClr val="bg2"/>
                </a:solidFill>
                <a:latin typeface="宋体" panose="02010600030101010101" pitchFamily="2" charset="-122"/>
                <a:ea typeface="宋体" panose="02010600030101010101" pitchFamily="2" charset="-122"/>
              </a:rPr>
              <a:t>6</a:t>
            </a:r>
            <a:r>
              <a:rPr lang="zh-CN" altLang="en-US" sz="1600" dirty="0">
                <a:solidFill>
                  <a:schemeClr val="bg2"/>
                </a:solidFill>
                <a:latin typeface="宋体" panose="02010600030101010101" pitchFamily="2" charset="-122"/>
                <a:ea typeface="宋体" panose="02010600030101010101" pitchFamily="2" charset="-122"/>
              </a:rPr>
              <a:t>个隐变量的其中一个，如</a:t>
            </a:r>
            <a:r>
              <a:rPr lang="en-US" altLang="zh-CN" sz="1600" dirty="0">
                <a:solidFill>
                  <a:schemeClr val="bg2"/>
                </a:solidFill>
                <a:latin typeface="宋体" panose="02010600030101010101" pitchFamily="2" charset="-122"/>
                <a:ea typeface="宋体" panose="02010600030101010101" pitchFamily="2" charset="-122"/>
              </a:rPr>
              <a:t>IMAG</a:t>
            </a:r>
            <a:r>
              <a:rPr lang="zh-CN" altLang="en-US" sz="1600" dirty="0">
                <a:solidFill>
                  <a:schemeClr val="bg2"/>
                </a:solidFill>
                <a:latin typeface="宋体" panose="02010600030101010101" pitchFamily="2" charset="-122"/>
                <a:ea typeface="宋体" panose="02010600030101010101" pitchFamily="2" charset="-122"/>
              </a:rPr>
              <a:t>   与</a:t>
            </a:r>
            <a:r>
              <a:rPr lang="en-US" altLang="zh-CN" sz="1600" dirty="0">
                <a:solidFill>
                  <a:schemeClr val="bg2"/>
                </a:solidFill>
                <a:latin typeface="宋体" panose="02010600030101010101" pitchFamily="2" charset="-122"/>
                <a:ea typeface="宋体" panose="02010600030101010101" pitchFamily="2" charset="-122"/>
              </a:rPr>
              <a:t>imag1,imag2,imag3,imag4,imag5</a:t>
            </a:r>
            <a:r>
              <a:rPr lang="zh-CN" altLang="en-US" sz="1600" dirty="0">
                <a:solidFill>
                  <a:schemeClr val="bg2"/>
                </a:solidFill>
                <a:latin typeface="宋体" panose="02010600030101010101" pitchFamily="2" charset="-122"/>
                <a:ea typeface="宋体" panose="02010600030101010101" pitchFamily="2" charset="-122"/>
              </a:rPr>
              <a:t>这</a:t>
            </a:r>
            <a:r>
              <a:rPr lang="en-US" altLang="zh-CN" sz="1600" dirty="0">
                <a:solidFill>
                  <a:schemeClr val="bg2"/>
                </a:solidFill>
                <a:latin typeface="宋体" panose="02010600030101010101" pitchFamily="2" charset="-122"/>
                <a:ea typeface="宋体" panose="02010600030101010101" pitchFamily="2" charset="-122"/>
              </a:rPr>
              <a:t>5</a:t>
            </a:r>
            <a:r>
              <a:rPr lang="zh-CN" altLang="en-US" sz="1600" dirty="0">
                <a:solidFill>
                  <a:schemeClr val="bg2"/>
                </a:solidFill>
                <a:latin typeface="宋体" panose="02010600030101010101" pitchFamily="2" charset="-122"/>
                <a:ea typeface="宋体" panose="02010600030101010101" pitchFamily="2" charset="-122"/>
              </a:rPr>
              <a:t>个显变量相对应</a:t>
            </a:r>
            <a:r>
              <a:rPr lang="zh-CN" altLang="en-US" sz="1400" dirty="0">
                <a:solidFill>
                  <a:schemeClr val="bg2"/>
                </a:solidFill>
                <a:latin typeface="宋体" panose="02010600030101010101" pitchFamily="2" charset="-122"/>
                <a:ea typeface="宋体" panose="02010600030101010101" pitchFamily="2" charset="-122"/>
              </a:rPr>
              <a:t>。</a:t>
            </a:r>
          </a:p>
        </p:txBody>
      </p:sp>
      <p:sp>
        <p:nvSpPr>
          <p:cNvPr id="37916" name="Rectangle 28"/>
          <p:cNvSpPr>
            <a:spLocks noChangeArrowheads="1"/>
          </p:cNvSpPr>
          <p:nvPr/>
        </p:nvSpPr>
        <p:spPr bwMode="auto">
          <a:xfrm>
            <a:off x="729935" y="923613"/>
            <a:ext cx="3359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800" dirty="0">
                <a:solidFill>
                  <a:schemeClr val="accent3"/>
                </a:solidFill>
                <a:latin typeface="微软雅黑 Light" pitchFamily="34" charset="-122"/>
                <a:ea typeface="微软雅黑 Light" pitchFamily="34" charset="-122"/>
              </a:rPr>
              <a:t>测量模型</a:t>
            </a:r>
            <a:endParaRPr lang="zh-CN" altLang="zh-CN" sz="2800" dirty="0">
              <a:solidFill>
                <a:schemeClr val="accent3"/>
              </a:solidFill>
              <a:latin typeface="微软雅黑 Light" pitchFamily="34" charset="-122"/>
              <a:ea typeface="微软雅黑 Light" pitchFamily="34" charset="-122"/>
            </a:endParaRPr>
          </a:p>
        </p:txBody>
      </p:sp>
      <p:sp>
        <p:nvSpPr>
          <p:cNvPr id="21" name="Rectangle 39"/>
          <p:cNvSpPr>
            <a:spLocks noChangeArrowheads="1"/>
          </p:cNvSpPr>
          <p:nvPr/>
        </p:nvSpPr>
        <p:spPr bwMode="auto">
          <a:xfrm>
            <a:off x="798576" y="277092"/>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accent6"/>
                </a:solidFill>
                <a:latin typeface="微软雅黑 Light" pitchFamily="34" charset="-122"/>
                <a:ea typeface="微软雅黑 Light" pitchFamily="34" charset="-122"/>
              </a:rPr>
              <a:t>路径建模</a:t>
            </a:r>
            <a:endParaRPr lang="en-US" altLang="zh-CN" sz="2000" dirty="0">
              <a:solidFill>
                <a:schemeClr val="bg1">
                  <a:lumMod val="50000"/>
                </a:schemeClr>
              </a:solidFill>
              <a:latin typeface="微软雅黑 Light" pitchFamily="34" charset="-122"/>
              <a:ea typeface="微软雅黑 Light" pitchFamily="34" charset="-122"/>
            </a:endParaRPr>
          </a:p>
        </p:txBody>
      </p:sp>
      <p:pic>
        <p:nvPicPr>
          <p:cNvPr id="2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E4F67C7C-6B4E-4965-BFB2-FD70EA4467CF}"/>
              </a:ext>
            </a:extLst>
          </p:cNvPr>
          <p:cNvPicPr>
            <a:picLocks noChangeAspect="1"/>
          </p:cNvPicPr>
          <p:nvPr/>
        </p:nvPicPr>
        <p:blipFill>
          <a:blip r:embed="rId4"/>
          <a:stretch>
            <a:fillRect/>
          </a:stretch>
        </p:blipFill>
        <p:spPr>
          <a:xfrm>
            <a:off x="3730739" y="277092"/>
            <a:ext cx="5281391" cy="4838246"/>
          </a:xfrm>
          <a:prstGeom prst="rect">
            <a:avLst/>
          </a:prstGeom>
        </p:spPr>
      </p:pic>
      <p:sp>
        <p:nvSpPr>
          <p:cNvPr id="18" name="Text Box 5">
            <a:extLst>
              <a:ext uri="{FF2B5EF4-FFF2-40B4-BE49-F238E27FC236}">
                <a16:creationId xmlns:a16="http://schemas.microsoft.com/office/drawing/2014/main" id="{318F867B-5921-4BEC-8C69-C0DA7E9D0F51}"/>
              </a:ext>
            </a:extLst>
          </p:cNvPr>
          <p:cNvSpPr txBox="1">
            <a:spLocks noChangeArrowheads="1"/>
          </p:cNvSpPr>
          <p:nvPr/>
        </p:nvSpPr>
        <p:spPr bwMode="auto">
          <a:xfrm>
            <a:off x="797439" y="584964"/>
            <a:ext cx="9371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en-US" altLang="zh-CN" sz="1000" dirty="0">
                <a:solidFill>
                  <a:schemeClr val="bg1">
                    <a:lumMod val="50000"/>
                  </a:schemeClr>
                </a:solidFill>
                <a:latin typeface="微软雅黑 Light" pitchFamily="34" charset="-122"/>
                <a:ea typeface="微软雅黑 Light" pitchFamily="34" charset="-122"/>
              </a:rPr>
              <a:t>Path modeling</a:t>
            </a:r>
          </a:p>
        </p:txBody>
      </p:sp>
    </p:spTree>
    <p:extLst>
      <p:ext uri="{BB962C8B-B14F-4D97-AF65-F5344CB8AC3E}">
        <p14:creationId xmlns:p14="http://schemas.microsoft.com/office/powerpoint/2010/main" val="418377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9" name="Rectangle 21" descr="library"/>
          <p:cNvSpPr>
            <a:spLocks noChangeArrowheads="1"/>
          </p:cNvSpPr>
          <p:nvPr/>
        </p:nvSpPr>
        <p:spPr bwMode="auto">
          <a:xfrm>
            <a:off x="5075238" y="1285478"/>
            <a:ext cx="2017712" cy="21707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37910" name="Rectangle 22"/>
          <p:cNvSpPr>
            <a:spLocks noChangeArrowheads="1"/>
          </p:cNvSpPr>
          <p:nvPr/>
        </p:nvSpPr>
        <p:spPr bwMode="auto">
          <a:xfrm>
            <a:off x="5075238" y="3519781"/>
            <a:ext cx="2017712" cy="1248160"/>
          </a:xfrm>
          <a:prstGeom prst="rect">
            <a:avLst/>
          </a:prstGeom>
          <a:solidFill>
            <a:schemeClr val="accent3"/>
          </a:solidFill>
          <a:ln>
            <a:noFill/>
          </a:ln>
        </p:spPr>
        <p:txBody>
          <a:bodyPr/>
          <a:lstStyle/>
          <a:p>
            <a:endParaRPr lang="zh-CN" altLang="en-US">
              <a:solidFill>
                <a:prstClr val="black"/>
              </a:solidFill>
            </a:endParaRPr>
          </a:p>
        </p:txBody>
      </p:sp>
      <p:sp>
        <p:nvSpPr>
          <p:cNvPr id="37911" name="Rectangle 23"/>
          <p:cNvSpPr>
            <a:spLocks noChangeArrowheads="1"/>
          </p:cNvSpPr>
          <p:nvPr/>
        </p:nvSpPr>
        <p:spPr bwMode="auto">
          <a:xfrm>
            <a:off x="7154863" y="1285478"/>
            <a:ext cx="1987550" cy="1260864"/>
          </a:xfrm>
          <a:prstGeom prst="rect">
            <a:avLst/>
          </a:prstGeom>
          <a:solidFill>
            <a:schemeClr val="accent6"/>
          </a:solidFill>
          <a:ln>
            <a:noFill/>
          </a:ln>
        </p:spPr>
        <p:txBody>
          <a:bodyPr/>
          <a:lstStyle/>
          <a:p>
            <a:endParaRPr lang="zh-CN" altLang="en-US">
              <a:solidFill>
                <a:prstClr val="black"/>
              </a:solidFill>
            </a:endParaRPr>
          </a:p>
        </p:txBody>
      </p:sp>
      <p:sp>
        <p:nvSpPr>
          <p:cNvPr id="37912" name="Rectangle 24" descr="Dreamy_Images_21"/>
          <p:cNvSpPr>
            <a:spLocks noChangeArrowheads="1"/>
          </p:cNvSpPr>
          <p:nvPr/>
        </p:nvSpPr>
        <p:spPr bwMode="auto">
          <a:xfrm>
            <a:off x="7154863" y="2614626"/>
            <a:ext cx="1987550" cy="215331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37913" name="Rectangle 25"/>
          <p:cNvSpPr>
            <a:spLocks noChangeArrowheads="1"/>
          </p:cNvSpPr>
          <p:nvPr/>
        </p:nvSpPr>
        <p:spPr bwMode="auto">
          <a:xfrm>
            <a:off x="7334251" y="142363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01</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37914" name="Rectangle 26"/>
          <p:cNvSpPr>
            <a:spLocks noChangeArrowheads="1"/>
          </p:cNvSpPr>
          <p:nvPr/>
        </p:nvSpPr>
        <p:spPr bwMode="auto">
          <a:xfrm>
            <a:off x="5264151" y="365952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02</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37915" name="Rectangle 27"/>
          <p:cNvSpPr>
            <a:spLocks noChangeArrowheads="1"/>
          </p:cNvSpPr>
          <p:nvPr/>
        </p:nvSpPr>
        <p:spPr bwMode="auto">
          <a:xfrm>
            <a:off x="339585" y="2200106"/>
            <a:ext cx="2761790" cy="182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0000"/>
              </a:lnSpc>
            </a:pPr>
            <a:r>
              <a:rPr lang="zh-CN" altLang="en-US" sz="2400" dirty="0">
                <a:solidFill>
                  <a:schemeClr val="bg2"/>
                </a:solidFill>
                <a:latin typeface="宋体" panose="02010600030101010101" pitchFamily="2" charset="-122"/>
                <a:ea typeface="宋体" panose="02010600030101010101" pitchFamily="2" charset="-122"/>
              </a:rPr>
              <a:t>将结构模型和测量模型结合起来，就得到了完整的结构方程模型。</a:t>
            </a:r>
          </a:p>
        </p:txBody>
      </p:sp>
      <p:sp>
        <p:nvSpPr>
          <p:cNvPr id="37916" name="Rectangle 28"/>
          <p:cNvSpPr>
            <a:spLocks noChangeArrowheads="1"/>
          </p:cNvSpPr>
          <p:nvPr/>
        </p:nvSpPr>
        <p:spPr bwMode="auto">
          <a:xfrm>
            <a:off x="297701" y="1249907"/>
            <a:ext cx="31221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400" dirty="0">
                <a:solidFill>
                  <a:schemeClr val="accent3"/>
                </a:solidFill>
                <a:latin typeface="微软雅黑 Light" pitchFamily="34" charset="-122"/>
                <a:ea typeface="微软雅黑 Light" pitchFamily="34" charset="-122"/>
              </a:rPr>
              <a:t>完整的</a:t>
            </a:r>
            <a:r>
              <a:rPr lang="en-US" altLang="zh-CN" sz="2400" dirty="0">
                <a:solidFill>
                  <a:schemeClr val="accent3"/>
                </a:solidFill>
                <a:latin typeface="微软雅黑 Light" pitchFamily="34" charset="-122"/>
                <a:ea typeface="微软雅黑 Light" pitchFamily="34" charset="-122"/>
              </a:rPr>
              <a:t>PLS</a:t>
            </a:r>
            <a:endParaRPr lang="zh-CN" altLang="zh-CN" sz="2400" dirty="0">
              <a:solidFill>
                <a:schemeClr val="accent3"/>
              </a:solidFill>
              <a:latin typeface="微软雅黑 Light" pitchFamily="34" charset="-122"/>
              <a:ea typeface="微软雅黑 Light" pitchFamily="34" charset="-122"/>
            </a:endParaRPr>
          </a:p>
        </p:txBody>
      </p:sp>
      <p:sp>
        <p:nvSpPr>
          <p:cNvPr id="21" name="Rectangle 39"/>
          <p:cNvSpPr>
            <a:spLocks noChangeArrowheads="1"/>
          </p:cNvSpPr>
          <p:nvPr/>
        </p:nvSpPr>
        <p:spPr bwMode="auto">
          <a:xfrm>
            <a:off x="798576" y="277092"/>
            <a:ext cx="277805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accent6"/>
                </a:solidFill>
                <a:latin typeface="微软雅黑 Light" pitchFamily="34" charset="-122"/>
                <a:ea typeface="微软雅黑 Light" pitchFamily="34" charset="-122"/>
              </a:rPr>
              <a:t>路径建模</a:t>
            </a:r>
            <a:endParaRPr lang="en-US" altLang="zh-CN" sz="2000" dirty="0">
              <a:solidFill>
                <a:schemeClr val="bg1">
                  <a:lumMod val="50000"/>
                </a:schemeClr>
              </a:solidFill>
              <a:latin typeface="微软雅黑 Light" pitchFamily="34" charset="-122"/>
              <a:ea typeface="微软雅黑 Light" pitchFamily="34" charset="-122"/>
            </a:endParaRPr>
          </a:p>
        </p:txBody>
      </p:sp>
      <p:pic>
        <p:nvPicPr>
          <p:cNvPr id="23" name="Picture 2" descr="D:\1稻壳模板\ppt\2016.4\小清新水彩花卉毕业答辩模板\未标题-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33147221-004A-4B72-86F6-5A4AB91C4EF7}"/>
              </a:ext>
            </a:extLst>
          </p:cNvPr>
          <p:cNvPicPr>
            <a:picLocks noChangeAspect="1" noChangeArrowheads="1"/>
          </p:cNvPicPr>
          <p:nvPr/>
        </p:nvPicPr>
        <p:blipFill>
          <a:blip r:embed="rId6" cstate="print"/>
          <a:srcRect/>
          <a:stretch>
            <a:fillRect/>
          </a:stretch>
        </p:blipFill>
        <p:spPr bwMode="auto">
          <a:xfrm>
            <a:off x="3274411" y="1285478"/>
            <a:ext cx="5869589" cy="3521626"/>
          </a:xfrm>
          <a:prstGeom prst="rect">
            <a:avLst/>
          </a:prstGeom>
          <a:noFill/>
          <a:ln w="9525">
            <a:noFill/>
            <a:miter lim="800000"/>
            <a:headEnd/>
            <a:tailEnd/>
          </a:ln>
        </p:spPr>
      </p:pic>
      <p:sp>
        <p:nvSpPr>
          <p:cNvPr id="15" name="Text Box 5">
            <a:extLst>
              <a:ext uri="{FF2B5EF4-FFF2-40B4-BE49-F238E27FC236}">
                <a16:creationId xmlns:a16="http://schemas.microsoft.com/office/drawing/2014/main" id="{34F152DA-A740-474C-B3CE-98311E83A99A}"/>
              </a:ext>
            </a:extLst>
          </p:cNvPr>
          <p:cNvSpPr txBox="1">
            <a:spLocks noChangeArrowheads="1"/>
          </p:cNvSpPr>
          <p:nvPr/>
        </p:nvSpPr>
        <p:spPr bwMode="auto">
          <a:xfrm>
            <a:off x="797439" y="584964"/>
            <a:ext cx="9371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en-US" altLang="zh-CN" sz="1000" dirty="0">
                <a:solidFill>
                  <a:schemeClr val="bg1">
                    <a:lumMod val="50000"/>
                  </a:schemeClr>
                </a:solidFill>
                <a:latin typeface="微软雅黑 Light" pitchFamily="34" charset="-122"/>
                <a:ea typeface="微软雅黑 Light" pitchFamily="34" charset="-122"/>
              </a:rPr>
              <a:t>Path modeling</a:t>
            </a:r>
          </a:p>
        </p:txBody>
      </p:sp>
    </p:spTree>
    <p:extLst>
      <p:ext uri="{BB962C8B-B14F-4D97-AF65-F5344CB8AC3E}">
        <p14:creationId xmlns:p14="http://schemas.microsoft.com/office/powerpoint/2010/main" val="342048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4" name="Rectangle 26"/>
          <p:cNvSpPr>
            <a:spLocks noChangeArrowheads="1"/>
          </p:cNvSpPr>
          <p:nvPr/>
        </p:nvSpPr>
        <p:spPr bwMode="auto">
          <a:xfrm>
            <a:off x="5264151" y="365952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02</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22" name="Text Box 5"/>
          <p:cNvSpPr txBox="1">
            <a:spLocks noChangeArrowheads="1"/>
          </p:cNvSpPr>
          <p:nvPr/>
        </p:nvSpPr>
        <p:spPr bwMode="auto">
          <a:xfrm>
            <a:off x="797439" y="584964"/>
            <a:ext cx="7335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偏最小二乘</a:t>
            </a:r>
            <a:endParaRPr lang="en-US" altLang="zh-CN" sz="1000" dirty="0">
              <a:solidFill>
                <a:schemeClr val="bg1">
                  <a:lumMod val="50000"/>
                </a:schemeClr>
              </a:solidFill>
              <a:latin typeface="微软雅黑 Light" pitchFamily="34" charset="-122"/>
              <a:ea typeface="微软雅黑 Light" pitchFamily="34" charset="-122"/>
            </a:endParaRPr>
          </a:p>
        </p:txBody>
      </p:sp>
      <p:pic>
        <p:nvPicPr>
          <p:cNvPr id="23" name="Picture 2" descr="D:\1稻壳模板\ppt\2016.4\小清新水彩花卉毕业答辩模板\未标题-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FEE83C7B-92D4-4DC5-AE1B-2DDD59507D1A}"/>
              </a:ext>
            </a:extLst>
          </p:cNvPr>
          <p:cNvSpPr txBox="1"/>
          <p:nvPr/>
        </p:nvSpPr>
        <p:spPr>
          <a:xfrm>
            <a:off x="179512" y="968113"/>
            <a:ext cx="2992062" cy="1477328"/>
          </a:xfrm>
          <a:prstGeom prst="rect">
            <a:avLst/>
          </a:prstGeom>
          <a:noFill/>
        </p:spPr>
        <p:txBody>
          <a:bodyPr wrap="square" rtlCol="0">
            <a:spAutoFit/>
          </a:bodyPr>
          <a:lstStyle/>
          <a:p>
            <a:r>
              <a:rPr lang="zh-CN" altLang="en-US" dirty="0"/>
              <a:t>顾客满意度数据，有</a:t>
            </a:r>
            <a:r>
              <a:rPr lang="en-US" altLang="zh-CN" dirty="0"/>
              <a:t>28</a:t>
            </a:r>
            <a:r>
              <a:rPr lang="zh-CN" altLang="en-US" dirty="0"/>
              <a:t>个变量，</a:t>
            </a:r>
            <a:r>
              <a:rPr lang="en-US" altLang="zh-CN" dirty="0"/>
              <a:t>250</a:t>
            </a:r>
            <a:r>
              <a:rPr lang="zh-CN" altLang="en-US" dirty="0"/>
              <a:t>个观测值。变量均为显变量，隐变量因不可观测，只出现在模型中。我们选用除性别之外的</a:t>
            </a:r>
            <a:r>
              <a:rPr lang="en-US" altLang="zh-CN" dirty="0"/>
              <a:t>27</a:t>
            </a:r>
            <a:r>
              <a:rPr lang="zh-CN" altLang="en-US" dirty="0"/>
              <a:t>个变量。</a:t>
            </a:r>
          </a:p>
        </p:txBody>
      </p:sp>
      <p:sp>
        <p:nvSpPr>
          <p:cNvPr id="11" name="Rectangle 39">
            <a:extLst>
              <a:ext uri="{FF2B5EF4-FFF2-40B4-BE49-F238E27FC236}">
                <a16:creationId xmlns:a16="http://schemas.microsoft.com/office/drawing/2014/main" id="{7862C6A0-7BF3-4B72-BE13-9FF75A92F473}"/>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2000" dirty="0">
                <a:solidFill>
                  <a:schemeClr val="accent6"/>
                </a:solidFill>
                <a:latin typeface="微软雅黑 Light" pitchFamily="34" charset="-122"/>
                <a:ea typeface="微软雅黑 Light" pitchFamily="34" charset="-122"/>
              </a:rPr>
              <a:t>PLS</a:t>
            </a:r>
            <a:r>
              <a:rPr lang="zh-CN" altLang="en-US" sz="2000" dirty="0">
                <a:solidFill>
                  <a:schemeClr val="accent6"/>
                </a:solidFill>
                <a:latin typeface="微软雅黑 Light" pitchFamily="34" charset="-122"/>
                <a:ea typeface="微软雅黑 Light" pitchFamily="34" charset="-122"/>
              </a:rPr>
              <a:t>方法：顾客满意度例子</a:t>
            </a:r>
            <a:endParaRPr lang="en-US" altLang="zh-CN" sz="2000" dirty="0">
              <a:solidFill>
                <a:schemeClr val="bg1">
                  <a:lumMod val="50000"/>
                </a:schemeClr>
              </a:solidFill>
              <a:latin typeface="微软雅黑 Light" pitchFamily="34" charset="-122"/>
              <a:ea typeface="微软雅黑 Light" pitchFamily="34" charset="-122"/>
            </a:endParaRPr>
          </a:p>
        </p:txBody>
      </p:sp>
      <p:pic>
        <p:nvPicPr>
          <p:cNvPr id="12" name="Picture 4">
            <a:extLst>
              <a:ext uri="{FF2B5EF4-FFF2-40B4-BE49-F238E27FC236}">
                <a16:creationId xmlns:a16="http://schemas.microsoft.com/office/drawing/2014/main" id="{F7AED478-7683-4013-94A7-9CD31D803A6E}"/>
              </a:ext>
            </a:extLst>
          </p:cNvPr>
          <p:cNvPicPr>
            <a:picLocks noChangeAspect="1" noChangeArrowheads="1"/>
          </p:cNvPicPr>
          <p:nvPr/>
        </p:nvPicPr>
        <p:blipFill>
          <a:blip r:embed="rId5" cstate="print"/>
          <a:srcRect/>
          <a:stretch>
            <a:fillRect/>
          </a:stretch>
        </p:blipFill>
        <p:spPr bwMode="auto">
          <a:xfrm>
            <a:off x="3707904" y="463008"/>
            <a:ext cx="2575208" cy="2331387"/>
          </a:xfrm>
          <a:prstGeom prst="rect">
            <a:avLst/>
          </a:prstGeom>
          <a:noFill/>
          <a:ln w="9525">
            <a:noFill/>
            <a:miter lim="800000"/>
            <a:headEnd/>
            <a:tailEnd/>
          </a:ln>
        </p:spPr>
      </p:pic>
      <p:graphicFrame>
        <p:nvGraphicFramePr>
          <p:cNvPr id="13" name="对象 12">
            <a:extLst>
              <a:ext uri="{FF2B5EF4-FFF2-40B4-BE49-F238E27FC236}">
                <a16:creationId xmlns:a16="http://schemas.microsoft.com/office/drawing/2014/main" id="{9DCAC001-5783-42E6-A587-64ADD195F3A9}"/>
              </a:ext>
            </a:extLst>
          </p:cNvPr>
          <p:cNvGraphicFramePr>
            <a:graphicFrameLocks noChangeAspect="1"/>
          </p:cNvGraphicFramePr>
          <p:nvPr>
            <p:extLst/>
          </p:nvPr>
        </p:nvGraphicFramePr>
        <p:xfrm>
          <a:off x="2915816" y="3024114"/>
          <a:ext cx="6091844" cy="1395413"/>
        </p:xfrm>
        <a:graphic>
          <a:graphicData uri="http://schemas.openxmlformats.org/presentationml/2006/ole">
            <mc:AlternateContent xmlns:mc="http://schemas.openxmlformats.org/markup-compatibility/2006">
              <mc:Choice xmlns:v="urn:schemas-microsoft-com:vml" Requires="v">
                <p:oleObj spid="_x0000_s29711" name="Formula" r:id="rId6" imgW="4534200" imgH="937440" progId="Equation.Ribbit">
                  <p:embed/>
                </p:oleObj>
              </mc:Choice>
              <mc:Fallback>
                <p:oleObj name="Formula" r:id="rId6" imgW="4534200" imgH="937440" progId="Equation.Ribbit">
                  <p:embed/>
                  <p:pic>
                    <p:nvPicPr>
                      <p:cNvPr id="13" name="对象 12">
                        <a:extLst>
                          <a:ext uri="{FF2B5EF4-FFF2-40B4-BE49-F238E27FC236}">
                            <a16:creationId xmlns:a16="http://schemas.microsoft.com/office/drawing/2014/main" id="{9DCAC001-5783-42E6-A587-64ADD195F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3024114"/>
                        <a:ext cx="6091844" cy="1395413"/>
                      </a:xfrm>
                      <a:prstGeom prst="rect">
                        <a:avLst/>
                      </a:prstGeom>
                      <a:noFill/>
                      <a:extLst/>
                    </p:spPr>
                  </p:pic>
                </p:oleObj>
              </mc:Fallback>
            </mc:AlternateContent>
          </a:graphicData>
        </a:graphic>
      </p:graphicFrame>
      <p:sp>
        <p:nvSpPr>
          <p:cNvPr id="3" name="文本框 2">
            <a:extLst>
              <a:ext uri="{FF2B5EF4-FFF2-40B4-BE49-F238E27FC236}">
                <a16:creationId xmlns:a16="http://schemas.microsoft.com/office/drawing/2014/main" id="{A622ABDA-DCFC-4685-9DB9-91C4D5B1F964}"/>
              </a:ext>
            </a:extLst>
          </p:cNvPr>
          <p:cNvSpPr txBox="1"/>
          <p:nvPr/>
        </p:nvSpPr>
        <p:spPr>
          <a:xfrm>
            <a:off x="179512" y="2611595"/>
            <a:ext cx="2808312" cy="369332"/>
          </a:xfrm>
          <a:prstGeom prst="rect">
            <a:avLst/>
          </a:prstGeom>
          <a:noFill/>
        </p:spPr>
        <p:txBody>
          <a:bodyPr wrap="square" rtlCol="0">
            <a:spAutoFit/>
          </a:bodyPr>
          <a:lstStyle/>
          <a:p>
            <a:r>
              <a:rPr lang="zh-CN" altLang="en-US" dirty="0"/>
              <a:t>路径模型的等价方程表示：</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9EEB165-053D-4086-A1D4-3CB4578473DA}"/>
                  </a:ext>
                </a:extLst>
              </p:cNvPr>
              <p:cNvSpPr txBox="1"/>
              <p:nvPr/>
            </p:nvSpPr>
            <p:spPr>
              <a:xfrm>
                <a:off x="0" y="3216524"/>
                <a:ext cx="2851484" cy="1200329"/>
              </a:xfrm>
              <a:prstGeom prst="rect">
                <a:avLst/>
              </a:prstGeom>
              <a:noFill/>
            </p:spPr>
            <p:txBody>
              <a:bodyPr wrap="square" rtlCol="0">
                <a:spAutoFit/>
              </a:bodyPr>
              <a:lstStyle/>
              <a:p>
                <a:r>
                  <a:rPr lang="zh-CN" altLang="en-US" dirty="0"/>
                  <a:t>符号说明：</a:t>
                </a:r>
                <a:endParaRPr lang="en-US" altLang="zh-CN" dirty="0"/>
              </a:p>
              <a:p>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𝜂</m:t>
                        </m:r>
                      </m:e>
                      <m:sub>
                        <m:r>
                          <a:rPr lang="en-US" altLang="zh-CN" i="1">
                            <a:latin typeface="Cambria Math" panose="02040503050406030204" pitchFamily="18" charset="0"/>
                          </a:rPr>
                          <m:t>1</m:t>
                        </m:r>
                      </m:sub>
                    </m:sSub>
                  </m:oMath>
                </a14:m>
                <a:r>
                  <a:rPr lang="en-US" altLang="zh-CN" dirty="0"/>
                  <a:t>…</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𝜂</m:t>
                        </m:r>
                      </m:e>
                      <m:sub>
                        <m:r>
                          <a:rPr lang="en-US" altLang="zh-CN" b="0" i="1" smtClean="0">
                            <a:latin typeface="Cambria Math" panose="02040503050406030204" pitchFamily="18" charset="0"/>
                          </a:rPr>
                          <m:t>5</m:t>
                        </m:r>
                      </m:sub>
                    </m:sSub>
                    <m:r>
                      <a:rPr lang="zh-CN" altLang="en-US" i="1">
                        <a:latin typeface="Cambria Math" panose="02040503050406030204" pitchFamily="18" charset="0"/>
                      </a:rPr>
                      <m:t>依</m:t>
                    </m:r>
                    <m:r>
                      <a:rPr lang="zh-CN" altLang="en-US" i="1" smtClean="0">
                        <a:latin typeface="Cambria Math" panose="02040503050406030204" pitchFamily="18" charset="0"/>
                      </a:rPr>
                      <m:t>次</m:t>
                    </m:r>
                  </m:oMath>
                </a14:m>
                <a:r>
                  <a:rPr lang="zh-CN" altLang="en-US" dirty="0"/>
                  <a:t>表示</a:t>
                </a:r>
                <a:r>
                  <a:rPr lang="en-US" altLang="zh-CN" dirty="0"/>
                  <a:t>EXPE,QUAL,VAL,SAT,LOY</a:t>
                </a:r>
                <a:r>
                  <a:rPr lang="zh-CN" altLang="en-US" dirty="0"/>
                  <a:t>。</a:t>
                </a:r>
                <a:endParaRPr lang="en-US" altLang="zh-CN" dirty="0"/>
              </a:p>
              <a:p>
                <a14:m>
                  <m:oMath xmlns:m="http://schemas.openxmlformats.org/officeDocument/2006/math">
                    <m:r>
                      <a:rPr lang="zh-CN" altLang="en-US" i="1" smtClean="0">
                        <a:latin typeface="Cambria Math" panose="02040503050406030204" pitchFamily="18" charset="0"/>
                      </a:rPr>
                      <m:t>𝜉</m:t>
                    </m:r>
                    <m:r>
                      <a:rPr lang="zh-CN" altLang="en-US" i="1">
                        <a:latin typeface="Cambria Math" panose="02040503050406030204" pitchFamily="18" charset="0"/>
                      </a:rPr>
                      <m:t>表示</m:t>
                    </m:r>
                  </m:oMath>
                </a14:m>
                <a:r>
                  <a:rPr lang="zh-CN" altLang="en-US" dirty="0"/>
                  <a:t>外生隐变量</a:t>
                </a:r>
                <a:r>
                  <a:rPr lang="en-US" altLang="zh-CN" dirty="0"/>
                  <a:t>IMAG</a:t>
                </a:r>
                <a:endParaRPr lang="zh-CN" altLang="en-US" dirty="0"/>
              </a:p>
            </p:txBody>
          </p:sp>
        </mc:Choice>
        <mc:Fallback xmlns="">
          <p:sp>
            <p:nvSpPr>
              <p:cNvPr id="4" name="文本框 3">
                <a:extLst>
                  <a:ext uri="{FF2B5EF4-FFF2-40B4-BE49-F238E27FC236}">
                    <a16:creationId xmlns:a16="http://schemas.microsoft.com/office/drawing/2014/main" id="{79EEB165-053D-4086-A1D4-3CB4578473DA}"/>
                  </a:ext>
                </a:extLst>
              </p:cNvPr>
              <p:cNvSpPr txBox="1">
                <a:spLocks noRot="1" noChangeAspect="1" noMove="1" noResize="1" noEditPoints="1" noAdjustHandles="1" noChangeArrowheads="1" noChangeShapeType="1" noTextEdit="1"/>
              </p:cNvSpPr>
              <p:nvPr/>
            </p:nvSpPr>
            <p:spPr>
              <a:xfrm>
                <a:off x="0" y="3216524"/>
                <a:ext cx="2851484" cy="1200329"/>
              </a:xfrm>
              <a:prstGeom prst="rect">
                <a:avLst/>
              </a:prstGeom>
              <a:blipFill>
                <a:blip r:embed="rId8"/>
                <a:stretch>
                  <a:fillRect l="-1709" t="-4569" b="-76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905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793404" y="387177"/>
          <a:ext cx="3051572" cy="1395413"/>
        </p:xfrm>
        <a:graphic>
          <a:graphicData uri="http://schemas.openxmlformats.org/presentationml/2006/ole">
            <mc:AlternateContent xmlns:mc="http://schemas.openxmlformats.org/markup-compatibility/2006">
              <mc:Choice xmlns:v="urn:schemas-microsoft-com:vml" Requires="v">
                <p:oleObj spid="_x0000_s30748" name="Formula" r:id="rId3" imgW="2052360" imgH="937440" progId="Equation.Ribbit">
                  <p:embed/>
                </p:oleObj>
              </mc:Choice>
              <mc:Fallback>
                <p:oleObj name="Formula" r:id="rId3" imgW="2052360" imgH="937440" progId="Equation.Ribbit">
                  <p:embed/>
                  <p:pic>
                    <p:nvPicPr>
                      <p:cNvPr id="2"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404" y="387177"/>
                        <a:ext cx="3051572"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对象 2"/>
          <p:cNvGraphicFramePr>
            <a:graphicFrameLocks noChangeAspect="1"/>
          </p:cNvGraphicFramePr>
          <p:nvPr/>
        </p:nvGraphicFramePr>
        <p:xfrm>
          <a:off x="3793404" y="1816905"/>
          <a:ext cx="3096344" cy="3335288"/>
        </p:xfrm>
        <a:graphic>
          <a:graphicData uri="http://schemas.openxmlformats.org/presentationml/2006/ole">
            <mc:AlternateContent xmlns:mc="http://schemas.openxmlformats.org/markup-compatibility/2006">
              <mc:Choice xmlns:v="urn:schemas-microsoft-com:vml" Requires="v">
                <p:oleObj spid="_x0000_s30749" name="Formula" r:id="rId5" imgW="3746520" imgH="4034880" progId="Equation.Ribbit">
                  <p:embed/>
                </p:oleObj>
              </mc:Choice>
              <mc:Fallback>
                <p:oleObj name="Formula" r:id="rId5" imgW="3746520" imgH="4034880" progId="Equation.Ribbit">
                  <p:embed/>
                  <p:pic>
                    <p:nvPicPr>
                      <p:cNvPr id="3" name="对象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3404" y="1816905"/>
                        <a:ext cx="3096344" cy="3335288"/>
                      </a:xfrm>
                      <a:prstGeom prst="rect">
                        <a:avLst/>
                      </a:prstGeom>
                      <a:noFill/>
                    </p:spPr>
                  </p:pic>
                </p:oleObj>
              </mc:Fallback>
            </mc:AlternateContent>
          </a:graphicData>
        </a:graphic>
      </p:graphicFrame>
      <p:pic>
        <p:nvPicPr>
          <p:cNvPr id="3076" name="Picture 4"/>
          <p:cNvPicPr>
            <a:picLocks noChangeAspect="1" noChangeArrowheads="1"/>
          </p:cNvPicPr>
          <p:nvPr/>
        </p:nvPicPr>
        <p:blipFill>
          <a:blip r:embed="rId7" cstate="print"/>
          <a:srcRect/>
          <a:stretch>
            <a:fillRect/>
          </a:stretch>
        </p:blipFill>
        <p:spPr bwMode="auto">
          <a:xfrm>
            <a:off x="7077438" y="1191722"/>
            <a:ext cx="1869262" cy="3484252"/>
          </a:xfrm>
          <a:prstGeom prst="rect">
            <a:avLst/>
          </a:prstGeom>
          <a:noFill/>
          <a:ln w="9525">
            <a:noFill/>
            <a:miter lim="800000"/>
            <a:headEnd/>
            <a:tailEnd/>
          </a:ln>
        </p:spPr>
      </p:pic>
      <p:pic>
        <p:nvPicPr>
          <p:cNvPr id="5" name="Picture 2" descr="D:\1稻壳模板\ppt\2016.4\小清新水彩花卉毕业答辩模板\未标题-5.png">
            <a:extLst>
              <a:ext uri="{FF2B5EF4-FFF2-40B4-BE49-F238E27FC236}">
                <a16:creationId xmlns:a16="http://schemas.microsoft.com/office/drawing/2014/main" id="{64FC75AD-CFB6-4B45-84C2-8706B12C77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9">
            <a:extLst>
              <a:ext uri="{FF2B5EF4-FFF2-40B4-BE49-F238E27FC236}">
                <a16:creationId xmlns:a16="http://schemas.microsoft.com/office/drawing/2014/main" id="{7C59353E-73DE-4923-AAEB-B389F4C99BF5}"/>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2000" dirty="0">
                <a:solidFill>
                  <a:schemeClr val="accent6"/>
                </a:solidFill>
                <a:latin typeface="微软雅黑 Light" pitchFamily="34" charset="-122"/>
                <a:ea typeface="微软雅黑 Light" pitchFamily="34" charset="-122"/>
              </a:rPr>
              <a:t>PLS</a:t>
            </a:r>
            <a:r>
              <a:rPr lang="zh-CN" altLang="en-US" sz="2000" dirty="0">
                <a:solidFill>
                  <a:schemeClr val="accent6"/>
                </a:solidFill>
                <a:latin typeface="微软雅黑 Light" pitchFamily="34" charset="-122"/>
                <a:ea typeface="微软雅黑 Light" pitchFamily="34" charset="-122"/>
              </a:rPr>
              <a:t>方法：顾客满意度例子</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4" name="文本框 3">
            <a:extLst>
              <a:ext uri="{FF2B5EF4-FFF2-40B4-BE49-F238E27FC236}">
                <a16:creationId xmlns:a16="http://schemas.microsoft.com/office/drawing/2014/main" id="{920C4F8C-79C9-430C-81A4-C0B71BF77202}"/>
              </a:ext>
            </a:extLst>
          </p:cNvPr>
          <p:cNvSpPr txBox="1"/>
          <p:nvPr/>
        </p:nvSpPr>
        <p:spPr>
          <a:xfrm>
            <a:off x="362478" y="1007056"/>
            <a:ext cx="2880320" cy="369332"/>
          </a:xfrm>
          <a:prstGeom prst="rect">
            <a:avLst/>
          </a:prstGeom>
          <a:noFill/>
        </p:spPr>
        <p:txBody>
          <a:bodyPr wrap="square" rtlCol="0">
            <a:spAutoFit/>
          </a:bodyPr>
          <a:lstStyle/>
          <a:p>
            <a:r>
              <a:rPr lang="zh-CN" altLang="en-US" dirty="0"/>
              <a:t>设计外生变量的表示方法：</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0A1A22A-A21E-4963-A7C6-5FAA681E6F4F}"/>
                  </a:ext>
                </a:extLst>
              </p:cNvPr>
              <p:cNvSpPr txBox="1"/>
              <p:nvPr/>
            </p:nvSpPr>
            <p:spPr>
              <a:xfrm>
                <a:off x="329189" y="3291830"/>
                <a:ext cx="2798127" cy="923330"/>
              </a:xfrm>
              <a:prstGeom prst="rect">
                <a:avLst/>
              </a:prstGeom>
              <a:noFill/>
            </p:spPr>
            <p:txBody>
              <a:bodyPr wrap="square" rtlCol="0">
                <a:spAutoFit/>
              </a:bodyPr>
              <a:lstStyle/>
              <a:p>
                <a:r>
                  <a:rPr lang="zh-CN" altLang="en-US" dirty="0"/>
                  <a:t>其中</a:t>
                </a:r>
                <a14:m>
                  <m:oMath xmlns:m="http://schemas.openxmlformats.org/officeDocument/2006/math">
                    <m:r>
                      <a:rPr lang="zh-CN" altLang="en-US" i="1" dirty="0"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27</m:t>
                        </m:r>
                      </m:sub>
                    </m:sSub>
                  </m:oMath>
                </a14:m>
                <a:r>
                  <a:rPr lang="zh-CN" altLang="en-US" dirty="0"/>
                  <a:t>表示选取的</a:t>
                </a:r>
                <a:r>
                  <a:rPr lang="en-US" altLang="zh-CN" dirty="0"/>
                  <a:t>27</a:t>
                </a:r>
                <a:r>
                  <a:rPr lang="zh-CN" altLang="en-US" dirty="0"/>
                  <a:t>个显变量</a:t>
                </a:r>
                <a:endParaRPr lang="en-US" altLang="zh-CN" dirty="0"/>
              </a:p>
              <a:p>
                <a:endParaRPr lang="zh-CN" altLang="en-US" dirty="0"/>
              </a:p>
            </p:txBody>
          </p:sp>
        </mc:Choice>
        <mc:Fallback xmlns="">
          <p:sp>
            <p:nvSpPr>
              <p:cNvPr id="7" name="文本框 6">
                <a:extLst>
                  <a:ext uri="{FF2B5EF4-FFF2-40B4-BE49-F238E27FC236}">
                    <a16:creationId xmlns:a16="http://schemas.microsoft.com/office/drawing/2014/main" id="{B0A1A22A-A21E-4963-A7C6-5FAA681E6F4F}"/>
                  </a:ext>
                </a:extLst>
              </p:cNvPr>
              <p:cNvSpPr txBox="1">
                <a:spLocks noRot="1" noChangeAspect="1" noMove="1" noResize="1" noEditPoints="1" noAdjustHandles="1" noChangeArrowheads="1" noChangeShapeType="1" noTextEdit="1"/>
              </p:cNvSpPr>
              <p:nvPr/>
            </p:nvSpPr>
            <p:spPr>
              <a:xfrm>
                <a:off x="329189" y="3291830"/>
                <a:ext cx="2798127" cy="923330"/>
              </a:xfrm>
              <a:prstGeom prst="rect">
                <a:avLst/>
              </a:prstGeom>
              <a:blipFill>
                <a:blip r:embed="rId9"/>
                <a:stretch>
                  <a:fillRect l="-1743" t="-5298"/>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D8DF99BE-DD10-4B0A-AD4E-D238DE24284C}"/>
              </a:ext>
            </a:extLst>
          </p:cNvPr>
          <p:cNvSpPr txBox="1"/>
          <p:nvPr/>
        </p:nvSpPr>
        <p:spPr>
          <a:xfrm>
            <a:off x="254466" y="2673375"/>
            <a:ext cx="3096344" cy="369332"/>
          </a:xfrm>
          <a:prstGeom prst="rect">
            <a:avLst/>
          </a:prstGeom>
          <a:noFill/>
        </p:spPr>
        <p:txBody>
          <a:bodyPr wrap="square" rtlCol="0">
            <a:spAutoFit/>
          </a:bodyPr>
          <a:lstStyle/>
          <a:p>
            <a:r>
              <a:rPr lang="zh-CN" altLang="en-US" dirty="0"/>
              <a:t>设计内生变量的表示方法：</a:t>
            </a:r>
          </a:p>
        </p:txBody>
      </p:sp>
      <p:sp>
        <p:nvSpPr>
          <p:cNvPr id="10" name="Text Box 5">
            <a:extLst>
              <a:ext uri="{FF2B5EF4-FFF2-40B4-BE49-F238E27FC236}">
                <a16:creationId xmlns:a16="http://schemas.microsoft.com/office/drawing/2014/main" id="{8617B631-8AE2-4610-9FF7-B24736F2E328}"/>
              </a:ext>
            </a:extLst>
          </p:cNvPr>
          <p:cNvSpPr txBox="1">
            <a:spLocks noChangeArrowheads="1"/>
          </p:cNvSpPr>
          <p:nvPr/>
        </p:nvSpPr>
        <p:spPr bwMode="auto">
          <a:xfrm>
            <a:off x="797439" y="584964"/>
            <a:ext cx="7335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偏最小二乘</a:t>
            </a:r>
            <a:endParaRPr lang="en-US" altLang="zh-CN" sz="1000" dirty="0">
              <a:solidFill>
                <a:schemeClr val="bg1">
                  <a:lumMod val="50000"/>
                </a:schemeClr>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4122196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726747"/>
            <a:ext cx="6916228" cy="3323987"/>
          </a:xfrm>
          <a:prstGeom prst="rect">
            <a:avLst/>
          </a:prstGeom>
        </p:spPr>
        <p:txBody>
          <a:bodyPr wrap="square">
            <a:spAutoFit/>
          </a:bodyPr>
          <a:lstStyle/>
          <a:p>
            <a:r>
              <a:rPr lang="en-US" altLang="zh-CN" sz="1500" dirty="0"/>
              <a:t>library(</a:t>
            </a:r>
            <a:r>
              <a:rPr lang="en-US" altLang="zh-CN" sz="1500" dirty="0" err="1"/>
              <a:t>plspm</a:t>
            </a:r>
            <a:r>
              <a:rPr lang="en-US" altLang="zh-CN" sz="1500" dirty="0"/>
              <a:t>)</a:t>
            </a:r>
          </a:p>
          <a:p>
            <a:r>
              <a:rPr lang="en-US" altLang="zh-CN" sz="1500" dirty="0"/>
              <a:t>data(satisfaction)</a:t>
            </a:r>
          </a:p>
          <a:p>
            <a:r>
              <a:rPr lang="en-US" altLang="zh-CN" sz="1500" dirty="0"/>
              <a:t>IMAG &lt;- c(0,0,0,0,0,0)</a:t>
            </a:r>
          </a:p>
          <a:p>
            <a:r>
              <a:rPr lang="en-US" altLang="zh-CN" sz="1500" dirty="0"/>
              <a:t>EXPE &lt;- c(1,0,0,0,0,0)</a:t>
            </a:r>
          </a:p>
          <a:p>
            <a:r>
              <a:rPr lang="en-US" altLang="zh-CN" sz="1500" dirty="0"/>
              <a:t>QUAL &lt;- c(0,1,0,0,0,0)</a:t>
            </a:r>
          </a:p>
          <a:p>
            <a:r>
              <a:rPr lang="en-US" altLang="zh-CN" sz="1500" dirty="0"/>
              <a:t>VAL  &lt;- c(0,1,1,0,0,0)</a:t>
            </a:r>
          </a:p>
          <a:p>
            <a:r>
              <a:rPr lang="en-US" altLang="zh-CN" sz="1500" dirty="0"/>
              <a:t>SAT  &lt;- c(1,1,1,1,0,0)</a:t>
            </a:r>
          </a:p>
          <a:p>
            <a:r>
              <a:rPr lang="en-US" altLang="zh-CN" sz="1500" dirty="0"/>
              <a:t>LOY  &lt;- c(1,0,0,0,1,0)</a:t>
            </a:r>
          </a:p>
          <a:p>
            <a:r>
              <a:rPr lang="en-US" altLang="zh-CN" sz="1500" dirty="0"/>
              <a:t>sat.mat &lt;- </a:t>
            </a:r>
            <a:r>
              <a:rPr lang="en-US" altLang="zh-CN" sz="1500" dirty="0" err="1"/>
              <a:t>rbind</a:t>
            </a:r>
            <a:r>
              <a:rPr lang="en-US" altLang="zh-CN" sz="1500" dirty="0"/>
              <a:t>(IMAG, EXPE, QUAL, VAL, SAT, LOY)</a:t>
            </a:r>
          </a:p>
          <a:p>
            <a:r>
              <a:rPr lang="en-US" altLang="zh-CN" sz="1500" dirty="0"/>
              <a:t>#</a:t>
            </a:r>
            <a:r>
              <a:rPr lang="zh-CN" altLang="en-US" sz="1500" dirty="0"/>
              <a:t>上面定义的矩阵与内部关系方程中的矩阵相同</a:t>
            </a:r>
          </a:p>
          <a:p>
            <a:r>
              <a:rPr lang="en-US" altLang="zh-CN" sz="1500" dirty="0"/>
              <a:t>#</a:t>
            </a:r>
            <a:r>
              <a:rPr lang="zh-CN" altLang="en-US" sz="1500" dirty="0"/>
              <a:t>下面语句把显变量分配到与其有关的隐变量确定测量模型</a:t>
            </a:r>
          </a:p>
          <a:p>
            <a:r>
              <a:rPr lang="en-US" altLang="zh-CN" sz="1500" dirty="0" err="1"/>
              <a:t>sat.sets</a:t>
            </a:r>
            <a:r>
              <a:rPr lang="en-US" altLang="zh-CN" sz="1500" dirty="0"/>
              <a:t> &lt;- list(1:5,6:10,11:15,16:19,20:23,24:27)</a:t>
            </a:r>
          </a:p>
          <a:p>
            <a:r>
              <a:rPr lang="en-US" altLang="zh-CN" sz="1500" dirty="0"/>
              <a:t>sat.mod &lt;- rep("A",6)</a:t>
            </a:r>
          </a:p>
          <a:p>
            <a:r>
              <a:rPr lang="en-US" altLang="zh-CN" sz="1500" dirty="0"/>
              <a:t>#</a:t>
            </a:r>
            <a:r>
              <a:rPr lang="zh-CN" altLang="en-US" sz="1500" dirty="0"/>
              <a:t>上面</a:t>
            </a:r>
            <a:r>
              <a:rPr lang="en-US" altLang="zh-CN" sz="1500" dirty="0"/>
              <a:t>"A"</a:t>
            </a:r>
            <a:r>
              <a:rPr lang="zh-CN" altLang="en-US" sz="1500" dirty="0"/>
              <a:t>说明显变量是反映型的</a:t>
            </a:r>
            <a:r>
              <a:rPr lang="en-US" altLang="zh-CN" sz="1500" dirty="0"/>
              <a:t>, "B"</a:t>
            </a:r>
            <a:r>
              <a:rPr lang="zh-CN" altLang="en-US" sz="1500" dirty="0"/>
              <a:t>说明显变量是影响型的</a:t>
            </a:r>
          </a:p>
        </p:txBody>
      </p:sp>
      <p:sp>
        <p:nvSpPr>
          <p:cNvPr id="3" name="矩形 2"/>
          <p:cNvSpPr/>
          <p:nvPr/>
        </p:nvSpPr>
        <p:spPr>
          <a:xfrm>
            <a:off x="611560" y="4130721"/>
            <a:ext cx="6831378" cy="715581"/>
          </a:xfrm>
          <a:prstGeom prst="rect">
            <a:avLst/>
          </a:prstGeom>
        </p:spPr>
        <p:txBody>
          <a:bodyPr wrap="square">
            <a:spAutoFit/>
          </a:bodyPr>
          <a:lstStyle/>
          <a:p>
            <a:r>
              <a:rPr lang="en-US" altLang="zh-CN" sz="1350" dirty="0"/>
              <a:t>res=</a:t>
            </a:r>
            <a:r>
              <a:rPr lang="en-US" altLang="zh-CN" sz="1350" dirty="0" err="1"/>
              <a:t>plspm</a:t>
            </a:r>
            <a:r>
              <a:rPr lang="en-US" altLang="zh-CN" sz="1350" dirty="0"/>
              <a:t>(</a:t>
            </a:r>
            <a:r>
              <a:rPr lang="en-US" altLang="zh-CN" sz="1350" dirty="0" err="1"/>
              <a:t>satisfaction,sat.mat,sat.sets,sat.mod,scaled</a:t>
            </a:r>
            <a:r>
              <a:rPr lang="en-US" altLang="zh-CN" sz="1350" dirty="0"/>
              <a:t>=F)</a:t>
            </a:r>
          </a:p>
          <a:p>
            <a:r>
              <a:rPr lang="en-US" altLang="zh-CN" sz="1350" dirty="0"/>
              <a:t>summary(res)</a:t>
            </a:r>
          </a:p>
          <a:p>
            <a:r>
              <a:rPr lang="en-US" altLang="zh-CN" sz="1350" dirty="0"/>
              <a:t> plot(res, what="all")</a:t>
            </a:r>
          </a:p>
        </p:txBody>
      </p:sp>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2000" dirty="0">
                <a:solidFill>
                  <a:schemeClr val="accent6"/>
                </a:solidFill>
                <a:latin typeface="微软雅黑 Light" pitchFamily="34" charset="-122"/>
                <a:ea typeface="微软雅黑 Light" pitchFamily="34" charset="-122"/>
              </a:rPr>
              <a:t>PLS</a:t>
            </a:r>
            <a:r>
              <a:rPr lang="zh-CN" altLang="en-US" sz="2000" dirty="0">
                <a:solidFill>
                  <a:schemeClr val="accent6"/>
                </a:solidFill>
                <a:latin typeface="微软雅黑 Light" pitchFamily="34" charset="-122"/>
                <a:ea typeface="微软雅黑 Light" pitchFamily="34" charset="-122"/>
              </a:rPr>
              <a:t>方法：代码</a:t>
            </a:r>
            <a:endParaRPr lang="en-US" altLang="zh-CN" sz="2000" dirty="0">
              <a:solidFill>
                <a:schemeClr val="bg1">
                  <a:lumMod val="50000"/>
                </a:schemeClr>
              </a:solidFill>
              <a:latin typeface="微软雅黑 Light" pitchFamily="34" charset="-122"/>
              <a:ea typeface="微软雅黑 Light"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2000" dirty="0">
                <a:solidFill>
                  <a:schemeClr val="accent6"/>
                </a:solidFill>
                <a:latin typeface="微软雅黑 Light" pitchFamily="34" charset="-122"/>
                <a:ea typeface="微软雅黑 Light" pitchFamily="34" charset="-122"/>
              </a:rPr>
              <a:t>PLS</a:t>
            </a:r>
            <a:r>
              <a:rPr lang="zh-CN" altLang="en-US" sz="2000" dirty="0">
                <a:solidFill>
                  <a:schemeClr val="accent6"/>
                </a:solidFill>
                <a:latin typeface="微软雅黑 Light" pitchFamily="34" charset="-122"/>
                <a:ea typeface="微软雅黑 Light" pitchFamily="34" charset="-122"/>
              </a:rPr>
              <a:t>方法：输出结果</a:t>
            </a:r>
            <a:endParaRPr lang="en-US" altLang="zh-CN" sz="2000" dirty="0">
              <a:solidFill>
                <a:schemeClr val="bg1">
                  <a:lumMod val="50000"/>
                </a:schemeClr>
              </a:solidFill>
              <a:latin typeface="微软雅黑 Light" pitchFamily="34" charset="-122"/>
              <a:ea typeface="微软雅黑 Light" pitchFamily="34" charset="-122"/>
            </a:endParaRPr>
          </a:p>
        </p:txBody>
      </p:sp>
      <p:pic>
        <p:nvPicPr>
          <p:cNvPr id="6" name="Picture 2">
            <a:extLst>
              <a:ext uri="{FF2B5EF4-FFF2-40B4-BE49-F238E27FC236}">
                <a16:creationId xmlns:a16="http://schemas.microsoft.com/office/drawing/2014/main" id="{126ADF28-2C1B-4976-B29C-D2BD793BA5B7}"/>
              </a:ext>
            </a:extLst>
          </p:cNvPr>
          <p:cNvPicPr>
            <a:picLocks noChangeAspect="1" noChangeArrowheads="1"/>
          </p:cNvPicPr>
          <p:nvPr/>
        </p:nvPicPr>
        <p:blipFill>
          <a:blip r:embed="rId4" cstate="print"/>
          <a:srcRect/>
          <a:stretch>
            <a:fillRect/>
          </a:stretch>
        </p:blipFill>
        <p:spPr bwMode="auto">
          <a:xfrm>
            <a:off x="251520" y="866901"/>
            <a:ext cx="8428108" cy="2948533"/>
          </a:xfrm>
          <a:prstGeom prst="rect">
            <a:avLst/>
          </a:prstGeom>
          <a:noFill/>
          <a:ln w="9525">
            <a:noFill/>
            <a:miter lim="800000"/>
            <a:headEnd/>
            <a:tailEnd/>
          </a:ln>
        </p:spPr>
      </p:pic>
      <p:sp>
        <p:nvSpPr>
          <p:cNvPr id="7" name="文本框 6">
            <a:extLst>
              <a:ext uri="{FF2B5EF4-FFF2-40B4-BE49-F238E27FC236}">
                <a16:creationId xmlns:a16="http://schemas.microsoft.com/office/drawing/2014/main" id="{A9447F0A-5DEB-42D0-9C42-A31B13EFAFB5}"/>
              </a:ext>
            </a:extLst>
          </p:cNvPr>
          <p:cNvSpPr txBox="1"/>
          <p:nvPr/>
        </p:nvSpPr>
        <p:spPr>
          <a:xfrm>
            <a:off x="783711" y="4011910"/>
            <a:ext cx="7882189" cy="923330"/>
          </a:xfrm>
          <a:prstGeom prst="rect">
            <a:avLst/>
          </a:prstGeom>
          <a:noFill/>
        </p:spPr>
        <p:txBody>
          <a:bodyPr wrap="square" rtlCol="0">
            <a:spAutoFit/>
          </a:bodyPr>
          <a:lstStyle/>
          <a:p>
            <a:r>
              <a:rPr lang="zh-CN" altLang="en-US" dirty="0"/>
              <a:t>左图为估计的结构模型的路径系数，中图和右图是估计的测量模型的载荷及权重。载荷为显变量（的条件期望）用隐变量表示时的系数，权重为隐变量（的条件期望）用显变量表示时的系数。</a:t>
            </a:r>
          </a:p>
        </p:txBody>
      </p:sp>
      <p:sp>
        <p:nvSpPr>
          <p:cNvPr id="8" name="Text Box 5">
            <a:extLst>
              <a:ext uri="{FF2B5EF4-FFF2-40B4-BE49-F238E27FC236}">
                <a16:creationId xmlns:a16="http://schemas.microsoft.com/office/drawing/2014/main" id="{69F92F68-D80F-4A4E-B546-35B8E42227C2}"/>
              </a:ext>
            </a:extLst>
          </p:cNvPr>
          <p:cNvSpPr txBox="1">
            <a:spLocks noChangeArrowheads="1"/>
          </p:cNvSpPr>
          <p:nvPr/>
        </p:nvSpPr>
        <p:spPr bwMode="auto">
          <a:xfrm>
            <a:off x="797439" y="584964"/>
            <a:ext cx="7335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偏最小二乘</a:t>
            </a:r>
            <a:endParaRPr lang="en-US" altLang="zh-CN" sz="1000" dirty="0">
              <a:solidFill>
                <a:schemeClr val="bg1">
                  <a:lumMod val="50000"/>
                </a:schemeClr>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1646460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797439" y="233289"/>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2000" dirty="0">
                <a:solidFill>
                  <a:schemeClr val="accent6"/>
                </a:solidFill>
                <a:latin typeface="微软雅黑 Light" pitchFamily="34" charset="-122"/>
                <a:ea typeface="微软雅黑 Light" pitchFamily="34" charset="-122"/>
              </a:rPr>
              <a:t>PLS</a:t>
            </a:r>
            <a:r>
              <a:rPr lang="zh-CN" altLang="en-US" sz="2000" dirty="0">
                <a:solidFill>
                  <a:schemeClr val="accent6"/>
                </a:solidFill>
                <a:latin typeface="微软雅黑 Light" pitchFamily="34" charset="-122"/>
                <a:ea typeface="微软雅黑 Light" pitchFamily="34" charset="-122"/>
              </a:rPr>
              <a:t>方法：输出结果</a:t>
            </a:r>
            <a:endParaRPr lang="en-US" altLang="zh-CN" sz="2000" dirty="0">
              <a:solidFill>
                <a:schemeClr val="bg1">
                  <a:lumMod val="50000"/>
                </a:schemeClr>
              </a:solidFill>
              <a:latin typeface="微软雅黑 Light" pitchFamily="34" charset="-122"/>
              <a:ea typeface="微软雅黑 Light" pitchFamily="34" charset="-122"/>
            </a:endParaRPr>
          </a:p>
        </p:txBody>
      </p:sp>
      <p:pic>
        <p:nvPicPr>
          <p:cNvPr id="3" name="图片 2">
            <a:extLst>
              <a:ext uri="{FF2B5EF4-FFF2-40B4-BE49-F238E27FC236}">
                <a16:creationId xmlns:a16="http://schemas.microsoft.com/office/drawing/2014/main" id="{2D266AC5-E607-4179-A9C6-432FDC9227B5}"/>
              </a:ext>
            </a:extLst>
          </p:cNvPr>
          <p:cNvPicPr>
            <a:picLocks noChangeAspect="1"/>
          </p:cNvPicPr>
          <p:nvPr/>
        </p:nvPicPr>
        <p:blipFill>
          <a:blip r:embed="rId3"/>
          <a:stretch>
            <a:fillRect/>
          </a:stretch>
        </p:blipFill>
        <p:spPr>
          <a:xfrm>
            <a:off x="5220072" y="829922"/>
            <a:ext cx="3320227" cy="4138017"/>
          </a:xfrm>
          <a:prstGeom prst="rect">
            <a:avLst/>
          </a:prstGeom>
        </p:spPr>
      </p:pic>
      <p:sp>
        <p:nvSpPr>
          <p:cNvPr id="7" name="文本框 6">
            <a:extLst>
              <a:ext uri="{FF2B5EF4-FFF2-40B4-BE49-F238E27FC236}">
                <a16:creationId xmlns:a16="http://schemas.microsoft.com/office/drawing/2014/main" id="{A379B19A-4569-4CE4-8FFC-D459D89D1443}"/>
              </a:ext>
            </a:extLst>
          </p:cNvPr>
          <p:cNvSpPr txBox="1"/>
          <p:nvPr/>
        </p:nvSpPr>
        <p:spPr>
          <a:xfrm>
            <a:off x="330669" y="580506"/>
            <a:ext cx="4536503" cy="4175182"/>
          </a:xfrm>
          <a:prstGeom prst="rect">
            <a:avLst/>
          </a:prstGeom>
          <a:noFill/>
        </p:spPr>
        <p:txBody>
          <a:bodyPr wrap="square" rtlCol="0">
            <a:spAutoFit/>
          </a:bodyPr>
          <a:lstStyle/>
          <a:p>
            <a:pPr>
              <a:lnSpc>
                <a:spcPct val="150000"/>
              </a:lnSpc>
            </a:pPr>
            <a:r>
              <a:rPr lang="zh-CN" altLang="en-US" sz="2000" dirty="0">
                <a:latin typeface="+mn-ea"/>
              </a:rPr>
              <a:t>从隐变量</a:t>
            </a:r>
            <a:r>
              <a:rPr lang="en-US" altLang="zh-CN" sz="2000" dirty="0">
                <a:latin typeface="+mn-ea"/>
              </a:rPr>
              <a:t>EXPE</a:t>
            </a:r>
            <a:r>
              <a:rPr lang="zh-CN" altLang="en-US" sz="2000" dirty="0">
                <a:latin typeface="+mn-ea"/>
              </a:rPr>
              <a:t>到</a:t>
            </a:r>
            <a:r>
              <a:rPr lang="en-US" altLang="zh-CN" sz="2000" dirty="0">
                <a:latin typeface="+mn-ea"/>
              </a:rPr>
              <a:t>SAT</a:t>
            </a:r>
            <a:r>
              <a:rPr lang="zh-CN" altLang="en-US" sz="2000" dirty="0">
                <a:latin typeface="+mn-ea"/>
              </a:rPr>
              <a:t>的路径系数太小，只有</a:t>
            </a:r>
            <a:r>
              <a:rPr lang="en-US" altLang="zh-CN" sz="2000" dirty="0">
                <a:latin typeface="+mn-ea"/>
              </a:rPr>
              <a:t>-0.0028</a:t>
            </a:r>
            <a:r>
              <a:rPr lang="zh-CN" altLang="en-US" sz="2000" dirty="0">
                <a:latin typeface="+mn-ea"/>
              </a:rPr>
              <a:t>，这说明该模型（至少在这个数据上）的这个关系并不显著。</a:t>
            </a:r>
            <a:endParaRPr lang="en-US" altLang="zh-CN" sz="2000" dirty="0">
              <a:latin typeface="+mn-ea"/>
            </a:endParaRPr>
          </a:p>
          <a:p>
            <a:pPr>
              <a:lnSpc>
                <a:spcPct val="150000"/>
              </a:lnSpc>
            </a:pPr>
            <a:r>
              <a:rPr lang="zh-CN" altLang="en-US" sz="2000" dirty="0">
                <a:latin typeface="+mn-ea"/>
              </a:rPr>
              <a:t>在实际的关于顾客满意度的应用中，调查问卷中要回答的问题（也就是显变量）很可能远比这个数据复杂。在满意度的模型设计上，因果关系一般都是正面关系，因此如果产生了负数们就要核对模型是否适合该数据。</a:t>
            </a:r>
          </a:p>
        </p:txBody>
      </p:sp>
      <p:sp>
        <p:nvSpPr>
          <p:cNvPr id="8" name="Text Box 5">
            <a:extLst>
              <a:ext uri="{FF2B5EF4-FFF2-40B4-BE49-F238E27FC236}">
                <a16:creationId xmlns:a16="http://schemas.microsoft.com/office/drawing/2014/main" id="{6436CC98-6592-47D4-BD70-FE38B5F514D2}"/>
              </a:ext>
            </a:extLst>
          </p:cNvPr>
          <p:cNvSpPr txBox="1">
            <a:spLocks noChangeArrowheads="1"/>
          </p:cNvSpPr>
          <p:nvPr/>
        </p:nvSpPr>
        <p:spPr bwMode="auto">
          <a:xfrm>
            <a:off x="797439" y="584964"/>
            <a:ext cx="7335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偏最小二乘</a:t>
            </a:r>
            <a:endParaRPr lang="en-US" altLang="zh-CN" sz="1000" dirty="0">
              <a:solidFill>
                <a:schemeClr val="bg1">
                  <a:lumMod val="50000"/>
                </a:schemeClr>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3035975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683568" y="329963"/>
            <a:ext cx="3558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2000" dirty="0">
                <a:solidFill>
                  <a:schemeClr val="accent6"/>
                </a:solidFill>
                <a:latin typeface="微软雅黑 Light" pitchFamily="34" charset="-122"/>
                <a:ea typeface="微软雅黑 Light" pitchFamily="34" charset="-122"/>
              </a:rPr>
              <a:t>PLS</a:t>
            </a:r>
            <a:r>
              <a:rPr lang="zh-CN" altLang="en-US" sz="2000" dirty="0">
                <a:solidFill>
                  <a:schemeClr val="accent6"/>
                </a:solidFill>
                <a:latin typeface="微软雅黑 Light" pitchFamily="34" charset="-122"/>
                <a:ea typeface="微软雅黑 Light" pitchFamily="34" charset="-122"/>
              </a:rPr>
              <a:t>方法：结构效应表</a:t>
            </a: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7" name="文本框 6">
            <a:extLst>
              <a:ext uri="{FF2B5EF4-FFF2-40B4-BE49-F238E27FC236}">
                <a16:creationId xmlns:a16="http://schemas.microsoft.com/office/drawing/2014/main" id="{A379B19A-4569-4CE4-8FFC-D459D89D1443}"/>
              </a:ext>
            </a:extLst>
          </p:cNvPr>
          <p:cNvSpPr txBox="1"/>
          <p:nvPr/>
        </p:nvSpPr>
        <p:spPr>
          <a:xfrm>
            <a:off x="35496" y="483851"/>
            <a:ext cx="4176463" cy="4175182"/>
          </a:xfrm>
          <a:prstGeom prst="rect">
            <a:avLst/>
          </a:prstGeom>
          <a:noFill/>
        </p:spPr>
        <p:txBody>
          <a:bodyPr wrap="square" rtlCol="0">
            <a:spAutoFit/>
          </a:bodyPr>
          <a:lstStyle/>
          <a:p>
            <a:pPr>
              <a:lnSpc>
                <a:spcPct val="150000"/>
              </a:lnSpc>
            </a:pPr>
            <a:r>
              <a:rPr lang="zh-CN" altLang="en-US" sz="2000" dirty="0">
                <a:latin typeface="+mn-ea"/>
              </a:rPr>
              <a:t>结构模型的效应表</a:t>
            </a:r>
            <a:r>
              <a:rPr lang="en-US" altLang="zh-CN" sz="2000" dirty="0">
                <a:latin typeface="+mn-ea"/>
              </a:rPr>
              <a:t>:</a:t>
            </a:r>
            <a:r>
              <a:rPr lang="zh-CN" altLang="en-US" sz="2000" dirty="0">
                <a:latin typeface="+mn-ea"/>
              </a:rPr>
              <a:t>直接效应、间接效应和总效应。其中唯一的负值是</a:t>
            </a:r>
            <a:r>
              <a:rPr lang="en-US" altLang="zh-CN" sz="2000" dirty="0">
                <a:latin typeface="+mn-ea"/>
              </a:rPr>
              <a:t>EXPE-&gt;SAT</a:t>
            </a:r>
            <a:r>
              <a:rPr lang="zh-CN" altLang="en-US" sz="2000" dirty="0">
                <a:latin typeface="+mn-ea"/>
              </a:rPr>
              <a:t>的直接效应，为</a:t>
            </a:r>
            <a:r>
              <a:rPr lang="en-US" altLang="zh-CN" sz="2000" dirty="0">
                <a:latin typeface="+mn-ea"/>
              </a:rPr>
              <a:t>-0.0028</a:t>
            </a:r>
            <a:r>
              <a:rPr lang="zh-CN" altLang="en-US" sz="2000" dirty="0">
                <a:latin typeface="+mn-ea"/>
              </a:rPr>
              <a:t>，似乎不合逻辑，但是数值很小，可以忽略。再看间接效应及总效应，</a:t>
            </a:r>
            <a:r>
              <a:rPr lang="en-US" altLang="zh-CN" sz="2000" dirty="0">
                <a:latin typeface="+mn-ea"/>
              </a:rPr>
              <a:t>EXPE</a:t>
            </a:r>
            <a:r>
              <a:rPr lang="zh-CN" altLang="en-US" sz="2000" dirty="0">
                <a:latin typeface="+mn-ea"/>
              </a:rPr>
              <a:t>对</a:t>
            </a:r>
            <a:r>
              <a:rPr lang="en-US" altLang="zh-CN" sz="2000" dirty="0">
                <a:latin typeface="+mn-ea"/>
              </a:rPr>
              <a:t>SAT</a:t>
            </a:r>
            <a:r>
              <a:rPr lang="zh-CN" altLang="en-US" sz="2000" dirty="0">
                <a:latin typeface="+mn-ea"/>
              </a:rPr>
              <a:t>的影响还是正的，但主要来自间接影响。这个问题说明直接效应的箭头有些多余，这是模型和数据不一致的例子。</a:t>
            </a:r>
          </a:p>
        </p:txBody>
      </p:sp>
      <p:pic>
        <p:nvPicPr>
          <p:cNvPr id="6" name="Picture 2">
            <a:extLst>
              <a:ext uri="{FF2B5EF4-FFF2-40B4-BE49-F238E27FC236}">
                <a16:creationId xmlns:a16="http://schemas.microsoft.com/office/drawing/2014/main" id="{1B623D5D-C52D-4AA8-8EF1-113479E13F61}"/>
              </a:ext>
            </a:extLst>
          </p:cNvPr>
          <p:cNvPicPr>
            <a:picLocks noChangeAspect="1" noChangeArrowheads="1"/>
          </p:cNvPicPr>
          <p:nvPr/>
        </p:nvPicPr>
        <p:blipFill>
          <a:blip r:embed="rId3" cstate="print"/>
          <a:srcRect/>
          <a:stretch>
            <a:fillRect/>
          </a:stretch>
        </p:blipFill>
        <p:spPr bwMode="auto">
          <a:xfrm>
            <a:off x="4241674" y="777266"/>
            <a:ext cx="4759793" cy="4036271"/>
          </a:xfrm>
          <a:prstGeom prst="rect">
            <a:avLst/>
          </a:prstGeom>
          <a:noFill/>
          <a:ln w="9525">
            <a:noFill/>
            <a:miter lim="800000"/>
            <a:headEnd/>
            <a:tailEnd/>
          </a:ln>
        </p:spPr>
      </p:pic>
      <p:sp>
        <p:nvSpPr>
          <p:cNvPr id="8" name="Text Box 5">
            <a:extLst>
              <a:ext uri="{FF2B5EF4-FFF2-40B4-BE49-F238E27FC236}">
                <a16:creationId xmlns:a16="http://schemas.microsoft.com/office/drawing/2014/main" id="{4FA23585-ED95-4703-80DA-EF573ECCEA21}"/>
              </a:ext>
            </a:extLst>
          </p:cNvPr>
          <p:cNvSpPr txBox="1">
            <a:spLocks noChangeArrowheads="1"/>
          </p:cNvSpPr>
          <p:nvPr/>
        </p:nvSpPr>
        <p:spPr bwMode="auto">
          <a:xfrm>
            <a:off x="797439" y="584964"/>
            <a:ext cx="7335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buFont typeface="Arial" pitchFamily="34" charset="0"/>
              <a:buNone/>
            </a:pPr>
            <a:r>
              <a:rPr lang="zh-CN" altLang="en-US" sz="1000" dirty="0">
                <a:solidFill>
                  <a:schemeClr val="bg1">
                    <a:lumMod val="50000"/>
                  </a:schemeClr>
                </a:solidFill>
                <a:latin typeface="微软雅黑 Light" pitchFamily="34" charset="-122"/>
                <a:ea typeface="微软雅黑 Light" pitchFamily="34" charset="-122"/>
              </a:rPr>
              <a:t>偏最小二乘</a:t>
            </a:r>
            <a:endParaRPr lang="en-US" altLang="zh-CN" sz="1000" dirty="0">
              <a:solidFill>
                <a:schemeClr val="bg1">
                  <a:lumMod val="50000"/>
                </a:schemeClr>
              </a:solidFill>
              <a:latin typeface="微软雅黑 Light" pitchFamily="34" charset="-122"/>
              <a:ea typeface="微软雅黑 Light" pitchFamily="34" charset="-122"/>
            </a:endParaRPr>
          </a:p>
        </p:txBody>
      </p:sp>
    </p:spTree>
    <p:extLst>
      <p:ext uri="{BB962C8B-B14F-4D97-AF65-F5344CB8AC3E}">
        <p14:creationId xmlns:p14="http://schemas.microsoft.com/office/powerpoint/2010/main" val="4168612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1稻壳模板\ppt\2016.4\小清新水彩花卉毕业答辩模板\未标题-5.png">
            <a:extLst>
              <a:ext uri="{FF2B5EF4-FFF2-40B4-BE49-F238E27FC236}">
                <a16:creationId xmlns:a16="http://schemas.microsoft.com/office/drawing/2014/main" id="{FA2B2C04-4A83-4216-A35C-676A547AE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35" y="-92546"/>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9">
            <a:extLst>
              <a:ext uri="{FF2B5EF4-FFF2-40B4-BE49-F238E27FC236}">
                <a16:creationId xmlns:a16="http://schemas.microsoft.com/office/drawing/2014/main" id="{47EEAF63-19EE-47DF-905A-5E9B6D9291FC}"/>
              </a:ext>
            </a:extLst>
          </p:cNvPr>
          <p:cNvSpPr>
            <a:spLocks noChangeArrowheads="1"/>
          </p:cNvSpPr>
          <p:nvPr/>
        </p:nvSpPr>
        <p:spPr bwMode="auto">
          <a:xfrm>
            <a:off x="2483768" y="195486"/>
            <a:ext cx="35585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000" dirty="0">
                <a:solidFill>
                  <a:schemeClr val="accent6"/>
                </a:solidFill>
                <a:latin typeface="华文行楷" panose="02010800040101010101" pitchFamily="2" charset="-122"/>
                <a:ea typeface="华文行楷" panose="02010800040101010101" pitchFamily="2" charset="-122"/>
              </a:rPr>
              <a:t>参考资料</a:t>
            </a:r>
          </a:p>
          <a:p>
            <a:pPr>
              <a:buFont typeface="Arial" pitchFamily="34" charset="0"/>
              <a:buNone/>
            </a:pPr>
            <a:endParaRPr lang="en-US" altLang="zh-CN" sz="2000" dirty="0">
              <a:solidFill>
                <a:schemeClr val="bg1">
                  <a:lumMod val="50000"/>
                </a:schemeClr>
              </a:solidFill>
              <a:latin typeface="微软雅黑 Light" pitchFamily="34" charset="-122"/>
              <a:ea typeface="微软雅黑 Light" pitchFamily="34" charset="-122"/>
            </a:endParaRPr>
          </a:p>
        </p:txBody>
      </p:sp>
      <p:sp>
        <p:nvSpPr>
          <p:cNvPr id="12" name="文本框 11">
            <a:extLst>
              <a:ext uri="{FF2B5EF4-FFF2-40B4-BE49-F238E27FC236}">
                <a16:creationId xmlns:a16="http://schemas.microsoft.com/office/drawing/2014/main" id="{0E59FC9D-E713-4228-BCC9-A07C8BB3F5E5}"/>
              </a:ext>
            </a:extLst>
          </p:cNvPr>
          <p:cNvSpPr txBox="1"/>
          <p:nvPr/>
        </p:nvSpPr>
        <p:spPr>
          <a:xfrm>
            <a:off x="863588" y="503262"/>
            <a:ext cx="7740860" cy="4619854"/>
          </a:xfrm>
          <a:prstGeom prst="rect">
            <a:avLst/>
          </a:prstGeom>
          <a:noFill/>
        </p:spPr>
        <p:txBody>
          <a:bodyPr wrap="square" rtlCol="0">
            <a:spAutoFit/>
          </a:bodyPr>
          <a:lstStyle/>
          <a:p>
            <a:pPr indent="-285750">
              <a:lnSpc>
                <a:spcPct val="150000"/>
              </a:lnSpc>
              <a:buFont typeface="Wingdings" panose="05000000000000000000" pitchFamily="2" charset="2"/>
              <a:buChar char="Ø"/>
            </a:pPr>
            <a:r>
              <a:rPr lang="zh-CN" altLang="en-US" dirty="0"/>
              <a:t>吴喜之：复杂数据统计方法（路径建模）</a:t>
            </a:r>
            <a:endParaRPr lang="en-US" altLang="zh-CN" dirty="0"/>
          </a:p>
          <a:p>
            <a:pPr indent="-285750">
              <a:lnSpc>
                <a:spcPct val="150000"/>
              </a:lnSpc>
              <a:buFont typeface="Wingdings" panose="05000000000000000000" pitchFamily="2" charset="2"/>
              <a:buChar char="Ø"/>
            </a:pPr>
            <a:r>
              <a:rPr lang="en-US" altLang="zh-CN" dirty="0">
                <a:hlinkClick r:id="rId4"/>
              </a:rPr>
              <a:t>http://lavaan.ugent.be/</a:t>
            </a:r>
            <a:r>
              <a:rPr lang="zh-CN" altLang="en-US" dirty="0"/>
              <a:t>（推荐看）</a:t>
            </a:r>
            <a:endParaRPr lang="en-US" altLang="zh-CN" dirty="0"/>
          </a:p>
          <a:p>
            <a:pPr indent="-285750">
              <a:lnSpc>
                <a:spcPct val="150000"/>
              </a:lnSpc>
              <a:buFont typeface="Wingdings" panose="05000000000000000000" pitchFamily="2" charset="2"/>
              <a:buChar char="Ø"/>
            </a:pPr>
            <a:r>
              <a:rPr lang="en-US" altLang="zh-CN" dirty="0"/>
              <a:t>Yves </a:t>
            </a:r>
            <a:r>
              <a:rPr lang="en-US" altLang="zh-CN" dirty="0" err="1"/>
              <a:t>Rosseel</a:t>
            </a:r>
            <a:r>
              <a:rPr lang="zh-CN" altLang="en-US" dirty="0"/>
              <a:t>，基于</a:t>
            </a:r>
            <a:r>
              <a:rPr lang="en-US" altLang="zh-CN" dirty="0"/>
              <a:t>R</a:t>
            </a:r>
            <a:r>
              <a:rPr lang="zh-CN" altLang="en-US" dirty="0"/>
              <a:t>语言的结构方程：</a:t>
            </a:r>
            <a:r>
              <a:rPr lang="en-US" altLang="zh-CN" dirty="0" err="1"/>
              <a:t>lavaan</a:t>
            </a:r>
            <a:r>
              <a:rPr lang="zh-CN" altLang="en-US" dirty="0"/>
              <a:t>简明教程</a:t>
            </a:r>
            <a:r>
              <a:rPr lang="en-US" altLang="zh-CN" dirty="0">
                <a:hlinkClick r:id="rId5"/>
              </a:rPr>
              <a:t>https://blog.csdn.net/bababi0833/article/details/102350104</a:t>
            </a:r>
            <a:endParaRPr lang="en-US" altLang="zh-CN" dirty="0"/>
          </a:p>
          <a:p>
            <a:pPr indent="-285750">
              <a:lnSpc>
                <a:spcPct val="150000"/>
              </a:lnSpc>
              <a:buFont typeface="Wingdings" panose="05000000000000000000" pitchFamily="2" charset="2"/>
              <a:buChar char="Ø"/>
            </a:pPr>
            <a:r>
              <a:rPr lang="zh-CN" altLang="en-US" dirty="0">
                <a:hlinkClick r:id="rId6"/>
              </a:rPr>
              <a:t>https://blog.csdn.net/s1164548515/article/details/110719942</a:t>
            </a:r>
            <a:endParaRPr lang="en-US" altLang="zh-CN" dirty="0"/>
          </a:p>
          <a:p>
            <a:pPr marL="285750" indent="-285750">
              <a:lnSpc>
                <a:spcPct val="150000"/>
              </a:lnSpc>
              <a:buFont typeface="Wingdings" panose="05000000000000000000" pitchFamily="2" charset="2"/>
              <a:buChar char="Ø"/>
            </a:pPr>
            <a:r>
              <a:rPr lang="en-US" altLang="zh-CN" dirty="0">
                <a:hlinkClick r:id="rId7"/>
              </a:rPr>
              <a:t>https://www.istatsoft.org/index.php/iss/article/view/vo48i02/v48i02.pdf</a:t>
            </a:r>
            <a:endParaRPr lang="en-US" altLang="zh-CN" dirty="0"/>
          </a:p>
          <a:p>
            <a:pPr marL="285750" indent="-285750">
              <a:lnSpc>
                <a:spcPct val="150000"/>
              </a:lnSpc>
              <a:buFont typeface="Wingdings" panose="05000000000000000000" pitchFamily="2" charset="2"/>
              <a:buChar char="Ø"/>
            </a:pPr>
            <a:r>
              <a:rPr lang="en-US" altLang="zh-CN" dirty="0">
                <a:hlinkClick r:id="rId8"/>
              </a:rPr>
              <a:t>http://lavaan.ugent.be/tutorial/multilevel.html</a:t>
            </a:r>
            <a:endParaRPr lang="en-US" altLang="zh-CN" dirty="0"/>
          </a:p>
          <a:p>
            <a:pPr marL="285750" indent="-285750">
              <a:lnSpc>
                <a:spcPct val="150000"/>
              </a:lnSpc>
              <a:buFont typeface="Wingdings" panose="05000000000000000000" pitchFamily="2" charset="2"/>
              <a:buChar char="Ø"/>
            </a:pPr>
            <a:r>
              <a:rPr lang="en-US" altLang="zh-CN" dirty="0">
                <a:hlinkClick r:id="rId9"/>
              </a:rPr>
              <a:t>http://lavaan.ugent.be/tutorial/tutorial.pdf</a:t>
            </a:r>
            <a:endParaRPr lang="en-US" altLang="zh-CN" dirty="0"/>
          </a:p>
          <a:p>
            <a:pPr marL="285750" indent="-285750">
              <a:lnSpc>
                <a:spcPct val="150000"/>
              </a:lnSpc>
              <a:buFont typeface="Wingdings" panose="05000000000000000000" pitchFamily="2" charset="2"/>
              <a:buChar char="Ø"/>
            </a:pPr>
            <a:r>
              <a:rPr lang="en-US" altLang="zh-CN" dirty="0">
                <a:hlinkClick r:id="rId10"/>
              </a:rPr>
              <a:t>https://personality-project.org/r/tutorials/summerschool.14/</a:t>
            </a:r>
            <a:endParaRPr lang="en-US" altLang="zh-CN" dirty="0"/>
          </a:p>
          <a:p>
            <a:pPr marL="285750" indent="-285750">
              <a:lnSpc>
                <a:spcPct val="150000"/>
              </a:lnSpc>
              <a:buFont typeface="Wingdings" panose="05000000000000000000" pitchFamily="2" charset="2"/>
              <a:buChar char="Ø"/>
            </a:pPr>
            <a:r>
              <a:rPr lang="en-US" altLang="zh-CN" dirty="0">
                <a:hlinkClick r:id="rId11"/>
              </a:rPr>
              <a:t>http://www.personality-proiect.org/revelle/illabi/454/rosseeL </a:t>
            </a:r>
            <a:r>
              <a:rPr lang="en-US" altLang="zh-CN" dirty="0" err="1">
                <a:hlinkClick r:id="rId11"/>
              </a:rPr>
              <a:t>sem</a:t>
            </a:r>
            <a:r>
              <a:rPr lang="en-US" altLang="zh-CN" dirty="0">
                <a:hlinkClick r:id="rId11"/>
              </a:rPr>
              <a:t> longitudinal.pdf</a:t>
            </a:r>
            <a:endParaRPr lang="en-US" altLang="zh-CN" dirty="0"/>
          </a:p>
        </p:txBody>
      </p:sp>
    </p:spTree>
    <p:extLst>
      <p:ext uri="{BB962C8B-B14F-4D97-AF65-F5344CB8AC3E}">
        <p14:creationId xmlns:p14="http://schemas.microsoft.com/office/powerpoint/2010/main" val="1822624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BD06B17-FE40-4B74-86B5-03A29EAE30C5}"/>
              </a:ext>
            </a:extLst>
          </p:cNvPr>
          <p:cNvGrpSpPr/>
          <p:nvPr/>
        </p:nvGrpSpPr>
        <p:grpSpPr>
          <a:xfrm>
            <a:off x="1039674" y="232627"/>
            <a:ext cx="7926796" cy="472598"/>
            <a:chOff x="1386232" y="310169"/>
            <a:chExt cx="10569061" cy="630131"/>
          </a:xfrm>
        </p:grpSpPr>
        <p:cxnSp>
          <p:nvCxnSpPr>
            <p:cNvPr id="17" name="直接连接符 16">
              <a:extLst>
                <a:ext uri="{FF2B5EF4-FFF2-40B4-BE49-F238E27FC236}">
                  <a16:creationId xmlns:a16="http://schemas.microsoft.com/office/drawing/2014/main" id="{B2F09F19-9239-411C-BD62-8245314BB45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sp>
          <p:nvSpPr>
            <p:cNvPr id="6" name="矩形 5">
              <a:extLst>
                <a:ext uri="{FF2B5EF4-FFF2-40B4-BE49-F238E27FC236}">
                  <a16:creationId xmlns:a16="http://schemas.microsoft.com/office/drawing/2014/main" id="{76B4D391-5659-4DBB-AE52-44E9C287381E}"/>
                </a:ext>
              </a:extLst>
            </p:cNvPr>
            <p:cNvSpPr/>
            <p:nvPr/>
          </p:nvSpPr>
          <p:spPr>
            <a:xfrm>
              <a:off x="1548882" y="310169"/>
              <a:ext cx="4180114" cy="62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软件实现</a:t>
              </a:r>
            </a:p>
          </p:txBody>
        </p:sp>
      </p:grpSp>
      <p:sp>
        <p:nvSpPr>
          <p:cNvPr id="8" name="文本框 7">
            <a:extLst>
              <a:ext uri="{FF2B5EF4-FFF2-40B4-BE49-F238E27FC236}">
                <a16:creationId xmlns:a16="http://schemas.microsoft.com/office/drawing/2014/main" id="{7669534B-1F84-4285-B411-AB7346D2426A}"/>
              </a:ext>
            </a:extLst>
          </p:cNvPr>
          <p:cNvSpPr txBox="1"/>
          <p:nvPr/>
        </p:nvSpPr>
        <p:spPr>
          <a:xfrm>
            <a:off x="1161661" y="1365350"/>
            <a:ext cx="7025621" cy="3693319"/>
          </a:xfrm>
          <a:prstGeom prst="rect">
            <a:avLst/>
          </a:prstGeom>
          <a:noFill/>
        </p:spPr>
        <p:txBody>
          <a:bodyPr wrap="square">
            <a:spAutoFit/>
          </a:bodyPr>
          <a:lstStyle/>
          <a:p>
            <a:pPr defTabSz="342900">
              <a:defRPr/>
            </a:pPr>
            <a:r>
              <a:rPr lang="zh-CN" altLang="en-US" b="1" dirty="0">
                <a:solidFill>
                  <a:prstClr val="black"/>
                </a:solidFill>
                <a:latin typeface="宋体" panose="02010600030101010101" pitchFamily="2" charset="-122"/>
                <a:ea typeface="宋体" panose="02010600030101010101" pitchFamily="2" charset="-122"/>
                <a:cs typeface="Times New Roman" panose="02020603050405020304" pitchFamily="18" charset="0"/>
              </a:rPr>
              <a:t>商业付费软件</a:t>
            </a:r>
            <a:endParaRPr lang="en-US" altLang="zh-CN" b="1"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defTabSz="342900">
              <a:defRPr/>
            </a:pPr>
            <a:r>
              <a:rPr lang="en-US" altLang="zh-CN" dirty="0">
                <a:solidFill>
                  <a:prstClr val="black"/>
                </a:solidFill>
                <a:latin typeface="Times New Roman" panose="02020603050405020304" pitchFamily="18" charset="0"/>
                <a:ea typeface="微软雅黑"/>
                <a:cs typeface="Times New Roman" panose="02020603050405020304" pitchFamily="18" charset="0"/>
              </a:rPr>
              <a:t> LISREL, EQS, AMOS, MPLUS</a:t>
            </a:r>
          </a:p>
          <a:p>
            <a:pPr defTabSz="342900">
              <a:defRPr/>
            </a:pPr>
            <a:r>
              <a:rPr lang="en-US" altLang="zh-CN" dirty="0">
                <a:solidFill>
                  <a:prstClr val="black"/>
                </a:solidFill>
                <a:latin typeface="Times New Roman" panose="02020603050405020304" pitchFamily="18" charset="0"/>
                <a:ea typeface="微软雅黑"/>
                <a:cs typeface="Times New Roman" panose="02020603050405020304" pitchFamily="18" charset="0"/>
              </a:rPr>
              <a:t> SAS/Stat: proc (T)CALIS, SEPATH (</a:t>
            </a:r>
            <a:r>
              <a:rPr lang="en-US" altLang="zh-CN" dirty="0" err="1">
                <a:solidFill>
                  <a:prstClr val="black"/>
                </a:solidFill>
                <a:latin typeface="Times New Roman" panose="02020603050405020304" pitchFamily="18" charset="0"/>
                <a:ea typeface="微软雅黑"/>
                <a:cs typeface="Times New Roman" panose="02020603050405020304" pitchFamily="18" charset="0"/>
              </a:rPr>
              <a:t>Statistica</a:t>
            </a:r>
            <a:r>
              <a:rPr lang="en-US" altLang="zh-CN" dirty="0">
                <a:solidFill>
                  <a:prstClr val="black"/>
                </a:solidFill>
                <a:latin typeface="Times New Roman" panose="02020603050405020304" pitchFamily="18" charset="0"/>
                <a:ea typeface="微软雅黑"/>
                <a:cs typeface="Times New Roman" panose="02020603050405020304" pitchFamily="18" charset="0"/>
              </a:rPr>
              <a:t>), RAMONA (</a:t>
            </a:r>
            <a:r>
              <a:rPr lang="en-US" altLang="zh-CN" dirty="0" err="1">
                <a:solidFill>
                  <a:prstClr val="black"/>
                </a:solidFill>
                <a:latin typeface="Times New Roman" panose="02020603050405020304" pitchFamily="18" charset="0"/>
                <a:ea typeface="微软雅黑"/>
                <a:cs typeface="Times New Roman" panose="02020603050405020304" pitchFamily="18" charset="0"/>
              </a:rPr>
              <a:t>Systat</a:t>
            </a:r>
            <a:r>
              <a:rPr lang="en-US" altLang="zh-CN" dirty="0">
                <a:solidFill>
                  <a:prstClr val="black"/>
                </a:solidFill>
                <a:latin typeface="Times New Roman" panose="02020603050405020304" pitchFamily="18" charset="0"/>
                <a:ea typeface="微软雅黑"/>
                <a:cs typeface="Times New Roman" panose="02020603050405020304" pitchFamily="18" charset="0"/>
              </a:rPr>
              <a:t>),</a:t>
            </a:r>
          </a:p>
          <a:p>
            <a:pPr defTabSz="342900">
              <a:defRPr/>
            </a:pPr>
            <a:r>
              <a:rPr lang="en-US" altLang="zh-CN" dirty="0">
                <a:solidFill>
                  <a:prstClr val="black"/>
                </a:solidFill>
                <a:latin typeface="Times New Roman" panose="02020603050405020304" pitchFamily="18" charset="0"/>
                <a:ea typeface="微软雅黑"/>
                <a:cs typeface="Times New Roman" panose="02020603050405020304" pitchFamily="18" charset="0"/>
              </a:rPr>
              <a:t>Stata 12</a:t>
            </a:r>
          </a:p>
          <a:p>
            <a:pPr defTabSz="342900">
              <a:defRPr/>
            </a:pPr>
            <a:r>
              <a:rPr lang="en-US" altLang="zh-CN" dirty="0">
                <a:solidFill>
                  <a:prstClr val="black"/>
                </a:solidFill>
                <a:latin typeface="Times New Roman" panose="02020603050405020304" pitchFamily="18" charset="0"/>
                <a:ea typeface="微软雅黑"/>
                <a:cs typeface="Times New Roman" panose="02020603050405020304" pitchFamily="18" charset="0"/>
              </a:rPr>
              <a:t> Mx (free, closed-source)</a:t>
            </a:r>
          </a:p>
          <a:p>
            <a:pPr defTabSz="342900">
              <a:defRPr/>
            </a:pPr>
            <a:endParaRPr lang="en-US" altLang="zh-CN" dirty="0">
              <a:solidFill>
                <a:prstClr val="black"/>
              </a:solidFill>
              <a:latin typeface="Times New Roman" panose="02020603050405020304" pitchFamily="18" charset="0"/>
              <a:ea typeface="微软雅黑"/>
              <a:cs typeface="Times New Roman" panose="02020603050405020304" pitchFamily="18" charset="0"/>
            </a:endParaRPr>
          </a:p>
          <a:p>
            <a:pPr defTabSz="342900">
              <a:defRPr/>
            </a:pPr>
            <a:r>
              <a:rPr lang="zh-CN" altLang="en-US" b="1" dirty="0">
                <a:solidFill>
                  <a:prstClr val="black"/>
                </a:solidFill>
                <a:latin typeface="宋体" panose="02010600030101010101" pitchFamily="2" charset="-122"/>
                <a:ea typeface="宋体" panose="02010600030101010101" pitchFamily="2" charset="-122"/>
                <a:cs typeface="Times New Roman" panose="02020603050405020304" pitchFamily="18" charset="0"/>
              </a:rPr>
              <a:t>免费开源软件</a:t>
            </a:r>
            <a:endParaRPr lang="en-US" altLang="zh-CN" b="1"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defTabSz="342900">
              <a:defRPr/>
            </a:pPr>
            <a:r>
              <a:rPr lang="en-US" altLang="zh-CN" dirty="0">
                <a:solidFill>
                  <a:prstClr val="black"/>
                </a:solidFill>
                <a:latin typeface="Times New Roman" panose="02020603050405020304" pitchFamily="18" charset="0"/>
                <a:ea typeface="微软雅黑"/>
                <a:cs typeface="Times New Roman" panose="02020603050405020304" pitchFamily="18" charset="0"/>
              </a:rPr>
              <a:t> outside the R ecosystem: </a:t>
            </a:r>
            <a:r>
              <a:rPr lang="en-US" altLang="zh-CN" dirty="0" err="1">
                <a:solidFill>
                  <a:prstClr val="black"/>
                </a:solidFill>
                <a:latin typeface="Times New Roman" panose="02020603050405020304" pitchFamily="18" charset="0"/>
                <a:ea typeface="微软雅黑"/>
                <a:cs typeface="Times New Roman" panose="02020603050405020304" pitchFamily="18" charset="0"/>
              </a:rPr>
              <a:t>gllamm</a:t>
            </a:r>
            <a:r>
              <a:rPr lang="en-US" altLang="zh-CN" dirty="0">
                <a:solidFill>
                  <a:prstClr val="black"/>
                </a:solidFill>
                <a:latin typeface="Times New Roman" panose="02020603050405020304" pitchFamily="18" charset="0"/>
                <a:ea typeface="微软雅黑"/>
                <a:cs typeface="Times New Roman" panose="02020603050405020304" pitchFamily="18" charset="0"/>
              </a:rPr>
              <a:t> (Stata), . . .</a:t>
            </a:r>
          </a:p>
          <a:p>
            <a:pPr defTabSz="342900">
              <a:defRPr/>
            </a:pPr>
            <a:r>
              <a:rPr lang="en-US" altLang="zh-CN" dirty="0">
                <a:solidFill>
                  <a:prstClr val="black"/>
                </a:solidFill>
                <a:latin typeface="Times New Roman" panose="02020603050405020304" pitchFamily="18" charset="0"/>
                <a:ea typeface="微软雅黑"/>
                <a:cs typeface="Times New Roman" panose="02020603050405020304" pitchFamily="18" charset="0"/>
              </a:rPr>
              <a:t> R packages:</a:t>
            </a:r>
          </a:p>
          <a:p>
            <a:pPr defTabSz="342900">
              <a:defRPr/>
            </a:pPr>
            <a:r>
              <a:rPr lang="en-US" altLang="zh-CN" dirty="0">
                <a:solidFill>
                  <a:prstClr val="black"/>
                </a:solidFill>
                <a:latin typeface="Times New Roman" panose="02020603050405020304" pitchFamily="18" charset="0"/>
                <a:ea typeface="微软雅黑"/>
                <a:cs typeface="Times New Roman" panose="02020603050405020304" pitchFamily="18" charset="0"/>
              </a:rPr>
              <a:t>– </a:t>
            </a:r>
            <a:r>
              <a:rPr lang="zh-CN" altLang="en-US" dirty="0">
                <a:solidFill>
                  <a:prstClr val="black"/>
                </a:solidFill>
                <a:latin typeface="Times New Roman" panose="02020603050405020304" pitchFamily="18" charset="0"/>
                <a:ea typeface="微软雅黑"/>
                <a:cs typeface="Times New Roman" panose="02020603050405020304" pitchFamily="18" charset="0"/>
              </a:rPr>
              <a:t>结构方程模型</a:t>
            </a:r>
            <a:endParaRPr lang="en-US" altLang="zh-CN" dirty="0">
              <a:solidFill>
                <a:prstClr val="black"/>
              </a:solidFill>
              <a:latin typeface="Times New Roman" panose="02020603050405020304" pitchFamily="18" charset="0"/>
              <a:ea typeface="微软雅黑"/>
              <a:cs typeface="Times New Roman" panose="02020603050405020304" pitchFamily="18" charset="0"/>
            </a:endParaRPr>
          </a:p>
          <a:p>
            <a:pPr defTabSz="342900">
              <a:defRPr/>
            </a:pPr>
            <a:r>
              <a:rPr lang="en-US" altLang="zh-CN" dirty="0">
                <a:solidFill>
                  <a:prstClr val="black"/>
                </a:solidFill>
                <a:latin typeface="Times New Roman" panose="02020603050405020304" pitchFamily="18" charset="0"/>
                <a:ea typeface="微软雅黑"/>
                <a:cs typeface="Times New Roman" panose="02020603050405020304" pitchFamily="18" charset="0"/>
              </a:rPr>
              <a:t>– </a:t>
            </a:r>
            <a:r>
              <a:rPr lang="en-US" altLang="zh-CN" dirty="0" err="1">
                <a:solidFill>
                  <a:prstClr val="black"/>
                </a:solidFill>
                <a:latin typeface="Times New Roman" panose="02020603050405020304" pitchFamily="18" charset="0"/>
                <a:ea typeface="微软雅黑"/>
                <a:cs typeface="Times New Roman" panose="02020603050405020304" pitchFamily="18" charset="0"/>
              </a:rPr>
              <a:t>OpenMx</a:t>
            </a:r>
            <a:endParaRPr lang="en-US" altLang="zh-CN" dirty="0">
              <a:solidFill>
                <a:prstClr val="black"/>
              </a:solidFill>
              <a:latin typeface="Times New Roman" panose="02020603050405020304" pitchFamily="18" charset="0"/>
              <a:ea typeface="微软雅黑"/>
              <a:cs typeface="Times New Roman" panose="02020603050405020304" pitchFamily="18" charset="0"/>
            </a:endParaRPr>
          </a:p>
          <a:p>
            <a:pPr defTabSz="342900">
              <a:defRPr/>
            </a:pPr>
            <a:r>
              <a:rPr lang="en-US" altLang="zh-CN" dirty="0">
                <a:solidFill>
                  <a:srgbClr val="FF0000"/>
                </a:solidFill>
                <a:latin typeface="Times New Roman" panose="02020603050405020304" pitchFamily="18" charset="0"/>
                <a:ea typeface="微软雅黑"/>
                <a:cs typeface="Times New Roman" panose="02020603050405020304" pitchFamily="18" charset="0"/>
              </a:rPr>
              <a:t>– </a:t>
            </a:r>
            <a:r>
              <a:rPr lang="en-US" altLang="zh-CN" dirty="0" err="1">
                <a:solidFill>
                  <a:srgbClr val="FF0000"/>
                </a:solidFill>
                <a:latin typeface="Times New Roman" panose="02020603050405020304" pitchFamily="18" charset="0"/>
                <a:ea typeface="微软雅黑"/>
                <a:cs typeface="Times New Roman" panose="02020603050405020304" pitchFamily="18" charset="0"/>
              </a:rPr>
              <a:t>lavaan</a:t>
            </a:r>
            <a:endParaRPr lang="en-US" altLang="zh-CN" dirty="0">
              <a:solidFill>
                <a:srgbClr val="FF0000"/>
              </a:solidFill>
              <a:latin typeface="Times New Roman" panose="02020603050405020304" pitchFamily="18" charset="0"/>
              <a:ea typeface="微软雅黑"/>
              <a:cs typeface="Times New Roman" panose="02020603050405020304" pitchFamily="18" charset="0"/>
            </a:endParaRPr>
          </a:p>
          <a:p>
            <a:pPr defTabSz="342900">
              <a:defRPr/>
            </a:pPr>
            <a:r>
              <a:rPr lang="en-US" altLang="zh-CN" dirty="0">
                <a:solidFill>
                  <a:prstClr val="black"/>
                </a:solidFill>
                <a:latin typeface="Times New Roman" panose="02020603050405020304" pitchFamily="18" charset="0"/>
                <a:ea typeface="微软雅黑"/>
                <a:cs typeface="Times New Roman" panose="02020603050405020304" pitchFamily="18" charset="0"/>
              </a:rPr>
              <a:t>– lava</a:t>
            </a:r>
            <a:endParaRPr lang="zh-CN" altLang="en-US" dirty="0">
              <a:solidFill>
                <a:prstClr val="black"/>
              </a:solidFill>
              <a:latin typeface="Times New Roman" panose="02020603050405020304" pitchFamily="18" charset="0"/>
              <a:ea typeface="微软雅黑"/>
              <a:cs typeface="Times New Roman" panose="02020603050405020304" pitchFamily="18" charset="0"/>
            </a:endParaRPr>
          </a:p>
        </p:txBody>
      </p:sp>
      <p:sp>
        <p:nvSpPr>
          <p:cNvPr id="9" name="object 3">
            <a:extLst>
              <a:ext uri="{FF2B5EF4-FFF2-40B4-BE49-F238E27FC236}">
                <a16:creationId xmlns:a16="http://schemas.microsoft.com/office/drawing/2014/main" id="{5CFF5827-D618-4D60-92C1-FB7CBFDB9EC5}"/>
              </a:ext>
            </a:extLst>
          </p:cNvPr>
          <p:cNvSpPr txBox="1"/>
          <p:nvPr/>
        </p:nvSpPr>
        <p:spPr>
          <a:xfrm>
            <a:off x="1039674" y="884444"/>
            <a:ext cx="2372579" cy="290371"/>
          </a:xfrm>
          <a:prstGeom prst="rect">
            <a:avLst/>
          </a:prstGeom>
        </p:spPr>
        <p:txBody>
          <a:bodyPr vert="horz" wrap="square" lIns="0" tIns="13243" rIns="0" bIns="0" rtlCol="0">
            <a:spAutoFit/>
          </a:bodyPr>
          <a:lstStyle/>
          <a:p>
            <a:pPr marL="10595">
              <a:spcBef>
                <a:spcPts val="104"/>
              </a:spcBef>
            </a:pP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一</a:t>
            </a: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可用软件</a:t>
            </a:r>
            <a:endParaRPr b="1" dirty="0">
              <a:latin typeface="华文行楷" panose="02010800040101010101" pitchFamily="2" charset="-122"/>
              <a:ea typeface="华文行楷" panose="02010800040101010101" pitchFamily="2" charset="-122"/>
              <a:cs typeface="微软雅黑 Light"/>
            </a:endParaRPr>
          </a:p>
        </p:txBody>
      </p:sp>
    </p:spTree>
    <p:extLst>
      <p:ext uri="{BB962C8B-B14F-4D97-AF65-F5344CB8AC3E}">
        <p14:creationId xmlns:p14="http://schemas.microsoft.com/office/powerpoint/2010/main" val="13238463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3" name="Rectangle 25"/>
          <p:cNvSpPr>
            <a:spLocks noChangeArrowheads="1"/>
          </p:cNvSpPr>
          <p:nvPr/>
        </p:nvSpPr>
        <p:spPr bwMode="auto">
          <a:xfrm>
            <a:off x="7334251" y="142363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01</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sp>
        <p:nvSpPr>
          <p:cNvPr id="37914" name="Rectangle 26"/>
          <p:cNvSpPr>
            <a:spLocks noChangeArrowheads="1"/>
          </p:cNvSpPr>
          <p:nvPr/>
        </p:nvSpPr>
        <p:spPr bwMode="auto">
          <a:xfrm>
            <a:off x="5264151" y="365952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02</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pic>
        <p:nvPicPr>
          <p:cNvPr id="2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D64A05AF-B801-4D89-B08F-8E13B8CA882D}"/>
              </a:ext>
            </a:extLst>
          </p:cNvPr>
          <p:cNvSpPr txBox="1"/>
          <p:nvPr/>
        </p:nvSpPr>
        <p:spPr>
          <a:xfrm>
            <a:off x="683568" y="969743"/>
            <a:ext cx="3509559" cy="400110"/>
          </a:xfrm>
          <a:prstGeom prst="rect">
            <a:avLst/>
          </a:prstGeom>
          <a:noFill/>
        </p:spPr>
        <p:txBody>
          <a:bodyPr wrap="square" rtlCol="0">
            <a:spAutoFit/>
          </a:bodyPr>
          <a:lstStyle/>
          <a:p>
            <a:r>
              <a:rPr lang="zh-CN" altLang="en-US" sz="2000" b="1" dirty="0"/>
              <a:t>结构方程模型基本思想与方法</a:t>
            </a:r>
          </a:p>
        </p:txBody>
      </p:sp>
      <p:sp>
        <p:nvSpPr>
          <p:cNvPr id="11" name="矩形 10">
            <a:extLst>
              <a:ext uri="{FF2B5EF4-FFF2-40B4-BE49-F238E27FC236}">
                <a16:creationId xmlns:a16="http://schemas.microsoft.com/office/drawing/2014/main" id="{70EF446C-7528-4744-8E0E-D3A713581209}"/>
              </a:ext>
            </a:extLst>
          </p:cNvPr>
          <p:cNvSpPr/>
          <p:nvPr/>
        </p:nvSpPr>
        <p:spPr>
          <a:xfrm>
            <a:off x="318816" y="26321"/>
            <a:ext cx="3482346"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sp>
        <p:nvSpPr>
          <p:cNvPr id="2" name="矩形 1">
            <a:extLst>
              <a:ext uri="{FF2B5EF4-FFF2-40B4-BE49-F238E27FC236}">
                <a16:creationId xmlns:a16="http://schemas.microsoft.com/office/drawing/2014/main" id="{31345659-A9D1-41CA-89FD-AA0145D76A83}"/>
              </a:ext>
            </a:extLst>
          </p:cNvPr>
          <p:cNvSpPr/>
          <p:nvPr/>
        </p:nvSpPr>
        <p:spPr>
          <a:xfrm>
            <a:off x="318816" y="1574454"/>
            <a:ext cx="8141616" cy="1291379"/>
          </a:xfrm>
          <a:prstGeom prst="rect">
            <a:avLst/>
          </a:prstGeom>
        </p:spPr>
        <p:txBody>
          <a:bodyPr wrap="square">
            <a:spAutoFit/>
          </a:bodyPr>
          <a:lstStyle/>
          <a:p>
            <a:pPr indent="457200">
              <a:lnSpc>
                <a:spcPct val="150000"/>
              </a:lnSpc>
            </a:pPr>
            <a:r>
              <a:rPr lang="zh-CN" altLang="en-US" dirty="0"/>
              <a:t>结构方程模型是基于变量的协方差矩阵来分析变量之间关系的一种统计方法，实际上是一般线性模型的拓展，包括</a:t>
            </a:r>
            <a:r>
              <a:rPr lang="zh-CN" altLang="en-US" dirty="0">
                <a:solidFill>
                  <a:srgbClr val="FF0000"/>
                </a:solidFill>
              </a:rPr>
              <a:t>因素模型与结构模型</a:t>
            </a:r>
            <a:r>
              <a:rPr lang="zh-CN" altLang="en-US" dirty="0"/>
              <a:t>，体现了传统路径分析与因素分析的完美结合。</a:t>
            </a:r>
          </a:p>
        </p:txBody>
      </p:sp>
      <p:sp>
        <p:nvSpPr>
          <p:cNvPr id="9" name="矩形 8">
            <a:extLst>
              <a:ext uri="{FF2B5EF4-FFF2-40B4-BE49-F238E27FC236}">
                <a16:creationId xmlns:a16="http://schemas.microsoft.com/office/drawing/2014/main" id="{D03DAABB-6583-496C-8A83-94203AEC2A82}"/>
              </a:ext>
            </a:extLst>
          </p:cNvPr>
          <p:cNvSpPr/>
          <p:nvPr/>
        </p:nvSpPr>
        <p:spPr>
          <a:xfrm>
            <a:off x="318816" y="3183433"/>
            <a:ext cx="7685829" cy="1291379"/>
          </a:xfrm>
          <a:prstGeom prst="rect">
            <a:avLst/>
          </a:prstGeom>
        </p:spPr>
        <p:txBody>
          <a:bodyPr wrap="square">
            <a:spAutoFit/>
          </a:bodyPr>
          <a:lstStyle/>
          <a:p>
            <a:pPr indent="457200">
              <a:lnSpc>
                <a:spcPct val="150000"/>
              </a:lnSpc>
            </a:pPr>
            <a:r>
              <a:rPr lang="zh-CN" altLang="en-US" dirty="0"/>
              <a:t>结构方程模型一般使用</a:t>
            </a:r>
            <a:r>
              <a:rPr lang="zh-CN" altLang="en-US" dirty="0">
                <a:solidFill>
                  <a:srgbClr val="FF0000"/>
                </a:solidFill>
              </a:rPr>
              <a:t>最大似然法估计模型</a:t>
            </a:r>
            <a:r>
              <a:rPr lang="en-US" altLang="zh-CN" dirty="0"/>
              <a:t>(Maxi-</a:t>
            </a:r>
            <a:r>
              <a:rPr lang="en-US" altLang="zh-CN" dirty="0" err="1"/>
              <a:t>Likeliheod</a:t>
            </a:r>
            <a:r>
              <a:rPr lang="zh-CN" altLang="en-US" dirty="0"/>
              <a:t>，</a:t>
            </a:r>
            <a:r>
              <a:rPr lang="en-US" altLang="zh-CN" dirty="0"/>
              <a:t>ML)</a:t>
            </a:r>
            <a:r>
              <a:rPr lang="zh-CN" altLang="en-US" dirty="0"/>
              <a:t>分析结构方程的路径系数等估计值，因为</a:t>
            </a:r>
            <a:r>
              <a:rPr lang="en-US" altLang="zh-CN" dirty="0"/>
              <a:t>ML</a:t>
            </a:r>
            <a:r>
              <a:rPr lang="zh-CN" altLang="en-US" dirty="0"/>
              <a:t>法能够基于数据分析的结果对模型进行修正。</a:t>
            </a:r>
          </a:p>
        </p:txBody>
      </p:sp>
    </p:spTree>
    <p:extLst>
      <p:ext uri="{BB962C8B-B14F-4D97-AF65-F5344CB8AC3E}">
        <p14:creationId xmlns:p14="http://schemas.microsoft.com/office/powerpoint/2010/main" val="388162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BD06B17-FE40-4B74-86B5-03A29EAE30C5}"/>
              </a:ext>
            </a:extLst>
          </p:cNvPr>
          <p:cNvGrpSpPr/>
          <p:nvPr/>
        </p:nvGrpSpPr>
        <p:grpSpPr>
          <a:xfrm>
            <a:off x="1039674" y="232627"/>
            <a:ext cx="7926796" cy="472598"/>
            <a:chOff x="1386232" y="310169"/>
            <a:chExt cx="10569061" cy="630131"/>
          </a:xfrm>
        </p:grpSpPr>
        <p:cxnSp>
          <p:nvCxnSpPr>
            <p:cNvPr id="17" name="直接连接符 16">
              <a:extLst>
                <a:ext uri="{FF2B5EF4-FFF2-40B4-BE49-F238E27FC236}">
                  <a16:creationId xmlns:a16="http://schemas.microsoft.com/office/drawing/2014/main" id="{B2F09F19-9239-411C-BD62-8245314BB45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sp>
          <p:nvSpPr>
            <p:cNvPr id="6" name="矩形 5">
              <a:extLst>
                <a:ext uri="{FF2B5EF4-FFF2-40B4-BE49-F238E27FC236}">
                  <a16:creationId xmlns:a16="http://schemas.microsoft.com/office/drawing/2014/main" id="{76B4D391-5659-4DBB-AE52-44E9C287381E}"/>
                </a:ext>
              </a:extLst>
            </p:cNvPr>
            <p:cNvSpPr/>
            <p:nvPr/>
          </p:nvSpPr>
          <p:spPr>
            <a:xfrm>
              <a:off x="1548882" y="310169"/>
              <a:ext cx="4180114" cy="62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软件实现</a:t>
              </a:r>
            </a:p>
          </p:txBody>
        </p:sp>
      </p:grpSp>
      <p:sp>
        <p:nvSpPr>
          <p:cNvPr id="7" name="object 3">
            <a:extLst>
              <a:ext uri="{FF2B5EF4-FFF2-40B4-BE49-F238E27FC236}">
                <a16:creationId xmlns:a16="http://schemas.microsoft.com/office/drawing/2014/main" id="{4DA0A766-78C3-4E42-ACA5-BB5547ABE8D0}"/>
              </a:ext>
            </a:extLst>
          </p:cNvPr>
          <p:cNvSpPr txBox="1"/>
          <p:nvPr/>
        </p:nvSpPr>
        <p:spPr>
          <a:xfrm>
            <a:off x="1161662" y="710884"/>
            <a:ext cx="2372579" cy="290371"/>
          </a:xfrm>
          <a:prstGeom prst="rect">
            <a:avLst/>
          </a:prstGeom>
        </p:spPr>
        <p:txBody>
          <a:bodyPr vert="horz" wrap="square" lIns="0" tIns="13243" rIns="0" bIns="0" rtlCol="0">
            <a:spAutoFit/>
          </a:bodyPr>
          <a:lstStyle/>
          <a:p>
            <a:pPr marL="10595">
              <a:spcBef>
                <a:spcPts val="104"/>
              </a:spcBef>
            </a:pP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二</a:t>
            </a: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示例软件</a:t>
            </a:r>
            <a:r>
              <a:rPr lang="en-US" altLang="zh-CN" b="1" spc="21" dirty="0" err="1">
                <a:solidFill>
                  <a:srgbClr val="000000"/>
                </a:solidFill>
                <a:latin typeface="华文行楷" panose="02010800040101010101" pitchFamily="2" charset="-122"/>
                <a:ea typeface="华文行楷" panose="02010800040101010101" pitchFamily="2" charset="-122"/>
                <a:cs typeface="Arial"/>
              </a:rPr>
              <a:t>lavaan</a:t>
            </a:r>
            <a:endParaRPr b="1" dirty="0">
              <a:latin typeface="华文行楷" panose="02010800040101010101" pitchFamily="2" charset="-122"/>
              <a:ea typeface="华文行楷" panose="02010800040101010101" pitchFamily="2" charset="-122"/>
              <a:cs typeface="微软雅黑 Light"/>
            </a:endParaRPr>
          </a:p>
        </p:txBody>
      </p:sp>
      <p:sp>
        <p:nvSpPr>
          <p:cNvPr id="9" name="文本框 8">
            <a:extLst>
              <a:ext uri="{FF2B5EF4-FFF2-40B4-BE49-F238E27FC236}">
                <a16:creationId xmlns:a16="http://schemas.microsoft.com/office/drawing/2014/main" id="{13A2CF92-620F-4F20-ABD9-735E019579D3}"/>
              </a:ext>
            </a:extLst>
          </p:cNvPr>
          <p:cNvSpPr txBox="1"/>
          <p:nvPr/>
        </p:nvSpPr>
        <p:spPr>
          <a:xfrm>
            <a:off x="5297350" y="1465181"/>
            <a:ext cx="3953807" cy="2126031"/>
          </a:xfrm>
          <a:prstGeom prst="rect">
            <a:avLst/>
          </a:prstGeom>
          <a:noFill/>
        </p:spPr>
        <p:txBody>
          <a:bodyPr wrap="square">
            <a:spAutoFit/>
          </a:bodyPr>
          <a:lstStyle/>
          <a:p>
            <a:pPr algn="l">
              <a:lnSpc>
                <a:spcPct val="150000"/>
              </a:lnSpc>
            </a:pPr>
            <a:r>
              <a:rPr lang="en-US" altLang="zh-CN" sz="1500" dirty="0" err="1">
                <a:solidFill>
                  <a:srgbClr val="000000"/>
                </a:solidFill>
                <a:latin typeface="Times New Roman" panose="02020603050405020304" pitchFamily="18" charset="0"/>
                <a:cs typeface="Times New Roman" panose="02020603050405020304" pitchFamily="18" charset="0"/>
              </a:rPr>
              <a:t>lavaan</a:t>
            </a: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是</a:t>
            </a:r>
            <a:r>
              <a:rPr lang="en-US" altLang="zh-CN" sz="1500" dirty="0">
                <a:solidFill>
                  <a:srgbClr val="000000"/>
                </a:solidFill>
                <a:latin typeface="Times New Roman" panose="02020603050405020304" pitchFamily="18" charset="0"/>
                <a:cs typeface="Times New Roman" panose="02020603050405020304" pitchFamily="18" charset="0"/>
              </a:rPr>
              <a:t>R </a:t>
            </a:r>
            <a:r>
              <a:rPr lang="zh-CN" altLang="en-US" sz="1500" dirty="0">
                <a:solidFill>
                  <a:srgbClr val="000000"/>
                </a:solidFill>
                <a:latin typeface="Times New Roman" panose="02020603050405020304" pitchFamily="18" charset="0"/>
                <a:cs typeface="Times New Roman" panose="02020603050405020304" pitchFamily="18" charset="0"/>
              </a:rPr>
              <a:t>语言提供的第三方潜变量分析包</a:t>
            </a:r>
            <a:r>
              <a:rPr lang="en-US" altLang="zh-CN" sz="1500" dirty="0">
                <a:solidFill>
                  <a:srgbClr val="000000"/>
                </a:solidFill>
                <a:latin typeface="Times New Roman" panose="02020603050405020304" pitchFamily="18" charset="0"/>
                <a:cs typeface="Times New Roman" panose="02020603050405020304" pitchFamily="18" charset="0"/>
              </a:rPr>
              <a:t>:</a:t>
            </a:r>
          </a:p>
          <a:p>
            <a:pPr algn="l">
              <a:lnSpc>
                <a:spcPct val="150000"/>
              </a:lnSpc>
            </a:pP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验证性因子分析</a:t>
            </a: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函数</a:t>
            </a:r>
            <a:r>
              <a:rPr lang="en-US" altLang="zh-CN" sz="1500" dirty="0">
                <a:solidFill>
                  <a:srgbClr val="000000"/>
                </a:solidFill>
                <a:latin typeface="Times New Roman" panose="02020603050405020304" pitchFamily="18" charset="0"/>
                <a:cs typeface="Times New Roman" panose="02020603050405020304" pitchFamily="18" charset="0"/>
              </a:rPr>
              <a:t> </a:t>
            </a:r>
            <a:r>
              <a:rPr lang="en-US" altLang="zh-CN" sz="1500" dirty="0" err="1">
                <a:solidFill>
                  <a:srgbClr val="0000FF"/>
                </a:solidFill>
                <a:latin typeface="Times New Roman" panose="02020603050405020304" pitchFamily="18" charset="0"/>
                <a:cs typeface="Times New Roman" panose="02020603050405020304" pitchFamily="18" charset="0"/>
              </a:rPr>
              <a:t>cfa</a:t>
            </a:r>
            <a:r>
              <a:rPr lang="en-US" altLang="zh-CN" sz="1500" dirty="0">
                <a:solidFill>
                  <a:srgbClr val="0000FF"/>
                </a:solidFill>
                <a:latin typeface="Times New Roman" panose="02020603050405020304" pitchFamily="18" charset="0"/>
                <a:cs typeface="Times New Roman" panose="02020603050405020304" pitchFamily="18" charset="0"/>
              </a:rPr>
              <a:t>()</a:t>
            </a:r>
          </a:p>
          <a:p>
            <a:pPr algn="l">
              <a:lnSpc>
                <a:spcPct val="150000"/>
              </a:lnSpc>
            </a:pP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结构方程模型</a:t>
            </a: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函数</a:t>
            </a: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FF"/>
                </a:solidFill>
                <a:latin typeface="Times New Roman" panose="02020603050405020304" pitchFamily="18" charset="0"/>
                <a:cs typeface="Times New Roman" panose="02020603050405020304" pitchFamily="18" charset="0"/>
              </a:rPr>
              <a:t>结构方程模型</a:t>
            </a:r>
            <a:r>
              <a:rPr lang="en-US" altLang="zh-CN" sz="1500" dirty="0">
                <a:solidFill>
                  <a:srgbClr val="0000FF"/>
                </a:solidFill>
                <a:latin typeface="Times New Roman" panose="02020603050405020304" pitchFamily="18" charset="0"/>
                <a:cs typeface="Times New Roman" panose="02020603050405020304" pitchFamily="18" charset="0"/>
              </a:rPr>
              <a:t>()</a:t>
            </a:r>
          </a:p>
          <a:p>
            <a:pPr algn="l">
              <a:lnSpc>
                <a:spcPct val="150000"/>
              </a:lnSpc>
            </a:pP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潜在曲线</a:t>
            </a: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增长模型</a:t>
            </a: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函数</a:t>
            </a:r>
            <a:r>
              <a:rPr lang="en-US" altLang="zh-CN" sz="1500" dirty="0">
                <a:solidFill>
                  <a:srgbClr val="000000"/>
                </a:solidFill>
                <a:latin typeface="Times New Roman" panose="02020603050405020304" pitchFamily="18" charset="0"/>
                <a:cs typeface="Times New Roman" panose="02020603050405020304" pitchFamily="18" charset="0"/>
              </a:rPr>
              <a:t> </a:t>
            </a:r>
            <a:r>
              <a:rPr lang="en-US" altLang="zh-CN" sz="1500" dirty="0">
                <a:solidFill>
                  <a:srgbClr val="0000FF"/>
                </a:solidFill>
                <a:latin typeface="Times New Roman" panose="02020603050405020304" pitchFamily="18" charset="0"/>
                <a:cs typeface="Times New Roman" panose="02020603050405020304" pitchFamily="18" charset="0"/>
              </a:rPr>
              <a:t>growth()</a:t>
            </a:r>
          </a:p>
          <a:p>
            <a:pPr algn="l">
              <a:lnSpc>
                <a:spcPct val="150000"/>
              </a:lnSpc>
            </a:pP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广义均值</a:t>
            </a:r>
            <a:r>
              <a:rPr lang="en-US" altLang="zh-CN" sz="1500" dirty="0">
                <a:solidFill>
                  <a:srgbClr val="000000"/>
                </a:solidFill>
                <a:latin typeface="Times New Roman" panose="02020603050405020304" pitchFamily="18" charset="0"/>
                <a:cs typeface="Times New Roman" panose="02020603050405020304" pitchFamily="18" charset="0"/>
              </a:rPr>
              <a:t>/</a:t>
            </a:r>
            <a:r>
              <a:rPr lang="zh-CN" altLang="en-US" sz="1500" dirty="0">
                <a:solidFill>
                  <a:srgbClr val="000000"/>
                </a:solidFill>
                <a:latin typeface="Times New Roman" panose="02020603050405020304" pitchFamily="18" charset="0"/>
                <a:cs typeface="Times New Roman" panose="02020603050405020304" pitchFamily="18" charset="0"/>
              </a:rPr>
              <a:t>协方差结构模型</a:t>
            </a: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函数</a:t>
            </a:r>
            <a:r>
              <a:rPr lang="en-US" altLang="zh-CN" sz="1500" dirty="0">
                <a:solidFill>
                  <a:srgbClr val="000000"/>
                </a:solidFill>
                <a:latin typeface="Times New Roman" panose="02020603050405020304" pitchFamily="18" charset="0"/>
                <a:cs typeface="Times New Roman" panose="02020603050405020304" pitchFamily="18" charset="0"/>
              </a:rPr>
              <a:t> </a:t>
            </a:r>
            <a:r>
              <a:rPr lang="en-US" altLang="zh-CN" sz="1500" dirty="0" err="1">
                <a:solidFill>
                  <a:srgbClr val="0000FF"/>
                </a:solidFill>
                <a:latin typeface="Times New Roman" panose="02020603050405020304" pitchFamily="18" charset="0"/>
                <a:cs typeface="Times New Roman" panose="02020603050405020304" pitchFamily="18" charset="0"/>
              </a:rPr>
              <a:t>lavaan</a:t>
            </a:r>
            <a:r>
              <a:rPr lang="en-US" altLang="zh-CN" sz="1500" dirty="0">
                <a:solidFill>
                  <a:srgbClr val="0000FF"/>
                </a:solidFill>
                <a:latin typeface="Times New Roman" panose="02020603050405020304" pitchFamily="18" charset="0"/>
                <a:cs typeface="Times New Roman" panose="02020603050405020304" pitchFamily="18" charset="0"/>
              </a:rPr>
              <a:t>()</a:t>
            </a:r>
          </a:p>
          <a:p>
            <a:pPr algn="l">
              <a:lnSpc>
                <a:spcPct val="150000"/>
              </a:lnSpc>
            </a:pPr>
            <a:r>
              <a:rPr lang="en-US" altLang="zh-CN" sz="1500" dirty="0">
                <a:solidFill>
                  <a:srgbClr val="000000"/>
                </a:solidFill>
                <a:latin typeface="Times New Roman" panose="02020603050405020304" pitchFamily="18" charset="0"/>
                <a:cs typeface="Times New Roman" panose="02020603050405020304" pitchFamily="18" charset="0"/>
              </a:rPr>
              <a:t>– </a:t>
            </a:r>
            <a:r>
              <a:rPr lang="zh-CN" altLang="en-US" sz="1500" dirty="0">
                <a:solidFill>
                  <a:srgbClr val="000000"/>
                </a:solidFill>
                <a:latin typeface="Times New Roman" panose="02020603050405020304" pitchFamily="18" charset="0"/>
                <a:cs typeface="Times New Roman" panose="02020603050405020304" pitchFamily="18" charset="0"/>
              </a:rPr>
              <a:t>支持连续型、二分类、定序数据</a:t>
            </a:r>
            <a:endParaRPr lang="en-US" altLang="zh-CN" sz="1500" dirty="0">
              <a:solidFill>
                <a:srgbClr val="000000"/>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574A6EFC-0231-4B6B-8914-C092BDDA9F36}"/>
              </a:ext>
            </a:extLst>
          </p:cNvPr>
          <p:cNvSpPr txBox="1"/>
          <p:nvPr/>
        </p:nvSpPr>
        <p:spPr>
          <a:xfrm>
            <a:off x="395536" y="900171"/>
            <a:ext cx="4966659" cy="4247317"/>
          </a:xfrm>
          <a:prstGeom prst="rect">
            <a:avLst/>
          </a:prstGeom>
          <a:noFill/>
        </p:spPr>
        <p:txBody>
          <a:bodyPr wrap="square">
            <a:spAutoFit/>
          </a:bodyPr>
          <a:lstStyle/>
          <a:p>
            <a:r>
              <a:rPr lang="en-US" altLang="zh-CN" sz="1500" dirty="0" err="1"/>
              <a:t>lavaan</a:t>
            </a:r>
            <a:r>
              <a:rPr lang="en-US" altLang="zh-CN" sz="1500" dirty="0"/>
              <a:t> </a:t>
            </a:r>
            <a:r>
              <a:rPr lang="zh-CN" altLang="en-US" sz="1500" dirty="0"/>
              <a:t>生态</a:t>
            </a:r>
            <a:endParaRPr lang="en-US" altLang="zh-CN" sz="1500" dirty="0"/>
          </a:p>
          <a:p>
            <a:endParaRPr lang="en-US" altLang="zh-CN" sz="1500" dirty="0"/>
          </a:p>
          <a:p>
            <a:r>
              <a:rPr lang="en-US" altLang="zh-CN" sz="1500" dirty="0"/>
              <a:t>• </a:t>
            </a:r>
            <a:r>
              <a:rPr lang="en-US" altLang="zh-CN" sz="1500" dirty="0" err="1">
                <a:solidFill>
                  <a:srgbClr val="0000FF"/>
                </a:solidFill>
              </a:rPr>
              <a:t>lavaan.survey</a:t>
            </a:r>
            <a:r>
              <a:rPr lang="en-US" altLang="zh-CN" sz="1500" dirty="0">
                <a:solidFill>
                  <a:srgbClr val="0000FF"/>
                </a:solidFill>
              </a:rPr>
              <a:t> </a:t>
            </a:r>
            <a:r>
              <a:rPr lang="en-US" altLang="zh-CN" sz="1500" dirty="0"/>
              <a:t>(Daniel </a:t>
            </a:r>
            <a:r>
              <a:rPr lang="en-US" altLang="zh-CN" sz="1500" dirty="0" err="1"/>
              <a:t>Oberski</a:t>
            </a:r>
            <a:r>
              <a:rPr lang="en-US" altLang="zh-CN" sz="1500" dirty="0"/>
              <a:t>)</a:t>
            </a:r>
          </a:p>
          <a:p>
            <a:r>
              <a:rPr lang="zh-CN" altLang="en-US" sz="1500" dirty="0"/>
              <a:t>结构方程模型中权重、聚类、分层和有限抽样的矫正</a:t>
            </a:r>
            <a:endParaRPr lang="en-US" altLang="zh-CN" sz="1500" dirty="0"/>
          </a:p>
          <a:p>
            <a:endParaRPr lang="en-US" altLang="zh-CN" sz="1500" dirty="0"/>
          </a:p>
          <a:p>
            <a:r>
              <a:rPr lang="en-US" altLang="zh-CN" sz="1500" dirty="0"/>
              <a:t>• </a:t>
            </a:r>
            <a:r>
              <a:rPr lang="en-US" altLang="zh-CN" sz="1500" dirty="0">
                <a:solidFill>
                  <a:srgbClr val="0000FF"/>
                </a:solidFill>
              </a:rPr>
              <a:t>Onyx</a:t>
            </a:r>
            <a:r>
              <a:rPr lang="en-US" altLang="zh-CN" sz="1500" dirty="0"/>
              <a:t> (Timo von </a:t>
            </a:r>
            <a:r>
              <a:rPr lang="en-US" altLang="zh-CN" sz="1500" dirty="0" err="1"/>
              <a:t>Oertzen</a:t>
            </a:r>
            <a:r>
              <a:rPr lang="en-US" altLang="zh-CN" sz="1500" dirty="0"/>
              <a:t>, Andreas M. </a:t>
            </a:r>
            <a:r>
              <a:rPr lang="en-US" altLang="zh-CN" sz="1500" dirty="0" err="1"/>
              <a:t>Brandmaier</a:t>
            </a:r>
            <a:r>
              <a:rPr lang="en-US" altLang="zh-CN" sz="1500" dirty="0"/>
              <a:t>)</a:t>
            </a:r>
          </a:p>
          <a:p>
            <a:r>
              <a:rPr lang="zh-CN" altLang="en-US" sz="1500" dirty="0"/>
              <a:t>结构方程模型</a:t>
            </a:r>
            <a:r>
              <a:rPr lang="en-US" altLang="zh-CN" sz="1500" dirty="0"/>
              <a:t> </a:t>
            </a:r>
            <a:r>
              <a:rPr lang="zh-CN" altLang="en-US" sz="1500" dirty="0"/>
              <a:t>的图形交互</a:t>
            </a:r>
            <a:r>
              <a:rPr lang="en-US" altLang="zh-CN" sz="1500" dirty="0"/>
              <a:t>(</a:t>
            </a:r>
            <a:r>
              <a:rPr lang="zh-CN" altLang="en-US" sz="1500" dirty="0"/>
              <a:t>基于</a:t>
            </a:r>
            <a:r>
              <a:rPr lang="en-US" altLang="zh-CN" sz="1500" dirty="0"/>
              <a:t>Java)</a:t>
            </a:r>
          </a:p>
          <a:p>
            <a:endParaRPr lang="en-US" altLang="zh-CN" sz="1500" dirty="0"/>
          </a:p>
          <a:p>
            <a:r>
              <a:rPr lang="en-US" altLang="zh-CN" sz="1500" dirty="0"/>
              <a:t>•</a:t>
            </a:r>
            <a:r>
              <a:rPr lang="en-US" altLang="zh-CN" sz="1500" dirty="0">
                <a:solidFill>
                  <a:srgbClr val="0000FF"/>
                </a:solidFill>
              </a:rPr>
              <a:t> </a:t>
            </a:r>
            <a:r>
              <a:rPr lang="zh-CN" altLang="en-US" sz="1500" dirty="0">
                <a:solidFill>
                  <a:srgbClr val="0000FF"/>
                </a:solidFill>
              </a:rPr>
              <a:t>结构方程模型</a:t>
            </a:r>
            <a:r>
              <a:rPr lang="en-US" altLang="zh-CN" sz="1500" dirty="0">
                <a:solidFill>
                  <a:srgbClr val="0000FF"/>
                </a:solidFill>
              </a:rPr>
              <a:t>Tools </a:t>
            </a:r>
            <a:r>
              <a:rPr lang="en-US" altLang="zh-CN" sz="1500" dirty="0"/>
              <a:t>(</a:t>
            </a:r>
            <a:r>
              <a:rPr lang="en-US" altLang="zh-CN" sz="1500" dirty="0" err="1"/>
              <a:t>Sunthud</a:t>
            </a:r>
            <a:r>
              <a:rPr lang="en-US" altLang="zh-CN" sz="1500" dirty="0"/>
              <a:t> </a:t>
            </a:r>
            <a:r>
              <a:rPr lang="en-US" altLang="zh-CN" sz="1500" dirty="0" err="1"/>
              <a:t>Pornprasertmanit</a:t>
            </a:r>
            <a:r>
              <a:rPr lang="en-US" altLang="zh-CN" sz="1500" dirty="0"/>
              <a:t> and many others)</a:t>
            </a:r>
          </a:p>
          <a:p>
            <a:r>
              <a:rPr lang="zh-CN" altLang="en-US" sz="1500" dirty="0"/>
              <a:t>整合结构方程模型中的有用函数</a:t>
            </a:r>
            <a:endParaRPr lang="en-US" altLang="zh-CN" sz="1500" dirty="0"/>
          </a:p>
          <a:p>
            <a:endParaRPr lang="en-US" altLang="zh-CN" sz="1500" dirty="0"/>
          </a:p>
          <a:p>
            <a:r>
              <a:rPr lang="en-US" altLang="zh-CN" sz="1500" dirty="0"/>
              <a:t>• </a:t>
            </a:r>
            <a:r>
              <a:rPr lang="en-US" altLang="zh-CN" sz="1500" dirty="0">
                <a:solidFill>
                  <a:srgbClr val="0000FF"/>
                </a:solidFill>
              </a:rPr>
              <a:t>sim</a:t>
            </a:r>
            <a:r>
              <a:rPr lang="zh-CN" altLang="en-US" sz="1500" dirty="0">
                <a:solidFill>
                  <a:srgbClr val="0000FF"/>
                </a:solidFill>
              </a:rPr>
              <a:t>结构方程模型</a:t>
            </a:r>
            <a:r>
              <a:rPr lang="en-US" altLang="zh-CN" sz="1500" dirty="0"/>
              <a:t> (</a:t>
            </a:r>
            <a:r>
              <a:rPr lang="en-US" altLang="zh-CN" sz="1500" dirty="0" err="1"/>
              <a:t>Sunthud</a:t>
            </a:r>
            <a:r>
              <a:rPr lang="en-US" altLang="zh-CN" sz="1500" dirty="0"/>
              <a:t> </a:t>
            </a:r>
            <a:r>
              <a:rPr lang="en-US" altLang="zh-CN" sz="1500" dirty="0" err="1"/>
              <a:t>Pornprasertmanit</a:t>
            </a:r>
            <a:r>
              <a:rPr lang="en-US" altLang="zh-CN" sz="1500" dirty="0"/>
              <a:t> and many others)</a:t>
            </a:r>
          </a:p>
          <a:p>
            <a:r>
              <a:rPr lang="zh-CN" altLang="en-US" sz="1500" dirty="0"/>
              <a:t>结构方程模型</a:t>
            </a:r>
            <a:r>
              <a:rPr lang="en-US" altLang="zh-CN" sz="1500" dirty="0"/>
              <a:t> </a:t>
            </a:r>
            <a:r>
              <a:rPr lang="zh-CN" altLang="en-US" sz="1500" dirty="0"/>
              <a:t>数值模拟</a:t>
            </a:r>
            <a:endParaRPr lang="en-US" altLang="zh-CN" sz="1500" dirty="0"/>
          </a:p>
          <a:p>
            <a:endParaRPr lang="en-US" altLang="zh-CN" sz="1500" dirty="0"/>
          </a:p>
          <a:p>
            <a:r>
              <a:rPr lang="en-US" altLang="zh-CN" sz="1500" dirty="0"/>
              <a:t>• </a:t>
            </a:r>
            <a:r>
              <a:rPr lang="zh-CN" altLang="en-US" sz="1500" dirty="0">
                <a:solidFill>
                  <a:srgbClr val="0000FF"/>
                </a:solidFill>
              </a:rPr>
              <a:t>结构方程模型</a:t>
            </a:r>
            <a:r>
              <a:rPr lang="en-US" altLang="zh-CN" sz="1500" dirty="0">
                <a:solidFill>
                  <a:srgbClr val="0000FF"/>
                </a:solidFill>
              </a:rPr>
              <a:t>Plot</a:t>
            </a:r>
            <a:r>
              <a:rPr lang="en-US" altLang="zh-CN" sz="1500" dirty="0"/>
              <a:t> (Sacha </a:t>
            </a:r>
            <a:r>
              <a:rPr lang="en-US" altLang="zh-CN" sz="1500" dirty="0" err="1"/>
              <a:t>Epskamp</a:t>
            </a:r>
            <a:r>
              <a:rPr lang="en-US" altLang="zh-CN" sz="1500" dirty="0"/>
              <a:t>)</a:t>
            </a:r>
          </a:p>
          <a:p>
            <a:r>
              <a:rPr lang="zh-CN" altLang="en-US" sz="1500" dirty="0"/>
              <a:t>结构方程模型</a:t>
            </a:r>
            <a:r>
              <a:rPr lang="en-US" altLang="zh-CN" sz="1500" dirty="0"/>
              <a:t> </a:t>
            </a:r>
            <a:r>
              <a:rPr lang="zh-CN" altLang="en-US" sz="1500" dirty="0"/>
              <a:t>模型的可视化</a:t>
            </a:r>
          </a:p>
        </p:txBody>
      </p:sp>
    </p:spTree>
    <p:extLst>
      <p:ext uri="{BB962C8B-B14F-4D97-AF65-F5344CB8AC3E}">
        <p14:creationId xmlns:p14="http://schemas.microsoft.com/office/powerpoint/2010/main" val="3321669704"/>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BD06B17-FE40-4B74-86B5-03A29EAE30C5}"/>
              </a:ext>
            </a:extLst>
          </p:cNvPr>
          <p:cNvGrpSpPr/>
          <p:nvPr/>
        </p:nvGrpSpPr>
        <p:grpSpPr>
          <a:xfrm>
            <a:off x="1039674" y="232627"/>
            <a:ext cx="7926796" cy="472598"/>
            <a:chOff x="1386232" y="310169"/>
            <a:chExt cx="10569061" cy="630131"/>
          </a:xfrm>
        </p:grpSpPr>
        <p:cxnSp>
          <p:nvCxnSpPr>
            <p:cNvPr id="17" name="直接连接符 16">
              <a:extLst>
                <a:ext uri="{FF2B5EF4-FFF2-40B4-BE49-F238E27FC236}">
                  <a16:creationId xmlns:a16="http://schemas.microsoft.com/office/drawing/2014/main" id="{B2F09F19-9239-411C-BD62-8245314BB45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sp>
          <p:nvSpPr>
            <p:cNvPr id="6" name="矩形 5">
              <a:extLst>
                <a:ext uri="{FF2B5EF4-FFF2-40B4-BE49-F238E27FC236}">
                  <a16:creationId xmlns:a16="http://schemas.microsoft.com/office/drawing/2014/main" id="{76B4D391-5659-4DBB-AE52-44E9C287381E}"/>
                </a:ext>
              </a:extLst>
            </p:cNvPr>
            <p:cNvSpPr/>
            <p:nvPr/>
          </p:nvSpPr>
          <p:spPr>
            <a:xfrm>
              <a:off x="1548882" y="310169"/>
              <a:ext cx="4180114" cy="62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r>
                <a:rPr lang="zh-CN" altLang="en-US" sz="2400" b="1" dirty="0">
                  <a:solidFill>
                    <a:prstClr val="white"/>
                  </a:solidFill>
                  <a:latin typeface="Times New Roman" panose="02020603050405020304" pitchFamily="18" charset="0"/>
                  <a:ea typeface="楷体" panose="02010609060101010101" pitchFamily="49" charset="-122"/>
                  <a:cs typeface="Times New Roman" panose="02020603050405020304" pitchFamily="18" charset="0"/>
                </a:rPr>
                <a:t>示例</a:t>
              </a:r>
            </a:p>
          </p:txBody>
        </p:sp>
      </p:grpSp>
      <p:sp>
        <p:nvSpPr>
          <p:cNvPr id="7" name="文本框 6">
            <a:extLst>
              <a:ext uri="{FF2B5EF4-FFF2-40B4-BE49-F238E27FC236}">
                <a16:creationId xmlns:a16="http://schemas.microsoft.com/office/drawing/2014/main" id="{B303B063-8EC2-496C-AA8A-260B40428DEB}"/>
              </a:ext>
            </a:extLst>
          </p:cNvPr>
          <p:cNvSpPr txBox="1"/>
          <p:nvPr/>
        </p:nvSpPr>
        <p:spPr>
          <a:xfrm>
            <a:off x="685800" y="1369728"/>
            <a:ext cx="8101013" cy="3416320"/>
          </a:xfrm>
          <a:prstGeom prst="rect">
            <a:avLst/>
          </a:prstGeom>
          <a:noFill/>
        </p:spPr>
        <p:txBody>
          <a:bodyPr wrap="square">
            <a:spAutoFit/>
          </a:bodyPr>
          <a:lstStyle/>
          <a:p>
            <a:pPr algn="l"/>
            <a:r>
              <a:rPr lang="en-US" altLang="zh-CN" dirty="0" err="1">
                <a:solidFill>
                  <a:srgbClr val="000000"/>
                </a:solidFill>
                <a:latin typeface="NimbusRomNo9L-Medi"/>
              </a:rPr>
              <a:t>lavaan</a:t>
            </a:r>
            <a:r>
              <a:rPr lang="en-US" altLang="zh-CN" dirty="0">
                <a:solidFill>
                  <a:srgbClr val="000000"/>
                </a:solidFill>
                <a:latin typeface="NimbusRomNo9L-Medi"/>
              </a:rPr>
              <a:t> </a:t>
            </a:r>
            <a:r>
              <a:rPr lang="en-US" altLang="zh-CN" dirty="0">
                <a:solidFill>
                  <a:srgbClr val="000000"/>
                </a:solidFill>
                <a:latin typeface="NimbusRomNo9L-Regu"/>
              </a:rPr>
              <a:t>depends on the R project for statistical </a:t>
            </a:r>
            <a:r>
              <a:rPr lang="en-US" altLang="zh-CN" dirty="0" err="1">
                <a:solidFill>
                  <a:srgbClr val="000000"/>
                </a:solidFill>
                <a:latin typeface="NimbusRomNo9L-Regu"/>
              </a:rPr>
              <a:t>computing:</a:t>
            </a:r>
            <a:r>
              <a:rPr lang="en-US" altLang="zh-CN" dirty="0" err="1">
                <a:solidFill>
                  <a:srgbClr val="0000FF"/>
                </a:solidFill>
                <a:latin typeface="NimbusMonL-Regu"/>
                <a:hlinkClick r:id="rId2"/>
              </a:rPr>
              <a:t>http</a:t>
            </a:r>
            <a:r>
              <a:rPr lang="en-US" altLang="zh-CN" dirty="0">
                <a:solidFill>
                  <a:srgbClr val="0000FF"/>
                </a:solidFill>
                <a:latin typeface="NimbusMonL-Regu"/>
                <a:hlinkClick r:id="rId2"/>
              </a:rPr>
              <a:t>://www.r-project.org</a:t>
            </a:r>
            <a:endParaRPr lang="en-US" altLang="zh-CN" dirty="0">
              <a:solidFill>
                <a:srgbClr val="0000FF"/>
              </a:solidFill>
              <a:latin typeface="NimbusMonL-Regu"/>
            </a:endParaRPr>
          </a:p>
          <a:p>
            <a:pPr algn="l"/>
            <a:endParaRPr lang="en-US" altLang="zh-CN" dirty="0">
              <a:solidFill>
                <a:srgbClr val="0000FF"/>
              </a:solidFill>
              <a:latin typeface="NimbusMonL-Regu"/>
            </a:endParaRPr>
          </a:p>
          <a:p>
            <a:pPr algn="l"/>
            <a:r>
              <a:rPr lang="en-US" altLang="zh-CN" dirty="0">
                <a:solidFill>
                  <a:srgbClr val="000000"/>
                </a:solidFill>
                <a:latin typeface="CMSY10"/>
              </a:rPr>
              <a:t> </a:t>
            </a:r>
            <a:r>
              <a:rPr lang="en-US" altLang="zh-CN" dirty="0">
                <a:solidFill>
                  <a:srgbClr val="000000"/>
                </a:solidFill>
                <a:latin typeface="NimbusRomNo9L-Regu"/>
              </a:rPr>
              <a:t>to install </a:t>
            </a:r>
            <a:r>
              <a:rPr lang="en-US" altLang="zh-CN" dirty="0" err="1">
                <a:solidFill>
                  <a:srgbClr val="000000"/>
                </a:solidFill>
                <a:latin typeface="NimbusRomNo9L-Medi"/>
              </a:rPr>
              <a:t>lavaan</a:t>
            </a:r>
            <a:r>
              <a:rPr lang="en-US" altLang="zh-CN" dirty="0">
                <a:solidFill>
                  <a:srgbClr val="000000"/>
                </a:solidFill>
                <a:latin typeface="NimbusRomNo9L-Regu"/>
              </a:rPr>
              <a:t>, simply start up an R session and type:</a:t>
            </a:r>
          </a:p>
          <a:p>
            <a:pPr marL="257175" indent="-257175">
              <a:buFont typeface="Wingdings" panose="05000000000000000000" pitchFamily="2" charset="2"/>
              <a:buChar char="Ø"/>
            </a:pPr>
            <a:r>
              <a:rPr lang="en-US" altLang="zh-CN" b="1" dirty="0" err="1">
                <a:solidFill>
                  <a:srgbClr val="0000FF"/>
                </a:solidFill>
                <a:latin typeface="NimbusMonL-Bold"/>
              </a:rPr>
              <a:t>install.packages</a:t>
            </a:r>
            <a:r>
              <a:rPr lang="en-US" altLang="zh-CN" b="1" dirty="0">
                <a:solidFill>
                  <a:srgbClr val="0000FF"/>
                </a:solidFill>
                <a:latin typeface="NimbusMonL-Bold"/>
              </a:rPr>
              <a:t>("</a:t>
            </a:r>
            <a:r>
              <a:rPr lang="en-US" altLang="zh-CN" b="1" dirty="0" err="1">
                <a:solidFill>
                  <a:srgbClr val="0000FF"/>
                </a:solidFill>
                <a:latin typeface="NimbusMonL-Bold"/>
              </a:rPr>
              <a:t>lavaan</a:t>
            </a:r>
            <a:r>
              <a:rPr lang="en-US" altLang="zh-CN" b="1" dirty="0">
                <a:solidFill>
                  <a:srgbClr val="0000FF"/>
                </a:solidFill>
                <a:latin typeface="NimbusMonL-Bold"/>
              </a:rPr>
              <a:t>")</a:t>
            </a:r>
          </a:p>
          <a:p>
            <a:pPr marL="257175" indent="-257175">
              <a:buFont typeface="Wingdings" panose="05000000000000000000" pitchFamily="2" charset="2"/>
              <a:buChar char="Ø"/>
            </a:pPr>
            <a:endParaRPr lang="en-US" altLang="zh-CN" b="1" dirty="0">
              <a:solidFill>
                <a:srgbClr val="0000FF"/>
              </a:solidFill>
              <a:latin typeface="NimbusMonL-Bold"/>
            </a:endParaRPr>
          </a:p>
          <a:p>
            <a:pPr algn="l"/>
            <a:r>
              <a:rPr lang="en-US" altLang="zh-CN" dirty="0">
                <a:solidFill>
                  <a:srgbClr val="000000"/>
                </a:solidFill>
                <a:latin typeface="CMSY10"/>
              </a:rPr>
              <a:t> </a:t>
            </a:r>
            <a:r>
              <a:rPr lang="en-US" altLang="zh-CN" dirty="0">
                <a:solidFill>
                  <a:srgbClr val="000000"/>
                </a:solidFill>
                <a:latin typeface="NimbusRomNo9L-Regu"/>
              </a:rPr>
              <a:t>more information about </a:t>
            </a:r>
            <a:r>
              <a:rPr lang="en-US" altLang="zh-CN" dirty="0" err="1">
                <a:solidFill>
                  <a:srgbClr val="000000"/>
                </a:solidFill>
                <a:latin typeface="NimbusRomNo9L-Medi"/>
              </a:rPr>
              <a:t>lavaan</a:t>
            </a:r>
            <a:r>
              <a:rPr lang="en-US" altLang="zh-CN" dirty="0">
                <a:solidFill>
                  <a:srgbClr val="000000"/>
                </a:solidFill>
                <a:latin typeface="NimbusRomNo9L-Regu"/>
              </a:rPr>
              <a:t>: </a:t>
            </a:r>
            <a:r>
              <a:rPr lang="en-US" altLang="zh-CN" dirty="0">
                <a:solidFill>
                  <a:srgbClr val="0000FF"/>
                </a:solidFill>
                <a:latin typeface="NimbusMonL-Regu"/>
                <a:hlinkClick r:id="rId3"/>
              </a:rPr>
              <a:t>http://lavaan.org</a:t>
            </a:r>
            <a:endParaRPr lang="en-US" altLang="zh-CN" dirty="0">
              <a:solidFill>
                <a:srgbClr val="0000FF"/>
              </a:solidFill>
              <a:latin typeface="NimbusMonL-Regu"/>
            </a:endParaRPr>
          </a:p>
          <a:p>
            <a:pPr algn="l"/>
            <a:endParaRPr lang="en-US" altLang="zh-CN" dirty="0">
              <a:solidFill>
                <a:srgbClr val="0000FF"/>
              </a:solidFill>
              <a:latin typeface="NimbusMonL-Regu"/>
            </a:endParaRPr>
          </a:p>
          <a:p>
            <a:pPr algn="l"/>
            <a:r>
              <a:rPr lang="en-US" altLang="zh-CN" dirty="0">
                <a:solidFill>
                  <a:srgbClr val="000000"/>
                </a:solidFill>
                <a:latin typeface="CMSY10"/>
              </a:rPr>
              <a:t> </a:t>
            </a:r>
            <a:r>
              <a:rPr lang="en-US" altLang="zh-CN" dirty="0">
                <a:solidFill>
                  <a:srgbClr val="000000"/>
                </a:solidFill>
                <a:latin typeface="NimbusRomNo9L-Regu"/>
              </a:rPr>
              <a:t>the </a:t>
            </a:r>
            <a:r>
              <a:rPr lang="en-US" altLang="zh-CN" dirty="0" err="1">
                <a:solidFill>
                  <a:srgbClr val="000000"/>
                </a:solidFill>
                <a:latin typeface="NimbusRomNo9L-Regu"/>
              </a:rPr>
              <a:t>lavaan</a:t>
            </a:r>
            <a:r>
              <a:rPr lang="en-US" altLang="zh-CN" dirty="0">
                <a:solidFill>
                  <a:srgbClr val="000000"/>
                </a:solidFill>
                <a:latin typeface="NimbusRomNo9L-Regu"/>
              </a:rPr>
              <a:t> paper:</a:t>
            </a:r>
          </a:p>
          <a:p>
            <a:pPr algn="l"/>
            <a:r>
              <a:rPr lang="en-US" altLang="zh-CN" dirty="0" err="1">
                <a:solidFill>
                  <a:srgbClr val="000000"/>
                </a:solidFill>
                <a:latin typeface="NimbusRomNo9L-Regu"/>
              </a:rPr>
              <a:t>Rosseel</a:t>
            </a:r>
            <a:r>
              <a:rPr lang="en-US" altLang="zh-CN" dirty="0">
                <a:solidFill>
                  <a:srgbClr val="000000"/>
                </a:solidFill>
                <a:latin typeface="NimbusRomNo9L-Regu"/>
              </a:rPr>
              <a:t> (2012). </a:t>
            </a:r>
            <a:r>
              <a:rPr lang="en-US" altLang="zh-CN" dirty="0" err="1">
                <a:solidFill>
                  <a:srgbClr val="000000"/>
                </a:solidFill>
                <a:latin typeface="NimbusRomNo9L-Regu"/>
              </a:rPr>
              <a:t>lavaan</a:t>
            </a:r>
            <a:r>
              <a:rPr lang="en-US" altLang="zh-CN" dirty="0">
                <a:solidFill>
                  <a:srgbClr val="000000"/>
                </a:solidFill>
                <a:latin typeface="NimbusRomNo9L-Regu"/>
              </a:rPr>
              <a:t>: an R package for structural equation modeling. </a:t>
            </a:r>
            <a:r>
              <a:rPr lang="en-US" altLang="zh-CN" dirty="0">
                <a:solidFill>
                  <a:srgbClr val="000000"/>
                </a:solidFill>
                <a:latin typeface="NimbusRomNo9L-ReguItal"/>
              </a:rPr>
              <a:t>Journal of Statistical Software</a:t>
            </a:r>
            <a:r>
              <a:rPr lang="en-US" altLang="zh-CN" dirty="0">
                <a:solidFill>
                  <a:srgbClr val="000000"/>
                </a:solidFill>
                <a:latin typeface="NimbusRomNo9L-Regu"/>
              </a:rPr>
              <a:t>, 48(2), 1–36.</a:t>
            </a:r>
          </a:p>
          <a:p>
            <a:pPr algn="l"/>
            <a:endParaRPr lang="en-US" altLang="zh-CN" dirty="0">
              <a:solidFill>
                <a:srgbClr val="000000"/>
              </a:solidFill>
              <a:latin typeface="NimbusRomNo9L-Regu"/>
            </a:endParaRPr>
          </a:p>
          <a:p>
            <a:pPr algn="l"/>
            <a:r>
              <a:rPr lang="en-US" altLang="zh-CN" dirty="0">
                <a:solidFill>
                  <a:srgbClr val="000000"/>
                </a:solidFill>
                <a:latin typeface="CMSY10"/>
              </a:rPr>
              <a:t> </a:t>
            </a:r>
            <a:r>
              <a:rPr lang="en-US" altLang="zh-CN" dirty="0" err="1">
                <a:solidFill>
                  <a:srgbClr val="000000"/>
                </a:solidFill>
                <a:latin typeface="NimbusRomNo9L-Medi"/>
              </a:rPr>
              <a:t>lavaan</a:t>
            </a:r>
            <a:r>
              <a:rPr lang="en-US" altLang="zh-CN" dirty="0">
                <a:solidFill>
                  <a:srgbClr val="000000"/>
                </a:solidFill>
                <a:latin typeface="NimbusRomNo9L-Medi"/>
              </a:rPr>
              <a:t> </a:t>
            </a:r>
            <a:r>
              <a:rPr lang="en-US" altLang="zh-CN" dirty="0">
                <a:solidFill>
                  <a:srgbClr val="000000"/>
                </a:solidFill>
                <a:latin typeface="NimbusRomNo9L-Regu"/>
              </a:rPr>
              <a:t>discussion group (mailing list)</a:t>
            </a:r>
            <a:r>
              <a:rPr lang="zh-CN" altLang="en-US" dirty="0">
                <a:solidFill>
                  <a:srgbClr val="000000"/>
                </a:solidFill>
                <a:latin typeface="NimbusRomNo9L-Regu"/>
              </a:rPr>
              <a:t>：</a:t>
            </a:r>
            <a:r>
              <a:rPr lang="en-US" altLang="zh-CN" dirty="0">
                <a:solidFill>
                  <a:srgbClr val="0000FF"/>
                </a:solidFill>
                <a:latin typeface="NimbusMonL-Bold"/>
                <a:hlinkClick r:id="rId4"/>
              </a:rPr>
              <a:t>https://groups.google.com/d/forum/lavaan</a:t>
            </a:r>
            <a:endParaRPr lang="en-US" altLang="zh-CN" dirty="0">
              <a:solidFill>
                <a:srgbClr val="0000FF"/>
              </a:solidFill>
              <a:latin typeface="NimbusMonL-Bold"/>
            </a:endParaRPr>
          </a:p>
        </p:txBody>
      </p:sp>
      <p:sp>
        <p:nvSpPr>
          <p:cNvPr id="8" name="object 3">
            <a:extLst>
              <a:ext uri="{FF2B5EF4-FFF2-40B4-BE49-F238E27FC236}">
                <a16:creationId xmlns:a16="http://schemas.microsoft.com/office/drawing/2014/main" id="{7C582582-C507-4A66-8CED-38C4FBFA12C7}"/>
              </a:ext>
            </a:extLst>
          </p:cNvPr>
          <p:cNvSpPr txBox="1"/>
          <p:nvPr/>
        </p:nvSpPr>
        <p:spPr>
          <a:xfrm>
            <a:off x="1027833" y="908297"/>
            <a:ext cx="3975239" cy="290371"/>
          </a:xfrm>
          <a:prstGeom prst="rect">
            <a:avLst/>
          </a:prstGeom>
        </p:spPr>
        <p:txBody>
          <a:bodyPr vert="horz" wrap="square" lIns="0" tIns="13243" rIns="0" bIns="0" rtlCol="0">
            <a:spAutoFit/>
          </a:bodyPr>
          <a:lstStyle/>
          <a:p>
            <a:pPr marL="10595">
              <a:spcBef>
                <a:spcPts val="104"/>
              </a:spcBef>
            </a:pP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一</a:t>
            </a:r>
            <a:r>
              <a:rPr lang="en-US" altLang="zh-CN" b="1" spc="5"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安装</a:t>
            </a:r>
            <a:r>
              <a:rPr lang="en-US" altLang="zh-CN" dirty="0" err="1">
                <a:solidFill>
                  <a:srgbClr val="0000FF"/>
                </a:solidFill>
                <a:latin typeface="华文行楷" panose="02010800040101010101" pitchFamily="2" charset="-122"/>
                <a:ea typeface="华文行楷" panose="02010800040101010101" pitchFamily="2" charset="-122"/>
              </a:rPr>
              <a:t>lavaan</a:t>
            </a:r>
            <a:r>
              <a:rPr lang="zh-CN" altLang="en-US" b="1" spc="21" dirty="0">
                <a:solidFill>
                  <a:srgbClr val="000000"/>
                </a:solidFill>
                <a:latin typeface="华文行楷" panose="02010800040101010101" pitchFamily="2" charset="-122"/>
                <a:ea typeface="华文行楷" panose="02010800040101010101" pitchFamily="2" charset="-122"/>
                <a:cs typeface="Arial"/>
              </a:rPr>
              <a:t>包</a:t>
            </a:r>
            <a:r>
              <a:rPr lang="en-US" altLang="zh-CN" b="1" spc="21" dirty="0">
                <a:solidFill>
                  <a:srgbClr val="000000"/>
                </a:solidFill>
                <a:latin typeface="华文行楷" panose="02010800040101010101" pitchFamily="2" charset="-122"/>
                <a:ea typeface="华文行楷" panose="02010800040101010101" pitchFamily="2" charset="-122"/>
                <a:cs typeface="Arial"/>
              </a:rPr>
              <a:t>,</a:t>
            </a:r>
            <a:r>
              <a:rPr lang="zh-CN" altLang="en-US" b="1" spc="21" dirty="0">
                <a:solidFill>
                  <a:srgbClr val="000000"/>
                </a:solidFill>
                <a:latin typeface="华文行楷" panose="02010800040101010101" pitchFamily="2" charset="-122"/>
                <a:ea typeface="华文行楷" panose="02010800040101010101" pitchFamily="2" charset="-122"/>
                <a:cs typeface="Arial"/>
              </a:rPr>
              <a:t>下载工具文档</a:t>
            </a:r>
            <a:endParaRPr b="1" dirty="0">
              <a:latin typeface="华文行楷" panose="02010800040101010101" pitchFamily="2" charset="-122"/>
              <a:ea typeface="华文行楷" panose="02010800040101010101" pitchFamily="2" charset="-122"/>
              <a:cs typeface="微软雅黑 Light"/>
            </a:endParaRPr>
          </a:p>
        </p:txBody>
      </p:sp>
    </p:spTree>
    <p:extLst>
      <p:ext uri="{BB962C8B-B14F-4D97-AF65-F5344CB8AC3E}">
        <p14:creationId xmlns:p14="http://schemas.microsoft.com/office/powerpoint/2010/main" val="2761168648"/>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a:extLst>
              <a:ext uri="{FF2B5EF4-FFF2-40B4-BE49-F238E27FC236}">
                <a16:creationId xmlns:a16="http://schemas.microsoft.com/office/drawing/2014/main" id="{BCE61ADE-D9BB-4E32-AE94-6F311550527D}"/>
              </a:ext>
            </a:extLst>
          </p:cNvPr>
          <p:cNvSpPr txBox="1"/>
          <p:nvPr/>
        </p:nvSpPr>
        <p:spPr>
          <a:xfrm>
            <a:off x="1803943" y="956180"/>
            <a:ext cx="4628190" cy="1615570"/>
          </a:xfrm>
          <a:prstGeom prst="rect">
            <a:avLst/>
          </a:prstGeom>
          <a:noFill/>
        </p:spPr>
        <p:txBody>
          <a:bodyPr wrap="none" rtlCol="0">
            <a:spAutoFit/>
          </a:bodyPr>
          <a:lstStyle/>
          <a:p>
            <a:r>
              <a:rPr lang="zh-CN" altLang="en-US" sz="4949" b="1" dirty="0">
                <a:solidFill>
                  <a:schemeClr val="accent1">
                    <a:lumMod val="75000"/>
                  </a:schemeClr>
                </a:solidFill>
                <a:latin typeface="微软雅黑" pitchFamily="34" charset="-122"/>
                <a:ea typeface="微软雅黑" pitchFamily="34" charset="-122"/>
              </a:rPr>
              <a:t>谢谢！</a:t>
            </a:r>
            <a:endParaRPr lang="en-US" altLang="zh-CN" sz="4949" b="1" dirty="0">
              <a:solidFill>
                <a:schemeClr val="accent1">
                  <a:lumMod val="75000"/>
                </a:schemeClr>
              </a:solidFill>
              <a:latin typeface="微软雅黑" pitchFamily="34" charset="-122"/>
              <a:ea typeface="微软雅黑" pitchFamily="34" charset="-122"/>
            </a:endParaRPr>
          </a:p>
          <a:p>
            <a:r>
              <a:rPr lang="zh-CN" altLang="en-US" sz="4949" b="1" dirty="0">
                <a:solidFill>
                  <a:schemeClr val="accent1">
                    <a:lumMod val="75000"/>
                  </a:schemeClr>
                </a:solidFill>
                <a:latin typeface="微软雅黑" pitchFamily="34" charset="-122"/>
                <a:ea typeface="微软雅黑" pitchFamily="34" charset="-122"/>
              </a:rPr>
              <a:t>敬请批评指正！</a:t>
            </a:r>
            <a:endParaRPr lang="zh-CN" altLang="en-US" sz="8248" b="1" dirty="0">
              <a:solidFill>
                <a:schemeClr val="accent1">
                  <a:lumMod val="75000"/>
                </a:schemeClr>
              </a:solidFill>
              <a:latin typeface="微软雅黑" pitchFamily="34" charset="-122"/>
              <a:ea typeface="微软雅黑" pitchFamily="34" charset="-122"/>
            </a:endParaRPr>
          </a:p>
        </p:txBody>
      </p:sp>
      <p:sp>
        <p:nvSpPr>
          <p:cNvPr id="4" name="日期占位符 3">
            <a:extLst>
              <a:ext uri="{FF2B5EF4-FFF2-40B4-BE49-F238E27FC236}">
                <a16:creationId xmlns:a16="http://schemas.microsoft.com/office/drawing/2014/main" id="{65F87C53-2B9F-442B-9971-FE6E805CFD76}"/>
              </a:ext>
            </a:extLst>
          </p:cNvPr>
          <p:cNvSpPr>
            <a:spLocks noGrp="1"/>
          </p:cNvSpPr>
          <p:nvPr>
            <p:ph type="dt" sz="half" idx="10"/>
          </p:nvPr>
        </p:nvSpPr>
        <p:spPr/>
        <p:txBody>
          <a:bodyPr/>
          <a:lstStyle/>
          <a:p>
            <a:fld id="{B100C8E6-96E2-4986-823B-B45D9E6223B7}" type="datetime1">
              <a:rPr lang="zh-CN" altLang="en-US" smtClean="0"/>
              <a:t>2021/12/23</a:t>
            </a:fld>
            <a:endParaRPr lang="zh-CN" altLang="en-US"/>
          </a:p>
        </p:txBody>
      </p:sp>
      <p:sp>
        <p:nvSpPr>
          <p:cNvPr id="5" name="灯片编号占位符 4">
            <a:extLst>
              <a:ext uri="{FF2B5EF4-FFF2-40B4-BE49-F238E27FC236}">
                <a16:creationId xmlns:a16="http://schemas.microsoft.com/office/drawing/2014/main" id="{17A5B559-4A59-4972-B210-CA46994C4473}"/>
              </a:ext>
            </a:extLst>
          </p:cNvPr>
          <p:cNvSpPr>
            <a:spLocks noGrp="1"/>
          </p:cNvSpPr>
          <p:nvPr>
            <p:ph type="sldNum" sz="quarter" idx="12"/>
          </p:nvPr>
        </p:nvSpPr>
        <p:spPr/>
        <p:txBody>
          <a:bodyPr/>
          <a:lstStyle/>
          <a:p>
            <a:fld id="{B1464AD9-C849-45B6-BBCC-5E990A5EEF54}" type="slidenum">
              <a:rPr lang="zh-CN" altLang="en-US" smtClean="0"/>
              <a:t>62</a:t>
            </a:fld>
            <a:endParaRPr lang="zh-CN" altLang="en-US"/>
          </a:p>
        </p:txBody>
      </p:sp>
      <p:pic>
        <p:nvPicPr>
          <p:cNvPr id="9" name="Picture 2" descr="D:\1稻壳模板\ppt\2016.4\小清新水彩花卉毕业答辩模板\未标题-5.png">
            <a:extLst>
              <a:ext uri="{FF2B5EF4-FFF2-40B4-BE49-F238E27FC236}">
                <a16:creationId xmlns:a16="http://schemas.microsoft.com/office/drawing/2014/main" id="{8EC65D6E-6342-4A1D-BCA3-3244B0A8E2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3" y="295"/>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05B6423B-6B13-46B7-9ABE-AFB80F7D90A6}"/>
              </a:ext>
            </a:extLst>
          </p:cNvPr>
          <p:cNvSpPr/>
          <p:nvPr/>
        </p:nvSpPr>
        <p:spPr>
          <a:xfrm>
            <a:off x="6568425" y="3795886"/>
            <a:ext cx="2031325" cy="646331"/>
          </a:xfrm>
          <a:prstGeom prst="rect">
            <a:avLst/>
          </a:prstGeom>
        </p:spPr>
        <p:txBody>
          <a:bodyPr wrap="none">
            <a:spAutoFit/>
          </a:bodyPr>
          <a:lstStyle/>
          <a:p>
            <a:r>
              <a:rPr lang="zh-CN" altLang="en-US" dirty="0">
                <a:latin typeface="华文行楷" panose="02010800040101010101" pitchFamily="2" charset="-122"/>
                <a:ea typeface="华文行楷" panose="02010800040101010101" pitchFamily="2" charset="-122"/>
              </a:rPr>
              <a:t>中国商业统计学会</a:t>
            </a:r>
            <a:endParaRPr lang="en-US" altLang="zh-CN" dirty="0">
              <a:latin typeface="华文行楷" panose="02010800040101010101" pitchFamily="2" charset="-122"/>
              <a:ea typeface="华文行楷" panose="02010800040101010101" pitchFamily="2" charset="-122"/>
            </a:endParaRPr>
          </a:p>
          <a:p>
            <a:r>
              <a:rPr lang="zh-CN" altLang="en-US" dirty="0">
                <a:latin typeface="华文行楷" panose="02010800040101010101" pitchFamily="2" charset="-122"/>
                <a:ea typeface="华文行楷" panose="02010800040101010101" pitchFamily="2" charset="-122"/>
              </a:rPr>
              <a:t>抽样调查之家</a:t>
            </a:r>
          </a:p>
        </p:txBody>
      </p:sp>
      <p:sp>
        <p:nvSpPr>
          <p:cNvPr id="14" name="矩形 13">
            <a:extLst>
              <a:ext uri="{FF2B5EF4-FFF2-40B4-BE49-F238E27FC236}">
                <a16:creationId xmlns:a16="http://schemas.microsoft.com/office/drawing/2014/main" id="{C67C4F0A-A209-4184-8B10-838022641EE1}"/>
              </a:ext>
            </a:extLst>
          </p:cNvPr>
          <p:cNvSpPr/>
          <p:nvPr/>
        </p:nvSpPr>
        <p:spPr>
          <a:xfrm>
            <a:off x="1043608" y="2717619"/>
            <a:ext cx="4570810" cy="433196"/>
          </a:xfrm>
          <a:prstGeom prst="rect">
            <a:avLst/>
          </a:prstGeom>
        </p:spPr>
        <p:txBody>
          <a:bodyPr>
            <a:spAutoFit/>
          </a:bodyPr>
          <a:lstStyle/>
          <a:p>
            <a:pPr>
              <a:lnSpc>
                <a:spcPct val="200000"/>
              </a:lnSpc>
            </a:pPr>
            <a:r>
              <a:rPr lang="zh-CN" altLang="en-US" sz="1350" dirty="0">
                <a:latin typeface="黑体-简" panose="02000000000000000000" charset="-122"/>
                <a:ea typeface="黑体-简" panose="02000000000000000000" charset="-122"/>
                <a:cs typeface="黑体-简" panose="02000000000000000000" charset="-122"/>
              </a:rPr>
              <a:t>咨政建言，中南财经政法大学大数数据研究院砥砺前行！</a:t>
            </a:r>
          </a:p>
        </p:txBody>
      </p:sp>
      <p:pic>
        <p:nvPicPr>
          <p:cNvPr id="15" name="图片 14" descr="qrcode_for_gh_61240fbf5fc0_1280">
            <a:extLst>
              <a:ext uri="{FF2B5EF4-FFF2-40B4-BE49-F238E27FC236}">
                <a16:creationId xmlns:a16="http://schemas.microsoft.com/office/drawing/2014/main" id="{ADF60CCB-7178-4646-BFC8-F087E8E2A6DE}"/>
              </a:ext>
            </a:extLst>
          </p:cNvPr>
          <p:cNvPicPr>
            <a:picLocks noChangeAspect="1"/>
          </p:cNvPicPr>
          <p:nvPr/>
        </p:nvPicPr>
        <p:blipFill>
          <a:blip r:embed="rId3"/>
          <a:stretch>
            <a:fillRect/>
          </a:stretch>
        </p:blipFill>
        <p:spPr>
          <a:xfrm>
            <a:off x="2483768" y="3164596"/>
            <a:ext cx="1349415" cy="1380223"/>
          </a:xfrm>
          <a:prstGeom prst="rect">
            <a:avLst/>
          </a:prstGeom>
        </p:spPr>
      </p:pic>
      <p:sp>
        <p:nvSpPr>
          <p:cNvPr id="16" name="矩形 15">
            <a:extLst>
              <a:ext uri="{FF2B5EF4-FFF2-40B4-BE49-F238E27FC236}">
                <a16:creationId xmlns:a16="http://schemas.microsoft.com/office/drawing/2014/main" id="{890071DC-9786-4A78-B896-952C1EF43E25}"/>
              </a:ext>
            </a:extLst>
          </p:cNvPr>
          <p:cNvSpPr/>
          <p:nvPr/>
        </p:nvSpPr>
        <p:spPr>
          <a:xfrm>
            <a:off x="2028140" y="4558600"/>
            <a:ext cx="2492990" cy="369332"/>
          </a:xfrm>
          <a:prstGeom prst="rect">
            <a:avLst/>
          </a:prstGeom>
        </p:spPr>
        <p:txBody>
          <a:bodyPr wrap="none">
            <a:spAutoFit/>
          </a:bodyPr>
          <a:lstStyle/>
          <a:p>
            <a:r>
              <a:rPr lang="zh-CN" altLang="en-US" dirty="0">
                <a:solidFill>
                  <a:prstClr val="black"/>
                </a:solidFill>
                <a:latin typeface="黑体-简" panose="02000000000000000000" charset="-122"/>
                <a:ea typeface="黑体-简" panose="02000000000000000000" charset="-122"/>
                <a:cs typeface="黑体-简" panose="02000000000000000000" charset="-122"/>
              </a:rPr>
              <a:t>公众号：中南大数研院</a:t>
            </a:r>
          </a:p>
        </p:txBody>
      </p:sp>
    </p:spTree>
    <p:extLst>
      <p:ext uri="{BB962C8B-B14F-4D97-AF65-F5344CB8AC3E}">
        <p14:creationId xmlns:p14="http://schemas.microsoft.com/office/powerpoint/2010/main" val="198350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1521294"/>
            <a:ext cx="4572000" cy="1049662"/>
          </a:xfrm>
          <a:prstGeom prst="rect">
            <a:avLst/>
          </a:prstGeom>
          <a:solidFill>
            <a:schemeClr val="bg1">
              <a:lumMod val="95000"/>
            </a:schemeClr>
          </a:solidFill>
          <a:ln>
            <a:noFill/>
          </a:ln>
        </p:spPr>
        <p:txBody>
          <a:bodyPr/>
          <a:lstStyle/>
          <a:p>
            <a:endParaRPr lang="zh-CN" altLang="en-US">
              <a:solidFill>
                <a:prstClr val="black"/>
              </a:solidFill>
            </a:endParaRPr>
          </a:p>
        </p:txBody>
      </p:sp>
      <p:sp>
        <p:nvSpPr>
          <p:cNvPr id="11269" name="Rectangle 5"/>
          <p:cNvSpPr>
            <a:spLocks noChangeArrowheads="1"/>
          </p:cNvSpPr>
          <p:nvPr/>
        </p:nvSpPr>
        <p:spPr bwMode="auto">
          <a:xfrm>
            <a:off x="4572000" y="1521294"/>
            <a:ext cx="4572000" cy="1049662"/>
          </a:xfrm>
          <a:prstGeom prst="rect">
            <a:avLst/>
          </a:prstGeom>
          <a:solidFill>
            <a:schemeClr val="accent2"/>
          </a:solidFill>
          <a:ln>
            <a:noFill/>
          </a:ln>
        </p:spPr>
        <p:txBody>
          <a:bodyPr/>
          <a:lstStyle/>
          <a:p>
            <a:endParaRPr lang="zh-CN" altLang="en-US">
              <a:solidFill>
                <a:prstClr val="black"/>
              </a:solidFill>
            </a:endParaRPr>
          </a:p>
        </p:txBody>
      </p:sp>
      <p:sp>
        <p:nvSpPr>
          <p:cNvPr id="11270" name="Rectangle 6" descr="0x786"/>
          <p:cNvSpPr>
            <a:spLocks noChangeArrowheads="1"/>
          </p:cNvSpPr>
          <p:nvPr/>
        </p:nvSpPr>
        <p:spPr bwMode="auto">
          <a:xfrm>
            <a:off x="1475657" y="1521294"/>
            <a:ext cx="1131020" cy="1049662"/>
          </a:xfrm>
          <a:prstGeom prst="rect">
            <a:avLst/>
          </a:prstGeom>
          <a:blipFill dpi="0" rotWithShape="1">
            <a:blip r:embed="rId3" cstate="print">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l="-17448" r="-17448"/>
            </a:stretch>
          </a:blipFill>
          <a:ln>
            <a:noFill/>
          </a:ln>
        </p:spPr>
        <p:txBody>
          <a:bodyPr/>
          <a:lstStyle/>
          <a:p>
            <a:endParaRPr lang="zh-CN" altLang="en-US">
              <a:solidFill>
                <a:prstClr val="black"/>
              </a:solidFill>
            </a:endParaRPr>
          </a:p>
        </p:txBody>
      </p:sp>
      <p:sp>
        <p:nvSpPr>
          <p:cNvPr id="11271" name="Rectangle 7" descr="0115mvtps00039"/>
          <p:cNvSpPr>
            <a:spLocks noChangeArrowheads="1"/>
          </p:cNvSpPr>
          <p:nvPr/>
        </p:nvSpPr>
        <p:spPr bwMode="auto">
          <a:xfrm>
            <a:off x="2605088" y="1735674"/>
            <a:ext cx="984250" cy="83528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11272" name="Rectangle 8"/>
          <p:cNvSpPr>
            <a:spLocks noChangeArrowheads="1"/>
          </p:cNvSpPr>
          <p:nvPr/>
        </p:nvSpPr>
        <p:spPr bwMode="auto">
          <a:xfrm>
            <a:off x="2605088" y="1521295"/>
            <a:ext cx="984250" cy="214379"/>
          </a:xfrm>
          <a:prstGeom prst="rect">
            <a:avLst/>
          </a:prstGeom>
          <a:solidFill>
            <a:schemeClr val="accent1"/>
          </a:solidFill>
          <a:ln>
            <a:noFill/>
          </a:ln>
        </p:spPr>
        <p:txBody>
          <a:bodyPr/>
          <a:lstStyle/>
          <a:p>
            <a:endParaRPr lang="zh-CN" altLang="en-US">
              <a:solidFill>
                <a:prstClr val="black"/>
              </a:solidFill>
            </a:endParaRPr>
          </a:p>
        </p:txBody>
      </p:sp>
      <p:sp>
        <p:nvSpPr>
          <p:cNvPr id="11273" name="Rectangle 9"/>
          <p:cNvSpPr>
            <a:spLocks noChangeArrowheads="1"/>
          </p:cNvSpPr>
          <p:nvPr/>
        </p:nvSpPr>
        <p:spPr bwMode="auto">
          <a:xfrm>
            <a:off x="3589338" y="2358166"/>
            <a:ext cx="982662" cy="212791"/>
          </a:xfrm>
          <a:prstGeom prst="rect">
            <a:avLst/>
          </a:prstGeom>
          <a:solidFill>
            <a:schemeClr val="accent3"/>
          </a:solidFill>
          <a:ln>
            <a:noFill/>
          </a:ln>
        </p:spPr>
        <p:txBody>
          <a:bodyPr/>
          <a:lstStyle/>
          <a:p>
            <a:endParaRPr lang="zh-CN" altLang="en-US">
              <a:solidFill>
                <a:prstClr val="black"/>
              </a:solidFill>
            </a:endParaRPr>
          </a:p>
        </p:txBody>
      </p:sp>
      <p:sp>
        <p:nvSpPr>
          <p:cNvPr id="11274" name="Rectangle 10" descr="u=290065061,2920051158&amp;fm=15&amp;gp=0"/>
          <p:cNvSpPr>
            <a:spLocks noChangeArrowheads="1"/>
          </p:cNvSpPr>
          <p:nvPr/>
        </p:nvSpPr>
        <p:spPr bwMode="auto">
          <a:xfrm>
            <a:off x="3589338" y="1521295"/>
            <a:ext cx="982662" cy="836871"/>
          </a:xfrm>
          <a:prstGeom prst="rect">
            <a:avLst/>
          </a:prstGeom>
          <a:blipFill dpi="0" rotWithShape="1">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11275" name="Freeform 11"/>
          <p:cNvSpPr>
            <a:spLocks noEditPoints="1"/>
          </p:cNvSpPr>
          <p:nvPr/>
        </p:nvSpPr>
        <p:spPr bwMode="auto">
          <a:xfrm>
            <a:off x="5332533" y="3054620"/>
            <a:ext cx="422275" cy="242963"/>
          </a:xfrm>
          <a:custGeom>
            <a:avLst/>
            <a:gdLst>
              <a:gd name="T0" fmla="*/ 30 w 133"/>
              <a:gd name="T1" fmla="*/ 41 h 76"/>
              <a:gd name="T2" fmla="*/ 30 w 133"/>
              <a:gd name="T3" fmla="*/ 56 h 76"/>
              <a:gd name="T4" fmla="*/ 103 w 133"/>
              <a:gd name="T5" fmla="*/ 56 h 76"/>
              <a:gd name="T6" fmla="*/ 103 w 133"/>
              <a:gd name="T7" fmla="*/ 41 h 76"/>
              <a:gd name="T8" fmla="*/ 99 w 133"/>
              <a:gd name="T9" fmla="*/ 38 h 76"/>
              <a:gd name="T10" fmla="*/ 68 w 133"/>
              <a:gd name="T11" fmla="*/ 51 h 76"/>
              <a:gd name="T12" fmla="*/ 64 w 133"/>
              <a:gd name="T13" fmla="*/ 51 h 76"/>
              <a:gd name="T14" fmla="*/ 33 w 133"/>
              <a:gd name="T15" fmla="*/ 39 h 76"/>
              <a:gd name="T16" fmla="*/ 30 w 133"/>
              <a:gd name="T17" fmla="*/ 41 h 76"/>
              <a:gd name="T18" fmla="*/ 16 w 133"/>
              <a:gd name="T19" fmla="*/ 31 h 76"/>
              <a:gd name="T20" fmla="*/ 16 w 133"/>
              <a:gd name="T21" fmla="*/ 45 h 76"/>
              <a:gd name="T22" fmla="*/ 16 w 133"/>
              <a:gd name="T23" fmla="*/ 45 h 76"/>
              <a:gd name="T24" fmla="*/ 17 w 133"/>
              <a:gd name="T25" fmla="*/ 45 h 76"/>
              <a:gd name="T26" fmla="*/ 19 w 133"/>
              <a:gd name="T27" fmla="*/ 47 h 76"/>
              <a:gd name="T28" fmla="*/ 18 w 133"/>
              <a:gd name="T29" fmla="*/ 50 h 76"/>
              <a:gd name="T30" fmla="*/ 19 w 133"/>
              <a:gd name="T31" fmla="*/ 50 h 76"/>
              <a:gd name="T32" fmla="*/ 19 w 133"/>
              <a:gd name="T33" fmla="*/ 52 h 76"/>
              <a:gd name="T34" fmla="*/ 18 w 133"/>
              <a:gd name="T35" fmla="*/ 52 h 76"/>
              <a:gd name="T36" fmla="*/ 18 w 133"/>
              <a:gd name="T37" fmla="*/ 74 h 76"/>
              <a:gd name="T38" fmla="*/ 17 w 133"/>
              <a:gd name="T39" fmla="*/ 73 h 76"/>
              <a:gd name="T40" fmla="*/ 18 w 133"/>
              <a:gd name="T41" fmla="*/ 71 h 76"/>
              <a:gd name="T42" fmla="*/ 17 w 133"/>
              <a:gd name="T43" fmla="*/ 71 h 76"/>
              <a:gd name="T44" fmla="*/ 15 w 133"/>
              <a:gd name="T45" fmla="*/ 75 h 76"/>
              <a:gd name="T46" fmla="*/ 14 w 133"/>
              <a:gd name="T47" fmla="*/ 75 h 76"/>
              <a:gd name="T48" fmla="*/ 14 w 133"/>
              <a:gd name="T49" fmla="*/ 71 h 76"/>
              <a:gd name="T50" fmla="*/ 13 w 133"/>
              <a:gd name="T51" fmla="*/ 70 h 76"/>
              <a:gd name="T52" fmla="*/ 13 w 133"/>
              <a:gd name="T53" fmla="*/ 73 h 76"/>
              <a:gd name="T54" fmla="*/ 13 w 133"/>
              <a:gd name="T55" fmla="*/ 73 h 76"/>
              <a:gd name="T56" fmla="*/ 12 w 133"/>
              <a:gd name="T57" fmla="*/ 71 h 76"/>
              <a:gd name="T58" fmla="*/ 12 w 133"/>
              <a:gd name="T59" fmla="*/ 72 h 76"/>
              <a:gd name="T60" fmla="*/ 12 w 133"/>
              <a:gd name="T61" fmla="*/ 74 h 76"/>
              <a:gd name="T62" fmla="*/ 12 w 133"/>
              <a:gd name="T63" fmla="*/ 74 h 76"/>
              <a:gd name="T64" fmla="*/ 11 w 133"/>
              <a:gd name="T65" fmla="*/ 52 h 76"/>
              <a:gd name="T66" fmla="*/ 11 w 133"/>
              <a:gd name="T67" fmla="*/ 52 h 76"/>
              <a:gd name="T68" fmla="*/ 11 w 133"/>
              <a:gd name="T69" fmla="*/ 50 h 76"/>
              <a:gd name="T70" fmla="*/ 11 w 133"/>
              <a:gd name="T71" fmla="*/ 50 h 76"/>
              <a:gd name="T72" fmla="*/ 11 w 133"/>
              <a:gd name="T73" fmla="*/ 47 h 76"/>
              <a:gd name="T74" fmla="*/ 13 w 133"/>
              <a:gd name="T75" fmla="*/ 45 h 76"/>
              <a:gd name="T76" fmla="*/ 13 w 133"/>
              <a:gd name="T77" fmla="*/ 45 h 76"/>
              <a:gd name="T78" fmla="*/ 14 w 133"/>
              <a:gd name="T79" fmla="*/ 44 h 76"/>
              <a:gd name="T80" fmla="*/ 14 w 133"/>
              <a:gd name="T81" fmla="*/ 29 h 76"/>
              <a:gd name="T82" fmla="*/ 13 w 133"/>
              <a:gd name="T83" fmla="*/ 28 h 76"/>
              <a:gd name="T84" fmla="*/ 2 w 133"/>
              <a:gd name="T85" fmla="*/ 23 h 76"/>
              <a:gd name="T86" fmla="*/ 2 w 133"/>
              <a:gd name="T87" fmla="*/ 19 h 76"/>
              <a:gd name="T88" fmla="*/ 65 w 133"/>
              <a:gd name="T89" fmla="*/ 0 h 76"/>
              <a:gd name="T90" fmla="*/ 68 w 133"/>
              <a:gd name="T91" fmla="*/ 0 h 76"/>
              <a:gd name="T92" fmla="*/ 131 w 133"/>
              <a:gd name="T93" fmla="*/ 19 h 76"/>
              <a:gd name="T94" fmla="*/ 131 w 133"/>
              <a:gd name="T95" fmla="*/ 23 h 76"/>
              <a:gd name="T96" fmla="*/ 68 w 133"/>
              <a:gd name="T97" fmla="*/ 49 h 76"/>
              <a:gd name="T98" fmla="*/ 64 w 133"/>
              <a:gd name="T99" fmla="*/ 49 h 76"/>
              <a:gd name="T100" fmla="*/ 18 w 133"/>
              <a:gd name="T101" fmla="*/ 30 h 76"/>
              <a:gd name="T102" fmla="*/ 16 w 133"/>
              <a:gd name="T103"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76">
                <a:moveTo>
                  <a:pt x="30" y="41"/>
                </a:moveTo>
                <a:cubicBezTo>
                  <a:pt x="30" y="56"/>
                  <a:pt x="30" y="56"/>
                  <a:pt x="30" y="56"/>
                </a:cubicBezTo>
                <a:cubicBezTo>
                  <a:pt x="30" y="75"/>
                  <a:pt x="103" y="75"/>
                  <a:pt x="103" y="56"/>
                </a:cubicBezTo>
                <a:cubicBezTo>
                  <a:pt x="103" y="41"/>
                  <a:pt x="103" y="41"/>
                  <a:pt x="103" y="41"/>
                </a:cubicBezTo>
                <a:cubicBezTo>
                  <a:pt x="103" y="39"/>
                  <a:pt x="101" y="38"/>
                  <a:pt x="99" y="38"/>
                </a:cubicBezTo>
                <a:cubicBezTo>
                  <a:pt x="68" y="51"/>
                  <a:pt x="68" y="51"/>
                  <a:pt x="68" y="51"/>
                </a:cubicBezTo>
                <a:cubicBezTo>
                  <a:pt x="67" y="52"/>
                  <a:pt x="66" y="52"/>
                  <a:pt x="64" y="51"/>
                </a:cubicBezTo>
                <a:cubicBezTo>
                  <a:pt x="33" y="39"/>
                  <a:pt x="33" y="39"/>
                  <a:pt x="33" y="39"/>
                </a:cubicBezTo>
                <a:cubicBezTo>
                  <a:pt x="32" y="38"/>
                  <a:pt x="30" y="39"/>
                  <a:pt x="30" y="41"/>
                </a:cubicBezTo>
                <a:close/>
                <a:moveTo>
                  <a:pt x="16" y="31"/>
                </a:moveTo>
                <a:cubicBezTo>
                  <a:pt x="16" y="45"/>
                  <a:pt x="16" y="45"/>
                  <a:pt x="16" y="45"/>
                </a:cubicBezTo>
                <a:cubicBezTo>
                  <a:pt x="16" y="45"/>
                  <a:pt x="16" y="45"/>
                  <a:pt x="16" y="45"/>
                </a:cubicBezTo>
                <a:cubicBezTo>
                  <a:pt x="17" y="45"/>
                  <a:pt x="17" y="45"/>
                  <a:pt x="17" y="45"/>
                </a:cubicBezTo>
                <a:cubicBezTo>
                  <a:pt x="19" y="44"/>
                  <a:pt x="19" y="46"/>
                  <a:pt x="19" y="47"/>
                </a:cubicBezTo>
                <a:cubicBezTo>
                  <a:pt x="19" y="48"/>
                  <a:pt x="19" y="49"/>
                  <a:pt x="18" y="50"/>
                </a:cubicBezTo>
                <a:cubicBezTo>
                  <a:pt x="18" y="50"/>
                  <a:pt x="18" y="50"/>
                  <a:pt x="19" y="50"/>
                </a:cubicBezTo>
                <a:cubicBezTo>
                  <a:pt x="19" y="51"/>
                  <a:pt x="19" y="52"/>
                  <a:pt x="19" y="52"/>
                </a:cubicBezTo>
                <a:cubicBezTo>
                  <a:pt x="18" y="52"/>
                  <a:pt x="18" y="52"/>
                  <a:pt x="18" y="52"/>
                </a:cubicBezTo>
                <a:cubicBezTo>
                  <a:pt x="22" y="59"/>
                  <a:pt x="24" y="68"/>
                  <a:pt x="18" y="74"/>
                </a:cubicBezTo>
                <a:cubicBezTo>
                  <a:pt x="17" y="74"/>
                  <a:pt x="17" y="74"/>
                  <a:pt x="17" y="73"/>
                </a:cubicBezTo>
                <a:cubicBezTo>
                  <a:pt x="17" y="73"/>
                  <a:pt x="17" y="72"/>
                  <a:pt x="18" y="71"/>
                </a:cubicBezTo>
                <a:cubicBezTo>
                  <a:pt x="18" y="69"/>
                  <a:pt x="17" y="69"/>
                  <a:pt x="17" y="71"/>
                </a:cubicBezTo>
                <a:cubicBezTo>
                  <a:pt x="16" y="73"/>
                  <a:pt x="16" y="74"/>
                  <a:pt x="15" y="75"/>
                </a:cubicBezTo>
                <a:cubicBezTo>
                  <a:pt x="15" y="76"/>
                  <a:pt x="14" y="76"/>
                  <a:pt x="14" y="75"/>
                </a:cubicBezTo>
                <a:cubicBezTo>
                  <a:pt x="14" y="74"/>
                  <a:pt x="14" y="72"/>
                  <a:pt x="14" y="71"/>
                </a:cubicBezTo>
                <a:cubicBezTo>
                  <a:pt x="14" y="68"/>
                  <a:pt x="13" y="67"/>
                  <a:pt x="13" y="70"/>
                </a:cubicBezTo>
                <a:cubicBezTo>
                  <a:pt x="13" y="71"/>
                  <a:pt x="13" y="72"/>
                  <a:pt x="13" y="73"/>
                </a:cubicBezTo>
                <a:cubicBezTo>
                  <a:pt x="13" y="73"/>
                  <a:pt x="13" y="73"/>
                  <a:pt x="13" y="73"/>
                </a:cubicBezTo>
                <a:cubicBezTo>
                  <a:pt x="13" y="72"/>
                  <a:pt x="12" y="72"/>
                  <a:pt x="12" y="71"/>
                </a:cubicBezTo>
                <a:cubicBezTo>
                  <a:pt x="12" y="70"/>
                  <a:pt x="12" y="70"/>
                  <a:pt x="12" y="72"/>
                </a:cubicBezTo>
                <a:cubicBezTo>
                  <a:pt x="12" y="72"/>
                  <a:pt x="12" y="73"/>
                  <a:pt x="12" y="74"/>
                </a:cubicBezTo>
                <a:cubicBezTo>
                  <a:pt x="12" y="74"/>
                  <a:pt x="12" y="74"/>
                  <a:pt x="12" y="74"/>
                </a:cubicBezTo>
                <a:cubicBezTo>
                  <a:pt x="6" y="68"/>
                  <a:pt x="5" y="60"/>
                  <a:pt x="11" y="52"/>
                </a:cubicBezTo>
                <a:cubicBezTo>
                  <a:pt x="11" y="52"/>
                  <a:pt x="11" y="52"/>
                  <a:pt x="11" y="52"/>
                </a:cubicBezTo>
                <a:cubicBezTo>
                  <a:pt x="10" y="52"/>
                  <a:pt x="10" y="50"/>
                  <a:pt x="11" y="50"/>
                </a:cubicBezTo>
                <a:cubicBezTo>
                  <a:pt x="11" y="50"/>
                  <a:pt x="11" y="50"/>
                  <a:pt x="11" y="50"/>
                </a:cubicBezTo>
                <a:cubicBezTo>
                  <a:pt x="11" y="49"/>
                  <a:pt x="11" y="48"/>
                  <a:pt x="11" y="47"/>
                </a:cubicBezTo>
                <a:cubicBezTo>
                  <a:pt x="11" y="46"/>
                  <a:pt x="11" y="44"/>
                  <a:pt x="13" y="45"/>
                </a:cubicBezTo>
                <a:cubicBezTo>
                  <a:pt x="13" y="45"/>
                  <a:pt x="13" y="45"/>
                  <a:pt x="13" y="45"/>
                </a:cubicBezTo>
                <a:cubicBezTo>
                  <a:pt x="13" y="45"/>
                  <a:pt x="14" y="44"/>
                  <a:pt x="14" y="44"/>
                </a:cubicBezTo>
                <a:cubicBezTo>
                  <a:pt x="14" y="29"/>
                  <a:pt x="14" y="29"/>
                  <a:pt x="14" y="29"/>
                </a:cubicBezTo>
                <a:cubicBezTo>
                  <a:pt x="14" y="28"/>
                  <a:pt x="13" y="28"/>
                  <a:pt x="13" y="28"/>
                </a:cubicBezTo>
                <a:cubicBezTo>
                  <a:pt x="2" y="23"/>
                  <a:pt x="2" y="23"/>
                  <a:pt x="2" y="23"/>
                </a:cubicBezTo>
                <a:cubicBezTo>
                  <a:pt x="0" y="22"/>
                  <a:pt x="0" y="20"/>
                  <a:pt x="2" y="19"/>
                </a:cubicBezTo>
                <a:cubicBezTo>
                  <a:pt x="65" y="0"/>
                  <a:pt x="65" y="0"/>
                  <a:pt x="65" y="0"/>
                </a:cubicBezTo>
                <a:cubicBezTo>
                  <a:pt x="66" y="0"/>
                  <a:pt x="67" y="0"/>
                  <a:pt x="68" y="0"/>
                </a:cubicBezTo>
                <a:cubicBezTo>
                  <a:pt x="131" y="19"/>
                  <a:pt x="131" y="19"/>
                  <a:pt x="131" y="19"/>
                </a:cubicBezTo>
                <a:cubicBezTo>
                  <a:pt x="133" y="20"/>
                  <a:pt x="133" y="22"/>
                  <a:pt x="131" y="23"/>
                </a:cubicBezTo>
                <a:cubicBezTo>
                  <a:pt x="68" y="49"/>
                  <a:pt x="68" y="49"/>
                  <a:pt x="68" y="49"/>
                </a:cubicBezTo>
                <a:cubicBezTo>
                  <a:pt x="67" y="50"/>
                  <a:pt x="66" y="50"/>
                  <a:pt x="64" y="49"/>
                </a:cubicBezTo>
                <a:cubicBezTo>
                  <a:pt x="18" y="30"/>
                  <a:pt x="18" y="30"/>
                  <a:pt x="18" y="30"/>
                </a:cubicBezTo>
                <a:cubicBezTo>
                  <a:pt x="17" y="30"/>
                  <a:pt x="16" y="30"/>
                  <a:pt x="16" y="31"/>
                </a:cubicBezTo>
                <a:close/>
              </a:path>
            </a:pathLst>
          </a:custGeom>
          <a:solidFill>
            <a:schemeClr val="accent2"/>
          </a:solidFill>
          <a:ln>
            <a:noFill/>
          </a:ln>
        </p:spPr>
        <p:txBody>
          <a:bodyPr/>
          <a:lstStyle/>
          <a:p>
            <a:endParaRPr lang="zh-CN" altLang="en-US">
              <a:solidFill>
                <a:schemeClr val="bg1">
                  <a:lumMod val="50000"/>
                </a:schemeClr>
              </a:solidFill>
              <a:latin typeface="微软雅黑 Light" pitchFamily="34" charset="-122"/>
              <a:ea typeface="微软雅黑 Light" pitchFamily="34" charset="-122"/>
            </a:endParaRPr>
          </a:p>
        </p:txBody>
      </p:sp>
      <p:sp>
        <p:nvSpPr>
          <p:cNvPr id="11276" name="Freeform 12"/>
          <p:cNvSpPr>
            <a:spLocks noEditPoints="1"/>
          </p:cNvSpPr>
          <p:nvPr/>
        </p:nvSpPr>
        <p:spPr bwMode="auto">
          <a:xfrm>
            <a:off x="1008063" y="3074349"/>
            <a:ext cx="425450" cy="401762"/>
          </a:xfrm>
          <a:custGeom>
            <a:avLst/>
            <a:gdLst>
              <a:gd name="T0" fmla="*/ 66 w 134"/>
              <a:gd name="T1" fmla="*/ 23 h 126"/>
              <a:gd name="T2" fmla="*/ 77 w 134"/>
              <a:gd name="T3" fmla="*/ 36 h 126"/>
              <a:gd name="T4" fmla="*/ 84 w 134"/>
              <a:gd name="T5" fmla="*/ 59 h 126"/>
              <a:gd name="T6" fmla="*/ 67 w 134"/>
              <a:gd name="T7" fmla="*/ 42 h 126"/>
              <a:gd name="T8" fmla="*/ 102 w 134"/>
              <a:gd name="T9" fmla="*/ 88 h 126"/>
              <a:gd name="T10" fmla="*/ 70 w 134"/>
              <a:gd name="T11" fmla="*/ 106 h 126"/>
              <a:gd name="T12" fmla="*/ 95 w 134"/>
              <a:gd name="T13" fmla="*/ 109 h 126"/>
              <a:gd name="T14" fmla="*/ 107 w 134"/>
              <a:gd name="T15" fmla="*/ 92 h 126"/>
              <a:gd name="T16" fmla="*/ 101 w 134"/>
              <a:gd name="T17" fmla="*/ 114 h 126"/>
              <a:gd name="T18" fmla="*/ 27 w 134"/>
              <a:gd name="T19" fmla="*/ 96 h 126"/>
              <a:gd name="T20" fmla="*/ 19 w 134"/>
              <a:gd name="T21" fmla="*/ 82 h 126"/>
              <a:gd name="T22" fmla="*/ 66 w 134"/>
              <a:gd name="T23" fmla="*/ 18 h 126"/>
              <a:gd name="T24" fmla="*/ 81 w 134"/>
              <a:gd name="T25" fmla="*/ 10 h 126"/>
              <a:gd name="T26" fmla="*/ 103 w 134"/>
              <a:gd name="T27" fmla="*/ 17 h 126"/>
              <a:gd name="T28" fmla="*/ 107 w 134"/>
              <a:gd name="T29" fmla="*/ 86 h 126"/>
              <a:gd name="T30" fmla="*/ 107 w 134"/>
              <a:gd name="T31" fmla="*/ 92 h 126"/>
              <a:gd name="T32" fmla="*/ 34 w 134"/>
              <a:gd name="T33" fmla="*/ 62 h 126"/>
              <a:gd name="T34" fmla="*/ 20 w 134"/>
              <a:gd name="T35" fmla="*/ 78 h 126"/>
              <a:gd name="T36" fmla="*/ 32 w 134"/>
              <a:gd name="T37" fmla="*/ 73 h 126"/>
              <a:gd name="T38" fmla="*/ 42 w 134"/>
              <a:gd name="T39" fmla="*/ 87 h 126"/>
              <a:gd name="T40" fmla="*/ 38 w 134"/>
              <a:gd name="T41" fmla="*/ 69 h 126"/>
              <a:gd name="T42" fmla="*/ 35 w 134"/>
              <a:gd name="T43" fmla="*/ 75 h 126"/>
              <a:gd name="T44" fmla="*/ 31 w 134"/>
              <a:gd name="T45" fmla="*/ 97 h 126"/>
              <a:gd name="T46" fmla="*/ 52 w 134"/>
              <a:gd name="T47" fmla="*/ 93 h 126"/>
              <a:gd name="T48" fmla="*/ 39 w 134"/>
              <a:gd name="T49" fmla="*/ 90 h 126"/>
              <a:gd name="T50" fmla="*/ 80 w 134"/>
              <a:gd name="T51" fmla="*/ 15 h 126"/>
              <a:gd name="T52" fmla="*/ 82 w 134"/>
              <a:gd name="T53" fmla="*/ 35 h 126"/>
              <a:gd name="T54" fmla="*/ 103 w 134"/>
              <a:gd name="T55" fmla="*/ 39 h 126"/>
              <a:gd name="T56" fmla="*/ 63 w 134"/>
              <a:gd name="T57" fmla="*/ 20 h 126"/>
              <a:gd name="T58" fmla="*/ 49 w 134"/>
              <a:gd name="T59" fmla="*/ 37 h 126"/>
              <a:gd name="T60" fmla="*/ 63 w 134"/>
              <a:gd name="T61" fmla="*/ 20 h 126"/>
              <a:gd name="T62" fmla="*/ 102 w 134"/>
              <a:gd name="T63" fmla="*/ 83 h 126"/>
              <a:gd name="T64" fmla="*/ 86 w 134"/>
              <a:gd name="T65" fmla="*/ 87 h 126"/>
              <a:gd name="T66" fmla="*/ 48 w 134"/>
              <a:gd name="T67" fmla="*/ 41 h 126"/>
              <a:gd name="T68" fmla="*/ 32 w 134"/>
              <a:gd name="T69" fmla="*/ 44 h 126"/>
              <a:gd name="T70" fmla="*/ 105 w 134"/>
              <a:gd name="T71" fmla="*/ 46 h 126"/>
              <a:gd name="T72" fmla="*/ 105 w 134"/>
              <a:gd name="T73" fmla="*/ 82 h 126"/>
              <a:gd name="T74" fmla="*/ 105 w 134"/>
              <a:gd name="T75" fmla="*/ 46 h 126"/>
              <a:gd name="T76" fmla="*/ 51 w 134"/>
              <a:gd name="T77" fmla="*/ 87 h 126"/>
              <a:gd name="T78" fmla="*/ 51 w 134"/>
              <a:gd name="T79" fmla="*/ 40 h 126"/>
              <a:gd name="T80" fmla="*/ 83 w 134"/>
              <a:gd name="T81" fmla="*/ 40 h 126"/>
              <a:gd name="T82" fmla="*/ 83 w 134"/>
              <a:gd name="T83" fmla="*/ 87 h 126"/>
              <a:gd name="T84" fmla="*/ 68 w 134"/>
              <a:gd name="T85" fmla="*/ 104 h 126"/>
              <a:gd name="T86" fmla="*/ 57 w 134"/>
              <a:gd name="T87" fmla="*/ 92 h 126"/>
              <a:gd name="T88" fmla="*/ 102 w 134"/>
              <a:gd name="T89" fmla="*/ 44 h 126"/>
              <a:gd name="T90" fmla="*/ 86 w 134"/>
              <a:gd name="T91" fmla="*/ 41 h 126"/>
              <a:gd name="T92" fmla="*/ 102 w 134"/>
              <a:gd name="T93" fmla="*/ 4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126">
                <a:moveTo>
                  <a:pt x="78" y="34"/>
                </a:moveTo>
                <a:cubicBezTo>
                  <a:pt x="75" y="30"/>
                  <a:pt x="71" y="26"/>
                  <a:pt x="68" y="23"/>
                </a:cubicBezTo>
                <a:cubicBezTo>
                  <a:pt x="67" y="23"/>
                  <a:pt x="67" y="23"/>
                  <a:pt x="66" y="23"/>
                </a:cubicBezTo>
                <a:cubicBezTo>
                  <a:pt x="63" y="26"/>
                  <a:pt x="59" y="30"/>
                  <a:pt x="56" y="34"/>
                </a:cubicBezTo>
                <a:cubicBezTo>
                  <a:pt x="55" y="35"/>
                  <a:pt x="56" y="36"/>
                  <a:pt x="57" y="36"/>
                </a:cubicBezTo>
                <a:cubicBezTo>
                  <a:pt x="64" y="35"/>
                  <a:pt x="70" y="35"/>
                  <a:pt x="77" y="36"/>
                </a:cubicBezTo>
                <a:cubicBezTo>
                  <a:pt x="78" y="36"/>
                  <a:pt x="79" y="35"/>
                  <a:pt x="78" y="34"/>
                </a:cubicBezTo>
                <a:close/>
                <a:moveTo>
                  <a:pt x="67" y="42"/>
                </a:moveTo>
                <a:cubicBezTo>
                  <a:pt x="76" y="42"/>
                  <a:pt x="84" y="50"/>
                  <a:pt x="84" y="59"/>
                </a:cubicBezTo>
                <a:cubicBezTo>
                  <a:pt x="84" y="68"/>
                  <a:pt x="76" y="76"/>
                  <a:pt x="67" y="76"/>
                </a:cubicBezTo>
                <a:cubicBezTo>
                  <a:pt x="57" y="76"/>
                  <a:pt x="50" y="68"/>
                  <a:pt x="50" y="59"/>
                </a:cubicBezTo>
                <a:cubicBezTo>
                  <a:pt x="50" y="50"/>
                  <a:pt x="57" y="42"/>
                  <a:pt x="67" y="42"/>
                </a:cubicBezTo>
                <a:close/>
                <a:moveTo>
                  <a:pt x="103" y="90"/>
                </a:moveTo>
                <a:cubicBezTo>
                  <a:pt x="103" y="90"/>
                  <a:pt x="103" y="89"/>
                  <a:pt x="103" y="89"/>
                </a:cubicBezTo>
                <a:cubicBezTo>
                  <a:pt x="103" y="88"/>
                  <a:pt x="102" y="88"/>
                  <a:pt x="102" y="88"/>
                </a:cubicBezTo>
                <a:cubicBezTo>
                  <a:pt x="97" y="89"/>
                  <a:pt x="91" y="90"/>
                  <a:pt x="85" y="91"/>
                </a:cubicBezTo>
                <a:cubicBezTo>
                  <a:pt x="84" y="91"/>
                  <a:pt x="83" y="92"/>
                  <a:pt x="82" y="93"/>
                </a:cubicBezTo>
                <a:cubicBezTo>
                  <a:pt x="78" y="98"/>
                  <a:pt x="74" y="102"/>
                  <a:pt x="70" y="106"/>
                </a:cubicBezTo>
                <a:cubicBezTo>
                  <a:pt x="70" y="106"/>
                  <a:pt x="70" y="107"/>
                  <a:pt x="71" y="107"/>
                </a:cubicBezTo>
                <a:cubicBezTo>
                  <a:pt x="80" y="114"/>
                  <a:pt x="88" y="115"/>
                  <a:pt x="94" y="111"/>
                </a:cubicBezTo>
                <a:cubicBezTo>
                  <a:pt x="95" y="111"/>
                  <a:pt x="95" y="110"/>
                  <a:pt x="95" y="109"/>
                </a:cubicBezTo>
                <a:cubicBezTo>
                  <a:pt x="89" y="103"/>
                  <a:pt x="93" y="92"/>
                  <a:pt x="102" y="91"/>
                </a:cubicBezTo>
                <a:cubicBezTo>
                  <a:pt x="103" y="91"/>
                  <a:pt x="103" y="91"/>
                  <a:pt x="103" y="90"/>
                </a:cubicBezTo>
                <a:close/>
                <a:moveTo>
                  <a:pt x="107" y="92"/>
                </a:moveTo>
                <a:cubicBezTo>
                  <a:pt x="111" y="94"/>
                  <a:pt x="114" y="98"/>
                  <a:pt x="114" y="102"/>
                </a:cubicBezTo>
                <a:cubicBezTo>
                  <a:pt x="114" y="109"/>
                  <a:pt x="108" y="114"/>
                  <a:pt x="102" y="113"/>
                </a:cubicBezTo>
                <a:cubicBezTo>
                  <a:pt x="101" y="113"/>
                  <a:pt x="101" y="113"/>
                  <a:pt x="101" y="114"/>
                </a:cubicBezTo>
                <a:cubicBezTo>
                  <a:pt x="94" y="121"/>
                  <a:pt x="81" y="120"/>
                  <a:pt x="68" y="109"/>
                </a:cubicBezTo>
                <a:cubicBezTo>
                  <a:pt x="67" y="109"/>
                  <a:pt x="67" y="109"/>
                  <a:pt x="66" y="109"/>
                </a:cubicBezTo>
                <a:cubicBezTo>
                  <a:pt x="46" y="126"/>
                  <a:pt x="28" y="119"/>
                  <a:pt x="27" y="96"/>
                </a:cubicBezTo>
                <a:cubicBezTo>
                  <a:pt x="27" y="96"/>
                  <a:pt x="27" y="96"/>
                  <a:pt x="27" y="95"/>
                </a:cubicBezTo>
                <a:cubicBezTo>
                  <a:pt x="21" y="94"/>
                  <a:pt x="18" y="88"/>
                  <a:pt x="19" y="83"/>
                </a:cubicBezTo>
                <a:cubicBezTo>
                  <a:pt x="19" y="82"/>
                  <a:pt x="19" y="82"/>
                  <a:pt x="19" y="82"/>
                </a:cubicBezTo>
                <a:cubicBezTo>
                  <a:pt x="0" y="70"/>
                  <a:pt x="3" y="51"/>
                  <a:pt x="27" y="42"/>
                </a:cubicBezTo>
                <a:cubicBezTo>
                  <a:pt x="28" y="42"/>
                  <a:pt x="28" y="41"/>
                  <a:pt x="28" y="41"/>
                </a:cubicBezTo>
                <a:cubicBezTo>
                  <a:pt x="24" y="11"/>
                  <a:pt x="43" y="0"/>
                  <a:pt x="66" y="18"/>
                </a:cubicBezTo>
                <a:cubicBezTo>
                  <a:pt x="67" y="19"/>
                  <a:pt x="67" y="19"/>
                  <a:pt x="68" y="18"/>
                </a:cubicBezTo>
                <a:cubicBezTo>
                  <a:pt x="72" y="15"/>
                  <a:pt x="77" y="12"/>
                  <a:pt x="81" y="11"/>
                </a:cubicBezTo>
                <a:cubicBezTo>
                  <a:pt x="81" y="11"/>
                  <a:pt x="81" y="11"/>
                  <a:pt x="81" y="10"/>
                </a:cubicBezTo>
                <a:cubicBezTo>
                  <a:pt x="82" y="5"/>
                  <a:pt x="87" y="2"/>
                  <a:pt x="92" y="2"/>
                </a:cubicBezTo>
                <a:cubicBezTo>
                  <a:pt x="99" y="2"/>
                  <a:pt x="105" y="9"/>
                  <a:pt x="102" y="16"/>
                </a:cubicBezTo>
                <a:cubicBezTo>
                  <a:pt x="102" y="16"/>
                  <a:pt x="102" y="16"/>
                  <a:pt x="103" y="17"/>
                </a:cubicBezTo>
                <a:cubicBezTo>
                  <a:pt x="106" y="22"/>
                  <a:pt x="108" y="30"/>
                  <a:pt x="106" y="40"/>
                </a:cubicBezTo>
                <a:cubicBezTo>
                  <a:pt x="106" y="41"/>
                  <a:pt x="106" y="42"/>
                  <a:pt x="107" y="42"/>
                </a:cubicBezTo>
                <a:cubicBezTo>
                  <a:pt x="134" y="53"/>
                  <a:pt x="134" y="75"/>
                  <a:pt x="107" y="86"/>
                </a:cubicBezTo>
                <a:cubicBezTo>
                  <a:pt x="106" y="86"/>
                  <a:pt x="106" y="87"/>
                  <a:pt x="106" y="87"/>
                </a:cubicBezTo>
                <a:cubicBezTo>
                  <a:pt x="106" y="89"/>
                  <a:pt x="106" y="90"/>
                  <a:pt x="106" y="91"/>
                </a:cubicBezTo>
                <a:cubicBezTo>
                  <a:pt x="107" y="92"/>
                  <a:pt x="107" y="92"/>
                  <a:pt x="107" y="92"/>
                </a:cubicBezTo>
                <a:close/>
                <a:moveTo>
                  <a:pt x="32" y="73"/>
                </a:moveTo>
                <a:cubicBezTo>
                  <a:pt x="32" y="71"/>
                  <a:pt x="33" y="68"/>
                  <a:pt x="34" y="66"/>
                </a:cubicBezTo>
                <a:cubicBezTo>
                  <a:pt x="35" y="65"/>
                  <a:pt x="35" y="63"/>
                  <a:pt x="34" y="62"/>
                </a:cubicBezTo>
                <a:cubicBezTo>
                  <a:pt x="32" y="56"/>
                  <a:pt x="30" y="51"/>
                  <a:pt x="29" y="46"/>
                </a:cubicBezTo>
                <a:cubicBezTo>
                  <a:pt x="29" y="45"/>
                  <a:pt x="28" y="45"/>
                  <a:pt x="27" y="45"/>
                </a:cubicBezTo>
                <a:cubicBezTo>
                  <a:pt x="10" y="54"/>
                  <a:pt x="8" y="68"/>
                  <a:pt x="20" y="78"/>
                </a:cubicBezTo>
                <a:cubicBezTo>
                  <a:pt x="20" y="78"/>
                  <a:pt x="21" y="78"/>
                  <a:pt x="22" y="78"/>
                </a:cubicBezTo>
                <a:cubicBezTo>
                  <a:pt x="24" y="75"/>
                  <a:pt x="27" y="74"/>
                  <a:pt x="30" y="74"/>
                </a:cubicBezTo>
                <a:cubicBezTo>
                  <a:pt x="31" y="74"/>
                  <a:pt x="31" y="74"/>
                  <a:pt x="32" y="73"/>
                </a:cubicBezTo>
                <a:close/>
                <a:moveTo>
                  <a:pt x="35" y="75"/>
                </a:moveTo>
                <a:cubicBezTo>
                  <a:pt x="39" y="77"/>
                  <a:pt x="41" y="82"/>
                  <a:pt x="41" y="86"/>
                </a:cubicBezTo>
                <a:cubicBezTo>
                  <a:pt x="41" y="87"/>
                  <a:pt x="41" y="87"/>
                  <a:pt x="42" y="87"/>
                </a:cubicBezTo>
                <a:cubicBezTo>
                  <a:pt x="43" y="88"/>
                  <a:pt x="45" y="88"/>
                  <a:pt x="47" y="88"/>
                </a:cubicBezTo>
                <a:cubicBezTo>
                  <a:pt x="48" y="89"/>
                  <a:pt x="48" y="87"/>
                  <a:pt x="48" y="87"/>
                </a:cubicBezTo>
                <a:cubicBezTo>
                  <a:pt x="44" y="81"/>
                  <a:pt x="41" y="75"/>
                  <a:pt x="38" y="69"/>
                </a:cubicBezTo>
                <a:cubicBezTo>
                  <a:pt x="37" y="68"/>
                  <a:pt x="36" y="68"/>
                  <a:pt x="36" y="69"/>
                </a:cubicBezTo>
                <a:cubicBezTo>
                  <a:pt x="35" y="71"/>
                  <a:pt x="35" y="72"/>
                  <a:pt x="34" y="74"/>
                </a:cubicBezTo>
                <a:cubicBezTo>
                  <a:pt x="34" y="74"/>
                  <a:pt x="34" y="75"/>
                  <a:pt x="35" y="75"/>
                </a:cubicBezTo>
                <a:close/>
                <a:moveTo>
                  <a:pt x="39" y="90"/>
                </a:moveTo>
                <a:cubicBezTo>
                  <a:pt x="38" y="93"/>
                  <a:pt x="35" y="95"/>
                  <a:pt x="32" y="96"/>
                </a:cubicBezTo>
                <a:cubicBezTo>
                  <a:pt x="32" y="96"/>
                  <a:pt x="31" y="96"/>
                  <a:pt x="31" y="97"/>
                </a:cubicBezTo>
                <a:cubicBezTo>
                  <a:pt x="34" y="113"/>
                  <a:pt x="47" y="118"/>
                  <a:pt x="63" y="107"/>
                </a:cubicBezTo>
                <a:cubicBezTo>
                  <a:pt x="64" y="107"/>
                  <a:pt x="64" y="106"/>
                  <a:pt x="64" y="106"/>
                </a:cubicBezTo>
                <a:cubicBezTo>
                  <a:pt x="60" y="102"/>
                  <a:pt x="56" y="98"/>
                  <a:pt x="52" y="93"/>
                </a:cubicBezTo>
                <a:cubicBezTo>
                  <a:pt x="52" y="92"/>
                  <a:pt x="50" y="91"/>
                  <a:pt x="49" y="91"/>
                </a:cubicBezTo>
                <a:cubicBezTo>
                  <a:pt x="46" y="91"/>
                  <a:pt x="43" y="90"/>
                  <a:pt x="41" y="90"/>
                </a:cubicBezTo>
                <a:cubicBezTo>
                  <a:pt x="40" y="90"/>
                  <a:pt x="40" y="90"/>
                  <a:pt x="39" y="90"/>
                </a:cubicBezTo>
                <a:close/>
                <a:moveTo>
                  <a:pt x="98" y="21"/>
                </a:moveTo>
                <a:cubicBezTo>
                  <a:pt x="92" y="26"/>
                  <a:pt x="84" y="23"/>
                  <a:pt x="82" y="16"/>
                </a:cubicBezTo>
                <a:cubicBezTo>
                  <a:pt x="81" y="16"/>
                  <a:pt x="81" y="15"/>
                  <a:pt x="80" y="15"/>
                </a:cubicBezTo>
                <a:cubicBezTo>
                  <a:pt x="77" y="16"/>
                  <a:pt x="74" y="18"/>
                  <a:pt x="71" y="20"/>
                </a:cubicBezTo>
                <a:cubicBezTo>
                  <a:pt x="70" y="21"/>
                  <a:pt x="70" y="21"/>
                  <a:pt x="70" y="22"/>
                </a:cubicBezTo>
                <a:cubicBezTo>
                  <a:pt x="74" y="25"/>
                  <a:pt x="78" y="30"/>
                  <a:pt x="82" y="35"/>
                </a:cubicBezTo>
                <a:cubicBezTo>
                  <a:pt x="83" y="36"/>
                  <a:pt x="84" y="36"/>
                  <a:pt x="85" y="37"/>
                </a:cubicBezTo>
                <a:cubicBezTo>
                  <a:pt x="91" y="37"/>
                  <a:pt x="97" y="38"/>
                  <a:pt x="101" y="40"/>
                </a:cubicBezTo>
                <a:cubicBezTo>
                  <a:pt x="102" y="40"/>
                  <a:pt x="103" y="40"/>
                  <a:pt x="103" y="39"/>
                </a:cubicBezTo>
                <a:cubicBezTo>
                  <a:pt x="103" y="32"/>
                  <a:pt x="102" y="26"/>
                  <a:pt x="100" y="22"/>
                </a:cubicBezTo>
                <a:cubicBezTo>
                  <a:pt x="99" y="21"/>
                  <a:pt x="99" y="21"/>
                  <a:pt x="98" y="21"/>
                </a:cubicBezTo>
                <a:close/>
                <a:moveTo>
                  <a:pt x="63" y="20"/>
                </a:moveTo>
                <a:cubicBezTo>
                  <a:pt x="45" y="8"/>
                  <a:pt x="29" y="16"/>
                  <a:pt x="31" y="39"/>
                </a:cubicBezTo>
                <a:cubicBezTo>
                  <a:pt x="31" y="40"/>
                  <a:pt x="32" y="40"/>
                  <a:pt x="32" y="40"/>
                </a:cubicBezTo>
                <a:cubicBezTo>
                  <a:pt x="37" y="38"/>
                  <a:pt x="43" y="37"/>
                  <a:pt x="49" y="37"/>
                </a:cubicBezTo>
                <a:cubicBezTo>
                  <a:pt x="50" y="36"/>
                  <a:pt x="52" y="36"/>
                  <a:pt x="52" y="35"/>
                </a:cubicBezTo>
                <a:cubicBezTo>
                  <a:pt x="56" y="30"/>
                  <a:pt x="60" y="25"/>
                  <a:pt x="64" y="22"/>
                </a:cubicBezTo>
                <a:cubicBezTo>
                  <a:pt x="64" y="21"/>
                  <a:pt x="64" y="21"/>
                  <a:pt x="63" y="20"/>
                </a:cubicBezTo>
                <a:close/>
                <a:moveTo>
                  <a:pt x="87" y="88"/>
                </a:moveTo>
                <a:cubicBezTo>
                  <a:pt x="93" y="87"/>
                  <a:pt x="98" y="86"/>
                  <a:pt x="102" y="85"/>
                </a:cubicBezTo>
                <a:cubicBezTo>
                  <a:pt x="102" y="84"/>
                  <a:pt x="102" y="84"/>
                  <a:pt x="102" y="83"/>
                </a:cubicBezTo>
                <a:cubicBezTo>
                  <a:pt x="102" y="79"/>
                  <a:pt x="100" y="74"/>
                  <a:pt x="98" y="69"/>
                </a:cubicBezTo>
                <a:cubicBezTo>
                  <a:pt x="98" y="68"/>
                  <a:pt x="97" y="68"/>
                  <a:pt x="96" y="69"/>
                </a:cubicBezTo>
                <a:cubicBezTo>
                  <a:pt x="93" y="75"/>
                  <a:pt x="90" y="81"/>
                  <a:pt x="86" y="87"/>
                </a:cubicBezTo>
                <a:cubicBezTo>
                  <a:pt x="86" y="87"/>
                  <a:pt x="86" y="89"/>
                  <a:pt x="87" y="88"/>
                </a:cubicBezTo>
                <a:close/>
                <a:moveTo>
                  <a:pt x="38" y="59"/>
                </a:moveTo>
                <a:cubicBezTo>
                  <a:pt x="41" y="53"/>
                  <a:pt x="44" y="47"/>
                  <a:pt x="48" y="41"/>
                </a:cubicBezTo>
                <a:cubicBezTo>
                  <a:pt x="48" y="40"/>
                  <a:pt x="48" y="39"/>
                  <a:pt x="47" y="39"/>
                </a:cubicBezTo>
                <a:cubicBezTo>
                  <a:pt x="41" y="40"/>
                  <a:pt x="36" y="41"/>
                  <a:pt x="32" y="43"/>
                </a:cubicBezTo>
                <a:cubicBezTo>
                  <a:pt x="32" y="43"/>
                  <a:pt x="32" y="44"/>
                  <a:pt x="32" y="44"/>
                </a:cubicBezTo>
                <a:cubicBezTo>
                  <a:pt x="32" y="49"/>
                  <a:pt x="34" y="53"/>
                  <a:pt x="36" y="58"/>
                </a:cubicBezTo>
                <a:cubicBezTo>
                  <a:pt x="36" y="59"/>
                  <a:pt x="37" y="59"/>
                  <a:pt x="38" y="59"/>
                </a:cubicBezTo>
                <a:close/>
                <a:moveTo>
                  <a:pt x="105" y="46"/>
                </a:moveTo>
                <a:cubicBezTo>
                  <a:pt x="104" y="51"/>
                  <a:pt x="102" y="56"/>
                  <a:pt x="100" y="62"/>
                </a:cubicBezTo>
                <a:cubicBezTo>
                  <a:pt x="99" y="63"/>
                  <a:pt x="99" y="65"/>
                  <a:pt x="100" y="66"/>
                </a:cubicBezTo>
                <a:cubicBezTo>
                  <a:pt x="102" y="72"/>
                  <a:pt x="104" y="77"/>
                  <a:pt x="105" y="82"/>
                </a:cubicBezTo>
                <a:cubicBezTo>
                  <a:pt x="105" y="83"/>
                  <a:pt x="106" y="83"/>
                  <a:pt x="107" y="83"/>
                </a:cubicBezTo>
                <a:cubicBezTo>
                  <a:pt x="127" y="73"/>
                  <a:pt x="127" y="55"/>
                  <a:pt x="107" y="45"/>
                </a:cubicBezTo>
                <a:cubicBezTo>
                  <a:pt x="106" y="45"/>
                  <a:pt x="105" y="45"/>
                  <a:pt x="105" y="46"/>
                </a:cubicBezTo>
                <a:close/>
                <a:moveTo>
                  <a:pt x="79" y="89"/>
                </a:moveTo>
                <a:cubicBezTo>
                  <a:pt x="71" y="90"/>
                  <a:pt x="63" y="90"/>
                  <a:pt x="55" y="89"/>
                </a:cubicBezTo>
                <a:cubicBezTo>
                  <a:pt x="53" y="89"/>
                  <a:pt x="52" y="89"/>
                  <a:pt x="51" y="87"/>
                </a:cubicBezTo>
                <a:cubicBezTo>
                  <a:pt x="46" y="81"/>
                  <a:pt x="42" y="73"/>
                  <a:pt x="39" y="66"/>
                </a:cubicBezTo>
                <a:cubicBezTo>
                  <a:pt x="38" y="65"/>
                  <a:pt x="38" y="63"/>
                  <a:pt x="39" y="62"/>
                </a:cubicBezTo>
                <a:cubicBezTo>
                  <a:pt x="42" y="54"/>
                  <a:pt x="46" y="47"/>
                  <a:pt x="51" y="40"/>
                </a:cubicBezTo>
                <a:cubicBezTo>
                  <a:pt x="52" y="39"/>
                  <a:pt x="53" y="38"/>
                  <a:pt x="55" y="38"/>
                </a:cubicBezTo>
                <a:cubicBezTo>
                  <a:pt x="63" y="38"/>
                  <a:pt x="71" y="38"/>
                  <a:pt x="79" y="38"/>
                </a:cubicBezTo>
                <a:cubicBezTo>
                  <a:pt x="81" y="38"/>
                  <a:pt x="82" y="39"/>
                  <a:pt x="83" y="40"/>
                </a:cubicBezTo>
                <a:cubicBezTo>
                  <a:pt x="88" y="47"/>
                  <a:pt x="92" y="54"/>
                  <a:pt x="95" y="62"/>
                </a:cubicBezTo>
                <a:cubicBezTo>
                  <a:pt x="96" y="63"/>
                  <a:pt x="96" y="65"/>
                  <a:pt x="95" y="66"/>
                </a:cubicBezTo>
                <a:cubicBezTo>
                  <a:pt x="92" y="73"/>
                  <a:pt x="88" y="81"/>
                  <a:pt x="83" y="87"/>
                </a:cubicBezTo>
                <a:cubicBezTo>
                  <a:pt x="82" y="89"/>
                  <a:pt x="81" y="89"/>
                  <a:pt x="79" y="89"/>
                </a:cubicBezTo>
                <a:close/>
                <a:moveTo>
                  <a:pt x="78" y="94"/>
                </a:moveTo>
                <a:cubicBezTo>
                  <a:pt x="75" y="98"/>
                  <a:pt x="71" y="101"/>
                  <a:pt x="68" y="104"/>
                </a:cubicBezTo>
                <a:cubicBezTo>
                  <a:pt x="67" y="105"/>
                  <a:pt x="67" y="105"/>
                  <a:pt x="66" y="104"/>
                </a:cubicBezTo>
                <a:cubicBezTo>
                  <a:pt x="63" y="101"/>
                  <a:pt x="59" y="98"/>
                  <a:pt x="56" y="94"/>
                </a:cubicBezTo>
                <a:cubicBezTo>
                  <a:pt x="55" y="93"/>
                  <a:pt x="56" y="92"/>
                  <a:pt x="57" y="92"/>
                </a:cubicBezTo>
                <a:cubicBezTo>
                  <a:pt x="64" y="92"/>
                  <a:pt x="70" y="92"/>
                  <a:pt x="77" y="92"/>
                </a:cubicBezTo>
                <a:cubicBezTo>
                  <a:pt x="78" y="92"/>
                  <a:pt x="79" y="93"/>
                  <a:pt x="78" y="94"/>
                </a:cubicBezTo>
                <a:close/>
                <a:moveTo>
                  <a:pt x="102" y="44"/>
                </a:moveTo>
                <a:cubicBezTo>
                  <a:pt x="102" y="49"/>
                  <a:pt x="100" y="53"/>
                  <a:pt x="98" y="58"/>
                </a:cubicBezTo>
                <a:cubicBezTo>
                  <a:pt x="98" y="59"/>
                  <a:pt x="97" y="59"/>
                  <a:pt x="96" y="59"/>
                </a:cubicBezTo>
                <a:cubicBezTo>
                  <a:pt x="93" y="53"/>
                  <a:pt x="90" y="47"/>
                  <a:pt x="86" y="41"/>
                </a:cubicBezTo>
                <a:cubicBezTo>
                  <a:pt x="86" y="40"/>
                  <a:pt x="86" y="39"/>
                  <a:pt x="87" y="39"/>
                </a:cubicBezTo>
                <a:cubicBezTo>
                  <a:pt x="93" y="40"/>
                  <a:pt x="97" y="41"/>
                  <a:pt x="101" y="43"/>
                </a:cubicBezTo>
                <a:cubicBezTo>
                  <a:pt x="102" y="43"/>
                  <a:pt x="102" y="44"/>
                  <a:pt x="102" y="44"/>
                </a:cubicBezTo>
                <a:close/>
              </a:path>
            </a:pathLst>
          </a:custGeom>
          <a:solidFill>
            <a:schemeClr val="accent1"/>
          </a:solidFill>
          <a:ln>
            <a:noFill/>
          </a:ln>
        </p:spPr>
        <p:txBody>
          <a:bodyPr/>
          <a:lstStyle/>
          <a:p>
            <a:endParaRPr lang="zh-CN" altLang="en-US">
              <a:solidFill>
                <a:schemeClr val="bg1">
                  <a:lumMod val="50000"/>
                </a:schemeClr>
              </a:solidFill>
              <a:latin typeface="微软雅黑 Light" pitchFamily="34" charset="-122"/>
              <a:ea typeface="微软雅黑 Light" pitchFamily="34" charset="-122"/>
            </a:endParaRPr>
          </a:p>
        </p:txBody>
      </p:sp>
      <p:sp>
        <p:nvSpPr>
          <p:cNvPr id="11277" name="Rectangle 13"/>
          <p:cNvSpPr>
            <a:spLocks noChangeArrowheads="1"/>
          </p:cNvSpPr>
          <p:nvPr/>
        </p:nvSpPr>
        <p:spPr bwMode="auto">
          <a:xfrm>
            <a:off x="4859340" y="1639296"/>
            <a:ext cx="3385070" cy="5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3600" dirty="0">
                <a:latin typeface="宋体" panose="02010600030101010101" pitchFamily="2" charset="-122"/>
                <a:ea typeface="宋体" panose="02010600030101010101" pitchFamily="2" charset="-122"/>
              </a:rPr>
              <a:t>两种主要方法</a:t>
            </a:r>
          </a:p>
        </p:txBody>
      </p:sp>
      <p:sp>
        <p:nvSpPr>
          <p:cNvPr id="11278" name="Text Box 14"/>
          <p:cNvSpPr txBox="1">
            <a:spLocks noChangeArrowheads="1"/>
          </p:cNvSpPr>
          <p:nvPr/>
        </p:nvSpPr>
        <p:spPr bwMode="auto">
          <a:xfrm>
            <a:off x="1520706" y="2919396"/>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latin typeface="黑体" panose="02010609060101010101" pitchFamily="49" charset="-122"/>
                <a:ea typeface="黑体" panose="02010609060101010101" pitchFamily="49" charset="-122"/>
              </a:rPr>
              <a:t>PLS</a:t>
            </a:r>
            <a:endParaRPr lang="zh-CN" altLang="zh-CN" dirty="0">
              <a:latin typeface="黑体" panose="02010609060101010101" pitchFamily="49" charset="-122"/>
              <a:ea typeface="黑体" panose="02010609060101010101" pitchFamily="49" charset="-122"/>
            </a:endParaRPr>
          </a:p>
        </p:txBody>
      </p:sp>
      <p:sp>
        <p:nvSpPr>
          <p:cNvPr id="11279" name="Text Box 15"/>
          <p:cNvSpPr txBox="1">
            <a:spLocks noChangeArrowheads="1"/>
          </p:cNvSpPr>
          <p:nvPr/>
        </p:nvSpPr>
        <p:spPr bwMode="auto">
          <a:xfrm>
            <a:off x="1450975" y="3239334"/>
            <a:ext cx="6976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800" dirty="0">
                <a:solidFill>
                  <a:schemeClr val="bg2"/>
                </a:solidFill>
                <a:latin typeface="微软雅黑 Light" pitchFamily="34" charset="-122"/>
                <a:ea typeface="微软雅黑 Light" pitchFamily="34" charset="-122"/>
              </a:rPr>
              <a:t>偏最小二乘</a:t>
            </a:r>
            <a:endParaRPr lang="zh-CN" altLang="zh-CN" sz="800" dirty="0">
              <a:solidFill>
                <a:schemeClr val="bg2"/>
              </a:solidFill>
              <a:latin typeface="微软雅黑 Light" pitchFamily="34" charset="-122"/>
              <a:ea typeface="微软雅黑 Light" pitchFamily="34" charset="-122"/>
            </a:endParaRPr>
          </a:p>
        </p:txBody>
      </p:sp>
      <p:sp>
        <p:nvSpPr>
          <p:cNvPr id="11280" name="Text Box 16"/>
          <p:cNvSpPr txBox="1">
            <a:spLocks noChangeArrowheads="1"/>
          </p:cNvSpPr>
          <p:nvPr/>
        </p:nvSpPr>
        <p:spPr bwMode="auto">
          <a:xfrm>
            <a:off x="5824539" y="2869954"/>
            <a:ext cx="15696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黑体" panose="02010609060101010101" pitchFamily="49" charset="-122"/>
                <a:ea typeface="黑体" panose="02010609060101010101" pitchFamily="49" charset="-122"/>
              </a:rPr>
              <a:t>结构方程模型</a:t>
            </a:r>
            <a:endParaRPr lang="zh-CN" altLang="zh-CN" dirty="0">
              <a:latin typeface="黑体" panose="02010609060101010101" pitchFamily="49" charset="-122"/>
              <a:ea typeface="黑体" panose="02010609060101010101" pitchFamily="49" charset="-122"/>
            </a:endParaRPr>
          </a:p>
        </p:txBody>
      </p:sp>
      <p:sp>
        <p:nvSpPr>
          <p:cNvPr id="11281" name="Text Box 17"/>
          <p:cNvSpPr txBox="1">
            <a:spLocks noChangeArrowheads="1"/>
          </p:cNvSpPr>
          <p:nvPr/>
        </p:nvSpPr>
        <p:spPr bwMode="auto">
          <a:xfrm>
            <a:off x="5824539" y="3202370"/>
            <a:ext cx="4924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800" dirty="0">
                <a:solidFill>
                  <a:schemeClr val="bg2"/>
                </a:solidFill>
                <a:latin typeface="黑体-简"/>
                <a:ea typeface="微软雅黑 Light" pitchFamily="34" charset="-122"/>
              </a:rPr>
              <a:t>协方差</a:t>
            </a:r>
            <a:endParaRPr lang="zh-CN" altLang="zh-CN" sz="800" dirty="0">
              <a:solidFill>
                <a:schemeClr val="bg2"/>
              </a:solidFill>
              <a:latin typeface="黑体-简"/>
              <a:ea typeface="微软雅黑 Light" pitchFamily="34" charset="-122"/>
            </a:endParaRPr>
          </a:p>
        </p:txBody>
      </p:sp>
      <p:sp>
        <p:nvSpPr>
          <p:cNvPr id="11282" name="Rectangle 18"/>
          <p:cNvSpPr>
            <a:spLocks noChangeArrowheads="1"/>
          </p:cNvSpPr>
          <p:nvPr/>
        </p:nvSpPr>
        <p:spPr bwMode="auto">
          <a:xfrm>
            <a:off x="593502" y="3648889"/>
            <a:ext cx="3474442" cy="130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pPr>
            <a:r>
              <a:rPr lang="zh-CN" altLang="en-US" dirty="0">
                <a:latin typeface="宋体" panose="02010600030101010101" pitchFamily="2" charset="-122"/>
                <a:ea typeface="宋体" panose="02010600030101010101" pitchFamily="2" charset="-122"/>
              </a:rPr>
              <a:t>偏最小二乘法（</a:t>
            </a:r>
            <a:r>
              <a:rPr lang="en-US" altLang="zh-CN" dirty="0">
                <a:latin typeface="宋体" panose="02010600030101010101" pitchFamily="2" charset="-122"/>
                <a:ea typeface="宋体" panose="02010600030101010101" pitchFamily="2" charset="-122"/>
              </a:rPr>
              <a:t>PLS</a:t>
            </a:r>
            <a:r>
              <a:rPr lang="zh-CN" altLang="en-US" dirty="0">
                <a:latin typeface="宋体" panose="02010600030101010101" pitchFamily="2" charset="-122"/>
                <a:ea typeface="宋体" panose="02010600030101010101" pitchFamily="2" charset="-122"/>
              </a:rPr>
              <a:t>）完全根据原始数据通过迭代算法找到各个变量之间的完全线性关系，而且估计出全部隐变量的值。</a:t>
            </a:r>
          </a:p>
        </p:txBody>
      </p:sp>
      <p:sp>
        <p:nvSpPr>
          <p:cNvPr id="11283" name="Rectangle 19"/>
          <p:cNvSpPr>
            <a:spLocks noChangeArrowheads="1"/>
          </p:cNvSpPr>
          <p:nvPr/>
        </p:nvSpPr>
        <p:spPr bwMode="auto">
          <a:xfrm>
            <a:off x="4215357" y="3332894"/>
            <a:ext cx="4788024" cy="163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pPr>
            <a:r>
              <a:rPr lang="zh-CN" altLang="en-US" dirty="0">
                <a:latin typeface="宋体" panose="02010600030101010101" pitchFamily="2" charset="-122"/>
                <a:ea typeface="宋体" panose="02010600030101010101" pitchFamily="2" charset="-122"/>
              </a:rPr>
              <a:t>结构方程模型方法则在对数据的多元正态性的假定下，加上图模型所确定的协方差关系得到似然函数，最后以最大似然法来得到各种估计，但最大似然法无法估计出隐变量的值，也无法得到线性关系的绝对系数（只有相对系数）。</a:t>
            </a:r>
          </a:p>
        </p:txBody>
      </p:sp>
      <p:pic>
        <p:nvPicPr>
          <p:cNvPr id="23" name="Picture 2" descr="D:\1稻壳模板\ppt\2016.4\小清新水彩花卉毕业答辩模板\未标题-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a:extLst>
              <a:ext uri="{FF2B5EF4-FFF2-40B4-BE49-F238E27FC236}">
                <a16:creationId xmlns:a16="http://schemas.microsoft.com/office/drawing/2014/main" id="{926F2367-E83C-4331-BBE1-881D1B003A6C}"/>
              </a:ext>
            </a:extLst>
          </p:cNvPr>
          <p:cNvSpPr/>
          <p:nvPr/>
        </p:nvSpPr>
        <p:spPr>
          <a:xfrm>
            <a:off x="318816" y="26321"/>
            <a:ext cx="3482346"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spTree>
    <p:extLst>
      <p:ext uri="{BB962C8B-B14F-4D97-AF65-F5344CB8AC3E}">
        <p14:creationId xmlns:p14="http://schemas.microsoft.com/office/powerpoint/2010/main" val="265561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3" name="Rectangle 25"/>
          <p:cNvSpPr>
            <a:spLocks noChangeArrowheads="1"/>
          </p:cNvSpPr>
          <p:nvPr/>
        </p:nvSpPr>
        <p:spPr bwMode="auto">
          <a:xfrm>
            <a:off x="7334251" y="1423633"/>
            <a:ext cx="1655763" cy="9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dirty="0">
                <a:solidFill>
                  <a:prstClr val="white"/>
                </a:solidFill>
                <a:latin typeface="微软雅黑 Light" pitchFamily="34" charset="-122"/>
                <a:ea typeface="微软雅黑 Light" pitchFamily="34" charset="-122"/>
              </a:rPr>
              <a:t>01</a:t>
            </a:r>
            <a:r>
              <a:rPr lang="zh-CN" altLang="en-US" sz="800" dirty="0">
                <a:solidFill>
                  <a:prstClr val="white"/>
                </a:solidFill>
                <a:latin typeface="微软雅黑 Light" pitchFamily="34" charset="-122"/>
                <a:ea typeface="微软雅黑 Light" pitchFamily="34" charset="-122"/>
              </a:rPr>
              <a:t> BUSINESS SECTION</a:t>
            </a:r>
            <a:endParaRPr lang="zh-CN" altLang="en-US" sz="2400" dirty="0">
              <a:solidFill>
                <a:prstClr val="white"/>
              </a:solidFill>
              <a:latin typeface="微软雅黑 Light" pitchFamily="34" charset="-122"/>
              <a:ea typeface="微软雅黑 Light" pitchFamily="34" charset="-122"/>
            </a:endParaRPr>
          </a:p>
          <a:p>
            <a:pPr algn="just"/>
            <a:r>
              <a:rPr lang="en-US" altLang="zh-CN" sz="800" dirty="0">
                <a:solidFill>
                  <a:prstClr val="white"/>
                </a:solidFill>
                <a:latin typeface="微软雅黑 Light" pitchFamily="34" charset="-122"/>
                <a:ea typeface="微软雅黑 Light" pitchFamily="34" charset="-122"/>
              </a:rPr>
              <a:t>We have many PowerPoint </a:t>
            </a:r>
            <a:r>
              <a:rPr lang="zh-CN" altLang="en-US" sz="800" dirty="0">
                <a:solidFill>
                  <a:prstClr val="white"/>
                </a:solidFill>
                <a:latin typeface="微软雅黑 Light" pitchFamily="34" charset="-122"/>
                <a:ea typeface="微软雅黑 Light" pitchFamily="34" charset="-122"/>
              </a:rPr>
              <a:t>templates</a:t>
            </a:r>
            <a:r>
              <a:rPr lang="en-US" altLang="zh-CN" sz="800" dirty="0">
                <a:solidFill>
                  <a:prstClr val="white"/>
                </a:solidFill>
                <a:latin typeface="微软雅黑 Light" pitchFamily="34" charset="-122"/>
                <a:ea typeface="微软雅黑 Light" pitchFamily="34" charset="-122"/>
              </a:rPr>
              <a:t> that has been specifically designed to help anyone that is stepping into the world of PowerPoint for the very first time. </a:t>
            </a:r>
            <a:endParaRPr lang="zh-CN" altLang="en-US" sz="800" dirty="0">
              <a:solidFill>
                <a:prstClr val="white"/>
              </a:solidFill>
              <a:latin typeface="微软雅黑 Light" pitchFamily="34" charset="-122"/>
              <a:ea typeface="微软雅黑 Light" pitchFamily="34" charset="-122"/>
            </a:endParaRPr>
          </a:p>
        </p:txBody>
      </p:sp>
      <p:pic>
        <p:nvPicPr>
          <p:cNvPr id="23" name="Picture 2" descr="D:\1稻壳模板\ppt\2016.4\小清新水彩花卉毕业答辩模板\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FEE83C7B-92D4-4DC5-AE1B-2DDD59507D1A}"/>
              </a:ext>
            </a:extLst>
          </p:cNvPr>
          <p:cNvSpPr txBox="1"/>
          <p:nvPr/>
        </p:nvSpPr>
        <p:spPr>
          <a:xfrm>
            <a:off x="153986" y="1265013"/>
            <a:ext cx="4608512" cy="2122376"/>
          </a:xfrm>
          <a:prstGeom prst="rect">
            <a:avLst/>
          </a:prstGeom>
          <a:noFill/>
        </p:spPr>
        <p:txBody>
          <a:bodyPr wrap="square" rtlCol="0">
            <a:spAutoFit/>
          </a:bodyPr>
          <a:lstStyle/>
          <a:p>
            <a:pPr>
              <a:lnSpc>
                <a:spcPct val="150000"/>
              </a:lnSpc>
            </a:pPr>
            <a:r>
              <a:rPr lang="en-US" altLang="zh-CN" dirty="0"/>
              <a:t>PLS</a:t>
            </a:r>
            <a:r>
              <a:rPr lang="zh-CN" altLang="en-US" dirty="0"/>
              <a:t>与协方差方法除了分析目标都是路径模型之外，没有任何内容上的交叉，很难比较它们的结果，它们的模型假定，计算过程与输出均有很大的区别。两种方法不应该是互斥的</a:t>
            </a:r>
            <a:r>
              <a:rPr lang="en-US" altLang="zh-CN" dirty="0"/>
              <a:t>, </a:t>
            </a:r>
            <a:r>
              <a:rPr lang="zh-CN" altLang="en-US" dirty="0"/>
              <a:t>应该是互补的。</a:t>
            </a:r>
            <a:endParaRPr lang="en-US" altLang="zh-CN" dirty="0"/>
          </a:p>
        </p:txBody>
      </p:sp>
      <p:sp>
        <p:nvSpPr>
          <p:cNvPr id="9" name="Rectangle 8" descr="22">
            <a:extLst>
              <a:ext uri="{FF2B5EF4-FFF2-40B4-BE49-F238E27FC236}">
                <a16:creationId xmlns:a16="http://schemas.microsoft.com/office/drawing/2014/main" id="{3300B634-521F-447E-ABB5-5667B74754C2}"/>
              </a:ext>
            </a:extLst>
          </p:cNvPr>
          <p:cNvSpPr>
            <a:spLocks noChangeArrowheads="1"/>
          </p:cNvSpPr>
          <p:nvPr/>
        </p:nvSpPr>
        <p:spPr bwMode="auto">
          <a:xfrm>
            <a:off x="4860032" y="1069824"/>
            <a:ext cx="3963988" cy="2928253"/>
          </a:xfrm>
          <a:prstGeom prst="rect">
            <a:avLst/>
          </a:prstGeom>
          <a:blipFill dpi="0"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a:blipFill>
          <a:ln>
            <a:noFill/>
          </a:ln>
          <a:effectLst/>
        </p:spPr>
        <p:txBody>
          <a:bodyPr wrap="none" anchor="ctr"/>
          <a:lstStyle/>
          <a:p>
            <a:endParaRPr lang="zh-CN" altLang="en-US">
              <a:solidFill>
                <a:prstClr val="white">
                  <a:lumMod val="50000"/>
                </a:prstClr>
              </a:solidFill>
            </a:endParaRPr>
          </a:p>
        </p:txBody>
      </p:sp>
      <p:sp>
        <p:nvSpPr>
          <p:cNvPr id="8" name="矩形 7">
            <a:extLst>
              <a:ext uri="{FF2B5EF4-FFF2-40B4-BE49-F238E27FC236}">
                <a16:creationId xmlns:a16="http://schemas.microsoft.com/office/drawing/2014/main" id="{F11E327B-8191-4555-BA42-48945D022249}"/>
              </a:ext>
            </a:extLst>
          </p:cNvPr>
          <p:cNvSpPr/>
          <p:nvPr/>
        </p:nvSpPr>
        <p:spPr>
          <a:xfrm>
            <a:off x="318816" y="26321"/>
            <a:ext cx="3482346" cy="466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spTree>
    <p:extLst>
      <p:ext uri="{BB962C8B-B14F-4D97-AF65-F5344CB8AC3E}">
        <p14:creationId xmlns:p14="http://schemas.microsoft.com/office/powerpoint/2010/main" val="64469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BD06B17-FE40-4B74-86B5-03A29EAE30C5}"/>
              </a:ext>
            </a:extLst>
          </p:cNvPr>
          <p:cNvGrpSpPr/>
          <p:nvPr/>
        </p:nvGrpSpPr>
        <p:grpSpPr>
          <a:xfrm>
            <a:off x="1039674" y="232627"/>
            <a:ext cx="7926796" cy="472598"/>
            <a:chOff x="1386232" y="310169"/>
            <a:chExt cx="10569061" cy="630131"/>
          </a:xfrm>
        </p:grpSpPr>
        <p:cxnSp>
          <p:nvCxnSpPr>
            <p:cNvPr id="17" name="直接连接符 16">
              <a:extLst>
                <a:ext uri="{FF2B5EF4-FFF2-40B4-BE49-F238E27FC236}">
                  <a16:creationId xmlns:a16="http://schemas.microsoft.com/office/drawing/2014/main" id="{B2F09F19-9239-411C-BD62-8245314BB450}"/>
                </a:ext>
              </a:extLst>
            </p:cNvPr>
            <p:cNvCxnSpPr>
              <a:cxnSpLocks/>
            </p:cNvCxnSpPr>
            <p:nvPr/>
          </p:nvCxnSpPr>
          <p:spPr>
            <a:xfrm>
              <a:off x="1386232" y="940300"/>
              <a:ext cx="10569061" cy="0"/>
            </a:xfrm>
            <a:prstGeom prst="line">
              <a:avLst/>
            </a:prstGeom>
            <a:noFill/>
            <a:ln w="28575" cap="flat" cmpd="sng" algn="ctr">
              <a:solidFill>
                <a:srgbClr val="008000"/>
              </a:solidFill>
              <a:prstDash val="solid"/>
              <a:miter lim="800000"/>
            </a:ln>
            <a:effectLst/>
          </p:spPr>
        </p:cxnSp>
        <p:sp>
          <p:nvSpPr>
            <p:cNvPr id="6" name="矩形 5">
              <a:extLst>
                <a:ext uri="{FF2B5EF4-FFF2-40B4-BE49-F238E27FC236}">
                  <a16:creationId xmlns:a16="http://schemas.microsoft.com/office/drawing/2014/main" id="{76B4D391-5659-4DBB-AE52-44E9C287381E}"/>
                </a:ext>
              </a:extLst>
            </p:cNvPr>
            <p:cNvSpPr/>
            <p:nvPr/>
          </p:nvSpPr>
          <p:spPr>
            <a:xfrm>
              <a:off x="1548883" y="310169"/>
              <a:ext cx="4643128" cy="62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结构方程模型基本概念</a:t>
              </a:r>
            </a:p>
          </p:txBody>
        </p:sp>
      </p:grpSp>
      <p:sp>
        <p:nvSpPr>
          <p:cNvPr id="9" name="object 5">
            <a:extLst>
              <a:ext uri="{FF2B5EF4-FFF2-40B4-BE49-F238E27FC236}">
                <a16:creationId xmlns:a16="http://schemas.microsoft.com/office/drawing/2014/main" id="{67D327D0-B7C5-4973-BC67-91BB507803A2}"/>
              </a:ext>
            </a:extLst>
          </p:cNvPr>
          <p:cNvSpPr txBox="1"/>
          <p:nvPr/>
        </p:nvSpPr>
        <p:spPr>
          <a:xfrm>
            <a:off x="982955" y="949833"/>
            <a:ext cx="7845843" cy="3589316"/>
          </a:xfrm>
          <a:prstGeom prst="rect">
            <a:avLst/>
          </a:prstGeom>
        </p:spPr>
        <p:txBody>
          <a:bodyPr vert="horz" wrap="square" lIns="0" tIns="49530" rIns="0" bIns="0" rtlCol="0">
            <a:spAutoFit/>
          </a:bodyPr>
          <a:lstStyle/>
          <a:p>
            <a:pPr marR="104299" algn="just">
              <a:lnSpc>
                <a:spcPct val="150000"/>
              </a:lnSpc>
              <a:spcBef>
                <a:spcPts val="390"/>
              </a:spcBef>
              <a:tabLst>
                <a:tab pos="199073" algn="l"/>
              </a:tabLst>
            </a:pPr>
            <a:r>
              <a:rPr lang="en-US" altLang="zh-CN" sz="1500" spc="4" dirty="0">
                <a:latin typeface="宋体" panose="02010600030101010101" pitchFamily="2" charset="-122"/>
                <a:ea typeface="宋体" panose="02010600030101010101" pitchFamily="2" charset="-122"/>
                <a:cs typeface="Arial"/>
              </a:rPr>
              <a:t>(</a:t>
            </a:r>
            <a:r>
              <a:rPr lang="zh-CN" altLang="en-US" sz="1500" spc="19" dirty="0">
                <a:latin typeface="宋体" panose="02010600030101010101" pitchFamily="2" charset="-122"/>
                <a:ea typeface="宋体" panose="02010600030101010101" pitchFamily="2" charset="-122"/>
                <a:cs typeface="华文行楷"/>
              </a:rPr>
              <a:t>一</a:t>
            </a:r>
            <a:r>
              <a:rPr lang="en-US" altLang="zh-CN" sz="1500" spc="4" dirty="0">
                <a:latin typeface="宋体" panose="02010600030101010101" pitchFamily="2" charset="-122"/>
                <a:ea typeface="宋体" panose="02010600030101010101" pitchFamily="2" charset="-122"/>
                <a:cs typeface="Arial"/>
              </a:rPr>
              <a:t>)</a:t>
            </a:r>
            <a:r>
              <a:rPr lang="en-US" altLang="zh-CN" sz="1500" b="1" dirty="0">
                <a:latin typeface="宋体" panose="02010600030101010101" pitchFamily="2" charset="-122"/>
                <a:ea typeface="宋体" panose="02010600030101010101" pitchFamily="2" charset="-122"/>
                <a:cs typeface="Times New Roman" panose="02020603050405020304" pitchFamily="18" charset="0"/>
              </a:rPr>
              <a:t> </a:t>
            </a:r>
            <a:r>
              <a:rPr lang="zh-CN" altLang="en-US" sz="1500" b="1" dirty="0">
                <a:latin typeface="Times New Roman" panose="02020603050405020304" pitchFamily="18" charset="0"/>
                <a:ea typeface="宋体" panose="02010600030101010101" pitchFamily="2" charset="-122"/>
                <a:cs typeface="Times New Roman" panose="02020603050405020304" pitchFamily="18" charset="0"/>
              </a:rPr>
              <a:t>结构方程模型</a:t>
            </a:r>
            <a:r>
              <a:rPr lang="zh-CN" altLang="en-US" sz="1500" b="1" dirty="0">
                <a:latin typeface="宋体" panose="02010600030101010101" pitchFamily="2" charset="-122"/>
                <a:ea typeface="宋体" panose="02010600030101010101" pitchFamily="2" charset="-122"/>
                <a:cs typeface="Times New Roman" panose="02020603050405020304" pitchFamily="18" charset="0"/>
              </a:rPr>
              <a:t>基本内涵</a:t>
            </a:r>
            <a:endParaRPr lang="en-US" sz="1500" spc="19" dirty="0">
              <a:latin typeface="宋体" panose="02010600030101010101" pitchFamily="2" charset="-122"/>
              <a:ea typeface="宋体" panose="02010600030101010101" pitchFamily="2" charset="-122"/>
              <a:cs typeface="华文行楷"/>
            </a:endParaRPr>
          </a:p>
          <a:p>
            <a:pPr marL="199073" marR="104299" indent="-199073" algn="just">
              <a:lnSpc>
                <a:spcPct val="150000"/>
              </a:lnSpc>
              <a:spcBef>
                <a:spcPts val="390"/>
              </a:spcBef>
              <a:buFont typeface="Times New Roman"/>
              <a:buAutoNum type="arabicPlain"/>
              <a:tabLst>
                <a:tab pos="199073" algn="l"/>
              </a:tabLst>
            </a:pPr>
            <a:r>
              <a:rPr sz="1388" spc="19" dirty="0" err="1">
                <a:latin typeface="华文行楷"/>
                <a:cs typeface="华文行楷"/>
              </a:rPr>
              <a:t>结构方程模型</a:t>
            </a:r>
            <a:r>
              <a:rPr sz="1275" spc="19" dirty="0" err="1">
                <a:latin typeface="宋体"/>
                <a:cs typeface="宋体"/>
              </a:rPr>
              <a:t>是</a:t>
            </a:r>
            <a:r>
              <a:rPr sz="1275" spc="19" dirty="0" err="1">
                <a:solidFill>
                  <a:srgbClr val="A40020"/>
                </a:solidFill>
                <a:latin typeface="宋体"/>
                <a:cs typeface="宋体"/>
              </a:rPr>
              <a:t>应用线性方程</a:t>
            </a:r>
            <a:r>
              <a:rPr sz="1275" spc="19" dirty="0" err="1">
                <a:latin typeface="宋体"/>
                <a:cs typeface="宋体"/>
              </a:rPr>
              <a:t>表示</a:t>
            </a:r>
            <a:r>
              <a:rPr sz="1275" spc="19" dirty="0" err="1">
                <a:solidFill>
                  <a:srgbClr val="A40020"/>
                </a:solidFill>
                <a:latin typeface="宋体"/>
                <a:cs typeface="宋体"/>
              </a:rPr>
              <a:t>观测变量与潜变量之间</a:t>
            </a:r>
            <a:r>
              <a:rPr sz="1275" spc="15" dirty="0" err="1">
                <a:latin typeface="宋体"/>
                <a:cs typeface="宋体"/>
              </a:rPr>
              <a:t>，以及</a:t>
            </a:r>
            <a:r>
              <a:rPr sz="1275" spc="19" dirty="0" err="1">
                <a:solidFill>
                  <a:srgbClr val="A40020"/>
                </a:solidFill>
                <a:latin typeface="宋体"/>
                <a:cs typeface="宋体"/>
              </a:rPr>
              <a:t>潜变量之间</a:t>
            </a:r>
            <a:r>
              <a:rPr sz="1275" spc="19" dirty="0" err="1">
                <a:latin typeface="宋体"/>
                <a:cs typeface="宋体"/>
              </a:rPr>
              <a:t>关系的一种多元统计方法，其实质是一种广义的</a:t>
            </a:r>
            <a:r>
              <a:rPr sz="1275" spc="19" dirty="0" err="1">
                <a:solidFill>
                  <a:srgbClr val="A40020"/>
                </a:solidFill>
                <a:latin typeface="宋体"/>
                <a:cs typeface="宋体"/>
              </a:rPr>
              <a:t>一般线性模型</a:t>
            </a:r>
            <a:r>
              <a:rPr sz="1275" spc="19" dirty="0">
                <a:latin typeface="宋体"/>
                <a:cs typeface="宋体"/>
              </a:rPr>
              <a:t>。</a:t>
            </a:r>
            <a:endParaRPr sz="1388" dirty="0">
              <a:latin typeface="Times New Roman"/>
              <a:cs typeface="Times New Roman"/>
            </a:endParaRPr>
          </a:p>
          <a:p>
            <a:pPr marL="184309" indent="-174784">
              <a:lnSpc>
                <a:spcPct val="150000"/>
              </a:lnSpc>
              <a:buFont typeface="Times New Roman"/>
              <a:buAutoNum type="arabicPlain"/>
              <a:tabLst>
                <a:tab pos="184784" algn="l"/>
              </a:tabLst>
            </a:pPr>
            <a:r>
              <a:rPr sz="1388" spc="19" dirty="0">
                <a:latin typeface="华文行楷"/>
                <a:cs typeface="华文行楷"/>
              </a:rPr>
              <a:t>发展历程</a:t>
            </a:r>
            <a:endParaRPr sz="1388" dirty="0">
              <a:latin typeface="华文行楷"/>
              <a:cs typeface="华文行楷"/>
            </a:endParaRPr>
          </a:p>
          <a:p>
            <a:pPr marL="294798" marR="40481" indent="-285750">
              <a:lnSpc>
                <a:spcPct val="150000"/>
              </a:lnSpc>
              <a:spcBef>
                <a:spcPts val="596"/>
              </a:spcBef>
              <a:buFont typeface="Wingdings" panose="05000000000000000000" pitchFamily="2" charset="2"/>
              <a:buChar char="Ø"/>
              <a:tabLst>
                <a:tab pos="384810" algn="l"/>
              </a:tabLst>
            </a:pPr>
            <a:r>
              <a:rPr sz="1275" spc="23" dirty="0">
                <a:latin typeface="Calibri Light"/>
                <a:cs typeface="Calibri Light"/>
              </a:rPr>
              <a:t>	</a:t>
            </a:r>
            <a:r>
              <a:rPr sz="1275" spc="8" dirty="0">
                <a:latin typeface="Times New Roman"/>
                <a:cs typeface="Times New Roman"/>
              </a:rPr>
              <a:t>20</a:t>
            </a:r>
            <a:r>
              <a:rPr sz="1275" spc="19" dirty="0">
                <a:latin typeface="宋体"/>
                <a:cs typeface="宋体"/>
              </a:rPr>
              <a:t>世纪</a:t>
            </a:r>
            <a:r>
              <a:rPr sz="1275" spc="8" dirty="0">
                <a:latin typeface="Times New Roman"/>
                <a:cs typeface="Times New Roman"/>
              </a:rPr>
              <a:t>70</a:t>
            </a:r>
            <a:r>
              <a:rPr sz="1275" spc="19" dirty="0">
                <a:latin typeface="宋体"/>
                <a:cs typeface="宋体"/>
              </a:rPr>
              <a:t>年代，一些学者</a:t>
            </a:r>
            <a:r>
              <a:rPr sz="1275" spc="4" dirty="0">
                <a:latin typeface="宋体"/>
                <a:cs typeface="宋体"/>
              </a:rPr>
              <a:t>（</a:t>
            </a:r>
            <a:r>
              <a:rPr sz="1275" spc="4" dirty="0">
                <a:latin typeface="Times New Roman"/>
                <a:cs typeface="Times New Roman"/>
              </a:rPr>
              <a:t>Joreskog,1973;Wiley,1973</a:t>
            </a:r>
            <a:r>
              <a:rPr sz="1275" spc="4" dirty="0">
                <a:latin typeface="宋体"/>
                <a:cs typeface="宋体"/>
              </a:rPr>
              <a:t>）</a:t>
            </a:r>
            <a:r>
              <a:rPr sz="1275" spc="19" dirty="0">
                <a:latin typeface="宋体"/>
                <a:cs typeface="宋体"/>
              </a:rPr>
              <a:t>将</a:t>
            </a:r>
            <a:r>
              <a:rPr sz="1275" spc="19" dirty="0">
                <a:solidFill>
                  <a:srgbClr val="A40020"/>
                </a:solidFill>
                <a:latin typeface="宋体"/>
                <a:cs typeface="宋体"/>
              </a:rPr>
              <a:t>因子分析、路径分析</a:t>
            </a:r>
            <a:r>
              <a:rPr sz="1275" spc="19" dirty="0">
                <a:latin typeface="宋体"/>
                <a:cs typeface="宋体"/>
              </a:rPr>
              <a:t>等统计方法整合，提出结构方程</a:t>
            </a:r>
            <a:r>
              <a:rPr sz="1275" spc="19" dirty="0">
                <a:solidFill>
                  <a:srgbClr val="A40020"/>
                </a:solidFill>
                <a:latin typeface="宋体"/>
                <a:cs typeface="宋体"/>
              </a:rPr>
              <a:t>初步概念</a:t>
            </a:r>
            <a:r>
              <a:rPr sz="1275" spc="19" dirty="0">
                <a:latin typeface="宋体"/>
                <a:cs typeface="宋体"/>
              </a:rPr>
              <a:t>。</a:t>
            </a:r>
            <a:endParaRPr sz="1275" dirty="0">
              <a:latin typeface="宋体"/>
              <a:cs typeface="宋体"/>
            </a:endParaRPr>
          </a:p>
          <a:p>
            <a:pPr marL="294799" marR="77153" indent="-285750">
              <a:lnSpc>
                <a:spcPct val="150000"/>
              </a:lnSpc>
              <a:spcBef>
                <a:spcPts val="450"/>
              </a:spcBef>
              <a:buFont typeface="Wingdings" panose="05000000000000000000" pitchFamily="2" charset="2"/>
              <a:buChar char="Ø"/>
              <a:tabLst>
                <a:tab pos="384810" algn="l"/>
              </a:tabLst>
            </a:pPr>
            <a:r>
              <a:rPr sz="1275" spc="23" dirty="0">
                <a:latin typeface="Calibri Light"/>
                <a:cs typeface="Calibri Light"/>
              </a:rPr>
              <a:t>	</a:t>
            </a:r>
            <a:r>
              <a:rPr sz="1275" spc="4" dirty="0" err="1">
                <a:latin typeface="Times New Roman"/>
                <a:cs typeface="Times New Roman"/>
              </a:rPr>
              <a:t>Joreskog</a:t>
            </a:r>
            <a:r>
              <a:rPr sz="1275" spc="19" dirty="0" err="1">
                <a:latin typeface="宋体"/>
                <a:cs typeface="宋体"/>
              </a:rPr>
              <a:t>与其合作者进一步发展</a:t>
            </a:r>
            <a:r>
              <a:rPr sz="1275" spc="19" dirty="0" err="1">
                <a:solidFill>
                  <a:srgbClr val="A40020"/>
                </a:solidFill>
                <a:latin typeface="宋体"/>
                <a:cs typeface="宋体"/>
              </a:rPr>
              <a:t>矩阵模型</a:t>
            </a:r>
            <a:r>
              <a:rPr sz="1275" spc="19" dirty="0" err="1">
                <a:latin typeface="宋体"/>
                <a:cs typeface="宋体"/>
              </a:rPr>
              <a:t>的分析技术来处理</a:t>
            </a:r>
            <a:r>
              <a:rPr sz="1275" spc="15" dirty="0" err="1">
                <a:solidFill>
                  <a:srgbClr val="A40020"/>
                </a:solidFill>
                <a:latin typeface="宋体"/>
                <a:cs typeface="宋体"/>
              </a:rPr>
              <a:t>共变</a:t>
            </a:r>
            <a:r>
              <a:rPr sz="1275" spc="19" dirty="0" err="1">
                <a:solidFill>
                  <a:srgbClr val="A40020"/>
                </a:solidFill>
                <a:latin typeface="宋体"/>
                <a:cs typeface="宋体"/>
              </a:rPr>
              <a:t>结构</a:t>
            </a:r>
            <a:r>
              <a:rPr sz="1275" spc="19" dirty="0" err="1">
                <a:latin typeface="宋体"/>
                <a:cs typeface="宋体"/>
              </a:rPr>
              <a:t>的分析问题，提出测量模型与结构模型的概念，促成</a:t>
            </a:r>
            <a:r>
              <a:rPr lang="zh-CN" altLang="en-US" sz="1275" spc="8" dirty="0">
                <a:latin typeface="宋体"/>
                <a:cs typeface="宋体"/>
              </a:rPr>
              <a:t>结构方程模型</a:t>
            </a:r>
            <a:r>
              <a:rPr sz="1275" spc="19" dirty="0" err="1">
                <a:latin typeface="宋体"/>
                <a:cs typeface="宋体"/>
              </a:rPr>
              <a:t>的发展</a:t>
            </a:r>
            <a:r>
              <a:rPr sz="1275" spc="19" dirty="0">
                <a:latin typeface="宋体"/>
                <a:cs typeface="宋体"/>
              </a:rPr>
              <a:t>。</a:t>
            </a:r>
            <a:endParaRPr sz="1275" dirty="0">
              <a:latin typeface="宋体"/>
              <a:cs typeface="宋体"/>
            </a:endParaRPr>
          </a:p>
          <a:p>
            <a:pPr marL="294799" marR="3810" indent="-285750">
              <a:lnSpc>
                <a:spcPct val="150000"/>
              </a:lnSpc>
              <a:spcBef>
                <a:spcPts val="431"/>
              </a:spcBef>
              <a:buFont typeface="Wingdings" panose="05000000000000000000" pitchFamily="2" charset="2"/>
              <a:buChar char="Ø"/>
              <a:tabLst>
                <a:tab pos="384810" algn="l"/>
              </a:tabLst>
            </a:pPr>
            <a:r>
              <a:rPr sz="1275" spc="23" dirty="0">
                <a:latin typeface="Calibri Light"/>
                <a:cs typeface="Calibri Light"/>
              </a:rPr>
              <a:t>	</a:t>
            </a:r>
            <a:r>
              <a:rPr sz="1275" spc="4" dirty="0">
                <a:latin typeface="Times New Roman"/>
                <a:cs typeface="Times New Roman"/>
              </a:rPr>
              <a:t>Ullma</a:t>
            </a:r>
            <a:r>
              <a:rPr sz="1275" spc="8" dirty="0">
                <a:latin typeface="Times New Roman"/>
                <a:cs typeface="Times New Roman"/>
              </a:rPr>
              <a:t>n</a:t>
            </a:r>
            <a:r>
              <a:rPr sz="1275" spc="15" dirty="0">
                <a:latin typeface="宋体"/>
                <a:cs typeface="宋体"/>
              </a:rPr>
              <a:t>（1996）定义结构方程为“一种验证一个或多个自变量与</a:t>
            </a:r>
            <a:r>
              <a:rPr sz="1275" spc="19" dirty="0">
                <a:latin typeface="宋体"/>
                <a:cs typeface="宋体"/>
              </a:rPr>
              <a:t>一个或多个因变量之间一组相关关系的多元分析程式，其中自变量和因变量既可以是连续的，也可以是离散的”，突出其</a:t>
            </a:r>
            <a:r>
              <a:rPr sz="1275" spc="19" dirty="0">
                <a:solidFill>
                  <a:srgbClr val="A40020"/>
                </a:solidFill>
                <a:latin typeface="宋体"/>
                <a:cs typeface="宋体"/>
              </a:rPr>
              <a:t>验证多个自变量与多个因变量之间关系</a:t>
            </a:r>
            <a:r>
              <a:rPr sz="1275" spc="19" dirty="0">
                <a:latin typeface="宋体"/>
                <a:cs typeface="宋体"/>
              </a:rPr>
              <a:t>的特点。</a:t>
            </a:r>
            <a:endParaRPr sz="1275" dirty="0">
              <a:latin typeface="宋体"/>
              <a:cs typeface="宋体"/>
            </a:endParaRPr>
          </a:p>
        </p:txBody>
      </p:sp>
    </p:spTree>
    <p:extLst>
      <p:ext uri="{BB962C8B-B14F-4D97-AF65-F5344CB8AC3E}">
        <p14:creationId xmlns:p14="http://schemas.microsoft.com/office/powerpoint/2010/main" val="1538185236"/>
      </p:ext>
    </p:extLst>
  </p:cSld>
  <p:clrMapOvr>
    <a:masterClrMapping/>
  </p:clrMapOvr>
  <p:transition spd="slow">
    <p:fade/>
  </p:transition>
</p:sld>
</file>

<file path=ppt/theme/theme1.xml><?xml version="1.0" encoding="utf-8"?>
<a:theme xmlns:a="http://schemas.openxmlformats.org/drawingml/2006/main" name="Office 主题​​">
  <a:themeElements>
    <a:clrScheme name="自定义 1">
      <a:dk1>
        <a:srgbClr val="000000"/>
      </a:dk1>
      <a:lt1>
        <a:srgbClr val="FFFFFF"/>
      </a:lt1>
      <a:dk2>
        <a:srgbClr val="FFFFFF"/>
      </a:dk2>
      <a:lt2>
        <a:srgbClr val="000000"/>
      </a:lt2>
      <a:accent1>
        <a:srgbClr val="B386BA"/>
      </a:accent1>
      <a:accent2>
        <a:srgbClr val="EF93A4"/>
      </a:accent2>
      <a:accent3>
        <a:srgbClr val="A8D2C7"/>
      </a:accent3>
      <a:accent4>
        <a:srgbClr val="9EBBE2"/>
      </a:accent4>
      <a:accent5>
        <a:srgbClr val="AB7D89"/>
      </a:accent5>
      <a:accent6>
        <a:srgbClr val="DCAFC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5205</Words>
  <Application>Microsoft Office PowerPoint</Application>
  <PresentationFormat>全屏显示(16:9)</PresentationFormat>
  <Paragraphs>839</Paragraphs>
  <Slides>62</Slides>
  <Notes>31</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vt:i4>
      </vt:variant>
      <vt:variant>
        <vt:lpstr>幻灯片标题</vt:lpstr>
      </vt:variant>
      <vt:variant>
        <vt:i4>62</vt:i4>
      </vt:variant>
    </vt:vector>
  </HeadingPairs>
  <TitlesOfParts>
    <vt:vector size="85" baseType="lpstr">
      <vt:lpstr>-apple-system</vt:lpstr>
      <vt:lpstr>CMSY10</vt:lpstr>
      <vt:lpstr>NimbusMonL-Bold</vt:lpstr>
      <vt:lpstr>NimbusMonL-Regu</vt:lpstr>
      <vt:lpstr>NimbusRomNo9L-Medi</vt:lpstr>
      <vt:lpstr>NimbusRomNo9L-Regu</vt:lpstr>
      <vt:lpstr>NimbusRomNo9L-ReguItal</vt:lpstr>
      <vt:lpstr>黑体</vt:lpstr>
      <vt:lpstr>黑体-简</vt:lpstr>
      <vt:lpstr>华文行楷</vt:lpstr>
      <vt:lpstr>楷体</vt:lpstr>
      <vt:lpstr>宋体</vt:lpstr>
      <vt:lpstr>微软雅黑</vt:lpstr>
      <vt:lpstr>微软雅黑 Light</vt:lpstr>
      <vt:lpstr>Arial</vt:lpstr>
      <vt:lpstr>Calibri</vt:lpstr>
      <vt:lpstr>Calibri Light</vt:lpstr>
      <vt:lpstr>Cambria Math</vt:lpstr>
      <vt:lpstr>Consolas</vt:lpstr>
      <vt:lpstr>Times New Roman</vt:lpstr>
      <vt:lpstr>Wingdings</vt:lpstr>
      <vt:lpstr>Office 主题​​</vt:lpstr>
      <vt:lpstr>Formula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(二)模型识别</vt:lpstr>
      <vt:lpstr>PowerPoint 演示文稿</vt:lpstr>
      <vt:lpstr>PowerPoint 演示文稿</vt:lpstr>
      <vt:lpstr>逐一计算六个观测变量的方差与配对协方差，参数的方差与协方差导出矩阵（Σ）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26070</cp:lastModifiedBy>
  <cp:revision>80</cp:revision>
  <dcterms:created xsi:type="dcterms:W3CDTF">2016-04-19T08:08:33Z</dcterms:created>
  <dcterms:modified xsi:type="dcterms:W3CDTF">2021-12-23T15:44:45Z</dcterms:modified>
</cp:coreProperties>
</file>