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8" r:id="rId2"/>
    <p:sldId id="320" r:id="rId3"/>
    <p:sldId id="339" r:id="rId4"/>
    <p:sldId id="411" r:id="rId5"/>
    <p:sldId id="321" r:id="rId6"/>
    <p:sldId id="410" r:id="rId7"/>
    <p:sldId id="312" r:id="rId8"/>
    <p:sldId id="330" r:id="rId9"/>
    <p:sldId id="331" r:id="rId10"/>
    <p:sldId id="304" r:id="rId11"/>
    <p:sldId id="332" r:id="rId12"/>
    <p:sldId id="333" r:id="rId13"/>
    <p:sldId id="335" r:id="rId14"/>
    <p:sldId id="334" r:id="rId15"/>
    <p:sldId id="336" r:id="rId16"/>
    <p:sldId id="340" r:id="rId17"/>
    <p:sldId id="370" r:id="rId18"/>
    <p:sldId id="341" r:id="rId19"/>
    <p:sldId id="345" r:id="rId20"/>
    <p:sldId id="406" r:id="rId21"/>
    <p:sldId id="372" r:id="rId22"/>
    <p:sldId id="374" r:id="rId23"/>
    <p:sldId id="376" r:id="rId24"/>
    <p:sldId id="378" r:id="rId25"/>
    <p:sldId id="379" r:id="rId26"/>
    <p:sldId id="346" r:id="rId27"/>
    <p:sldId id="347" r:id="rId28"/>
    <p:sldId id="360" r:id="rId29"/>
    <p:sldId id="361" r:id="rId30"/>
    <p:sldId id="403" r:id="rId31"/>
    <p:sldId id="404" r:id="rId32"/>
    <p:sldId id="405" r:id="rId33"/>
    <p:sldId id="363" r:id="rId34"/>
    <p:sldId id="392" r:id="rId35"/>
    <p:sldId id="393" r:id="rId36"/>
    <p:sldId id="362" r:id="rId37"/>
    <p:sldId id="396" r:id="rId38"/>
    <p:sldId id="397" r:id="rId39"/>
    <p:sldId id="394" r:id="rId40"/>
    <p:sldId id="412" r:id="rId41"/>
    <p:sldId id="348" r:id="rId42"/>
    <p:sldId id="349" r:id="rId43"/>
    <p:sldId id="407" r:id="rId44"/>
    <p:sldId id="358" r:id="rId45"/>
    <p:sldId id="408" r:id="rId46"/>
    <p:sldId id="409" r:id="rId47"/>
    <p:sldId id="413" r:id="rId48"/>
    <p:sldId id="344" r:id="rId49"/>
  </p:sldIdLst>
  <p:sldSz cx="12192000" cy="6858000"/>
  <p:notesSz cx="6858000" cy="9144000"/>
  <p:embeddedFontLst>
    <p:embeddedFont>
      <p:font typeface="汉仪细等线简" panose="02010600030101010101" charset="-122"/>
      <p:regular r:id="rId50"/>
    </p:embeddedFont>
    <p:embeddedFont>
      <p:font typeface="汉仪中黑S" panose="02010600030101010101" charset="-122"/>
      <p:regular r:id="rId51"/>
    </p:embeddedFont>
    <p:embeddedFont>
      <p:font typeface="汉仪中宋S" panose="02010600030101010101" charset="-122"/>
      <p:regular r:id="rId52"/>
    </p:embeddedFon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
      <p:font typeface="等线" panose="02010600030101010101" pitchFamily="2" charset="-122"/>
      <p:regular r:id="rId58"/>
      <p:bold r:id="rId59"/>
    </p:embeddedFont>
    <p:embeddedFont>
      <p:font typeface="黑体" panose="02010609060101010101" pitchFamily="49" charset="-122"/>
      <p:regular r:id="rId6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CEBF"/>
    <a:srgbClr val="D5CBBB"/>
    <a:srgbClr val="D8CFC0"/>
    <a:srgbClr val="F0CB8D"/>
    <a:srgbClr val="D8A99B"/>
    <a:srgbClr val="D19B8C"/>
    <a:srgbClr val="A6AF8B"/>
    <a:srgbClr val="D5A294"/>
    <a:srgbClr val="D3B397"/>
    <a:srgbClr val="ACB3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8" d="100"/>
          <a:sy n="68" d="100"/>
        </p:scale>
        <p:origin x="570" y="-272"/>
      </p:cViewPr>
      <p:guideLst>
        <p:guide orient="horz" pos="2092"/>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2_5#1">
  <dgm:title val=""/>
  <dgm:desc val=""/>
  <dgm:catLst>
    <dgm:cat type="accent2" pri="11500"/>
  </dgm:catLst>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FE9F181-7706-47EA-A46A-5BA21884AF36}" type="doc">
      <dgm:prSet loTypeId="urn:microsoft.com/office/officeart/2005/8/layout/process3#1" loCatId="process" qsTypeId="urn:microsoft.com/office/officeart/2005/8/quickstyle/simple1#1" qsCatId="simple" csTypeId="urn:microsoft.com/office/officeart/2005/8/colors/accent2_5#1" csCatId="accent2" phldr="1"/>
      <dgm:spPr/>
      <dgm:t>
        <a:bodyPr/>
        <a:lstStyle/>
        <a:p>
          <a:endParaRPr lang="zh-CN" altLang="en-US"/>
        </a:p>
      </dgm:t>
    </dgm:pt>
    <dgm:pt modelId="{9A3705B3-84AF-42CA-9F6E-64EFAEF1E4B4}">
      <dgm:prSet phldrT="[文本]" custT="1"/>
      <dgm:spPr>
        <a:solidFill>
          <a:schemeClr val="accent4">
            <a:lumMod val="20000"/>
            <a:lumOff val="80000"/>
          </a:schemeClr>
        </a:solidFill>
      </dgm:spPr>
      <dgm:t>
        <a:bodyPr/>
        <a:lstStyle/>
        <a:p>
          <a:r>
            <a:rPr lang="zh-CN" altLang="en-US" sz="2000" b="1" kern="1200" dirty="0">
              <a:solidFill>
                <a:prstClr val="black"/>
              </a:solidFill>
              <a:latin typeface="Adobe 楷体 Std R" pitchFamily="18" charset="-122"/>
              <a:ea typeface="Adobe 楷体 Std R" pitchFamily="18" charset="-122"/>
              <a:cs typeface="+mn-cs"/>
            </a:rPr>
            <a:t>招募成员</a:t>
          </a:r>
        </a:p>
      </dgm:t>
    </dgm:pt>
    <dgm:pt modelId="{3CACAE19-83A1-4D4E-BE8C-6E8E4F038570}" type="parTrans" cxnId="{7C14803F-EFE5-478F-AFFE-3B4C146247CD}">
      <dgm:prSet/>
      <dgm:spPr/>
      <dgm:t>
        <a:bodyPr/>
        <a:lstStyle/>
        <a:p>
          <a:endParaRPr lang="zh-CN" altLang="en-US"/>
        </a:p>
      </dgm:t>
    </dgm:pt>
    <dgm:pt modelId="{863DD6C1-66F9-4AC8-AC43-958641E3F4F4}" type="sibTrans" cxnId="{7C14803F-EFE5-478F-AFFE-3B4C146247CD}">
      <dgm:prSet/>
      <dgm:spPr>
        <a:solidFill>
          <a:srgbClr val="D5CBBB"/>
        </a:solidFill>
      </dgm:spPr>
      <dgm:t>
        <a:bodyPr/>
        <a:lstStyle/>
        <a:p>
          <a:endParaRPr lang="zh-CN" altLang="en-US"/>
        </a:p>
      </dgm:t>
    </dgm:pt>
    <dgm:pt modelId="{58754363-8F14-4F00-971B-CC6FF86DE7F6}">
      <dgm:prSet phldrT="[文本]" custT="1"/>
      <dgm:spPr/>
      <dgm:t>
        <a:bodyPr/>
        <a:lstStyle/>
        <a:p>
          <a:r>
            <a:rPr lang="zh-CN" sz="1600" kern="1200" dirty="0">
              <a:solidFill>
                <a:srgbClr val="FF0000"/>
              </a:solidFill>
              <a:latin typeface="Adobe 楷体 Std R" pitchFamily="18" charset="-122"/>
              <a:ea typeface="Adobe 楷体 Std R" pitchFamily="18" charset="-122"/>
              <a:cs typeface="+mn-cs"/>
            </a:rPr>
            <a:t>线上方法</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电子邮件、网站、横幅、社区网站、会员活动、搜索引擎等</a:t>
          </a:r>
          <a:r>
            <a:rPr lang="zh-CN" altLang="en-US" sz="1600" kern="1200" dirty="0">
              <a:solidFill>
                <a:prstClr val="black"/>
              </a:solidFill>
              <a:latin typeface="Adobe 楷体 Std R" pitchFamily="18" charset="-122"/>
              <a:ea typeface="Adobe 楷体 Std R" pitchFamily="18" charset="-122"/>
              <a:cs typeface="+mn-cs"/>
            </a:rPr>
            <a:t>。</a:t>
          </a:r>
        </a:p>
      </dgm:t>
    </dgm:pt>
    <dgm:pt modelId="{DBB4D483-A3FA-4570-BE5F-43B86AC5F7F9}" type="parTrans" cxnId="{A23C4C81-EB36-4F2E-A99E-EF166940334A}">
      <dgm:prSet/>
      <dgm:spPr/>
      <dgm:t>
        <a:bodyPr/>
        <a:lstStyle/>
        <a:p>
          <a:endParaRPr lang="zh-CN" altLang="en-US"/>
        </a:p>
      </dgm:t>
    </dgm:pt>
    <dgm:pt modelId="{40B5C1CB-98CA-4681-80B8-D97D7E4659BC}" type="sibTrans" cxnId="{A23C4C81-EB36-4F2E-A99E-EF166940334A}">
      <dgm:prSet/>
      <dgm:spPr/>
      <dgm:t>
        <a:bodyPr/>
        <a:lstStyle/>
        <a:p>
          <a:endParaRPr lang="zh-CN" altLang="en-US"/>
        </a:p>
      </dgm:t>
    </dgm:pt>
    <dgm:pt modelId="{8F0E8225-9B02-44F6-B0CB-85FB662B17B6}">
      <dgm:prSet phldrT="[文本]" custT="1"/>
      <dgm:spPr/>
      <dgm:t>
        <a:bodyPr/>
        <a:lstStyle/>
        <a:p>
          <a:r>
            <a:rPr lang="zh-CN" sz="1600" kern="1200" dirty="0">
              <a:solidFill>
                <a:srgbClr val="FF0000"/>
              </a:solidFill>
              <a:latin typeface="Adobe 楷体 Std R" pitchFamily="18" charset="-122"/>
              <a:ea typeface="Adobe 楷体 Std R" pitchFamily="18" charset="-122"/>
              <a:cs typeface="+mn-cs"/>
            </a:rPr>
            <a:t>线下方法</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电话、广播广告、报纸和杂志广告、处理信件、户外海报、客户登记册</a:t>
          </a:r>
          <a:r>
            <a:rPr lang="zh-CN" altLang="en-US" sz="1600" kern="1200" dirty="0">
              <a:solidFill>
                <a:prstClr val="black"/>
              </a:solidFill>
              <a:latin typeface="Adobe 楷体 Std R" pitchFamily="18" charset="-122"/>
              <a:ea typeface="Adobe 楷体 Std R" pitchFamily="18" charset="-122"/>
              <a:cs typeface="+mn-cs"/>
            </a:rPr>
            <a:t>等。</a:t>
          </a:r>
        </a:p>
      </dgm:t>
    </dgm:pt>
    <dgm:pt modelId="{093061EA-7ECF-415A-AC3B-369F54C6C95D}" type="parTrans" cxnId="{0EB92563-9E69-4D5C-AD6A-0C95D750DCDC}">
      <dgm:prSet/>
      <dgm:spPr/>
      <dgm:t>
        <a:bodyPr/>
        <a:lstStyle/>
        <a:p>
          <a:endParaRPr lang="zh-CN" altLang="en-US"/>
        </a:p>
      </dgm:t>
    </dgm:pt>
    <dgm:pt modelId="{AF394E0F-FD27-4B86-8FB3-1932CFF1E9D3}" type="sibTrans" cxnId="{0EB92563-9E69-4D5C-AD6A-0C95D750DCDC}">
      <dgm:prSet/>
      <dgm:spPr/>
      <dgm:t>
        <a:bodyPr/>
        <a:lstStyle/>
        <a:p>
          <a:endParaRPr lang="zh-CN" altLang="en-US"/>
        </a:p>
      </dgm:t>
    </dgm:pt>
    <dgm:pt modelId="{DDFBAE90-D5EF-4D59-AA28-BA8F131409B3}">
      <dgm:prSet phldrT="[文本]" custT="1"/>
      <dgm:spPr>
        <a:solidFill>
          <a:schemeClr val="accent2">
            <a:lumMod val="40000"/>
            <a:lumOff val="60000"/>
            <a:alpha val="63333"/>
          </a:schemeClr>
        </a:solidFill>
      </dgm:spPr>
      <dgm:t>
        <a:bodyPr/>
        <a:lstStyle/>
        <a:p>
          <a:r>
            <a:rPr lang="zh-CN" altLang="en-US" sz="2000" b="1" kern="1200" dirty="0">
              <a:solidFill>
                <a:prstClr val="black"/>
              </a:solidFill>
              <a:latin typeface="Adobe 楷体 Std R" pitchFamily="18" charset="-122"/>
              <a:ea typeface="Adobe 楷体 Std R" pitchFamily="18" charset="-122"/>
              <a:cs typeface="+mn-cs"/>
            </a:rPr>
            <a:t>加入程序</a:t>
          </a:r>
        </a:p>
      </dgm:t>
    </dgm:pt>
    <dgm:pt modelId="{53C3A241-A196-457E-B260-74857DA41129}" type="parTrans" cxnId="{6906108F-24F2-4237-AB4B-E7198913FCA0}">
      <dgm:prSet/>
      <dgm:spPr/>
      <dgm:t>
        <a:bodyPr/>
        <a:lstStyle/>
        <a:p>
          <a:endParaRPr lang="zh-CN" altLang="en-US"/>
        </a:p>
      </dgm:t>
    </dgm:pt>
    <dgm:pt modelId="{D48A5D7F-275A-4855-A014-6A3E50E245E6}" type="sibTrans" cxnId="{6906108F-24F2-4237-AB4B-E7198913FCA0}">
      <dgm:prSet/>
      <dgm:spPr>
        <a:solidFill>
          <a:srgbClr val="D5CBBB"/>
        </a:solidFill>
      </dgm:spPr>
      <dgm:t>
        <a:bodyPr/>
        <a:lstStyle/>
        <a:p>
          <a:endParaRPr lang="zh-CN" altLang="en-US"/>
        </a:p>
      </dgm:t>
    </dgm:pt>
    <dgm:pt modelId="{A31ABD60-CDBB-409E-B487-667604228522}">
      <dgm:prSet phldrT="[文本]" phldr="0" custT="1"/>
      <dgm:spPr/>
      <dgm:t>
        <a:bodyPr vert="horz" wrap="square"/>
        <a:lstStyle/>
        <a:p>
          <a:pPr>
            <a:lnSpc>
              <a:spcPct val="100000"/>
            </a:lnSpc>
            <a:spcBef>
              <a:spcPct val="0"/>
            </a:spcBef>
            <a:spcAft>
              <a:spcPct val="15000"/>
            </a:spcAft>
          </a:pPr>
          <a:r>
            <a:rPr lang="zh-CN" sz="1600" kern="1200" dirty="0">
              <a:solidFill>
                <a:prstClr val="black"/>
              </a:solidFill>
              <a:latin typeface="Adobe 楷体 Std R" pitchFamily="18" charset="-122"/>
              <a:ea typeface="Adobe 楷体 Std R" pitchFamily="18" charset="-122"/>
              <a:cs typeface="+mn-cs"/>
            </a:rPr>
            <a:t>第一步</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向公司表达</a:t>
          </a:r>
          <a:r>
            <a:rPr lang="zh-CN" altLang="en-US" sz="1600" kern="1200" dirty="0">
              <a:solidFill>
                <a:prstClr val="black"/>
              </a:solidFill>
              <a:latin typeface="Adobe 楷体 Std R" pitchFamily="18" charset="-122"/>
              <a:ea typeface="Adobe 楷体 Std R" pitchFamily="18" charset="-122"/>
              <a:cs typeface="+mn-cs"/>
            </a:rPr>
            <a:t>想要</a:t>
          </a:r>
          <a:r>
            <a:rPr lang="zh-CN" sz="1600" kern="1200" dirty="0">
              <a:solidFill>
                <a:prstClr val="black"/>
              </a:solidFill>
              <a:latin typeface="Adobe 楷体 Std R" pitchFamily="18" charset="-122"/>
              <a:ea typeface="Adobe 楷体 Std R" pitchFamily="18" charset="-122"/>
              <a:cs typeface="+mn-cs"/>
            </a:rPr>
            <a:t>加入数据库的意愿，</a:t>
          </a:r>
          <a:r>
            <a:rPr lang="zh-CN" altLang="en-US" sz="1600" kern="1200" dirty="0">
              <a:solidFill>
                <a:prstClr val="black"/>
              </a:solidFill>
              <a:latin typeface="Adobe 楷体 Std R" pitchFamily="18" charset="-122"/>
              <a:ea typeface="Adobe 楷体 Std R" pitchFamily="18" charset="-122"/>
              <a:cs typeface="+mn-cs"/>
            </a:rPr>
            <a:t>然后通过邮件确认</a:t>
          </a:r>
          <a:r>
            <a:rPr lang="zh-CN" sz="1600" kern="1200" dirty="0">
              <a:solidFill>
                <a:prstClr val="black"/>
              </a:solidFill>
              <a:latin typeface="Adobe 楷体 Std R" pitchFamily="18" charset="-122"/>
              <a:ea typeface="Adobe 楷体 Std R" pitchFamily="18" charset="-122"/>
              <a:cs typeface="+mn-cs"/>
            </a:rPr>
            <a:t>。</a:t>
          </a:r>
          <a:endParaRPr lang="zh-CN" altLang="en-US" sz="1600" kern="1200" dirty="0">
            <a:solidFill>
              <a:prstClr val="black"/>
            </a:solidFill>
            <a:latin typeface="Adobe 楷体 Std R" pitchFamily="18" charset="-122"/>
            <a:ea typeface="Adobe 楷体 Std R" pitchFamily="18" charset="-122"/>
            <a:cs typeface="+mn-cs"/>
          </a:endParaRPr>
        </a:p>
      </dgm:t>
    </dgm:pt>
    <dgm:pt modelId="{7FBA97DE-B62C-4A41-B4AD-9D2BE2309CF4}" type="parTrans" cxnId="{57B0FD25-5D1A-445E-8D46-60B406CFDA91}">
      <dgm:prSet/>
      <dgm:spPr/>
      <dgm:t>
        <a:bodyPr/>
        <a:lstStyle/>
        <a:p>
          <a:endParaRPr lang="zh-CN" altLang="en-US"/>
        </a:p>
      </dgm:t>
    </dgm:pt>
    <dgm:pt modelId="{BA15B56E-3CE3-4FB5-B577-FF552C3F9614}" type="sibTrans" cxnId="{57B0FD25-5D1A-445E-8D46-60B406CFDA91}">
      <dgm:prSet/>
      <dgm:spPr/>
      <dgm:t>
        <a:bodyPr/>
        <a:lstStyle/>
        <a:p>
          <a:endParaRPr lang="zh-CN" altLang="en-US"/>
        </a:p>
      </dgm:t>
    </dgm:pt>
    <dgm:pt modelId="{DF5D0CFE-EDEE-4DC2-B0D2-ECC083E1BC5B}">
      <dgm:prSet phldr="0" custT="1"/>
      <dgm:spPr/>
      <dgm:t>
        <a:bodyPr vert="horz" wrap="square"/>
        <a:lstStyle/>
        <a:p>
          <a:pPr>
            <a:lnSpc>
              <a:spcPct val="100000"/>
            </a:lnSpc>
            <a:spcBef>
              <a:spcPct val="0"/>
            </a:spcBef>
            <a:spcAft>
              <a:spcPct val="15000"/>
            </a:spcAft>
          </a:pPr>
          <a:r>
            <a:rPr lang="zh-CN" sz="1600" kern="1200" dirty="0">
              <a:solidFill>
                <a:prstClr val="black"/>
              </a:solidFill>
              <a:latin typeface="Adobe 楷体 Std R" pitchFamily="18" charset="-122"/>
              <a:ea typeface="Adobe 楷体 Std R" pitchFamily="18" charset="-122"/>
              <a:cs typeface="+mn-cs"/>
            </a:rPr>
            <a:t>第二步</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志愿者注册完成背景调查，留下志愿者的个人基本信息，然后分门别类输入数据库</a:t>
          </a:r>
          <a:r>
            <a:rPr lang="zh-CN" altLang="en-US" sz="1600" kern="1200" dirty="0">
              <a:solidFill>
                <a:prstClr val="black"/>
              </a:solidFill>
              <a:latin typeface="Adobe 楷体 Std R" pitchFamily="18" charset="-122"/>
              <a:ea typeface="Adobe 楷体 Std R" pitchFamily="18" charset="-122"/>
              <a:cs typeface="+mn-cs"/>
            </a:rPr>
            <a:t>。</a:t>
          </a:r>
        </a:p>
      </dgm:t>
    </dgm:pt>
    <dgm:pt modelId="{D9AB98B2-B895-4876-9054-5B9C74352778}" type="parTrans" cxnId="{36C605C1-509D-45B5-9B49-FB893BA0DC68}">
      <dgm:prSet/>
      <dgm:spPr/>
      <dgm:t>
        <a:bodyPr/>
        <a:lstStyle/>
        <a:p>
          <a:endParaRPr lang="zh-CN" altLang="en-US"/>
        </a:p>
      </dgm:t>
    </dgm:pt>
    <dgm:pt modelId="{46AEB497-1264-4087-B505-713368054D6D}" type="sibTrans" cxnId="{36C605C1-509D-45B5-9B49-FB893BA0DC68}">
      <dgm:prSet/>
      <dgm:spPr/>
      <dgm:t>
        <a:bodyPr/>
        <a:lstStyle/>
        <a:p>
          <a:endParaRPr lang="zh-CN" altLang="en-US"/>
        </a:p>
      </dgm:t>
    </dgm:pt>
    <dgm:pt modelId="{7DDBE5CC-F50D-43C0-94C3-08DF648F8254}">
      <dgm:prSet phldr="0" custT="1"/>
      <dgm:spPr/>
      <dgm:t>
        <a:bodyPr vert="horz" wrap="square"/>
        <a:lstStyle/>
        <a:p>
          <a:pPr>
            <a:lnSpc>
              <a:spcPct val="100000"/>
            </a:lnSpc>
            <a:spcBef>
              <a:spcPct val="0"/>
            </a:spcBef>
            <a:spcAft>
              <a:spcPct val="15000"/>
            </a:spcAft>
          </a:pPr>
          <a:endParaRPr lang="zh-CN" altLang="en-US" sz="2700" kern="1200" dirty="0"/>
        </a:p>
      </dgm:t>
    </dgm:pt>
    <dgm:pt modelId="{22FFA092-0331-4872-9D54-C2D34A7ECAFA}" type="parTrans" cxnId="{2357B69A-8F5E-4C14-A9BC-5661CD7A0DD1}">
      <dgm:prSet/>
      <dgm:spPr/>
      <dgm:t>
        <a:bodyPr/>
        <a:lstStyle/>
        <a:p>
          <a:endParaRPr lang="zh-CN" altLang="en-US"/>
        </a:p>
      </dgm:t>
    </dgm:pt>
    <dgm:pt modelId="{EB5693DA-BB77-45FB-A58E-CCFEC4287305}" type="sibTrans" cxnId="{2357B69A-8F5E-4C14-A9BC-5661CD7A0DD1}">
      <dgm:prSet/>
      <dgm:spPr/>
      <dgm:t>
        <a:bodyPr/>
        <a:lstStyle/>
        <a:p>
          <a:endParaRPr lang="zh-CN" altLang="en-US"/>
        </a:p>
      </dgm:t>
    </dgm:pt>
    <dgm:pt modelId="{097A584A-4B1A-436E-832B-C8904065682C}">
      <dgm:prSet phldrT="[文本]" custT="1"/>
      <dgm:spPr>
        <a:solidFill>
          <a:schemeClr val="accent4">
            <a:lumMod val="20000"/>
            <a:lumOff val="80000"/>
          </a:schemeClr>
        </a:solidFill>
      </dgm:spPr>
      <dgm:t>
        <a:bodyPr/>
        <a:lstStyle/>
        <a:p>
          <a:r>
            <a:rPr lang="zh-CN" sz="2000" b="1" kern="1200" dirty="0">
              <a:solidFill>
                <a:prstClr val="black"/>
              </a:solidFill>
              <a:latin typeface="Adobe 楷体 Std R" pitchFamily="18" charset="-122"/>
              <a:ea typeface="Adobe 楷体 Std R" pitchFamily="18" charset="-122"/>
              <a:cs typeface="+mn-cs"/>
            </a:rPr>
            <a:t>激励措施</a:t>
          </a:r>
          <a:endParaRPr lang="zh-CN" altLang="en-US" sz="2000" b="1" kern="1200" dirty="0">
            <a:solidFill>
              <a:prstClr val="black"/>
            </a:solidFill>
            <a:latin typeface="Adobe 楷体 Std R" pitchFamily="18" charset="-122"/>
            <a:ea typeface="Adobe 楷体 Std R" pitchFamily="18" charset="-122"/>
            <a:cs typeface="+mn-cs"/>
          </a:endParaRPr>
        </a:p>
      </dgm:t>
    </dgm:pt>
    <dgm:pt modelId="{24D1D24D-7439-4517-B370-E70B07E0173C}" type="parTrans" cxnId="{8C2ED395-7E4B-48C4-8CFC-69171935CCB0}">
      <dgm:prSet/>
      <dgm:spPr/>
      <dgm:t>
        <a:bodyPr/>
        <a:lstStyle/>
        <a:p>
          <a:endParaRPr lang="zh-CN" altLang="en-US"/>
        </a:p>
      </dgm:t>
    </dgm:pt>
    <dgm:pt modelId="{9D6148AA-6295-4869-B3D1-7CEA5BDF8BC1}" type="sibTrans" cxnId="{8C2ED395-7E4B-48C4-8CFC-69171935CCB0}">
      <dgm:prSet/>
      <dgm:spPr>
        <a:solidFill>
          <a:srgbClr val="D8CEBF"/>
        </a:solidFill>
      </dgm:spPr>
      <dgm:t>
        <a:bodyPr/>
        <a:lstStyle/>
        <a:p>
          <a:endParaRPr lang="zh-CN" altLang="en-US"/>
        </a:p>
      </dgm:t>
    </dgm:pt>
    <dgm:pt modelId="{681F1A63-2782-4D90-A0EF-B68625D96F68}">
      <dgm:prSet phldrT="[文本]" phldr="0" custT="1"/>
      <dgm:spPr/>
      <dgm:t>
        <a:bodyPr vert="horz" wrap="square"/>
        <a:lstStyle/>
        <a:p>
          <a:pPr>
            <a:lnSpc>
              <a:spcPct val="100000"/>
            </a:lnSpc>
            <a:spcBef>
              <a:spcPct val="0"/>
            </a:spcBef>
            <a:spcAft>
              <a:spcPct val="15000"/>
            </a:spcAft>
          </a:pPr>
          <a:r>
            <a:rPr lang="zh-CN" sz="1600" kern="1200" dirty="0">
              <a:solidFill>
                <a:prstClr val="black"/>
              </a:solidFill>
              <a:latin typeface="Adobe 楷体 Std R" pitchFamily="18" charset="-122"/>
              <a:ea typeface="Adobe 楷体 Std R" pitchFamily="18" charset="-122"/>
              <a:cs typeface="+mn-cs"/>
            </a:rPr>
            <a:t>为了增加数据库成员完成调查的可能性，通常会为网络候选者数据库成员提供某种形式的补偿，比如现金、积分兑换各种物品、抽奖活动等。激励的金额通常与调查的时长或主题有关，当预期的参与率较低时，公司可能会采取较强的激励措施</a:t>
          </a:r>
          <a:r>
            <a:rPr lang="zh-CN" sz="1600" kern="1200" dirty="0"/>
            <a:t>。</a:t>
          </a:r>
          <a:endParaRPr lang="zh-CN" altLang="en-US" sz="1600" kern="1200" dirty="0"/>
        </a:p>
      </dgm:t>
    </dgm:pt>
    <dgm:pt modelId="{5EA31543-477A-4862-B9F3-6060B0437776}" type="parTrans" cxnId="{0248B62E-9FB7-440D-9291-6096C5E80404}">
      <dgm:prSet/>
      <dgm:spPr/>
      <dgm:t>
        <a:bodyPr/>
        <a:lstStyle/>
        <a:p>
          <a:endParaRPr lang="zh-CN" altLang="en-US"/>
        </a:p>
      </dgm:t>
    </dgm:pt>
    <dgm:pt modelId="{26F38473-8975-46F8-9D0B-37240F9D8270}" type="sibTrans" cxnId="{0248B62E-9FB7-440D-9291-6096C5E80404}">
      <dgm:prSet/>
      <dgm:spPr/>
      <dgm:t>
        <a:bodyPr/>
        <a:lstStyle/>
        <a:p>
          <a:endParaRPr lang="zh-CN" altLang="en-US"/>
        </a:p>
      </dgm:t>
    </dgm:pt>
    <dgm:pt modelId="{9E432630-6D83-4782-8D41-8513818B4D5C}">
      <dgm:prSet custT="1"/>
      <dgm:spPr>
        <a:solidFill>
          <a:schemeClr val="accent2">
            <a:lumMod val="20000"/>
            <a:lumOff val="80000"/>
            <a:alpha val="50000"/>
          </a:schemeClr>
        </a:solidFill>
      </dgm:spPr>
      <dgm:t>
        <a:bodyPr/>
        <a:lstStyle/>
        <a:p>
          <a:r>
            <a:rPr lang="zh-CN" sz="2000" b="1" kern="1200" dirty="0">
              <a:solidFill>
                <a:prstClr val="black"/>
              </a:solidFill>
              <a:latin typeface="Adobe 楷体 Std R" pitchFamily="18" charset="-122"/>
              <a:ea typeface="Adobe 楷体 Std R" pitchFamily="18" charset="-122"/>
              <a:cs typeface="+mn-cs"/>
            </a:rPr>
            <a:t>数据库维护</a:t>
          </a:r>
          <a:endParaRPr lang="zh-CN" altLang="en-US" sz="2000" b="1" kern="1200" dirty="0">
            <a:solidFill>
              <a:prstClr val="black"/>
            </a:solidFill>
            <a:latin typeface="Adobe 楷体 Std R" pitchFamily="18" charset="-122"/>
            <a:ea typeface="Adobe 楷体 Std R" pitchFamily="18" charset="-122"/>
            <a:cs typeface="+mn-cs"/>
          </a:endParaRPr>
        </a:p>
      </dgm:t>
    </dgm:pt>
    <dgm:pt modelId="{381A7A95-7BE3-4DF5-92C9-744B126BDAC2}" type="parTrans" cxnId="{1E547DEE-3B10-4C34-8EBB-5B60BF5147D3}">
      <dgm:prSet/>
      <dgm:spPr/>
      <dgm:t>
        <a:bodyPr/>
        <a:lstStyle/>
        <a:p>
          <a:endParaRPr lang="zh-CN" altLang="en-US"/>
        </a:p>
      </dgm:t>
    </dgm:pt>
    <dgm:pt modelId="{2981B33B-9C6C-4156-9A7F-54CDFECB2FF1}" type="sibTrans" cxnId="{1E547DEE-3B10-4C34-8EBB-5B60BF5147D3}">
      <dgm:prSet/>
      <dgm:spPr/>
      <dgm:t>
        <a:bodyPr/>
        <a:lstStyle/>
        <a:p>
          <a:endParaRPr lang="zh-CN" altLang="en-US"/>
        </a:p>
      </dgm:t>
    </dgm:pt>
    <dgm:pt modelId="{7DF30A9E-E6BF-49DA-95F8-1ADEE1FB5E36}">
      <dgm:prSet phldr="0" custT="1"/>
      <dgm:spPr/>
      <dgm:t>
        <a:bodyPr vert="horz" wrap="square"/>
        <a:lstStyle/>
        <a:p>
          <a:pPr>
            <a:lnSpc>
              <a:spcPct val="100000"/>
            </a:lnSpc>
            <a:spcBef>
              <a:spcPct val="0"/>
            </a:spcBef>
            <a:spcAft>
              <a:spcPct val="15000"/>
            </a:spcAft>
          </a:pPr>
          <a:r>
            <a:rPr lang="zh-CN" sz="1600" kern="1200" dirty="0">
              <a:solidFill>
                <a:prstClr val="black"/>
              </a:solidFill>
              <a:latin typeface="Adobe 楷体 Std R" pitchFamily="18" charset="-122"/>
              <a:ea typeface="Adobe 楷体 Std R" pitchFamily="18" charset="-122"/>
              <a:cs typeface="+mn-cs"/>
            </a:rPr>
            <a:t>大多数公司采取多层面的方法来维持网络候选者数据库成员的积极性，</a:t>
          </a:r>
          <a:r>
            <a:rPr lang="zh-CN" altLang="en-US" sz="1600" kern="1200" dirty="0">
              <a:solidFill>
                <a:prstClr val="black"/>
              </a:solidFill>
              <a:latin typeface="Adobe 楷体 Std R" pitchFamily="18" charset="-122"/>
              <a:ea typeface="Adobe 楷体 Std R" pitchFamily="18" charset="-122"/>
              <a:cs typeface="+mn-cs"/>
            </a:rPr>
            <a:t>对不同状况</a:t>
          </a:r>
          <a:r>
            <a:rPr lang="zh-CN" sz="1600" kern="1200" dirty="0">
              <a:solidFill>
                <a:prstClr val="black"/>
              </a:solidFill>
              <a:latin typeface="Adobe 楷体 Std R" pitchFamily="18" charset="-122"/>
              <a:ea typeface="Adobe 楷体 Std R" pitchFamily="18" charset="-122"/>
              <a:cs typeface="+mn-cs"/>
            </a:rPr>
            <a:t>的网络候选者数据库成员等分别进行不同的处理。</a:t>
          </a:r>
          <a:endParaRPr lang="zh-CN" altLang="en-US" sz="1600" kern="1200" dirty="0">
            <a:solidFill>
              <a:prstClr val="black"/>
            </a:solidFill>
            <a:latin typeface="Adobe 楷体 Std R" pitchFamily="18" charset="-122"/>
            <a:ea typeface="Adobe 楷体 Std R" pitchFamily="18" charset="-122"/>
            <a:cs typeface="+mn-cs"/>
          </a:endParaRPr>
        </a:p>
      </dgm:t>
    </dgm:pt>
    <dgm:pt modelId="{275B1964-BA4C-4B7C-A75E-A0AB26868145}" type="parTrans" cxnId="{0978C627-8B59-426A-82D1-7D8FD33CA3C6}">
      <dgm:prSet/>
      <dgm:spPr/>
      <dgm:t>
        <a:bodyPr/>
        <a:lstStyle/>
        <a:p>
          <a:endParaRPr lang="zh-CN" altLang="en-US"/>
        </a:p>
      </dgm:t>
    </dgm:pt>
    <dgm:pt modelId="{D1F32252-B3A6-4A6A-BD6D-09A7B7CA581E}" type="sibTrans" cxnId="{0978C627-8B59-426A-82D1-7D8FD33CA3C6}">
      <dgm:prSet/>
      <dgm:spPr/>
      <dgm:t>
        <a:bodyPr/>
        <a:lstStyle/>
        <a:p>
          <a:endParaRPr lang="zh-CN" altLang="en-US"/>
        </a:p>
      </dgm:t>
    </dgm:pt>
    <dgm:pt modelId="{3DBCDA50-98FC-4CFB-A620-89EB245549B7}">
      <dgm:prSet phldr="0" custT="1"/>
      <dgm:spPr/>
      <dgm:t>
        <a:bodyPr vert="horz" wrap="square"/>
        <a:lstStyle/>
        <a:p>
          <a:pPr>
            <a:lnSpc>
              <a:spcPct val="100000"/>
            </a:lnSpc>
            <a:spcBef>
              <a:spcPct val="0"/>
            </a:spcBef>
            <a:spcAft>
              <a:spcPct val="15000"/>
            </a:spcAft>
          </a:pPr>
          <a:r>
            <a:rPr lang="zh-CN" sz="1600" kern="1200" dirty="0">
              <a:solidFill>
                <a:prstClr val="black"/>
              </a:solidFill>
              <a:latin typeface="Adobe 楷体 Std R" pitchFamily="18" charset="-122"/>
              <a:ea typeface="Adobe 楷体 Std R" pitchFamily="18" charset="-122"/>
              <a:cs typeface="+mn-cs"/>
            </a:rPr>
            <a:t>此外，公司也通过网络服务供应商来维持网络候选者数据库成员电子邮箱地址的投递能力。</a:t>
          </a:r>
          <a:endParaRPr lang="zh-CN" altLang="en-US" sz="1600" kern="1200" dirty="0">
            <a:solidFill>
              <a:prstClr val="black"/>
            </a:solidFill>
            <a:latin typeface="Adobe 楷体 Std R" pitchFamily="18" charset="-122"/>
            <a:ea typeface="Adobe 楷体 Std R" pitchFamily="18" charset="-122"/>
            <a:cs typeface="+mn-cs"/>
          </a:endParaRPr>
        </a:p>
      </dgm:t>
    </dgm:pt>
    <dgm:pt modelId="{5EE11458-41F1-4F25-8DAB-880D954F9991}" type="parTrans" cxnId="{78316938-DF43-4810-AB0C-3BFDB13F7CFE}">
      <dgm:prSet/>
      <dgm:spPr/>
      <dgm:t>
        <a:bodyPr/>
        <a:lstStyle/>
        <a:p>
          <a:endParaRPr lang="zh-CN" altLang="en-US"/>
        </a:p>
      </dgm:t>
    </dgm:pt>
    <dgm:pt modelId="{2991C064-43C7-4CDA-800B-CD2A552F9521}" type="sibTrans" cxnId="{78316938-DF43-4810-AB0C-3BFDB13F7CFE}">
      <dgm:prSet/>
      <dgm:spPr/>
      <dgm:t>
        <a:bodyPr/>
        <a:lstStyle/>
        <a:p>
          <a:endParaRPr lang="zh-CN" altLang="en-US"/>
        </a:p>
      </dgm:t>
    </dgm:pt>
    <dgm:pt modelId="{289DA8D5-92C4-4078-B140-646531DC665B}" type="pres">
      <dgm:prSet presAssocID="{0FE9F181-7706-47EA-A46A-5BA21884AF36}" presName="linearFlow" presStyleCnt="0">
        <dgm:presLayoutVars>
          <dgm:dir/>
          <dgm:animLvl val="lvl"/>
          <dgm:resizeHandles val="exact"/>
        </dgm:presLayoutVars>
      </dgm:prSet>
      <dgm:spPr/>
    </dgm:pt>
    <dgm:pt modelId="{31B0C3E9-D41E-4DBD-B927-1E65E388078D}" type="pres">
      <dgm:prSet presAssocID="{9A3705B3-84AF-42CA-9F6E-64EFAEF1E4B4}" presName="composite" presStyleCnt="0"/>
      <dgm:spPr/>
    </dgm:pt>
    <dgm:pt modelId="{9581AB47-E8B1-45C8-A6A6-D9DF7E38CF1E}" type="pres">
      <dgm:prSet presAssocID="{9A3705B3-84AF-42CA-9F6E-64EFAEF1E4B4}" presName="parTx" presStyleLbl="node1" presStyleIdx="0" presStyleCnt="4">
        <dgm:presLayoutVars>
          <dgm:chMax val="0"/>
          <dgm:chPref val="0"/>
          <dgm:bulletEnabled val="1"/>
        </dgm:presLayoutVars>
      </dgm:prSet>
      <dgm:spPr/>
    </dgm:pt>
    <dgm:pt modelId="{698B42A7-28DB-4B33-9D6D-0784402D1517}" type="pres">
      <dgm:prSet presAssocID="{9A3705B3-84AF-42CA-9F6E-64EFAEF1E4B4}" presName="parSh" presStyleLbl="node1" presStyleIdx="0" presStyleCnt="4" custLinFactNeighborX="-1955"/>
      <dgm:spPr/>
    </dgm:pt>
    <dgm:pt modelId="{1EB576B5-C555-40B5-ACB9-FA832F07DF30}" type="pres">
      <dgm:prSet presAssocID="{9A3705B3-84AF-42CA-9F6E-64EFAEF1E4B4}" presName="desTx" presStyleLbl="fgAcc1" presStyleIdx="0" presStyleCnt="4" custScaleX="146476">
        <dgm:presLayoutVars>
          <dgm:bulletEnabled val="1"/>
        </dgm:presLayoutVars>
      </dgm:prSet>
      <dgm:spPr/>
    </dgm:pt>
    <dgm:pt modelId="{C60E2793-D2E2-4CAF-B25A-58A5DBDFAA82}" type="pres">
      <dgm:prSet presAssocID="{863DD6C1-66F9-4AC8-AC43-958641E3F4F4}" presName="sibTrans" presStyleLbl="sibTrans2D1" presStyleIdx="0" presStyleCnt="3"/>
      <dgm:spPr/>
    </dgm:pt>
    <dgm:pt modelId="{9557CADE-93B8-4760-A092-5BB5DAB49DBE}" type="pres">
      <dgm:prSet presAssocID="{863DD6C1-66F9-4AC8-AC43-958641E3F4F4}" presName="connTx" presStyleLbl="sibTrans2D1" presStyleIdx="0" presStyleCnt="3"/>
      <dgm:spPr/>
    </dgm:pt>
    <dgm:pt modelId="{43179DDB-4AB2-418B-AE33-BC2042E1D9C2}" type="pres">
      <dgm:prSet presAssocID="{DDFBAE90-D5EF-4D59-AA28-BA8F131409B3}" presName="composite" presStyleCnt="0"/>
      <dgm:spPr/>
    </dgm:pt>
    <dgm:pt modelId="{3B102D30-CC94-45C3-8BBC-E5922ECBA80C}" type="pres">
      <dgm:prSet presAssocID="{DDFBAE90-D5EF-4D59-AA28-BA8F131409B3}" presName="parTx" presStyleLbl="node1" presStyleIdx="0" presStyleCnt="4">
        <dgm:presLayoutVars>
          <dgm:chMax val="0"/>
          <dgm:chPref val="0"/>
          <dgm:bulletEnabled val="1"/>
        </dgm:presLayoutVars>
      </dgm:prSet>
      <dgm:spPr/>
    </dgm:pt>
    <dgm:pt modelId="{D0C4BC4B-A8D2-4DB0-959E-A0AF9693FA60}" type="pres">
      <dgm:prSet presAssocID="{DDFBAE90-D5EF-4D59-AA28-BA8F131409B3}" presName="parSh" presStyleLbl="node1" presStyleIdx="1" presStyleCnt="4"/>
      <dgm:spPr/>
    </dgm:pt>
    <dgm:pt modelId="{AD99F238-2C92-4868-A955-E169AE74EAD3}" type="pres">
      <dgm:prSet presAssocID="{DDFBAE90-D5EF-4D59-AA28-BA8F131409B3}" presName="desTx" presStyleLbl="fgAcc1" presStyleIdx="1" presStyleCnt="4" custScaleX="159825">
        <dgm:presLayoutVars>
          <dgm:bulletEnabled val="1"/>
        </dgm:presLayoutVars>
      </dgm:prSet>
      <dgm:spPr/>
    </dgm:pt>
    <dgm:pt modelId="{DB9890EA-94E8-4473-B19C-6AD89218DC1F}" type="pres">
      <dgm:prSet presAssocID="{D48A5D7F-275A-4855-A014-6A3E50E245E6}" presName="sibTrans" presStyleLbl="sibTrans2D1" presStyleIdx="1" presStyleCnt="3" custAng="0"/>
      <dgm:spPr/>
    </dgm:pt>
    <dgm:pt modelId="{809EE907-C77F-4128-9798-BE9237FCCE06}" type="pres">
      <dgm:prSet presAssocID="{D48A5D7F-275A-4855-A014-6A3E50E245E6}" presName="connTx" presStyleLbl="sibTrans2D1" presStyleIdx="1" presStyleCnt="3"/>
      <dgm:spPr/>
    </dgm:pt>
    <dgm:pt modelId="{982F90F8-FF2C-4BC4-A8B0-DD0AE96E75B5}" type="pres">
      <dgm:prSet presAssocID="{097A584A-4B1A-436E-832B-C8904065682C}" presName="composite" presStyleCnt="0"/>
      <dgm:spPr/>
    </dgm:pt>
    <dgm:pt modelId="{8F696EE4-0676-4314-8786-9AA3C533CF40}" type="pres">
      <dgm:prSet presAssocID="{097A584A-4B1A-436E-832B-C8904065682C}" presName="parTx" presStyleLbl="node1" presStyleIdx="1" presStyleCnt="4">
        <dgm:presLayoutVars>
          <dgm:chMax val="0"/>
          <dgm:chPref val="0"/>
          <dgm:bulletEnabled val="1"/>
        </dgm:presLayoutVars>
      </dgm:prSet>
      <dgm:spPr/>
    </dgm:pt>
    <dgm:pt modelId="{C7F37F42-C562-48A6-AE1A-606E689AF332}" type="pres">
      <dgm:prSet presAssocID="{097A584A-4B1A-436E-832B-C8904065682C}" presName="parSh" presStyleLbl="node1" presStyleIdx="2" presStyleCnt="4" custScaleX="123770" custLinFactNeighborX="4886" custLinFactNeighborY="-23391"/>
      <dgm:spPr/>
    </dgm:pt>
    <dgm:pt modelId="{431A874B-1140-45BF-AF33-E9CCDADA40A8}" type="pres">
      <dgm:prSet presAssocID="{097A584A-4B1A-436E-832B-C8904065682C}" presName="desTx" presStyleLbl="fgAcc1" presStyleIdx="2" presStyleCnt="4" custScaleX="169625">
        <dgm:presLayoutVars>
          <dgm:bulletEnabled val="1"/>
        </dgm:presLayoutVars>
      </dgm:prSet>
      <dgm:spPr/>
    </dgm:pt>
    <dgm:pt modelId="{2C58306F-007B-4DC6-8731-78FC193549F4}" type="pres">
      <dgm:prSet presAssocID="{9D6148AA-6295-4869-B3D1-7CEA5BDF8BC1}" presName="sibTrans" presStyleLbl="sibTrans2D1" presStyleIdx="2" presStyleCnt="3"/>
      <dgm:spPr/>
    </dgm:pt>
    <dgm:pt modelId="{BC73B9B3-7B46-4B4B-9B3A-DA93EA31100A}" type="pres">
      <dgm:prSet presAssocID="{9D6148AA-6295-4869-B3D1-7CEA5BDF8BC1}" presName="connTx" presStyleLbl="sibTrans2D1" presStyleIdx="2" presStyleCnt="3"/>
      <dgm:spPr/>
    </dgm:pt>
    <dgm:pt modelId="{25BB1E94-DAAC-42E0-82AF-3BDE6CCB5991}" type="pres">
      <dgm:prSet presAssocID="{9E432630-6D83-4782-8D41-8513818B4D5C}" presName="composite" presStyleCnt="0"/>
      <dgm:spPr/>
    </dgm:pt>
    <dgm:pt modelId="{9EB345E9-49DA-4FD0-89E2-BFD8522C0641}" type="pres">
      <dgm:prSet presAssocID="{9E432630-6D83-4782-8D41-8513818B4D5C}" presName="parTx" presStyleLbl="node1" presStyleIdx="2" presStyleCnt="4">
        <dgm:presLayoutVars>
          <dgm:chMax val="0"/>
          <dgm:chPref val="0"/>
          <dgm:bulletEnabled val="1"/>
        </dgm:presLayoutVars>
      </dgm:prSet>
      <dgm:spPr/>
    </dgm:pt>
    <dgm:pt modelId="{942ABC68-724F-48B1-9077-A66EE63C1885}" type="pres">
      <dgm:prSet presAssocID="{9E432630-6D83-4782-8D41-8513818B4D5C}" presName="parSh" presStyleLbl="node1" presStyleIdx="3" presStyleCnt="4" custScaleX="128308"/>
      <dgm:spPr/>
    </dgm:pt>
    <dgm:pt modelId="{1C355675-9091-474D-9089-7428319E7BB8}" type="pres">
      <dgm:prSet presAssocID="{9E432630-6D83-4782-8D41-8513818B4D5C}" presName="desTx" presStyleLbl="fgAcc1" presStyleIdx="3" presStyleCnt="4" custScaleX="182160">
        <dgm:presLayoutVars>
          <dgm:bulletEnabled val="1"/>
        </dgm:presLayoutVars>
      </dgm:prSet>
      <dgm:spPr/>
    </dgm:pt>
  </dgm:ptLst>
  <dgm:cxnLst>
    <dgm:cxn modelId="{8C8E5002-43EE-4473-9ECE-B8C44121D194}" type="presOf" srcId="{9E432630-6D83-4782-8D41-8513818B4D5C}" destId="{942ABC68-724F-48B1-9077-A66EE63C1885}" srcOrd="0" destOrd="0" presId="urn:microsoft.com/office/officeart/2005/8/layout/process3#1"/>
    <dgm:cxn modelId="{7D6F6A21-20AF-450F-8727-346C5EEF3EC5}" type="presOf" srcId="{9D6148AA-6295-4869-B3D1-7CEA5BDF8BC1}" destId="{BC73B9B3-7B46-4B4B-9B3A-DA93EA31100A}" srcOrd="1" destOrd="0" presId="urn:microsoft.com/office/officeart/2005/8/layout/process3#1"/>
    <dgm:cxn modelId="{57B0FD25-5D1A-445E-8D46-60B406CFDA91}" srcId="{DDFBAE90-D5EF-4D59-AA28-BA8F131409B3}" destId="{A31ABD60-CDBB-409E-B487-667604228522}" srcOrd="0" destOrd="0" parTransId="{7FBA97DE-B62C-4A41-B4AD-9D2BE2309CF4}" sibTransId="{BA15B56E-3CE3-4FB5-B577-FF552C3F9614}"/>
    <dgm:cxn modelId="{0978C627-8B59-426A-82D1-7D8FD33CA3C6}" srcId="{9E432630-6D83-4782-8D41-8513818B4D5C}" destId="{7DF30A9E-E6BF-49DA-95F8-1ADEE1FB5E36}" srcOrd="0" destOrd="0" parTransId="{275B1964-BA4C-4B7C-A75E-A0AB26868145}" sibTransId="{D1F32252-B3A6-4A6A-BD6D-09A7B7CA581E}"/>
    <dgm:cxn modelId="{0248B62E-9FB7-440D-9291-6096C5E80404}" srcId="{097A584A-4B1A-436E-832B-C8904065682C}" destId="{681F1A63-2782-4D90-A0EF-B68625D96F68}" srcOrd="0" destOrd="0" parTransId="{5EA31543-477A-4862-B9F3-6060B0437776}" sibTransId="{26F38473-8975-46F8-9D0B-37240F9D8270}"/>
    <dgm:cxn modelId="{44739332-E1A5-4DB9-BC52-E94227A2BC71}" type="presOf" srcId="{7DDBE5CC-F50D-43C0-94C3-08DF648F8254}" destId="{AD99F238-2C92-4868-A955-E169AE74EAD3}" srcOrd="0" destOrd="2" presId="urn:microsoft.com/office/officeart/2005/8/layout/process3#1"/>
    <dgm:cxn modelId="{78316938-DF43-4810-AB0C-3BFDB13F7CFE}" srcId="{9E432630-6D83-4782-8D41-8513818B4D5C}" destId="{3DBCDA50-98FC-4CFB-A620-89EB245549B7}" srcOrd="1" destOrd="0" parTransId="{5EE11458-41F1-4F25-8DAB-880D954F9991}" sibTransId="{2991C064-43C7-4CDA-800B-CD2A552F9521}"/>
    <dgm:cxn modelId="{ADAB193A-3A99-4663-9556-01FB5D8E3983}" type="presOf" srcId="{D48A5D7F-275A-4855-A014-6A3E50E245E6}" destId="{809EE907-C77F-4128-9798-BE9237FCCE06}" srcOrd="1" destOrd="0" presId="urn:microsoft.com/office/officeart/2005/8/layout/process3#1"/>
    <dgm:cxn modelId="{7C14803F-EFE5-478F-AFFE-3B4C146247CD}" srcId="{0FE9F181-7706-47EA-A46A-5BA21884AF36}" destId="{9A3705B3-84AF-42CA-9F6E-64EFAEF1E4B4}" srcOrd="0" destOrd="0" parTransId="{3CACAE19-83A1-4D4E-BE8C-6E8E4F038570}" sibTransId="{863DD6C1-66F9-4AC8-AC43-958641E3F4F4}"/>
    <dgm:cxn modelId="{F3D2355E-238F-418E-92D8-E9EE67F5B641}" type="presOf" srcId="{9A3705B3-84AF-42CA-9F6E-64EFAEF1E4B4}" destId="{9581AB47-E8B1-45C8-A6A6-D9DF7E38CF1E}" srcOrd="1" destOrd="0" presId="urn:microsoft.com/office/officeart/2005/8/layout/process3#1"/>
    <dgm:cxn modelId="{0EB92563-9E69-4D5C-AD6A-0C95D750DCDC}" srcId="{9A3705B3-84AF-42CA-9F6E-64EFAEF1E4B4}" destId="{8F0E8225-9B02-44F6-B0CB-85FB662B17B6}" srcOrd="1" destOrd="0" parTransId="{093061EA-7ECF-415A-AC3B-369F54C6C95D}" sibTransId="{AF394E0F-FD27-4B86-8FB3-1932CFF1E9D3}"/>
    <dgm:cxn modelId="{C73A4544-0960-4BA8-9A09-2DCCBBE23061}" type="presOf" srcId="{8F0E8225-9B02-44F6-B0CB-85FB662B17B6}" destId="{1EB576B5-C555-40B5-ACB9-FA832F07DF30}" srcOrd="0" destOrd="1" presId="urn:microsoft.com/office/officeart/2005/8/layout/process3#1"/>
    <dgm:cxn modelId="{6066584E-7161-4AA2-A478-C0DAC2D8E67B}" type="presOf" srcId="{097A584A-4B1A-436E-832B-C8904065682C}" destId="{C7F37F42-C562-48A6-AE1A-606E689AF332}" srcOrd="0" destOrd="0" presId="urn:microsoft.com/office/officeart/2005/8/layout/process3#1"/>
    <dgm:cxn modelId="{92EDA155-318C-4F0E-85E2-AA4A748F1F44}" type="presOf" srcId="{863DD6C1-66F9-4AC8-AC43-958641E3F4F4}" destId="{C60E2793-D2E2-4CAF-B25A-58A5DBDFAA82}" srcOrd="0" destOrd="0" presId="urn:microsoft.com/office/officeart/2005/8/layout/process3#1"/>
    <dgm:cxn modelId="{A23C4C81-EB36-4F2E-A99E-EF166940334A}" srcId="{9A3705B3-84AF-42CA-9F6E-64EFAEF1E4B4}" destId="{58754363-8F14-4F00-971B-CC6FF86DE7F6}" srcOrd="0" destOrd="0" parTransId="{DBB4D483-A3FA-4570-BE5F-43B86AC5F7F9}" sibTransId="{40B5C1CB-98CA-4681-80B8-D97D7E4659BC}"/>
    <dgm:cxn modelId="{82679182-E44D-49AE-BB00-45EB0D72DC50}" type="presOf" srcId="{097A584A-4B1A-436E-832B-C8904065682C}" destId="{8F696EE4-0676-4314-8786-9AA3C533CF40}" srcOrd="1" destOrd="0" presId="urn:microsoft.com/office/officeart/2005/8/layout/process3#1"/>
    <dgm:cxn modelId="{727DF585-0920-419F-902F-B08FD46EC0A0}" type="presOf" srcId="{0FE9F181-7706-47EA-A46A-5BA21884AF36}" destId="{289DA8D5-92C4-4078-B140-646531DC665B}" srcOrd="0" destOrd="0" presId="urn:microsoft.com/office/officeart/2005/8/layout/process3#1"/>
    <dgm:cxn modelId="{F1B41386-7A41-4C85-A4D9-785178F35190}" type="presOf" srcId="{58754363-8F14-4F00-971B-CC6FF86DE7F6}" destId="{1EB576B5-C555-40B5-ACB9-FA832F07DF30}" srcOrd="0" destOrd="0" presId="urn:microsoft.com/office/officeart/2005/8/layout/process3#1"/>
    <dgm:cxn modelId="{6906108F-24F2-4237-AB4B-E7198913FCA0}" srcId="{0FE9F181-7706-47EA-A46A-5BA21884AF36}" destId="{DDFBAE90-D5EF-4D59-AA28-BA8F131409B3}" srcOrd="1" destOrd="0" parTransId="{53C3A241-A196-457E-B260-74857DA41129}" sibTransId="{D48A5D7F-275A-4855-A014-6A3E50E245E6}"/>
    <dgm:cxn modelId="{8C2ED395-7E4B-48C4-8CFC-69171935CCB0}" srcId="{0FE9F181-7706-47EA-A46A-5BA21884AF36}" destId="{097A584A-4B1A-436E-832B-C8904065682C}" srcOrd="2" destOrd="0" parTransId="{24D1D24D-7439-4517-B370-E70B07E0173C}" sibTransId="{9D6148AA-6295-4869-B3D1-7CEA5BDF8BC1}"/>
    <dgm:cxn modelId="{2357B69A-8F5E-4C14-A9BC-5661CD7A0DD1}" srcId="{DDFBAE90-D5EF-4D59-AA28-BA8F131409B3}" destId="{7DDBE5CC-F50D-43C0-94C3-08DF648F8254}" srcOrd="2" destOrd="0" parTransId="{22FFA092-0331-4872-9D54-C2D34A7ECAFA}" sibTransId="{EB5693DA-BB77-45FB-A58E-CCFEC4287305}"/>
    <dgm:cxn modelId="{8D1D8C9E-6F2D-440B-A084-1BA1D0A08BB5}" type="presOf" srcId="{DDFBAE90-D5EF-4D59-AA28-BA8F131409B3}" destId="{D0C4BC4B-A8D2-4DB0-959E-A0AF9693FA60}" srcOrd="0" destOrd="0" presId="urn:microsoft.com/office/officeart/2005/8/layout/process3#1"/>
    <dgm:cxn modelId="{031A73AA-2B6C-41DD-A382-E9A182C7D47E}" type="presOf" srcId="{9E432630-6D83-4782-8D41-8513818B4D5C}" destId="{9EB345E9-49DA-4FD0-89E2-BFD8522C0641}" srcOrd="1" destOrd="0" presId="urn:microsoft.com/office/officeart/2005/8/layout/process3#1"/>
    <dgm:cxn modelId="{04B15AAB-52AC-477B-BE42-56008C0F3424}" type="presOf" srcId="{7DF30A9E-E6BF-49DA-95F8-1ADEE1FB5E36}" destId="{1C355675-9091-474D-9089-7428319E7BB8}" srcOrd="0" destOrd="0" presId="urn:microsoft.com/office/officeart/2005/8/layout/process3#1"/>
    <dgm:cxn modelId="{8230B8B3-234E-4F4D-A95F-555DF7CE61AC}" type="presOf" srcId="{DF5D0CFE-EDEE-4DC2-B0D2-ECC083E1BC5B}" destId="{AD99F238-2C92-4868-A955-E169AE74EAD3}" srcOrd="0" destOrd="1" presId="urn:microsoft.com/office/officeart/2005/8/layout/process3#1"/>
    <dgm:cxn modelId="{2466F2BB-9786-4665-970E-34D07636F4F2}" type="presOf" srcId="{863DD6C1-66F9-4AC8-AC43-958641E3F4F4}" destId="{9557CADE-93B8-4760-A092-5BB5DAB49DBE}" srcOrd="1" destOrd="0" presId="urn:microsoft.com/office/officeart/2005/8/layout/process3#1"/>
    <dgm:cxn modelId="{B334F6BD-D88F-48C1-BF2B-07FA8F089978}" type="presOf" srcId="{A31ABD60-CDBB-409E-B487-667604228522}" destId="{AD99F238-2C92-4868-A955-E169AE74EAD3}" srcOrd="0" destOrd="0" presId="urn:microsoft.com/office/officeart/2005/8/layout/process3#1"/>
    <dgm:cxn modelId="{871FCFBF-CFD0-4BEB-BAF1-F8AE89B3DE33}" type="presOf" srcId="{9A3705B3-84AF-42CA-9F6E-64EFAEF1E4B4}" destId="{698B42A7-28DB-4B33-9D6D-0784402D1517}" srcOrd="0" destOrd="0" presId="urn:microsoft.com/office/officeart/2005/8/layout/process3#1"/>
    <dgm:cxn modelId="{36C605C1-509D-45B5-9B49-FB893BA0DC68}" srcId="{DDFBAE90-D5EF-4D59-AA28-BA8F131409B3}" destId="{DF5D0CFE-EDEE-4DC2-B0D2-ECC083E1BC5B}" srcOrd="1" destOrd="0" parTransId="{D9AB98B2-B895-4876-9054-5B9C74352778}" sibTransId="{46AEB497-1264-4087-B505-713368054D6D}"/>
    <dgm:cxn modelId="{E2B401CB-4032-4710-8EA6-3C405FD68C34}" type="presOf" srcId="{3DBCDA50-98FC-4CFB-A620-89EB245549B7}" destId="{1C355675-9091-474D-9089-7428319E7BB8}" srcOrd="0" destOrd="1" presId="urn:microsoft.com/office/officeart/2005/8/layout/process3#1"/>
    <dgm:cxn modelId="{04E5A7D1-517A-4EF6-92BC-E8E480BFA47E}" type="presOf" srcId="{681F1A63-2782-4D90-A0EF-B68625D96F68}" destId="{431A874B-1140-45BF-AF33-E9CCDADA40A8}" srcOrd="0" destOrd="0" presId="urn:microsoft.com/office/officeart/2005/8/layout/process3#1"/>
    <dgm:cxn modelId="{FCC4A8E9-4F49-401B-A7B6-6923B2C7B2EC}" type="presOf" srcId="{9D6148AA-6295-4869-B3D1-7CEA5BDF8BC1}" destId="{2C58306F-007B-4DC6-8731-78FC193549F4}" srcOrd="0" destOrd="0" presId="urn:microsoft.com/office/officeart/2005/8/layout/process3#1"/>
    <dgm:cxn modelId="{1E547DEE-3B10-4C34-8EBB-5B60BF5147D3}" srcId="{0FE9F181-7706-47EA-A46A-5BA21884AF36}" destId="{9E432630-6D83-4782-8D41-8513818B4D5C}" srcOrd="3" destOrd="0" parTransId="{381A7A95-7BE3-4DF5-92C9-744B126BDAC2}" sibTransId="{2981B33B-9C6C-4156-9A7F-54CDFECB2FF1}"/>
    <dgm:cxn modelId="{36D141F5-F769-4468-BD99-AFB0392293C5}" type="presOf" srcId="{D48A5D7F-275A-4855-A014-6A3E50E245E6}" destId="{DB9890EA-94E8-4473-B19C-6AD89218DC1F}" srcOrd="0" destOrd="0" presId="urn:microsoft.com/office/officeart/2005/8/layout/process3#1"/>
    <dgm:cxn modelId="{FA822FFA-F2D6-48B3-A2E4-47D86E993681}" type="presOf" srcId="{DDFBAE90-D5EF-4D59-AA28-BA8F131409B3}" destId="{3B102D30-CC94-45C3-8BBC-E5922ECBA80C}" srcOrd="1" destOrd="0" presId="urn:microsoft.com/office/officeart/2005/8/layout/process3#1"/>
    <dgm:cxn modelId="{94D7CBFA-8CCD-48E6-8FE2-8628BA8BDE89}" type="presParOf" srcId="{289DA8D5-92C4-4078-B140-646531DC665B}" destId="{31B0C3E9-D41E-4DBD-B927-1E65E388078D}" srcOrd="0" destOrd="0" presId="urn:microsoft.com/office/officeart/2005/8/layout/process3#1"/>
    <dgm:cxn modelId="{BF71202F-BE3E-46D1-B6CC-7ED7339CE03E}" type="presParOf" srcId="{31B0C3E9-D41E-4DBD-B927-1E65E388078D}" destId="{9581AB47-E8B1-45C8-A6A6-D9DF7E38CF1E}" srcOrd="0" destOrd="0" presId="urn:microsoft.com/office/officeart/2005/8/layout/process3#1"/>
    <dgm:cxn modelId="{E0D27EC9-C102-4872-9F9C-A32F4648A274}" type="presParOf" srcId="{31B0C3E9-D41E-4DBD-B927-1E65E388078D}" destId="{698B42A7-28DB-4B33-9D6D-0784402D1517}" srcOrd="1" destOrd="0" presId="urn:microsoft.com/office/officeart/2005/8/layout/process3#1"/>
    <dgm:cxn modelId="{B21AF07C-99A5-48B4-9F91-CE910B93DF18}" type="presParOf" srcId="{31B0C3E9-D41E-4DBD-B927-1E65E388078D}" destId="{1EB576B5-C555-40B5-ACB9-FA832F07DF30}" srcOrd="2" destOrd="0" presId="urn:microsoft.com/office/officeart/2005/8/layout/process3#1"/>
    <dgm:cxn modelId="{1BA265D9-7945-46DF-9D21-9AA394BB829F}" type="presParOf" srcId="{289DA8D5-92C4-4078-B140-646531DC665B}" destId="{C60E2793-D2E2-4CAF-B25A-58A5DBDFAA82}" srcOrd="1" destOrd="0" presId="urn:microsoft.com/office/officeart/2005/8/layout/process3#1"/>
    <dgm:cxn modelId="{FE028D26-52FA-4F14-BFAB-F89E972123E4}" type="presParOf" srcId="{C60E2793-D2E2-4CAF-B25A-58A5DBDFAA82}" destId="{9557CADE-93B8-4760-A092-5BB5DAB49DBE}" srcOrd="0" destOrd="0" presId="urn:microsoft.com/office/officeart/2005/8/layout/process3#1"/>
    <dgm:cxn modelId="{FA94B88C-C878-4052-95B7-D052122535EB}" type="presParOf" srcId="{289DA8D5-92C4-4078-B140-646531DC665B}" destId="{43179DDB-4AB2-418B-AE33-BC2042E1D9C2}" srcOrd="2" destOrd="0" presId="urn:microsoft.com/office/officeart/2005/8/layout/process3#1"/>
    <dgm:cxn modelId="{E2C207FE-4EE8-4CBF-90F5-5F46D05B356B}" type="presParOf" srcId="{43179DDB-4AB2-418B-AE33-BC2042E1D9C2}" destId="{3B102D30-CC94-45C3-8BBC-E5922ECBA80C}" srcOrd="0" destOrd="0" presId="urn:microsoft.com/office/officeart/2005/8/layout/process3#1"/>
    <dgm:cxn modelId="{FEE8EF1F-13F3-4C21-9EDA-297DE4729998}" type="presParOf" srcId="{43179DDB-4AB2-418B-AE33-BC2042E1D9C2}" destId="{D0C4BC4B-A8D2-4DB0-959E-A0AF9693FA60}" srcOrd="1" destOrd="0" presId="urn:microsoft.com/office/officeart/2005/8/layout/process3#1"/>
    <dgm:cxn modelId="{79BD5327-7B4E-4555-8F8D-8A4682F76A95}" type="presParOf" srcId="{43179DDB-4AB2-418B-AE33-BC2042E1D9C2}" destId="{AD99F238-2C92-4868-A955-E169AE74EAD3}" srcOrd="2" destOrd="0" presId="urn:microsoft.com/office/officeart/2005/8/layout/process3#1"/>
    <dgm:cxn modelId="{0EBBF2A5-DCD4-4EF3-B523-4DA90925117F}" type="presParOf" srcId="{289DA8D5-92C4-4078-B140-646531DC665B}" destId="{DB9890EA-94E8-4473-B19C-6AD89218DC1F}" srcOrd="3" destOrd="0" presId="urn:microsoft.com/office/officeart/2005/8/layout/process3#1"/>
    <dgm:cxn modelId="{3589AF4F-030B-4FCA-9C72-2E012B7D7773}" type="presParOf" srcId="{DB9890EA-94E8-4473-B19C-6AD89218DC1F}" destId="{809EE907-C77F-4128-9798-BE9237FCCE06}" srcOrd="0" destOrd="0" presId="urn:microsoft.com/office/officeart/2005/8/layout/process3#1"/>
    <dgm:cxn modelId="{E1B31EE9-D2FB-4EC8-A9D0-3CBAD0B7AF99}" type="presParOf" srcId="{289DA8D5-92C4-4078-B140-646531DC665B}" destId="{982F90F8-FF2C-4BC4-A8B0-DD0AE96E75B5}" srcOrd="4" destOrd="0" presId="urn:microsoft.com/office/officeart/2005/8/layout/process3#1"/>
    <dgm:cxn modelId="{8D94AA43-8B03-443F-BD01-A86E7BA3D0F1}" type="presParOf" srcId="{982F90F8-FF2C-4BC4-A8B0-DD0AE96E75B5}" destId="{8F696EE4-0676-4314-8786-9AA3C533CF40}" srcOrd="0" destOrd="0" presId="urn:microsoft.com/office/officeart/2005/8/layout/process3#1"/>
    <dgm:cxn modelId="{75AB5A63-FA1C-4AAC-AA17-2F5A01E9ED74}" type="presParOf" srcId="{982F90F8-FF2C-4BC4-A8B0-DD0AE96E75B5}" destId="{C7F37F42-C562-48A6-AE1A-606E689AF332}" srcOrd="1" destOrd="0" presId="urn:microsoft.com/office/officeart/2005/8/layout/process3#1"/>
    <dgm:cxn modelId="{E2C884E7-8A23-4785-B605-D325D21AE1E0}" type="presParOf" srcId="{982F90F8-FF2C-4BC4-A8B0-DD0AE96E75B5}" destId="{431A874B-1140-45BF-AF33-E9CCDADA40A8}" srcOrd="2" destOrd="0" presId="urn:microsoft.com/office/officeart/2005/8/layout/process3#1"/>
    <dgm:cxn modelId="{12105055-D006-4B9D-89A4-C4FA6AF2EA3A}" type="presParOf" srcId="{289DA8D5-92C4-4078-B140-646531DC665B}" destId="{2C58306F-007B-4DC6-8731-78FC193549F4}" srcOrd="5" destOrd="0" presId="urn:microsoft.com/office/officeart/2005/8/layout/process3#1"/>
    <dgm:cxn modelId="{0393ABD5-7436-461E-9939-F8F7B5477F56}" type="presParOf" srcId="{2C58306F-007B-4DC6-8731-78FC193549F4}" destId="{BC73B9B3-7B46-4B4B-9B3A-DA93EA31100A}" srcOrd="0" destOrd="0" presId="urn:microsoft.com/office/officeart/2005/8/layout/process3#1"/>
    <dgm:cxn modelId="{E575677F-F8A9-4964-A0D8-13E92BE61BD3}" type="presParOf" srcId="{289DA8D5-92C4-4078-B140-646531DC665B}" destId="{25BB1E94-DAAC-42E0-82AF-3BDE6CCB5991}" srcOrd="6" destOrd="0" presId="urn:microsoft.com/office/officeart/2005/8/layout/process3#1"/>
    <dgm:cxn modelId="{CE85D5CB-721D-4A1E-8CB2-EB1E5207BD84}" type="presParOf" srcId="{25BB1E94-DAAC-42E0-82AF-3BDE6CCB5991}" destId="{9EB345E9-49DA-4FD0-89E2-BFD8522C0641}" srcOrd="0" destOrd="0" presId="urn:microsoft.com/office/officeart/2005/8/layout/process3#1"/>
    <dgm:cxn modelId="{2DCFD28C-01DB-41CD-A468-3A10DB6CF10B}" type="presParOf" srcId="{25BB1E94-DAAC-42E0-82AF-3BDE6CCB5991}" destId="{942ABC68-724F-48B1-9077-A66EE63C1885}" srcOrd="1" destOrd="0" presId="urn:microsoft.com/office/officeart/2005/8/layout/process3#1"/>
    <dgm:cxn modelId="{0278DAF6-C836-4E76-8E37-83F56BEE0538}" type="presParOf" srcId="{25BB1E94-DAAC-42E0-82AF-3BDE6CCB5991}" destId="{1C355675-9091-474D-9089-7428319E7BB8}" srcOrd="2" destOrd="0" presId="urn:microsoft.com/office/officeart/2005/8/layout/process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B42A7-28DB-4B33-9D6D-0784402D1517}">
      <dsp:nvSpPr>
        <dsp:cNvPr id="0" name=""/>
        <dsp:cNvSpPr/>
      </dsp:nvSpPr>
      <dsp:spPr>
        <a:xfrm>
          <a:off x="26646" y="-295215"/>
          <a:ext cx="1476075" cy="88564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zh-CN" altLang="en-US" sz="2000" b="1" kern="1200" dirty="0">
              <a:solidFill>
                <a:prstClr val="black"/>
              </a:solidFill>
              <a:latin typeface="Adobe 楷体 Std R" pitchFamily="18" charset="-122"/>
              <a:ea typeface="Adobe 楷体 Std R" pitchFamily="18" charset="-122"/>
              <a:cs typeface="+mn-cs"/>
            </a:rPr>
            <a:t>招募成员</a:t>
          </a:r>
        </a:p>
      </dsp:txBody>
      <dsp:txXfrm>
        <a:off x="26646" y="-295215"/>
        <a:ext cx="1476075" cy="590430"/>
      </dsp:txXfrm>
    </dsp:sp>
    <dsp:sp modelId="{1EB576B5-C555-40B5-ACB9-FA832F07DF30}">
      <dsp:nvSpPr>
        <dsp:cNvPr id="0" name=""/>
        <dsp:cNvSpPr/>
      </dsp:nvSpPr>
      <dsp:spPr>
        <a:xfrm>
          <a:off x="14282" y="295215"/>
          <a:ext cx="2162096" cy="6336000"/>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zh-CN" sz="1600" kern="1200" dirty="0">
              <a:solidFill>
                <a:srgbClr val="FF0000"/>
              </a:solidFill>
              <a:latin typeface="Adobe 楷体 Std R" pitchFamily="18" charset="-122"/>
              <a:ea typeface="Adobe 楷体 Std R" pitchFamily="18" charset="-122"/>
              <a:cs typeface="+mn-cs"/>
            </a:rPr>
            <a:t>线上方法</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电子邮件、网站、横幅、社区网站、会员活动、搜索引擎等</a:t>
          </a:r>
          <a:r>
            <a:rPr lang="zh-CN" altLang="en-US" sz="1600" kern="1200" dirty="0">
              <a:solidFill>
                <a:prstClr val="black"/>
              </a:solidFill>
              <a:latin typeface="Adobe 楷体 Std R" pitchFamily="18" charset="-122"/>
              <a:ea typeface="Adobe 楷体 Std R" pitchFamily="18" charset="-122"/>
              <a:cs typeface="+mn-cs"/>
            </a:rPr>
            <a:t>。</a:t>
          </a:r>
        </a:p>
        <a:p>
          <a:pPr marL="171450" lvl="1" indent="-171450" algn="l" defTabSz="711200">
            <a:lnSpc>
              <a:spcPct val="90000"/>
            </a:lnSpc>
            <a:spcBef>
              <a:spcPct val="0"/>
            </a:spcBef>
            <a:spcAft>
              <a:spcPct val="15000"/>
            </a:spcAft>
            <a:buChar char="•"/>
          </a:pPr>
          <a:r>
            <a:rPr lang="zh-CN" sz="1600" kern="1200" dirty="0">
              <a:solidFill>
                <a:srgbClr val="FF0000"/>
              </a:solidFill>
              <a:latin typeface="Adobe 楷体 Std R" pitchFamily="18" charset="-122"/>
              <a:ea typeface="Adobe 楷体 Std R" pitchFamily="18" charset="-122"/>
              <a:cs typeface="+mn-cs"/>
            </a:rPr>
            <a:t>线下方法</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电话、广播广告、报纸和杂志广告、处理信件、户外海报、客户登记册</a:t>
          </a:r>
          <a:r>
            <a:rPr lang="zh-CN" altLang="en-US" sz="1600" kern="1200" dirty="0">
              <a:solidFill>
                <a:prstClr val="black"/>
              </a:solidFill>
              <a:latin typeface="Adobe 楷体 Std R" pitchFamily="18" charset="-122"/>
              <a:ea typeface="Adobe 楷体 Std R" pitchFamily="18" charset="-122"/>
              <a:cs typeface="+mn-cs"/>
            </a:rPr>
            <a:t>等。</a:t>
          </a:r>
        </a:p>
      </dsp:txBody>
      <dsp:txXfrm>
        <a:off x="77608" y="358541"/>
        <a:ext cx="2035444" cy="6209348"/>
      </dsp:txXfrm>
    </dsp:sp>
    <dsp:sp modelId="{C60E2793-D2E2-4CAF-B25A-58A5DBDFAA82}">
      <dsp:nvSpPr>
        <dsp:cNvPr id="0" name=""/>
        <dsp:cNvSpPr/>
      </dsp:nvSpPr>
      <dsp:spPr>
        <a:xfrm>
          <a:off x="1854112" y="-183570"/>
          <a:ext cx="744947" cy="367141"/>
        </a:xfrm>
        <a:prstGeom prst="rightArrow">
          <a:avLst>
            <a:gd name="adj1" fmla="val 60000"/>
            <a:gd name="adj2" fmla="val 50000"/>
          </a:avLst>
        </a:prstGeom>
        <a:solidFill>
          <a:srgbClr val="D5CBB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zh-CN" altLang="en-US" sz="400" kern="1200"/>
        </a:p>
      </dsp:txBody>
      <dsp:txXfrm>
        <a:off x="1854112" y="-110142"/>
        <a:ext cx="634805" cy="220285"/>
      </dsp:txXfrm>
    </dsp:sp>
    <dsp:sp modelId="{D0C4BC4B-A8D2-4DB0-959E-A0AF9693FA60}">
      <dsp:nvSpPr>
        <dsp:cNvPr id="0" name=""/>
        <dsp:cNvSpPr/>
      </dsp:nvSpPr>
      <dsp:spPr>
        <a:xfrm>
          <a:off x="2908284" y="-295215"/>
          <a:ext cx="1476075" cy="885645"/>
        </a:xfrm>
        <a:prstGeom prst="roundRect">
          <a:avLst>
            <a:gd name="adj" fmla="val 10000"/>
          </a:avLst>
        </a:prstGeom>
        <a:solidFill>
          <a:schemeClr val="accent2">
            <a:lumMod val="40000"/>
            <a:lumOff val="60000"/>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zh-CN" altLang="en-US" sz="2000" b="1" kern="1200" dirty="0">
              <a:solidFill>
                <a:prstClr val="black"/>
              </a:solidFill>
              <a:latin typeface="Adobe 楷体 Std R" pitchFamily="18" charset="-122"/>
              <a:ea typeface="Adobe 楷体 Std R" pitchFamily="18" charset="-122"/>
              <a:cs typeface="+mn-cs"/>
            </a:rPr>
            <a:t>加入程序</a:t>
          </a:r>
        </a:p>
      </dsp:txBody>
      <dsp:txXfrm>
        <a:off x="2908284" y="-295215"/>
        <a:ext cx="1476075" cy="590430"/>
      </dsp:txXfrm>
    </dsp:sp>
    <dsp:sp modelId="{AD99F238-2C92-4868-A955-E169AE74EAD3}">
      <dsp:nvSpPr>
        <dsp:cNvPr id="0" name=""/>
        <dsp:cNvSpPr/>
      </dsp:nvSpPr>
      <dsp:spPr>
        <a:xfrm>
          <a:off x="2768541" y="295215"/>
          <a:ext cx="2359137" cy="6336000"/>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100000"/>
            </a:lnSpc>
            <a:spcBef>
              <a:spcPct val="0"/>
            </a:spcBef>
            <a:spcAft>
              <a:spcPct val="15000"/>
            </a:spcAft>
            <a:buChar char="•"/>
          </a:pPr>
          <a:r>
            <a:rPr lang="zh-CN" sz="1600" kern="1200" dirty="0">
              <a:solidFill>
                <a:prstClr val="black"/>
              </a:solidFill>
              <a:latin typeface="Adobe 楷体 Std R" pitchFamily="18" charset="-122"/>
              <a:ea typeface="Adobe 楷体 Std R" pitchFamily="18" charset="-122"/>
              <a:cs typeface="+mn-cs"/>
            </a:rPr>
            <a:t>第一步</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向公司表达</a:t>
          </a:r>
          <a:r>
            <a:rPr lang="zh-CN" altLang="en-US" sz="1600" kern="1200" dirty="0">
              <a:solidFill>
                <a:prstClr val="black"/>
              </a:solidFill>
              <a:latin typeface="Adobe 楷体 Std R" pitchFamily="18" charset="-122"/>
              <a:ea typeface="Adobe 楷体 Std R" pitchFamily="18" charset="-122"/>
              <a:cs typeface="+mn-cs"/>
            </a:rPr>
            <a:t>想要</a:t>
          </a:r>
          <a:r>
            <a:rPr lang="zh-CN" sz="1600" kern="1200" dirty="0">
              <a:solidFill>
                <a:prstClr val="black"/>
              </a:solidFill>
              <a:latin typeface="Adobe 楷体 Std R" pitchFamily="18" charset="-122"/>
              <a:ea typeface="Adobe 楷体 Std R" pitchFamily="18" charset="-122"/>
              <a:cs typeface="+mn-cs"/>
            </a:rPr>
            <a:t>加入数据库的意愿，</a:t>
          </a:r>
          <a:r>
            <a:rPr lang="zh-CN" altLang="en-US" sz="1600" kern="1200" dirty="0">
              <a:solidFill>
                <a:prstClr val="black"/>
              </a:solidFill>
              <a:latin typeface="Adobe 楷体 Std R" pitchFamily="18" charset="-122"/>
              <a:ea typeface="Adobe 楷体 Std R" pitchFamily="18" charset="-122"/>
              <a:cs typeface="+mn-cs"/>
            </a:rPr>
            <a:t>然后通过邮件确认</a:t>
          </a:r>
          <a:r>
            <a:rPr lang="zh-CN" sz="1600" kern="1200" dirty="0">
              <a:solidFill>
                <a:prstClr val="black"/>
              </a:solidFill>
              <a:latin typeface="Adobe 楷体 Std R" pitchFamily="18" charset="-122"/>
              <a:ea typeface="Adobe 楷体 Std R" pitchFamily="18" charset="-122"/>
              <a:cs typeface="+mn-cs"/>
            </a:rPr>
            <a:t>。</a:t>
          </a:r>
          <a:endParaRPr lang="zh-CN" altLang="en-US" sz="1600" kern="1200" dirty="0">
            <a:solidFill>
              <a:prstClr val="black"/>
            </a:solidFill>
            <a:latin typeface="Adobe 楷体 Std R" pitchFamily="18" charset="-122"/>
            <a:ea typeface="Adobe 楷体 Std R" pitchFamily="18" charset="-122"/>
            <a:cs typeface="+mn-cs"/>
          </a:endParaRPr>
        </a:p>
        <a:p>
          <a:pPr marL="171450" lvl="1" indent="-171450" algn="l" defTabSz="711200">
            <a:lnSpc>
              <a:spcPct val="100000"/>
            </a:lnSpc>
            <a:spcBef>
              <a:spcPct val="0"/>
            </a:spcBef>
            <a:spcAft>
              <a:spcPct val="15000"/>
            </a:spcAft>
            <a:buChar char="•"/>
          </a:pPr>
          <a:r>
            <a:rPr lang="zh-CN" sz="1600" kern="1200" dirty="0">
              <a:solidFill>
                <a:prstClr val="black"/>
              </a:solidFill>
              <a:latin typeface="Adobe 楷体 Std R" pitchFamily="18" charset="-122"/>
              <a:ea typeface="Adobe 楷体 Std R" pitchFamily="18" charset="-122"/>
              <a:cs typeface="+mn-cs"/>
            </a:rPr>
            <a:t>第二步</a:t>
          </a:r>
          <a:r>
            <a:rPr lang="zh-CN" altLang="en-US" sz="1600" kern="1200" dirty="0">
              <a:solidFill>
                <a:prstClr val="black"/>
              </a:solidFill>
              <a:latin typeface="Adobe 楷体 Std R" pitchFamily="18" charset="-122"/>
              <a:ea typeface="Adobe 楷体 Std R" pitchFamily="18" charset="-122"/>
              <a:cs typeface="+mn-cs"/>
            </a:rPr>
            <a:t>：</a:t>
          </a:r>
          <a:r>
            <a:rPr lang="zh-CN" sz="1600" kern="1200" dirty="0">
              <a:solidFill>
                <a:prstClr val="black"/>
              </a:solidFill>
              <a:latin typeface="Adobe 楷体 Std R" pitchFamily="18" charset="-122"/>
              <a:ea typeface="Adobe 楷体 Std R" pitchFamily="18" charset="-122"/>
              <a:cs typeface="+mn-cs"/>
            </a:rPr>
            <a:t>志愿者注册完成背景调查，留下志愿者的个人基本信息，然后分门别类输入数据库</a:t>
          </a:r>
          <a:r>
            <a:rPr lang="zh-CN" altLang="en-US" sz="1600" kern="1200" dirty="0">
              <a:solidFill>
                <a:prstClr val="black"/>
              </a:solidFill>
              <a:latin typeface="Adobe 楷体 Std R" pitchFamily="18" charset="-122"/>
              <a:ea typeface="Adobe 楷体 Std R" pitchFamily="18" charset="-122"/>
              <a:cs typeface="+mn-cs"/>
            </a:rPr>
            <a:t>。</a:t>
          </a:r>
        </a:p>
        <a:p>
          <a:pPr marL="228600" lvl="1" indent="-228600" algn="l" defTabSz="1200150">
            <a:lnSpc>
              <a:spcPct val="100000"/>
            </a:lnSpc>
            <a:spcBef>
              <a:spcPct val="0"/>
            </a:spcBef>
            <a:spcAft>
              <a:spcPct val="15000"/>
            </a:spcAft>
            <a:buChar char="•"/>
          </a:pPr>
          <a:endParaRPr lang="zh-CN" altLang="en-US" sz="2700" kern="1200" dirty="0"/>
        </a:p>
      </dsp:txBody>
      <dsp:txXfrm>
        <a:off x="2837638" y="364312"/>
        <a:ext cx="2220943" cy="6197806"/>
      </dsp:txXfrm>
    </dsp:sp>
    <dsp:sp modelId="{DB9890EA-94E8-4473-B19C-6AD89218DC1F}">
      <dsp:nvSpPr>
        <dsp:cNvPr id="0" name=""/>
        <dsp:cNvSpPr/>
      </dsp:nvSpPr>
      <dsp:spPr>
        <a:xfrm>
          <a:off x="4745420" y="-183570"/>
          <a:ext cx="765448" cy="367141"/>
        </a:xfrm>
        <a:prstGeom prst="rightArrow">
          <a:avLst>
            <a:gd name="adj1" fmla="val 60000"/>
            <a:gd name="adj2" fmla="val 50000"/>
          </a:avLst>
        </a:prstGeom>
        <a:solidFill>
          <a:srgbClr val="D5CBB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zh-CN" altLang="en-US" sz="400" kern="1200"/>
        </a:p>
      </dsp:txBody>
      <dsp:txXfrm>
        <a:off x="4745420" y="-110142"/>
        <a:ext cx="655306" cy="220285"/>
      </dsp:txXfrm>
    </dsp:sp>
    <dsp:sp modelId="{C7F37F42-C562-48A6-AE1A-606E689AF332}">
      <dsp:nvSpPr>
        <dsp:cNvPr id="0" name=""/>
        <dsp:cNvSpPr/>
      </dsp:nvSpPr>
      <dsp:spPr>
        <a:xfrm>
          <a:off x="5828602" y="-295215"/>
          <a:ext cx="1826938" cy="88564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zh-CN" sz="2000" b="1" kern="1200" dirty="0">
              <a:solidFill>
                <a:prstClr val="black"/>
              </a:solidFill>
              <a:latin typeface="Adobe 楷体 Std R" pitchFamily="18" charset="-122"/>
              <a:ea typeface="Adobe 楷体 Std R" pitchFamily="18" charset="-122"/>
              <a:cs typeface="+mn-cs"/>
            </a:rPr>
            <a:t>激励措施</a:t>
          </a:r>
          <a:endParaRPr lang="zh-CN" altLang="en-US" sz="2000" b="1" kern="1200" dirty="0">
            <a:solidFill>
              <a:prstClr val="black"/>
            </a:solidFill>
            <a:latin typeface="Adobe 楷体 Std R" pitchFamily="18" charset="-122"/>
            <a:ea typeface="Adobe 楷体 Std R" pitchFamily="18" charset="-122"/>
            <a:cs typeface="+mn-cs"/>
          </a:endParaRPr>
        </a:p>
      </dsp:txBody>
      <dsp:txXfrm>
        <a:off x="5828602" y="-295215"/>
        <a:ext cx="1826938" cy="590430"/>
      </dsp:txXfrm>
    </dsp:sp>
    <dsp:sp modelId="{431A874B-1140-45BF-AF33-E9CCDADA40A8}">
      <dsp:nvSpPr>
        <dsp:cNvPr id="0" name=""/>
        <dsp:cNvSpPr/>
      </dsp:nvSpPr>
      <dsp:spPr>
        <a:xfrm>
          <a:off x="5719842" y="295215"/>
          <a:ext cx="2503792" cy="6336000"/>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100000"/>
            </a:lnSpc>
            <a:spcBef>
              <a:spcPct val="0"/>
            </a:spcBef>
            <a:spcAft>
              <a:spcPct val="15000"/>
            </a:spcAft>
            <a:buChar char="•"/>
          </a:pPr>
          <a:r>
            <a:rPr lang="zh-CN" sz="1600" kern="1200" dirty="0">
              <a:solidFill>
                <a:prstClr val="black"/>
              </a:solidFill>
              <a:latin typeface="Adobe 楷体 Std R" pitchFamily="18" charset="-122"/>
              <a:ea typeface="Adobe 楷体 Std R" pitchFamily="18" charset="-122"/>
              <a:cs typeface="+mn-cs"/>
            </a:rPr>
            <a:t>为了增加数据库成员完成调查的可能性，通常会为网络候选者数据库成员提供某种形式的补偿，比如现金、积分兑换各种物品、抽奖活动等。激励的金额通常与调查的时长或主题有关，当预期的参与率较低时，公司可能会采取较强的激励措施</a:t>
          </a:r>
          <a:r>
            <a:rPr lang="zh-CN" sz="1600" kern="1200" dirty="0"/>
            <a:t>。</a:t>
          </a:r>
          <a:endParaRPr lang="zh-CN" altLang="en-US" sz="1600" kern="1200" dirty="0"/>
        </a:p>
      </dsp:txBody>
      <dsp:txXfrm>
        <a:off x="5793176" y="368549"/>
        <a:ext cx="2357124" cy="6189332"/>
      </dsp:txXfrm>
    </dsp:sp>
    <dsp:sp modelId="{2C58306F-007B-4DC6-8731-78FC193549F4}">
      <dsp:nvSpPr>
        <dsp:cNvPr id="0" name=""/>
        <dsp:cNvSpPr/>
      </dsp:nvSpPr>
      <dsp:spPr>
        <a:xfrm>
          <a:off x="7969520" y="-183570"/>
          <a:ext cx="665636" cy="367141"/>
        </a:xfrm>
        <a:prstGeom prst="rightArrow">
          <a:avLst>
            <a:gd name="adj1" fmla="val 60000"/>
            <a:gd name="adj2" fmla="val 50000"/>
          </a:avLst>
        </a:prstGeom>
        <a:solidFill>
          <a:srgbClr val="D8CEB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zh-CN" altLang="en-US" sz="400" kern="1200"/>
        </a:p>
      </dsp:txBody>
      <dsp:txXfrm>
        <a:off x="7969520" y="-110142"/>
        <a:ext cx="555494" cy="220285"/>
      </dsp:txXfrm>
    </dsp:sp>
    <dsp:sp modelId="{942ABC68-724F-48B1-9077-A66EE63C1885}">
      <dsp:nvSpPr>
        <dsp:cNvPr id="0" name=""/>
        <dsp:cNvSpPr/>
      </dsp:nvSpPr>
      <dsp:spPr>
        <a:xfrm>
          <a:off x="8911458" y="-295215"/>
          <a:ext cx="1893922" cy="885645"/>
        </a:xfrm>
        <a:prstGeom prst="roundRect">
          <a:avLst>
            <a:gd name="adj" fmla="val 10000"/>
          </a:avLst>
        </a:prstGeom>
        <a:solidFill>
          <a:schemeClr val="accent2">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zh-CN" sz="2000" b="1" kern="1200" dirty="0">
              <a:solidFill>
                <a:prstClr val="black"/>
              </a:solidFill>
              <a:latin typeface="Adobe 楷体 Std R" pitchFamily="18" charset="-122"/>
              <a:ea typeface="Adobe 楷体 Std R" pitchFamily="18" charset="-122"/>
              <a:cs typeface="+mn-cs"/>
            </a:rPr>
            <a:t>数据库维护</a:t>
          </a:r>
          <a:endParaRPr lang="zh-CN" altLang="en-US" sz="2000" b="1" kern="1200" dirty="0">
            <a:solidFill>
              <a:prstClr val="black"/>
            </a:solidFill>
            <a:latin typeface="Adobe 楷体 Std R" pitchFamily="18" charset="-122"/>
            <a:ea typeface="Adobe 楷体 Std R" pitchFamily="18" charset="-122"/>
            <a:cs typeface="+mn-cs"/>
          </a:endParaRPr>
        </a:p>
      </dsp:txBody>
      <dsp:txXfrm>
        <a:off x="8911458" y="-295215"/>
        <a:ext cx="1893922" cy="590430"/>
      </dsp:txXfrm>
    </dsp:sp>
    <dsp:sp modelId="{1C355675-9091-474D-9089-7428319E7BB8}">
      <dsp:nvSpPr>
        <dsp:cNvPr id="0" name=""/>
        <dsp:cNvSpPr/>
      </dsp:nvSpPr>
      <dsp:spPr>
        <a:xfrm>
          <a:off x="8815798" y="295215"/>
          <a:ext cx="2688818" cy="6336000"/>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100000"/>
            </a:lnSpc>
            <a:spcBef>
              <a:spcPct val="0"/>
            </a:spcBef>
            <a:spcAft>
              <a:spcPct val="15000"/>
            </a:spcAft>
            <a:buChar char="•"/>
          </a:pPr>
          <a:r>
            <a:rPr lang="zh-CN" sz="1600" kern="1200" dirty="0">
              <a:solidFill>
                <a:prstClr val="black"/>
              </a:solidFill>
              <a:latin typeface="Adobe 楷体 Std R" pitchFamily="18" charset="-122"/>
              <a:ea typeface="Adobe 楷体 Std R" pitchFamily="18" charset="-122"/>
              <a:cs typeface="+mn-cs"/>
            </a:rPr>
            <a:t>大多数公司采取多层面的方法来维持网络候选者数据库成员的积极性，</a:t>
          </a:r>
          <a:r>
            <a:rPr lang="zh-CN" altLang="en-US" sz="1600" kern="1200" dirty="0">
              <a:solidFill>
                <a:prstClr val="black"/>
              </a:solidFill>
              <a:latin typeface="Adobe 楷体 Std R" pitchFamily="18" charset="-122"/>
              <a:ea typeface="Adobe 楷体 Std R" pitchFamily="18" charset="-122"/>
              <a:cs typeface="+mn-cs"/>
            </a:rPr>
            <a:t>对不同状况</a:t>
          </a:r>
          <a:r>
            <a:rPr lang="zh-CN" sz="1600" kern="1200" dirty="0">
              <a:solidFill>
                <a:prstClr val="black"/>
              </a:solidFill>
              <a:latin typeface="Adobe 楷体 Std R" pitchFamily="18" charset="-122"/>
              <a:ea typeface="Adobe 楷体 Std R" pitchFamily="18" charset="-122"/>
              <a:cs typeface="+mn-cs"/>
            </a:rPr>
            <a:t>的网络候选者数据库成员等分别进行不同的处理。</a:t>
          </a:r>
          <a:endParaRPr lang="zh-CN" altLang="en-US" sz="1600" kern="1200" dirty="0">
            <a:solidFill>
              <a:prstClr val="black"/>
            </a:solidFill>
            <a:latin typeface="Adobe 楷体 Std R" pitchFamily="18" charset="-122"/>
            <a:ea typeface="Adobe 楷体 Std R" pitchFamily="18" charset="-122"/>
            <a:cs typeface="+mn-cs"/>
          </a:endParaRPr>
        </a:p>
        <a:p>
          <a:pPr marL="171450" lvl="1" indent="-171450" algn="l" defTabSz="711200">
            <a:lnSpc>
              <a:spcPct val="100000"/>
            </a:lnSpc>
            <a:spcBef>
              <a:spcPct val="0"/>
            </a:spcBef>
            <a:spcAft>
              <a:spcPct val="15000"/>
            </a:spcAft>
            <a:buChar char="•"/>
          </a:pPr>
          <a:r>
            <a:rPr lang="zh-CN" sz="1600" kern="1200" dirty="0">
              <a:solidFill>
                <a:prstClr val="black"/>
              </a:solidFill>
              <a:latin typeface="Adobe 楷体 Std R" pitchFamily="18" charset="-122"/>
              <a:ea typeface="Adobe 楷体 Std R" pitchFamily="18" charset="-122"/>
              <a:cs typeface="+mn-cs"/>
            </a:rPr>
            <a:t>此外，公司也通过网络服务供应商来维持网络候选者数据库成员电子邮箱地址的投递能力。</a:t>
          </a:r>
          <a:endParaRPr lang="zh-CN" altLang="en-US" sz="1600" kern="1200" dirty="0">
            <a:solidFill>
              <a:prstClr val="black"/>
            </a:solidFill>
            <a:latin typeface="Adobe 楷体 Std R" pitchFamily="18" charset="-122"/>
            <a:ea typeface="Adobe 楷体 Std R" pitchFamily="18" charset="-122"/>
            <a:cs typeface="+mn-cs"/>
          </a:endParaRPr>
        </a:p>
      </dsp:txBody>
      <dsp:txXfrm>
        <a:off x="8894551" y="373968"/>
        <a:ext cx="2531312" cy="61784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1">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srcNode" val="parTx"/>
            <dgm:param type="dstNode" val="parTx"/>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25.wmf"/><Relationship Id="rId5" Type="http://schemas.openxmlformats.org/officeDocument/2006/relationships/image" Target="../media/image55.wmf"/><Relationship Id="rId4" Type="http://schemas.openxmlformats.org/officeDocument/2006/relationships/image" Target="../media/image5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image" Target="../media/image68.wmf"/><Relationship Id="rId3" Type="http://schemas.openxmlformats.org/officeDocument/2006/relationships/image" Target="../media/image58.wmf"/><Relationship Id="rId7" Type="http://schemas.openxmlformats.org/officeDocument/2006/relationships/image" Target="../media/image62.wmf"/><Relationship Id="rId12" Type="http://schemas.openxmlformats.org/officeDocument/2006/relationships/image" Target="../media/image67.wmf"/><Relationship Id="rId2" Type="http://schemas.openxmlformats.org/officeDocument/2006/relationships/image" Target="../media/image57.wmf"/><Relationship Id="rId1" Type="http://schemas.openxmlformats.org/officeDocument/2006/relationships/image" Target="../media/image25.wmf"/><Relationship Id="rId6" Type="http://schemas.openxmlformats.org/officeDocument/2006/relationships/image" Target="../media/image61.wmf"/><Relationship Id="rId11" Type="http://schemas.openxmlformats.org/officeDocument/2006/relationships/image" Target="../media/image66.wmf"/><Relationship Id="rId5" Type="http://schemas.openxmlformats.org/officeDocument/2006/relationships/image" Target="../media/image60.wmf"/><Relationship Id="rId10" Type="http://schemas.openxmlformats.org/officeDocument/2006/relationships/image" Target="../media/image65.wmf"/><Relationship Id="rId4" Type="http://schemas.openxmlformats.org/officeDocument/2006/relationships/image" Target="../media/image59.wmf"/><Relationship Id="rId9" Type="http://schemas.openxmlformats.org/officeDocument/2006/relationships/image" Target="../media/image64.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25.wmf"/><Relationship Id="rId6" Type="http://schemas.openxmlformats.org/officeDocument/2006/relationships/image" Target="../media/image73.wmf"/><Relationship Id="rId5" Type="http://schemas.openxmlformats.org/officeDocument/2006/relationships/image" Target="../media/image72.wmf"/><Relationship Id="rId10" Type="http://schemas.openxmlformats.org/officeDocument/2006/relationships/image" Target="../media/image77.wmf"/><Relationship Id="rId4" Type="http://schemas.openxmlformats.org/officeDocument/2006/relationships/image" Target="../media/image71.wmf"/><Relationship Id="rId9" Type="http://schemas.openxmlformats.org/officeDocument/2006/relationships/image" Target="../media/image7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80.wmf"/><Relationship Id="rId7" Type="http://schemas.openxmlformats.org/officeDocument/2006/relationships/image" Target="../media/image83.wmf"/><Relationship Id="rId12" Type="http://schemas.openxmlformats.org/officeDocument/2006/relationships/image" Target="../media/image88.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2.wmf"/><Relationship Id="rId11" Type="http://schemas.openxmlformats.org/officeDocument/2006/relationships/image" Target="../media/image87.wmf"/><Relationship Id="rId5" Type="http://schemas.openxmlformats.org/officeDocument/2006/relationships/image" Target="../media/image25.wmf"/><Relationship Id="rId10" Type="http://schemas.openxmlformats.org/officeDocument/2006/relationships/image" Target="../media/image86.wmf"/><Relationship Id="rId4" Type="http://schemas.openxmlformats.org/officeDocument/2006/relationships/image" Target="../media/image81.wmf"/><Relationship Id="rId9" Type="http://schemas.openxmlformats.org/officeDocument/2006/relationships/image" Target="../media/image85.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90.wmf"/><Relationship Id="rId7" Type="http://schemas.openxmlformats.org/officeDocument/2006/relationships/image" Target="../media/image94.wmf"/><Relationship Id="rId2" Type="http://schemas.openxmlformats.org/officeDocument/2006/relationships/image" Target="../media/image89.wmf"/><Relationship Id="rId1" Type="http://schemas.openxmlformats.org/officeDocument/2006/relationships/image" Target="../media/image25.wmf"/><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84.wmf"/><Relationship Id="rId1" Type="http://schemas.openxmlformats.org/officeDocument/2006/relationships/image" Target="../media/image25.wmf"/><Relationship Id="rId5" Type="http://schemas.openxmlformats.org/officeDocument/2006/relationships/image" Target="../media/image97.wmf"/><Relationship Id="rId4"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99.wmf"/><Relationship Id="rId7" Type="http://schemas.openxmlformats.org/officeDocument/2006/relationships/image" Target="../media/image84.wmf"/><Relationship Id="rId2" Type="http://schemas.openxmlformats.org/officeDocument/2006/relationships/image" Target="../media/image98.wmf"/><Relationship Id="rId1" Type="http://schemas.openxmlformats.org/officeDocument/2006/relationships/image" Target="../media/image25.wmf"/><Relationship Id="rId6" Type="http://schemas.openxmlformats.org/officeDocument/2006/relationships/image" Target="../media/image102.wmf"/><Relationship Id="rId5" Type="http://schemas.openxmlformats.org/officeDocument/2006/relationships/image" Target="../media/image101.wmf"/><Relationship Id="rId10" Type="http://schemas.openxmlformats.org/officeDocument/2006/relationships/image" Target="../media/image104.wmf"/><Relationship Id="rId4" Type="http://schemas.openxmlformats.org/officeDocument/2006/relationships/image" Target="../media/image100.wmf"/><Relationship Id="rId9" Type="http://schemas.openxmlformats.org/officeDocument/2006/relationships/image" Target="../media/image103.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06.wmf"/><Relationship Id="rId7" Type="http://schemas.openxmlformats.org/officeDocument/2006/relationships/image" Target="../media/image109.wmf"/><Relationship Id="rId2" Type="http://schemas.openxmlformats.org/officeDocument/2006/relationships/image" Target="../media/image43.wmf"/><Relationship Id="rId1" Type="http://schemas.openxmlformats.org/officeDocument/2006/relationships/image" Target="../media/image105.wmf"/><Relationship Id="rId6" Type="http://schemas.openxmlformats.org/officeDocument/2006/relationships/image" Target="../media/image108.wmf"/><Relationship Id="rId5" Type="http://schemas.openxmlformats.org/officeDocument/2006/relationships/image" Target="../media/image107.wmf"/><Relationship Id="rId10" Type="http://schemas.openxmlformats.org/officeDocument/2006/relationships/image" Target="../media/image112.wmf"/><Relationship Id="rId4" Type="http://schemas.openxmlformats.org/officeDocument/2006/relationships/image" Target="../media/image25.wmf"/><Relationship Id="rId9" Type="http://schemas.openxmlformats.org/officeDocument/2006/relationships/image" Target="../media/image1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43.wmf"/><Relationship Id="rId7" Type="http://schemas.openxmlformats.org/officeDocument/2006/relationships/image" Target="../media/image46.wmf"/><Relationship Id="rId12" Type="http://schemas.openxmlformats.org/officeDocument/2006/relationships/image" Target="../media/image50.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25.wmf"/><Relationship Id="rId11" Type="http://schemas.openxmlformats.org/officeDocument/2006/relationships/image" Target="../media/image49.wmf"/><Relationship Id="rId5" Type="http://schemas.openxmlformats.org/officeDocument/2006/relationships/image" Target="../media/image45.wmf"/><Relationship Id="rId10" Type="http://schemas.openxmlformats.org/officeDocument/2006/relationships/image" Target="../media/image48.wmf"/><Relationship Id="rId4" Type="http://schemas.openxmlformats.org/officeDocument/2006/relationships/image" Target="../media/image44.wmf"/><Relationship Id="rId9"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43.wmf"/><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6"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7"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1"/>
            </p:custDataLst>
          </p:nvPr>
        </p:nvSpPr>
        <p:spPr>
          <a:xfrm>
            <a:off x="4920846" y="245595"/>
            <a:ext cx="2375522"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工作内容回顾</a:t>
            </a:r>
          </a:p>
        </p:txBody>
      </p:sp>
      <p:sp>
        <p:nvSpPr>
          <p:cNvPr id="21" name="矩形 8"/>
          <p:cNvSpPr/>
          <p:nvPr userDrawn="1">
            <p:custDataLst>
              <p:tags r:id="rId2"/>
            </p:custDataLst>
          </p:nvPr>
        </p:nvSpPr>
        <p:spPr>
          <a:xfrm>
            <a:off x="5221645" y="684397"/>
            <a:ext cx="1777123" cy="215444"/>
          </a:xfrm>
          <a:prstGeom prst="rect">
            <a:avLst/>
          </a:prstGeom>
        </p:spPr>
        <p:txBody>
          <a:bodyPr wrap="square">
            <a:spAutoFit/>
          </a:bodyPr>
          <a:lstStyle/>
          <a:p>
            <a:pPr lvl="0" algn="ctr" defTabSz="685800">
              <a:defRPr/>
            </a:pPr>
            <a:r>
              <a:rPr lang="en-US" altLang="zh-CN" sz="800" kern="0" dirty="0">
                <a:solidFill>
                  <a:srgbClr val="936B43"/>
                </a:solidFill>
                <a:latin typeface="汉仪中黑S" panose="00020600040101010101" pitchFamily="18" charset="-122"/>
                <a:ea typeface="汉仪中黑S" panose="00020600040101010101" pitchFamily="18" charset="-122"/>
              </a:rPr>
              <a:t>Review Of Work Content</a:t>
            </a: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6"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7"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1"/>
            </p:custDataLst>
          </p:nvPr>
        </p:nvSpPr>
        <p:spPr>
          <a:xfrm>
            <a:off x="4920846" y="245595"/>
            <a:ext cx="2375522"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市场数据分析</a:t>
            </a:r>
          </a:p>
        </p:txBody>
      </p:sp>
      <p:sp>
        <p:nvSpPr>
          <p:cNvPr id="21" name="矩形 8"/>
          <p:cNvSpPr/>
          <p:nvPr userDrawn="1">
            <p:custDataLst>
              <p:tags r:id="rId2"/>
            </p:custDataLst>
          </p:nvPr>
        </p:nvSpPr>
        <p:spPr>
          <a:xfrm>
            <a:off x="5221645" y="684397"/>
            <a:ext cx="1777123" cy="215444"/>
          </a:xfrm>
          <a:prstGeom prst="rect">
            <a:avLst/>
          </a:prstGeom>
        </p:spPr>
        <p:txBody>
          <a:bodyPr wrap="square">
            <a:spAutoFit/>
          </a:bodyPr>
          <a:lstStyle/>
          <a:p>
            <a:pPr lvl="0" algn="ctr" defTabSz="685800">
              <a:defRPr/>
            </a:pPr>
            <a:r>
              <a:rPr lang="en-US" altLang="zh-CN" sz="800" kern="0" dirty="0">
                <a:solidFill>
                  <a:srgbClr val="936B43"/>
                </a:solidFill>
                <a:latin typeface="汉仪中黑S" panose="00020600040101010101" pitchFamily="18" charset="-122"/>
                <a:ea typeface="汉仪中黑S" panose="00020600040101010101" pitchFamily="18" charset="-122"/>
              </a:rPr>
              <a:t>Market Data Analysis</a:t>
            </a: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6"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7"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1"/>
            </p:custDataLst>
          </p:nvPr>
        </p:nvSpPr>
        <p:spPr>
          <a:xfrm>
            <a:off x="4701133" y="245595"/>
            <a:ext cx="2861495"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面临问题及措施</a:t>
            </a:r>
          </a:p>
        </p:txBody>
      </p:sp>
      <p:sp>
        <p:nvSpPr>
          <p:cNvPr id="21" name="矩形 8"/>
          <p:cNvSpPr/>
          <p:nvPr userDrawn="1">
            <p:custDataLst>
              <p:tags r:id="rId2"/>
            </p:custDataLst>
          </p:nvPr>
        </p:nvSpPr>
        <p:spPr>
          <a:xfrm>
            <a:off x="5232403" y="684397"/>
            <a:ext cx="2147343" cy="215444"/>
          </a:xfrm>
          <a:prstGeom prst="rect">
            <a:avLst/>
          </a:prstGeom>
        </p:spPr>
        <p:txBody>
          <a:bodyPr wrap="square">
            <a:spAutoFit/>
          </a:bodyPr>
          <a:lstStyle/>
          <a:p>
            <a:r>
              <a:rPr lang="en-US" altLang="zh-CN" sz="800" dirty="0">
                <a:solidFill>
                  <a:srgbClr val="936B43"/>
                </a:solidFill>
                <a:latin typeface="汉仪中黑S" panose="00020600040101010101" pitchFamily="18" charset="-122"/>
                <a:ea typeface="汉仪中黑S" panose="00020600040101010101" pitchFamily="18" charset="-122"/>
                <a:sym typeface="Calibri" panose="020F0502020204030204" pitchFamily="34" charset="0"/>
              </a:rPr>
              <a:t>Problems And Solutions In Work</a:t>
            </a: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6"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7"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1"/>
            </p:custDataLst>
          </p:nvPr>
        </p:nvSpPr>
        <p:spPr>
          <a:xfrm>
            <a:off x="4920846" y="245595"/>
            <a:ext cx="2375522"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下步工作计划</a:t>
            </a:r>
          </a:p>
        </p:txBody>
      </p:sp>
      <p:sp>
        <p:nvSpPr>
          <p:cNvPr id="21" name="矩形 8"/>
          <p:cNvSpPr/>
          <p:nvPr userDrawn="1">
            <p:custDataLst>
              <p:tags r:id="rId2"/>
            </p:custDataLst>
          </p:nvPr>
        </p:nvSpPr>
        <p:spPr>
          <a:xfrm>
            <a:off x="5221645" y="684397"/>
            <a:ext cx="1777123" cy="215444"/>
          </a:xfrm>
          <a:prstGeom prst="rect">
            <a:avLst/>
          </a:prstGeom>
        </p:spPr>
        <p:txBody>
          <a:bodyPr wrap="square">
            <a:spAutoFit/>
          </a:bodyPr>
          <a:lstStyle/>
          <a:p>
            <a:pPr lvl="0" algn="ctr" defTabSz="685800">
              <a:defRPr/>
            </a:pPr>
            <a:r>
              <a:rPr lang="en-US" altLang="zh-CN" sz="800" kern="0" dirty="0">
                <a:solidFill>
                  <a:srgbClr val="936B43"/>
                </a:solidFill>
                <a:latin typeface="汉仪中黑S" panose="00020600040101010101" pitchFamily="18" charset="-122"/>
                <a:ea typeface="汉仪中黑S" panose="00020600040101010101" pitchFamily="18" charset="-122"/>
              </a:rPr>
              <a:t>Next Work Planning</a:t>
            </a: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2C3974-DABA-448A-869B-865DDCA6E6FF}" type="datetimeFigureOut">
              <a:rPr lang="zh-CN" altLang="en-US" smtClean="0"/>
              <a:t>2021/12/16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8FF553-6A72-4FE5-9462-C3C4BE613C7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C3974-DABA-448A-869B-865DDCA6E6FF}" type="datetimeFigureOut">
              <a:rPr lang="zh-CN" altLang="en-US" smtClean="0"/>
              <a:t>2021/12/16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FF553-6A72-4FE5-9462-C3C4BE613C7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4.bin"/><Relationship Id="rId18" Type="http://schemas.openxmlformats.org/officeDocument/2006/relationships/image" Target="../media/image25.wmf"/><Relationship Id="rId3" Type="http://schemas.openxmlformats.org/officeDocument/2006/relationships/image" Target="../media/image16.png"/><Relationship Id="rId7" Type="http://schemas.openxmlformats.org/officeDocument/2006/relationships/oleObject" Target="../embeddings/oleObject1.bin"/><Relationship Id="rId12" Type="http://schemas.openxmlformats.org/officeDocument/2006/relationships/image" Target="../media/image22.wmf"/><Relationship Id="rId17" Type="http://schemas.openxmlformats.org/officeDocument/2006/relationships/oleObject" Target="../embeddings/oleObject6.bin"/><Relationship Id="rId2" Type="http://schemas.openxmlformats.org/officeDocument/2006/relationships/slideLayout" Target="../slideLayouts/slideLayout10.xml"/><Relationship Id="rId16" Type="http://schemas.openxmlformats.org/officeDocument/2006/relationships/image" Target="../media/image24.wmf"/><Relationship Id="rId20" Type="http://schemas.openxmlformats.org/officeDocument/2006/relationships/image" Target="../media/image27.png"/><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oleObject" Target="../embeddings/oleObject3.bin"/><Relationship Id="rId5" Type="http://schemas.openxmlformats.org/officeDocument/2006/relationships/image" Target="../media/image18.png"/><Relationship Id="rId15" Type="http://schemas.openxmlformats.org/officeDocument/2006/relationships/oleObject" Target="../embeddings/oleObject5.bin"/><Relationship Id="rId10" Type="http://schemas.openxmlformats.org/officeDocument/2006/relationships/image" Target="../media/image21.wmf"/><Relationship Id="rId19"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oleObject" Target="../embeddings/oleObject2.bin"/><Relationship Id="rId14" Type="http://schemas.openxmlformats.org/officeDocument/2006/relationships/image" Target="../media/image23.wmf"/></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png"/><Relationship Id="rId3" Type="http://schemas.openxmlformats.org/officeDocument/2006/relationships/slideLayout" Target="../slideLayouts/slideLayout10.xml"/><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6.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4.wmf"/><Relationship Id="rId18" Type="http://schemas.openxmlformats.org/officeDocument/2006/relationships/oleObject" Target="../embeddings/oleObject18.bin"/><Relationship Id="rId26" Type="http://schemas.openxmlformats.org/officeDocument/2006/relationships/oleObject" Target="../embeddings/oleObject23.bin"/><Relationship Id="rId3" Type="http://schemas.openxmlformats.org/officeDocument/2006/relationships/image" Target="../media/image16.png"/><Relationship Id="rId21" Type="http://schemas.openxmlformats.org/officeDocument/2006/relationships/oleObject" Target="../embeddings/oleObject20.bin"/><Relationship Id="rId7" Type="http://schemas.openxmlformats.org/officeDocument/2006/relationships/image" Target="../media/image41.wmf"/><Relationship Id="rId12" Type="http://schemas.openxmlformats.org/officeDocument/2006/relationships/oleObject" Target="../embeddings/oleObject15.bin"/><Relationship Id="rId17" Type="http://schemas.openxmlformats.org/officeDocument/2006/relationships/image" Target="../media/image25.wmf"/><Relationship Id="rId25" Type="http://schemas.openxmlformats.org/officeDocument/2006/relationships/oleObject" Target="../embeddings/oleObject22.bin"/><Relationship Id="rId2" Type="http://schemas.openxmlformats.org/officeDocument/2006/relationships/slideLayout" Target="../slideLayouts/slideLayout10.xml"/><Relationship Id="rId16" Type="http://schemas.openxmlformats.org/officeDocument/2006/relationships/oleObject" Target="../embeddings/oleObject17.bin"/><Relationship Id="rId20" Type="http://schemas.openxmlformats.org/officeDocument/2006/relationships/image" Target="../media/image46.wmf"/><Relationship Id="rId29" Type="http://schemas.openxmlformats.org/officeDocument/2006/relationships/image" Target="../media/image49.wmf"/><Relationship Id="rId1" Type="http://schemas.openxmlformats.org/officeDocument/2006/relationships/vmlDrawing" Target="../drawings/vmlDrawing7.vml"/><Relationship Id="rId6" Type="http://schemas.openxmlformats.org/officeDocument/2006/relationships/oleObject" Target="../embeddings/oleObject12.bin"/><Relationship Id="rId11" Type="http://schemas.openxmlformats.org/officeDocument/2006/relationships/image" Target="../media/image43.wmf"/><Relationship Id="rId24" Type="http://schemas.openxmlformats.org/officeDocument/2006/relationships/image" Target="../media/image47.wmf"/><Relationship Id="rId5" Type="http://schemas.openxmlformats.org/officeDocument/2006/relationships/image" Target="../media/image18.png"/><Relationship Id="rId15" Type="http://schemas.openxmlformats.org/officeDocument/2006/relationships/image" Target="../media/image45.wmf"/><Relationship Id="rId23" Type="http://schemas.openxmlformats.org/officeDocument/2006/relationships/oleObject" Target="../embeddings/oleObject21.bin"/><Relationship Id="rId28" Type="http://schemas.openxmlformats.org/officeDocument/2006/relationships/oleObject" Target="../embeddings/oleObject24.bin"/><Relationship Id="rId10" Type="http://schemas.openxmlformats.org/officeDocument/2006/relationships/oleObject" Target="../embeddings/oleObject14.bin"/><Relationship Id="rId19" Type="http://schemas.openxmlformats.org/officeDocument/2006/relationships/oleObject" Target="../embeddings/oleObject19.bin"/><Relationship Id="rId31" Type="http://schemas.openxmlformats.org/officeDocument/2006/relationships/image" Target="../media/image50.wmf"/><Relationship Id="rId4" Type="http://schemas.openxmlformats.org/officeDocument/2006/relationships/image" Target="../media/image17.png"/><Relationship Id="rId9" Type="http://schemas.openxmlformats.org/officeDocument/2006/relationships/image" Target="../media/image42.wmf"/><Relationship Id="rId14" Type="http://schemas.openxmlformats.org/officeDocument/2006/relationships/oleObject" Target="../embeddings/oleObject16.bin"/><Relationship Id="rId22" Type="http://schemas.openxmlformats.org/officeDocument/2006/relationships/image" Target="../media/image21.wmf"/><Relationship Id="rId27" Type="http://schemas.openxmlformats.org/officeDocument/2006/relationships/image" Target="../media/image48.wmf"/><Relationship Id="rId30"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8.vml"/><Relationship Id="rId6" Type="http://schemas.openxmlformats.org/officeDocument/2006/relationships/oleObject" Target="../embeddings/oleObject26.bin"/><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oleObject" Target="../embeddings/oleObject28.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51.wmf"/><Relationship Id="rId3" Type="http://schemas.openxmlformats.org/officeDocument/2006/relationships/image" Target="../media/image16.png"/><Relationship Id="rId7" Type="http://schemas.openxmlformats.org/officeDocument/2006/relationships/image" Target="../media/image25.wmf"/><Relationship Id="rId12" Type="http://schemas.openxmlformats.org/officeDocument/2006/relationships/oleObject" Target="../embeddings/oleObject33.bin"/><Relationship Id="rId2" Type="http://schemas.openxmlformats.org/officeDocument/2006/relationships/slideLayout" Target="../slideLayouts/slideLayout10.xml"/><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43.wmf"/><Relationship Id="rId5" Type="http://schemas.openxmlformats.org/officeDocument/2006/relationships/image" Target="../media/image18.png"/><Relationship Id="rId10" Type="http://schemas.openxmlformats.org/officeDocument/2006/relationships/oleObject" Target="../embeddings/oleObject32.bin"/><Relationship Id="rId4" Type="http://schemas.openxmlformats.org/officeDocument/2006/relationships/image" Target="../media/image17.png"/><Relationship Id="rId9" Type="http://schemas.openxmlformats.org/officeDocument/2006/relationships/oleObject" Target="../embeddings/oleObject31.bin"/></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oleObject" Target="../embeddings/oleObject38.bin"/><Relationship Id="rId18" Type="http://schemas.openxmlformats.org/officeDocument/2006/relationships/oleObject" Target="../embeddings/oleObject40.bin"/><Relationship Id="rId3" Type="http://schemas.openxmlformats.org/officeDocument/2006/relationships/image" Target="../media/image16.png"/><Relationship Id="rId7" Type="http://schemas.openxmlformats.org/officeDocument/2006/relationships/image" Target="../media/image25.wmf"/><Relationship Id="rId12" Type="http://schemas.openxmlformats.org/officeDocument/2006/relationships/image" Target="../media/image52.wmf"/><Relationship Id="rId17" Type="http://schemas.openxmlformats.org/officeDocument/2006/relationships/image" Target="../media/image54.wmf"/><Relationship Id="rId2" Type="http://schemas.openxmlformats.org/officeDocument/2006/relationships/slideLayout" Target="../slideLayouts/slideLayout10.xml"/><Relationship Id="rId16" Type="http://schemas.openxmlformats.org/officeDocument/2006/relationships/oleObject" Target="../embeddings/oleObject39.bin"/><Relationship Id="rId20" Type="http://schemas.openxmlformats.org/officeDocument/2006/relationships/image" Target="../media/image60.png"/><Relationship Id="rId1" Type="http://schemas.openxmlformats.org/officeDocument/2006/relationships/vmlDrawing" Target="../drawings/vmlDrawing10.vml"/><Relationship Id="rId6" Type="http://schemas.openxmlformats.org/officeDocument/2006/relationships/oleObject" Target="../embeddings/oleObject34.bin"/><Relationship Id="rId11" Type="http://schemas.openxmlformats.org/officeDocument/2006/relationships/oleObject" Target="../embeddings/oleObject37.bin"/><Relationship Id="rId5" Type="http://schemas.openxmlformats.org/officeDocument/2006/relationships/image" Target="../media/image18.png"/><Relationship Id="rId15" Type="http://schemas.openxmlformats.org/officeDocument/2006/relationships/image" Target="../media/image57.png"/><Relationship Id="rId10" Type="http://schemas.openxmlformats.org/officeDocument/2006/relationships/image" Target="../media/image54.png"/><Relationship Id="rId19" Type="http://schemas.openxmlformats.org/officeDocument/2006/relationships/image" Target="../media/image55.wmf"/><Relationship Id="rId4" Type="http://schemas.openxmlformats.org/officeDocument/2006/relationships/image" Target="../media/image17.png"/><Relationship Id="rId9" Type="http://schemas.openxmlformats.org/officeDocument/2006/relationships/oleObject" Target="../embeddings/oleObject36.bin"/><Relationship Id="rId14" Type="http://schemas.openxmlformats.org/officeDocument/2006/relationships/image" Target="../media/image53.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64.png"/><Relationship Id="rId3" Type="http://schemas.openxmlformats.org/officeDocument/2006/relationships/image" Target="../media/image16.png"/><Relationship Id="rId7" Type="http://schemas.openxmlformats.org/officeDocument/2006/relationships/image" Target="../media/image25.wmf"/><Relationship Id="rId12" Type="http://schemas.openxmlformats.org/officeDocument/2006/relationships/image" Target="../media/image63.png"/><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oleObject" Target="../embeddings/oleObject41.bin"/><Relationship Id="rId11" Type="http://schemas.openxmlformats.org/officeDocument/2006/relationships/image" Target="../media/image62.png"/><Relationship Id="rId5" Type="http://schemas.openxmlformats.org/officeDocument/2006/relationships/image" Target="../media/image18.png"/><Relationship Id="rId15" Type="http://schemas.openxmlformats.org/officeDocument/2006/relationships/image" Target="../media/image56.wmf"/><Relationship Id="rId10" Type="http://schemas.openxmlformats.org/officeDocument/2006/relationships/image" Target="../media/image61.png"/><Relationship Id="rId4" Type="http://schemas.openxmlformats.org/officeDocument/2006/relationships/image" Target="../media/image17.png"/><Relationship Id="rId9" Type="http://schemas.openxmlformats.org/officeDocument/2006/relationships/oleObject" Target="../embeddings/oleObject43.bin"/><Relationship Id="rId14" Type="http://schemas.openxmlformats.org/officeDocument/2006/relationships/oleObject" Target="../embeddings/oleObject44.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image" Target="../media/image16.png"/><Relationship Id="rId7" Type="http://schemas.openxmlformats.org/officeDocument/2006/relationships/image" Target="../media/image25.wmf"/><Relationship Id="rId12" Type="http://schemas.openxmlformats.org/officeDocument/2006/relationships/image" Target="../media/image47.wmf"/><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oleObject" Target="../embeddings/oleObject45.bin"/><Relationship Id="rId11" Type="http://schemas.openxmlformats.org/officeDocument/2006/relationships/oleObject" Target="../embeddings/oleObject48.bin"/><Relationship Id="rId5" Type="http://schemas.openxmlformats.org/officeDocument/2006/relationships/image" Target="../media/image18.png"/><Relationship Id="rId10" Type="http://schemas.openxmlformats.org/officeDocument/2006/relationships/image" Target="../media/image66.png"/><Relationship Id="rId4" Type="http://schemas.openxmlformats.org/officeDocument/2006/relationships/image" Target="../media/image17.png"/><Relationship Id="rId9" Type="http://schemas.openxmlformats.org/officeDocument/2006/relationships/oleObject" Target="../embeddings/oleObject47.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13.vml"/><Relationship Id="rId6" Type="http://schemas.openxmlformats.org/officeDocument/2006/relationships/oleObject" Target="../embeddings/oleObject49.bin"/><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oleObject" Target="../embeddings/oleObject51.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58.wmf"/><Relationship Id="rId18" Type="http://schemas.openxmlformats.org/officeDocument/2006/relationships/oleObject" Target="../embeddings/oleObject59.bin"/><Relationship Id="rId26" Type="http://schemas.openxmlformats.org/officeDocument/2006/relationships/oleObject" Target="../embeddings/oleObject63.bin"/><Relationship Id="rId3" Type="http://schemas.openxmlformats.org/officeDocument/2006/relationships/image" Target="../media/image16.png"/><Relationship Id="rId21" Type="http://schemas.openxmlformats.org/officeDocument/2006/relationships/image" Target="../media/image62.wmf"/><Relationship Id="rId7" Type="http://schemas.openxmlformats.org/officeDocument/2006/relationships/image" Target="../media/image25.wmf"/><Relationship Id="rId12" Type="http://schemas.openxmlformats.org/officeDocument/2006/relationships/oleObject" Target="../embeddings/oleObject56.bin"/><Relationship Id="rId17" Type="http://schemas.openxmlformats.org/officeDocument/2006/relationships/image" Target="../media/image60.wmf"/><Relationship Id="rId25" Type="http://schemas.openxmlformats.org/officeDocument/2006/relationships/image" Target="../media/image64.wmf"/><Relationship Id="rId33" Type="http://schemas.openxmlformats.org/officeDocument/2006/relationships/image" Target="../media/image68.wmf"/><Relationship Id="rId2" Type="http://schemas.openxmlformats.org/officeDocument/2006/relationships/slideLayout" Target="../slideLayouts/slideLayout10.xml"/><Relationship Id="rId16" Type="http://schemas.openxmlformats.org/officeDocument/2006/relationships/oleObject" Target="../embeddings/oleObject58.bin"/><Relationship Id="rId20" Type="http://schemas.openxmlformats.org/officeDocument/2006/relationships/oleObject" Target="../embeddings/oleObject60.bin"/><Relationship Id="rId29" Type="http://schemas.openxmlformats.org/officeDocument/2006/relationships/image" Target="../media/image66.wmf"/><Relationship Id="rId1" Type="http://schemas.openxmlformats.org/officeDocument/2006/relationships/vmlDrawing" Target="../drawings/vmlDrawing14.vml"/><Relationship Id="rId6" Type="http://schemas.openxmlformats.org/officeDocument/2006/relationships/oleObject" Target="../embeddings/oleObject52.bin"/><Relationship Id="rId11" Type="http://schemas.openxmlformats.org/officeDocument/2006/relationships/image" Target="../media/image57.wmf"/><Relationship Id="rId24" Type="http://schemas.openxmlformats.org/officeDocument/2006/relationships/oleObject" Target="../embeddings/oleObject62.bin"/><Relationship Id="rId32" Type="http://schemas.openxmlformats.org/officeDocument/2006/relationships/oleObject" Target="../embeddings/oleObject66.bin"/><Relationship Id="rId5" Type="http://schemas.openxmlformats.org/officeDocument/2006/relationships/image" Target="../media/image18.png"/><Relationship Id="rId15" Type="http://schemas.openxmlformats.org/officeDocument/2006/relationships/image" Target="../media/image59.wmf"/><Relationship Id="rId23" Type="http://schemas.openxmlformats.org/officeDocument/2006/relationships/image" Target="../media/image63.wmf"/><Relationship Id="rId28" Type="http://schemas.openxmlformats.org/officeDocument/2006/relationships/oleObject" Target="../embeddings/oleObject64.bin"/><Relationship Id="rId10" Type="http://schemas.openxmlformats.org/officeDocument/2006/relationships/oleObject" Target="../embeddings/oleObject55.bin"/><Relationship Id="rId19" Type="http://schemas.openxmlformats.org/officeDocument/2006/relationships/image" Target="../media/image61.wmf"/><Relationship Id="rId31" Type="http://schemas.openxmlformats.org/officeDocument/2006/relationships/image" Target="../media/image67.wmf"/><Relationship Id="rId4" Type="http://schemas.openxmlformats.org/officeDocument/2006/relationships/image" Target="../media/image17.png"/><Relationship Id="rId9" Type="http://schemas.openxmlformats.org/officeDocument/2006/relationships/oleObject" Target="../embeddings/oleObject54.bin"/><Relationship Id="rId14" Type="http://schemas.openxmlformats.org/officeDocument/2006/relationships/oleObject" Target="../embeddings/oleObject57.bin"/><Relationship Id="rId22" Type="http://schemas.openxmlformats.org/officeDocument/2006/relationships/oleObject" Target="../embeddings/oleObject61.bin"/><Relationship Id="rId27" Type="http://schemas.openxmlformats.org/officeDocument/2006/relationships/image" Target="../media/image65.wmf"/><Relationship Id="rId30" Type="http://schemas.openxmlformats.org/officeDocument/2006/relationships/oleObject" Target="../embeddings/oleObject65.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70.wmf"/><Relationship Id="rId18" Type="http://schemas.openxmlformats.org/officeDocument/2006/relationships/oleObject" Target="../embeddings/oleObject74.bin"/><Relationship Id="rId26" Type="http://schemas.openxmlformats.org/officeDocument/2006/relationships/oleObject" Target="../embeddings/oleObject78.bin"/><Relationship Id="rId3" Type="http://schemas.openxmlformats.org/officeDocument/2006/relationships/image" Target="../media/image16.png"/><Relationship Id="rId21" Type="http://schemas.openxmlformats.org/officeDocument/2006/relationships/image" Target="../media/image74.wmf"/><Relationship Id="rId7" Type="http://schemas.openxmlformats.org/officeDocument/2006/relationships/image" Target="../media/image25.wmf"/><Relationship Id="rId12" Type="http://schemas.openxmlformats.org/officeDocument/2006/relationships/oleObject" Target="../embeddings/oleObject71.bin"/><Relationship Id="rId17" Type="http://schemas.openxmlformats.org/officeDocument/2006/relationships/image" Target="../media/image72.wmf"/><Relationship Id="rId25" Type="http://schemas.openxmlformats.org/officeDocument/2006/relationships/image" Target="../media/image76.wmf"/><Relationship Id="rId2" Type="http://schemas.openxmlformats.org/officeDocument/2006/relationships/slideLayout" Target="../slideLayouts/slideLayout10.xml"/><Relationship Id="rId16" Type="http://schemas.openxmlformats.org/officeDocument/2006/relationships/oleObject" Target="../embeddings/oleObject73.bin"/><Relationship Id="rId20" Type="http://schemas.openxmlformats.org/officeDocument/2006/relationships/oleObject" Target="../embeddings/oleObject75.bin"/><Relationship Id="rId1" Type="http://schemas.openxmlformats.org/officeDocument/2006/relationships/vmlDrawing" Target="../drawings/vmlDrawing15.vml"/><Relationship Id="rId6" Type="http://schemas.openxmlformats.org/officeDocument/2006/relationships/oleObject" Target="../embeddings/oleObject67.bin"/><Relationship Id="rId11" Type="http://schemas.openxmlformats.org/officeDocument/2006/relationships/image" Target="../media/image69.wmf"/><Relationship Id="rId24" Type="http://schemas.openxmlformats.org/officeDocument/2006/relationships/oleObject" Target="../embeddings/oleObject77.bin"/><Relationship Id="rId5" Type="http://schemas.openxmlformats.org/officeDocument/2006/relationships/image" Target="../media/image18.png"/><Relationship Id="rId15" Type="http://schemas.openxmlformats.org/officeDocument/2006/relationships/image" Target="../media/image71.wmf"/><Relationship Id="rId23" Type="http://schemas.openxmlformats.org/officeDocument/2006/relationships/image" Target="../media/image75.wmf"/><Relationship Id="rId10" Type="http://schemas.openxmlformats.org/officeDocument/2006/relationships/oleObject" Target="../embeddings/oleObject70.bin"/><Relationship Id="rId19" Type="http://schemas.openxmlformats.org/officeDocument/2006/relationships/image" Target="../media/image73.wmf"/><Relationship Id="rId4" Type="http://schemas.openxmlformats.org/officeDocument/2006/relationships/image" Target="../media/image17.png"/><Relationship Id="rId9" Type="http://schemas.openxmlformats.org/officeDocument/2006/relationships/oleObject" Target="../embeddings/oleObject69.bin"/><Relationship Id="rId14" Type="http://schemas.openxmlformats.org/officeDocument/2006/relationships/oleObject" Target="../embeddings/oleObject72.bin"/><Relationship Id="rId22" Type="http://schemas.openxmlformats.org/officeDocument/2006/relationships/oleObject" Target="../embeddings/oleObject76.bin"/><Relationship Id="rId27" Type="http://schemas.openxmlformats.org/officeDocument/2006/relationships/image" Target="../media/image77.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0.bin"/><Relationship Id="rId3" Type="http://schemas.openxmlformats.org/officeDocument/2006/relationships/image" Target="../media/image16.png"/><Relationship Id="rId7" Type="http://schemas.openxmlformats.org/officeDocument/2006/relationships/image" Target="../media/image25.wmf"/><Relationship Id="rId2" Type="http://schemas.openxmlformats.org/officeDocument/2006/relationships/slideLayout" Target="../slideLayouts/slideLayout10.xml"/><Relationship Id="rId1" Type="http://schemas.openxmlformats.org/officeDocument/2006/relationships/vmlDrawing" Target="../drawings/vmlDrawing16.vml"/><Relationship Id="rId6" Type="http://schemas.openxmlformats.org/officeDocument/2006/relationships/oleObject" Target="../embeddings/oleObject79.bin"/><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oleObject" Target="../embeddings/oleObject81.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83.bin"/><Relationship Id="rId13" Type="http://schemas.openxmlformats.org/officeDocument/2006/relationships/image" Target="../media/image81.wmf"/><Relationship Id="rId18" Type="http://schemas.openxmlformats.org/officeDocument/2006/relationships/image" Target="../media/image82.wmf"/><Relationship Id="rId26" Type="http://schemas.openxmlformats.org/officeDocument/2006/relationships/oleObject" Target="../embeddings/oleObject93.bin"/><Relationship Id="rId3" Type="http://schemas.openxmlformats.org/officeDocument/2006/relationships/image" Target="../media/image16.png"/><Relationship Id="rId21" Type="http://schemas.openxmlformats.org/officeDocument/2006/relationships/oleObject" Target="../embeddings/oleObject90.bin"/><Relationship Id="rId34" Type="http://schemas.openxmlformats.org/officeDocument/2006/relationships/image" Target="../media/image88.wmf"/><Relationship Id="rId7" Type="http://schemas.openxmlformats.org/officeDocument/2006/relationships/image" Target="../media/image78.wmf"/><Relationship Id="rId12" Type="http://schemas.openxmlformats.org/officeDocument/2006/relationships/oleObject" Target="../embeddings/oleObject85.bin"/><Relationship Id="rId17" Type="http://schemas.openxmlformats.org/officeDocument/2006/relationships/oleObject" Target="../embeddings/oleObject88.bin"/><Relationship Id="rId25" Type="http://schemas.openxmlformats.org/officeDocument/2006/relationships/image" Target="../media/image85.wmf"/><Relationship Id="rId33" Type="http://schemas.openxmlformats.org/officeDocument/2006/relationships/oleObject" Target="../embeddings/oleObject98.bin"/><Relationship Id="rId2" Type="http://schemas.openxmlformats.org/officeDocument/2006/relationships/slideLayout" Target="../slideLayouts/slideLayout10.xml"/><Relationship Id="rId16" Type="http://schemas.openxmlformats.org/officeDocument/2006/relationships/oleObject" Target="../embeddings/oleObject87.bin"/><Relationship Id="rId20" Type="http://schemas.openxmlformats.org/officeDocument/2006/relationships/image" Target="../media/image83.wmf"/><Relationship Id="rId29" Type="http://schemas.openxmlformats.org/officeDocument/2006/relationships/oleObject" Target="../embeddings/oleObject95.bin"/><Relationship Id="rId1" Type="http://schemas.openxmlformats.org/officeDocument/2006/relationships/vmlDrawing" Target="../drawings/vmlDrawing17.vml"/><Relationship Id="rId6" Type="http://schemas.openxmlformats.org/officeDocument/2006/relationships/oleObject" Target="../embeddings/oleObject82.bin"/><Relationship Id="rId11" Type="http://schemas.openxmlformats.org/officeDocument/2006/relationships/image" Target="../media/image80.wmf"/><Relationship Id="rId24" Type="http://schemas.openxmlformats.org/officeDocument/2006/relationships/oleObject" Target="../embeddings/oleObject92.bin"/><Relationship Id="rId32" Type="http://schemas.openxmlformats.org/officeDocument/2006/relationships/oleObject" Target="../embeddings/oleObject97.bin"/><Relationship Id="rId5" Type="http://schemas.openxmlformats.org/officeDocument/2006/relationships/image" Target="../media/image18.png"/><Relationship Id="rId15" Type="http://schemas.openxmlformats.org/officeDocument/2006/relationships/image" Target="../media/image25.wmf"/><Relationship Id="rId23" Type="http://schemas.openxmlformats.org/officeDocument/2006/relationships/image" Target="../media/image84.wmf"/><Relationship Id="rId28" Type="http://schemas.openxmlformats.org/officeDocument/2006/relationships/image" Target="../media/image86.wmf"/><Relationship Id="rId10" Type="http://schemas.openxmlformats.org/officeDocument/2006/relationships/oleObject" Target="../embeddings/oleObject84.bin"/><Relationship Id="rId19" Type="http://schemas.openxmlformats.org/officeDocument/2006/relationships/oleObject" Target="../embeddings/oleObject89.bin"/><Relationship Id="rId31" Type="http://schemas.openxmlformats.org/officeDocument/2006/relationships/image" Target="../media/image87.wmf"/><Relationship Id="rId4" Type="http://schemas.openxmlformats.org/officeDocument/2006/relationships/image" Target="../media/image17.png"/><Relationship Id="rId9" Type="http://schemas.openxmlformats.org/officeDocument/2006/relationships/image" Target="../media/image79.wmf"/><Relationship Id="rId14" Type="http://schemas.openxmlformats.org/officeDocument/2006/relationships/oleObject" Target="../embeddings/oleObject86.bin"/><Relationship Id="rId22" Type="http://schemas.openxmlformats.org/officeDocument/2006/relationships/oleObject" Target="../embeddings/oleObject91.bin"/><Relationship Id="rId27" Type="http://schemas.openxmlformats.org/officeDocument/2006/relationships/oleObject" Target="../embeddings/oleObject94.bin"/><Relationship Id="rId30" Type="http://schemas.openxmlformats.org/officeDocument/2006/relationships/oleObject" Target="../embeddings/oleObject96.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00.bin"/><Relationship Id="rId13" Type="http://schemas.openxmlformats.org/officeDocument/2006/relationships/image" Target="../media/image90.wmf"/><Relationship Id="rId18" Type="http://schemas.openxmlformats.org/officeDocument/2006/relationships/oleObject" Target="../embeddings/oleObject106.bin"/><Relationship Id="rId3" Type="http://schemas.openxmlformats.org/officeDocument/2006/relationships/image" Target="../media/image16.png"/><Relationship Id="rId21" Type="http://schemas.openxmlformats.org/officeDocument/2006/relationships/image" Target="../media/image94.wmf"/><Relationship Id="rId7" Type="http://schemas.openxmlformats.org/officeDocument/2006/relationships/image" Target="../media/image25.wmf"/><Relationship Id="rId12" Type="http://schemas.openxmlformats.org/officeDocument/2006/relationships/oleObject" Target="../embeddings/oleObject103.bin"/><Relationship Id="rId17" Type="http://schemas.openxmlformats.org/officeDocument/2006/relationships/image" Target="../media/image92.wmf"/><Relationship Id="rId2" Type="http://schemas.openxmlformats.org/officeDocument/2006/relationships/slideLayout" Target="../slideLayouts/slideLayout10.xml"/><Relationship Id="rId16" Type="http://schemas.openxmlformats.org/officeDocument/2006/relationships/oleObject" Target="../embeddings/oleObject105.bin"/><Relationship Id="rId20" Type="http://schemas.openxmlformats.org/officeDocument/2006/relationships/oleObject" Target="../embeddings/oleObject107.bin"/><Relationship Id="rId1" Type="http://schemas.openxmlformats.org/officeDocument/2006/relationships/vmlDrawing" Target="../drawings/vmlDrawing18.vml"/><Relationship Id="rId6" Type="http://schemas.openxmlformats.org/officeDocument/2006/relationships/oleObject" Target="../embeddings/oleObject99.bin"/><Relationship Id="rId11" Type="http://schemas.openxmlformats.org/officeDocument/2006/relationships/oleObject" Target="../embeddings/oleObject102.bin"/><Relationship Id="rId5" Type="http://schemas.openxmlformats.org/officeDocument/2006/relationships/image" Target="../media/image18.png"/><Relationship Id="rId15" Type="http://schemas.openxmlformats.org/officeDocument/2006/relationships/image" Target="../media/image91.wmf"/><Relationship Id="rId23" Type="http://schemas.openxmlformats.org/officeDocument/2006/relationships/image" Target="../media/image84.wmf"/><Relationship Id="rId10" Type="http://schemas.openxmlformats.org/officeDocument/2006/relationships/image" Target="../media/image89.wmf"/><Relationship Id="rId19" Type="http://schemas.openxmlformats.org/officeDocument/2006/relationships/image" Target="../media/image93.wmf"/><Relationship Id="rId4" Type="http://schemas.openxmlformats.org/officeDocument/2006/relationships/image" Target="../media/image17.png"/><Relationship Id="rId9" Type="http://schemas.openxmlformats.org/officeDocument/2006/relationships/oleObject" Target="../embeddings/oleObject101.bin"/><Relationship Id="rId14" Type="http://schemas.openxmlformats.org/officeDocument/2006/relationships/oleObject" Target="../embeddings/oleObject104.bin"/><Relationship Id="rId22" Type="http://schemas.openxmlformats.org/officeDocument/2006/relationships/oleObject" Target="../embeddings/oleObject108.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10.bin"/><Relationship Id="rId13" Type="http://schemas.openxmlformats.org/officeDocument/2006/relationships/oleObject" Target="../embeddings/oleObject114.bin"/><Relationship Id="rId18" Type="http://schemas.openxmlformats.org/officeDocument/2006/relationships/image" Target="../media/image97.wmf"/><Relationship Id="rId3" Type="http://schemas.openxmlformats.org/officeDocument/2006/relationships/image" Target="../media/image16.png"/><Relationship Id="rId7" Type="http://schemas.openxmlformats.org/officeDocument/2006/relationships/image" Target="../media/image25.wmf"/><Relationship Id="rId12" Type="http://schemas.openxmlformats.org/officeDocument/2006/relationships/oleObject" Target="../embeddings/oleObject113.bin"/><Relationship Id="rId17" Type="http://schemas.openxmlformats.org/officeDocument/2006/relationships/oleObject" Target="../embeddings/oleObject116.bin"/><Relationship Id="rId2" Type="http://schemas.openxmlformats.org/officeDocument/2006/relationships/slideLayout" Target="../slideLayouts/slideLayout10.xml"/><Relationship Id="rId16" Type="http://schemas.openxmlformats.org/officeDocument/2006/relationships/image" Target="../media/image96.wmf"/><Relationship Id="rId20" Type="http://schemas.openxmlformats.org/officeDocument/2006/relationships/image" Target="../media/image109.png"/><Relationship Id="rId1" Type="http://schemas.openxmlformats.org/officeDocument/2006/relationships/vmlDrawing" Target="../drawings/vmlDrawing19.vml"/><Relationship Id="rId6" Type="http://schemas.openxmlformats.org/officeDocument/2006/relationships/oleObject" Target="../embeddings/oleObject109.bin"/><Relationship Id="rId11" Type="http://schemas.openxmlformats.org/officeDocument/2006/relationships/image" Target="../media/image84.wmf"/><Relationship Id="rId5" Type="http://schemas.openxmlformats.org/officeDocument/2006/relationships/image" Target="../media/image18.png"/><Relationship Id="rId15" Type="http://schemas.openxmlformats.org/officeDocument/2006/relationships/oleObject" Target="../embeddings/oleObject115.bin"/><Relationship Id="rId10" Type="http://schemas.openxmlformats.org/officeDocument/2006/relationships/oleObject" Target="../embeddings/oleObject112.bin"/><Relationship Id="rId19" Type="http://schemas.openxmlformats.org/officeDocument/2006/relationships/image" Target="../media/image108.png"/><Relationship Id="rId4" Type="http://schemas.openxmlformats.org/officeDocument/2006/relationships/image" Target="../media/image17.png"/><Relationship Id="rId9" Type="http://schemas.openxmlformats.org/officeDocument/2006/relationships/oleObject" Target="../embeddings/oleObject111.bin"/><Relationship Id="rId14" Type="http://schemas.openxmlformats.org/officeDocument/2006/relationships/image" Target="../media/image95.wmf"/></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18.bin"/><Relationship Id="rId13" Type="http://schemas.openxmlformats.org/officeDocument/2006/relationships/image" Target="../media/image99.wmf"/><Relationship Id="rId18" Type="http://schemas.openxmlformats.org/officeDocument/2006/relationships/oleObject" Target="../embeddings/oleObject124.bin"/><Relationship Id="rId26" Type="http://schemas.openxmlformats.org/officeDocument/2006/relationships/oleObject" Target="../embeddings/oleObject128.bin"/><Relationship Id="rId3" Type="http://schemas.openxmlformats.org/officeDocument/2006/relationships/image" Target="../media/image16.png"/><Relationship Id="rId21" Type="http://schemas.openxmlformats.org/officeDocument/2006/relationships/image" Target="../media/image84.wmf"/><Relationship Id="rId7" Type="http://schemas.openxmlformats.org/officeDocument/2006/relationships/image" Target="../media/image25.wmf"/><Relationship Id="rId12" Type="http://schemas.openxmlformats.org/officeDocument/2006/relationships/oleObject" Target="../embeddings/oleObject121.bin"/><Relationship Id="rId17" Type="http://schemas.openxmlformats.org/officeDocument/2006/relationships/image" Target="../media/image101.wmf"/><Relationship Id="rId25" Type="http://schemas.openxmlformats.org/officeDocument/2006/relationships/image" Target="../media/image103.wmf"/><Relationship Id="rId2" Type="http://schemas.openxmlformats.org/officeDocument/2006/relationships/slideLayout" Target="../slideLayouts/slideLayout10.xml"/><Relationship Id="rId16" Type="http://schemas.openxmlformats.org/officeDocument/2006/relationships/oleObject" Target="../embeddings/oleObject123.bin"/><Relationship Id="rId20" Type="http://schemas.openxmlformats.org/officeDocument/2006/relationships/oleObject" Target="../embeddings/oleObject125.bin"/><Relationship Id="rId29" Type="http://schemas.openxmlformats.org/officeDocument/2006/relationships/oleObject" Target="../embeddings/oleObject130.bin"/><Relationship Id="rId1" Type="http://schemas.openxmlformats.org/officeDocument/2006/relationships/vmlDrawing" Target="../drawings/vmlDrawing20.vml"/><Relationship Id="rId6" Type="http://schemas.openxmlformats.org/officeDocument/2006/relationships/oleObject" Target="../embeddings/oleObject117.bin"/><Relationship Id="rId11" Type="http://schemas.openxmlformats.org/officeDocument/2006/relationships/image" Target="../media/image98.wmf"/><Relationship Id="rId24" Type="http://schemas.openxmlformats.org/officeDocument/2006/relationships/oleObject" Target="../embeddings/oleObject127.bin"/><Relationship Id="rId5" Type="http://schemas.openxmlformats.org/officeDocument/2006/relationships/image" Target="../media/image18.png"/><Relationship Id="rId15" Type="http://schemas.openxmlformats.org/officeDocument/2006/relationships/image" Target="../media/image100.wmf"/><Relationship Id="rId23" Type="http://schemas.openxmlformats.org/officeDocument/2006/relationships/image" Target="../media/image95.wmf"/><Relationship Id="rId28" Type="http://schemas.openxmlformats.org/officeDocument/2006/relationships/oleObject" Target="../embeddings/oleObject129.bin"/><Relationship Id="rId10" Type="http://schemas.openxmlformats.org/officeDocument/2006/relationships/oleObject" Target="../embeddings/oleObject120.bin"/><Relationship Id="rId19" Type="http://schemas.openxmlformats.org/officeDocument/2006/relationships/image" Target="../media/image102.wmf"/><Relationship Id="rId4" Type="http://schemas.openxmlformats.org/officeDocument/2006/relationships/image" Target="../media/image17.png"/><Relationship Id="rId9" Type="http://schemas.openxmlformats.org/officeDocument/2006/relationships/oleObject" Target="../embeddings/oleObject119.bin"/><Relationship Id="rId14" Type="http://schemas.openxmlformats.org/officeDocument/2006/relationships/oleObject" Target="../embeddings/oleObject122.bin"/><Relationship Id="rId22" Type="http://schemas.openxmlformats.org/officeDocument/2006/relationships/oleObject" Target="../embeddings/oleObject126.bin"/><Relationship Id="rId27" Type="http://schemas.openxmlformats.org/officeDocument/2006/relationships/image" Target="../media/image104.wmf"/></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32.bin"/><Relationship Id="rId13" Type="http://schemas.openxmlformats.org/officeDocument/2006/relationships/image" Target="../media/image25.wmf"/><Relationship Id="rId18" Type="http://schemas.openxmlformats.org/officeDocument/2006/relationships/oleObject" Target="../embeddings/oleObject138.bin"/><Relationship Id="rId26" Type="http://schemas.openxmlformats.org/officeDocument/2006/relationships/oleObject" Target="../embeddings/oleObject142.bin"/><Relationship Id="rId3" Type="http://schemas.openxmlformats.org/officeDocument/2006/relationships/image" Target="../media/image16.png"/><Relationship Id="rId21" Type="http://schemas.openxmlformats.org/officeDocument/2006/relationships/image" Target="../media/image109.wmf"/><Relationship Id="rId7" Type="http://schemas.openxmlformats.org/officeDocument/2006/relationships/image" Target="../media/image105.wmf"/><Relationship Id="rId12" Type="http://schemas.openxmlformats.org/officeDocument/2006/relationships/oleObject" Target="../embeddings/oleObject134.bin"/><Relationship Id="rId17" Type="http://schemas.openxmlformats.org/officeDocument/2006/relationships/oleObject" Target="../embeddings/oleObject137.bin"/><Relationship Id="rId25" Type="http://schemas.openxmlformats.org/officeDocument/2006/relationships/image" Target="../media/image111.wmf"/><Relationship Id="rId2" Type="http://schemas.openxmlformats.org/officeDocument/2006/relationships/slideLayout" Target="../slideLayouts/slideLayout10.xml"/><Relationship Id="rId16" Type="http://schemas.openxmlformats.org/officeDocument/2006/relationships/image" Target="../media/image107.wmf"/><Relationship Id="rId20" Type="http://schemas.openxmlformats.org/officeDocument/2006/relationships/oleObject" Target="../embeddings/oleObject139.bin"/><Relationship Id="rId1" Type="http://schemas.openxmlformats.org/officeDocument/2006/relationships/vmlDrawing" Target="../drawings/vmlDrawing21.vml"/><Relationship Id="rId6" Type="http://schemas.openxmlformats.org/officeDocument/2006/relationships/oleObject" Target="../embeddings/oleObject131.bin"/><Relationship Id="rId11" Type="http://schemas.openxmlformats.org/officeDocument/2006/relationships/image" Target="../media/image106.wmf"/><Relationship Id="rId24" Type="http://schemas.openxmlformats.org/officeDocument/2006/relationships/oleObject" Target="../embeddings/oleObject141.bin"/><Relationship Id="rId5" Type="http://schemas.openxmlformats.org/officeDocument/2006/relationships/image" Target="../media/image18.png"/><Relationship Id="rId15" Type="http://schemas.openxmlformats.org/officeDocument/2006/relationships/oleObject" Target="../embeddings/oleObject136.bin"/><Relationship Id="rId23" Type="http://schemas.openxmlformats.org/officeDocument/2006/relationships/image" Target="../media/image110.wmf"/><Relationship Id="rId10" Type="http://schemas.openxmlformats.org/officeDocument/2006/relationships/oleObject" Target="../embeddings/oleObject133.bin"/><Relationship Id="rId19" Type="http://schemas.openxmlformats.org/officeDocument/2006/relationships/image" Target="../media/image108.wmf"/><Relationship Id="rId4" Type="http://schemas.openxmlformats.org/officeDocument/2006/relationships/image" Target="../media/image17.png"/><Relationship Id="rId9" Type="http://schemas.openxmlformats.org/officeDocument/2006/relationships/image" Target="../media/image43.wmf"/><Relationship Id="rId14" Type="http://schemas.openxmlformats.org/officeDocument/2006/relationships/oleObject" Target="../embeddings/oleObject135.bin"/><Relationship Id="rId22" Type="http://schemas.openxmlformats.org/officeDocument/2006/relationships/oleObject" Target="../embeddings/oleObject140.bin"/><Relationship Id="rId27" Type="http://schemas.openxmlformats.org/officeDocument/2006/relationships/image" Target="../media/image112.wmf"/></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361" t="68575" r="63706" b="14444"/>
          <a:stretch>
            <a:fillRect/>
          </a:stretch>
        </p:blipFill>
        <p:spPr>
          <a:xfrm>
            <a:off x="1" y="5693434"/>
            <a:ext cx="3450566" cy="116456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46473" t="51481" r="10059" b="14444"/>
          <a:stretch>
            <a:fillRect/>
          </a:stretch>
        </p:blipFill>
        <p:spPr>
          <a:xfrm>
            <a:off x="8017934" y="4768172"/>
            <a:ext cx="4174066" cy="2089828"/>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39605" t="9259" r="10059" b="70238"/>
          <a:stretch>
            <a:fillRect/>
          </a:stretch>
        </p:blipFill>
        <p:spPr>
          <a:xfrm>
            <a:off x="7358332" y="0"/>
            <a:ext cx="4833668" cy="1406106"/>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60452" t="23934" r="23109" b="59136"/>
          <a:stretch>
            <a:fillRect/>
          </a:stretch>
        </p:blipFill>
        <p:spPr>
          <a:xfrm>
            <a:off x="9609825" y="127159"/>
            <a:ext cx="1578635" cy="1161052"/>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11117" t="18148" r="72660" b="62222"/>
          <a:stretch>
            <a:fillRect/>
          </a:stretch>
        </p:blipFill>
        <p:spPr>
          <a:xfrm>
            <a:off x="0" y="-177799"/>
            <a:ext cx="1557866" cy="1346200"/>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25910" t="21352" r="67971" b="59982"/>
          <a:stretch>
            <a:fillRect/>
          </a:stretch>
        </p:blipFill>
        <p:spPr>
          <a:xfrm>
            <a:off x="4067" y="1"/>
            <a:ext cx="587604" cy="1280160"/>
          </a:xfrm>
          <a:prstGeom prst="rect">
            <a:avLst/>
          </a:prstGeom>
        </p:spPr>
      </p:pic>
      <p:sp>
        <p:nvSpPr>
          <p:cNvPr id="9" name="TextBox 26"/>
          <p:cNvSpPr txBox="1"/>
          <p:nvPr/>
        </p:nvSpPr>
        <p:spPr>
          <a:xfrm>
            <a:off x="3085514" y="4446270"/>
            <a:ext cx="6299151" cy="1200329"/>
          </a:xfrm>
          <a:prstGeom prst="rect">
            <a:avLst/>
          </a:prstGeom>
          <a:noFill/>
        </p:spPr>
        <p:txBody>
          <a:bodyPr wrap="square" rtlCol="0">
            <a:spAutoFit/>
          </a:bodyPr>
          <a:lstStyle/>
          <a:p>
            <a:pPr algn="ctr"/>
            <a:r>
              <a:rPr lang="zh-CN" altLang="en-US" sz="2400" dirty="0">
                <a:solidFill>
                  <a:schemeClr val="bg1">
                    <a:lumMod val="50000"/>
                  </a:schemeClr>
                </a:solidFill>
                <a:latin typeface="宋体" panose="02010600030101010101" pitchFamily="2" charset="-122"/>
                <a:ea typeface="宋体" panose="02010600030101010101" pitchFamily="2" charset="-122"/>
                <a:cs typeface="宋体" panose="02010600030101010101" pitchFamily="2" charset="-122"/>
                <a:sym typeface="汉仪细等线简" panose="00020600040101010101" pitchFamily="18" charset="-122"/>
              </a:rPr>
              <a:t>刘 展</a:t>
            </a:r>
            <a:endParaRPr lang="en-US" altLang="zh-CN" sz="2400" dirty="0">
              <a:solidFill>
                <a:schemeClr val="bg1">
                  <a:lumMod val="50000"/>
                </a:schemeClr>
              </a:solidFill>
              <a:latin typeface="宋体" panose="02010600030101010101" pitchFamily="2" charset="-122"/>
              <a:ea typeface="宋体" panose="02010600030101010101" pitchFamily="2" charset="-122"/>
              <a:cs typeface="宋体" panose="02010600030101010101" pitchFamily="2" charset="-122"/>
              <a:sym typeface="汉仪细等线简" panose="00020600040101010101" pitchFamily="18" charset="-122"/>
            </a:endParaRPr>
          </a:p>
          <a:p>
            <a:pPr algn="ctr"/>
            <a:endParaRPr lang="en-US" altLang="zh-CN" sz="2400" dirty="0">
              <a:solidFill>
                <a:schemeClr val="bg1">
                  <a:lumMod val="50000"/>
                </a:schemeClr>
              </a:solidFill>
              <a:latin typeface="宋体" panose="02010600030101010101" pitchFamily="2" charset="-122"/>
              <a:ea typeface="宋体" panose="02010600030101010101" pitchFamily="2" charset="-122"/>
              <a:cs typeface="宋体" panose="02010600030101010101" pitchFamily="2" charset="-122"/>
              <a:sym typeface="汉仪细等线简" panose="00020600040101010101" pitchFamily="18" charset="-122"/>
            </a:endParaRPr>
          </a:p>
          <a:p>
            <a:pPr algn="ctr"/>
            <a:r>
              <a:rPr lang="zh-CN" altLang="en-US" sz="2400" dirty="0">
                <a:solidFill>
                  <a:schemeClr val="bg1">
                    <a:lumMod val="50000"/>
                  </a:schemeClr>
                </a:solidFill>
                <a:latin typeface="宋体" panose="02010600030101010101" pitchFamily="2" charset="-122"/>
                <a:ea typeface="宋体" panose="02010600030101010101" pitchFamily="2" charset="-122"/>
                <a:cs typeface="宋体" panose="02010600030101010101" pitchFamily="2" charset="-122"/>
                <a:sym typeface="汉仪细等线简" panose="00020600040101010101" pitchFamily="18" charset="-122"/>
              </a:rPr>
              <a:t>湖北大学数学与统计学学院</a:t>
            </a:r>
            <a:endParaRPr lang="en-US" altLang="zh-CN" sz="2400" dirty="0">
              <a:solidFill>
                <a:schemeClr val="bg1">
                  <a:lumMod val="50000"/>
                </a:schemeClr>
              </a:solidFill>
              <a:latin typeface="宋体" panose="02010600030101010101" pitchFamily="2" charset="-122"/>
              <a:ea typeface="宋体" panose="02010600030101010101" pitchFamily="2" charset="-122"/>
              <a:cs typeface="宋体" panose="02010600030101010101" pitchFamily="2" charset="-122"/>
              <a:sym typeface="汉仪细等线简" panose="00020600040101010101" pitchFamily="18" charset="-122"/>
            </a:endParaRPr>
          </a:p>
        </p:txBody>
      </p:sp>
      <p:sp>
        <p:nvSpPr>
          <p:cNvPr id="10" name="矩形 9"/>
          <p:cNvSpPr/>
          <p:nvPr/>
        </p:nvSpPr>
        <p:spPr>
          <a:xfrm>
            <a:off x="1372162" y="2233753"/>
            <a:ext cx="9447601" cy="1106805"/>
          </a:xfrm>
          <a:prstGeom prst="rect">
            <a:avLst/>
          </a:prstGeom>
        </p:spPr>
        <p:txBody>
          <a:bodyPr wrap="square">
            <a:spAutoFit/>
          </a:bodyPr>
          <a:lstStyle/>
          <a:p>
            <a:pPr algn="ctr" fontAlgn="auto">
              <a:spcBef>
                <a:spcPts val="0"/>
              </a:spcBef>
              <a:spcAft>
                <a:spcPts val="0"/>
              </a:spcAft>
              <a:defRPr/>
            </a:pPr>
            <a:r>
              <a:rPr lang="zh-CN" altLang="en-US" sz="6600" dirty="0">
                <a:solidFill>
                  <a:schemeClr val="bg1">
                    <a:lumMod val="50000"/>
                  </a:schemeClr>
                </a:solidFill>
                <a:effectLst>
                  <a:innerShdw blurRad="63500" dist="50800" dir="16200000">
                    <a:prstClr val="black">
                      <a:alpha val="50000"/>
                    </a:prstClr>
                  </a:innerShdw>
                </a:effectLst>
                <a:latin typeface="汉仪中宋S" panose="00020600040101010101" pitchFamily="18" charset="-122"/>
                <a:ea typeface="汉仪中宋S" panose="00020600040101010101" pitchFamily="18" charset="-122"/>
                <a:cs typeface="经典圆体简" panose="02010609000101010101" pitchFamily="49" charset="-122"/>
                <a:sym typeface="汉仪细等线简" panose="00020600040101010101" pitchFamily="18" charset="-122"/>
              </a:rPr>
              <a:t>网络调查样本的抽样推断</a:t>
            </a:r>
          </a:p>
        </p:txBody>
      </p:sp>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427951" y="4768172"/>
            <a:ext cx="835817" cy="1063925"/>
          </a:xfrm>
          <a:prstGeom prst="rect">
            <a:avLst/>
          </a:prstGeom>
        </p:spPr>
      </p:pic>
      <p:pic>
        <p:nvPicPr>
          <p:cNvPr id="21" name="图片 20"/>
          <p:cNvPicPr>
            <a:picLocks noChangeAspect="1"/>
          </p:cNvPicPr>
          <p:nvPr/>
        </p:nvPicPr>
        <p:blipFill rotWithShape="1">
          <a:blip r:embed="rId11" cstate="print">
            <a:extLst>
              <a:ext uri="{28A0092B-C50C-407E-A947-70E740481C1C}">
                <a14:useLocalDpi xmlns:a14="http://schemas.microsoft.com/office/drawing/2010/main" val="0"/>
              </a:ext>
            </a:extLst>
          </a:blip>
          <a:srcRect l="35596" t="53639" r="47699" b="6698"/>
          <a:stretch>
            <a:fillRect/>
          </a:stretch>
        </p:blipFill>
        <p:spPr>
          <a:xfrm>
            <a:off x="-1" y="3206840"/>
            <a:ext cx="1604169" cy="2720027"/>
          </a:xfrm>
          <a:prstGeom prst="rect">
            <a:avLst/>
          </a:prstGeom>
        </p:spPr>
      </p:pic>
      <p:pic>
        <p:nvPicPr>
          <p:cNvPr id="6" name="图片 5"/>
          <p:cNvPicPr>
            <a:picLocks noChangeAspect="1"/>
          </p:cNvPicPr>
          <p:nvPr/>
        </p:nvPicPr>
        <p:blipFill rotWithShape="1">
          <a:blip r:embed="rId12" cstate="print">
            <a:extLst>
              <a:ext uri="{28A0092B-C50C-407E-A947-70E740481C1C}">
                <a14:useLocalDpi xmlns:a14="http://schemas.microsoft.com/office/drawing/2010/main" val="0"/>
              </a:ext>
            </a:extLst>
          </a:blip>
          <a:srcRect l="43211" t="45679" r="11823" b="2346"/>
          <a:stretch>
            <a:fillRect/>
          </a:stretch>
        </p:blipFill>
        <p:spPr>
          <a:xfrm>
            <a:off x="-560925" y="5170336"/>
            <a:ext cx="3368854" cy="2780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 name="图示 14"/>
          <p:cNvGraphicFramePr/>
          <p:nvPr/>
        </p:nvGraphicFramePr>
        <p:xfrm>
          <a:off x="478155" y="0"/>
          <a:ext cx="11518900" cy="633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
            </p:custDataLst>
          </p:nvPr>
        </p:nvSpPr>
        <p:spPr>
          <a:xfrm>
            <a:off x="698263" y="469713"/>
            <a:ext cx="9772513" cy="645160"/>
          </a:xfrm>
          <a:prstGeom prst="rect">
            <a:avLst/>
          </a:prstGeom>
        </p:spPr>
        <p:txBody>
          <a:bodyPr wrap="square">
            <a:spAutoFit/>
          </a:bodyPr>
          <a:lstStyle/>
          <a:p>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02.</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基于非概率抽样网络调查存在的主要问题</a:t>
            </a:r>
          </a:p>
        </p:txBody>
      </p:sp>
      <p:sp>
        <p:nvSpPr>
          <p:cNvPr id="17" name="文本框 16"/>
          <p:cNvSpPr txBox="1"/>
          <p:nvPr/>
        </p:nvSpPr>
        <p:spPr>
          <a:xfrm>
            <a:off x="974710" y="1298026"/>
            <a:ext cx="9962231" cy="1200329"/>
          </a:xfrm>
          <a:prstGeom prst="rect">
            <a:avLst/>
          </a:prstGeom>
          <a:noFill/>
        </p:spPr>
        <p:txBody>
          <a:bodyPr wrap="square" rtlCol="0">
            <a:spAutoFit/>
          </a:bodyPr>
          <a:lstStyle/>
          <a:p>
            <a:pPr lvl="0" defTabSz="609600">
              <a:defRPr/>
            </a:pPr>
            <a:r>
              <a:rPr lang="zh-CN" altLang="zh-CN" sz="2400" dirty="0">
                <a:latin typeface="Adobe 楷体 Std R" pitchFamily="18" charset="-122"/>
                <a:ea typeface="Adobe 楷体 Std R" pitchFamily="18" charset="-122"/>
              </a:rPr>
              <a:t>对所有的数据收集模式，甚至是人口普查，数据的质量</a:t>
            </a:r>
            <a:r>
              <a:rPr lang="zh-CN" altLang="en-US" sz="2400" dirty="0">
                <a:latin typeface="Adobe 楷体 Std R" pitchFamily="18" charset="-122"/>
                <a:ea typeface="Adobe 楷体 Std R" pitchFamily="18" charset="-122"/>
              </a:rPr>
              <a:t>都</a:t>
            </a:r>
            <a:r>
              <a:rPr lang="zh-CN" altLang="zh-CN" sz="2400" dirty="0">
                <a:latin typeface="Adobe 楷体 Std R" pitchFamily="18" charset="-122"/>
                <a:ea typeface="Adobe 楷体 Std R" pitchFamily="18" charset="-122"/>
              </a:rPr>
              <a:t>与调查误差有关</a:t>
            </a:r>
            <a:r>
              <a:rPr lang="zh-CN" altLang="en-US" sz="2400" dirty="0">
                <a:latin typeface="Adobe 楷体 Std R" pitchFamily="18" charset="-122"/>
                <a:ea typeface="Adobe 楷体 Std R" pitchFamily="18" charset="-122"/>
              </a:rPr>
              <a:t>。</a:t>
            </a:r>
            <a:r>
              <a:rPr lang="zh-CN" altLang="zh-CN" sz="2400" dirty="0">
                <a:latin typeface="Adobe 楷体 Std R" pitchFamily="18" charset="-122"/>
                <a:ea typeface="Adobe 楷体 Std R" pitchFamily="18" charset="-122"/>
              </a:rPr>
              <a:t>基于非概率抽样的网络调查样本，常常存在较大的偏差，其偏差主要有三个来源：覆盖误差、抽样误差与无回答误差</a:t>
            </a:r>
            <a:r>
              <a:rPr lang="zh-CN" altLang="en-US" sz="2400" dirty="0">
                <a:latin typeface="Adobe 楷体 Std R" pitchFamily="18" charset="-122"/>
                <a:ea typeface="Adobe 楷体 Std R" pitchFamily="18" charset="-122"/>
              </a:rPr>
              <a:t>。</a:t>
            </a:r>
            <a:endParaRPr lang="zh-CN" altLang="en-US" sz="2400" dirty="0">
              <a:latin typeface="Adobe 楷体 Std R" pitchFamily="18" charset="-122"/>
              <a:ea typeface="Adobe 楷体 Std R" pitchFamily="18" charset="-122"/>
              <a:sym typeface="汉仪细等线简" panose="00020600040101010101" pitchFamily="18" charset="-122"/>
            </a:endParaRPr>
          </a:p>
        </p:txBody>
      </p:sp>
      <p:sp>
        <p:nvSpPr>
          <p:cNvPr id="9" name="TextBox 8"/>
          <p:cNvSpPr txBox="1"/>
          <p:nvPr/>
        </p:nvSpPr>
        <p:spPr>
          <a:xfrm>
            <a:off x="1237130" y="2629554"/>
            <a:ext cx="9610164" cy="4154984"/>
          </a:xfrm>
          <a:prstGeom prst="rect">
            <a:avLst/>
          </a:prstGeom>
          <a:noFill/>
        </p:spPr>
        <p:txBody>
          <a:bodyPr wrap="square" rtlCol="0">
            <a:spAutoFit/>
          </a:bodyPr>
          <a:lstStyle/>
          <a:p>
            <a:pPr defTabSz="609600"/>
            <a:r>
              <a:rPr lang="zh-CN" altLang="en-US" sz="2400" dirty="0">
                <a:latin typeface="Adobe 楷体 Std R" pitchFamily="18" charset="-122"/>
                <a:ea typeface="Adobe 楷体 Std R" pitchFamily="18" charset="-122"/>
                <a:sym typeface="汉仪细等线简" panose="00020600040101010101" pitchFamily="18" charset="-122"/>
              </a:rPr>
              <a:t>①</a:t>
            </a:r>
            <a:r>
              <a:rPr lang="zh-CN" altLang="zh-CN" sz="2400" dirty="0">
                <a:solidFill>
                  <a:srgbClr val="FF0000"/>
                </a:solidFill>
                <a:latin typeface="Adobe 楷体 Std R" pitchFamily="18" charset="-122"/>
                <a:ea typeface="Adobe 楷体 Std R" pitchFamily="18" charset="-122"/>
              </a:rPr>
              <a:t>覆盖误差</a:t>
            </a:r>
            <a:r>
              <a:rPr lang="en-US" altLang="zh-CN" sz="2400" dirty="0">
                <a:latin typeface="Adobe 楷体 Std R" pitchFamily="18" charset="-122"/>
                <a:ea typeface="Adobe 楷体 Std R" pitchFamily="18" charset="-122"/>
              </a:rPr>
              <a:t>:</a:t>
            </a:r>
            <a:r>
              <a:rPr lang="zh-CN" altLang="zh-CN" sz="2400" dirty="0">
                <a:latin typeface="Adobe 楷体 Std R" pitchFamily="18" charset="-122"/>
                <a:ea typeface="Adobe 楷体 Std R" pitchFamily="18" charset="-122"/>
              </a:rPr>
              <a:t>当抽样框不能准确覆盖目标总体，即目标总体与抽样框之间存在差异时，则出现了覆盖误差</a:t>
            </a:r>
            <a:r>
              <a:rPr lang="zh-CN" altLang="en-US" sz="2400" dirty="0">
                <a:latin typeface="Adobe 楷体 Std R" pitchFamily="18" charset="-122"/>
                <a:ea typeface="Adobe 楷体 Std R" pitchFamily="18" charset="-122"/>
              </a:rPr>
              <a:t>。</a:t>
            </a:r>
            <a:endParaRPr lang="en-US" altLang="zh-CN" sz="2400" dirty="0">
              <a:latin typeface="Adobe 楷体 Std R" pitchFamily="18" charset="-122"/>
              <a:ea typeface="Adobe 楷体 Std R" pitchFamily="18" charset="-122"/>
            </a:endParaRPr>
          </a:p>
          <a:p>
            <a:pPr defTabSz="609600"/>
            <a:endParaRPr lang="en-US" altLang="zh-CN" sz="2400" dirty="0">
              <a:latin typeface="Adobe 楷体 Std R" pitchFamily="18" charset="-122"/>
              <a:ea typeface="Adobe 楷体 Std R" pitchFamily="18" charset="-122"/>
            </a:endParaRPr>
          </a:p>
          <a:p>
            <a:pPr defTabSz="609600"/>
            <a:r>
              <a:rPr lang="zh-CN" altLang="zh-CN" sz="2400" dirty="0">
                <a:latin typeface="Adobe 楷体 Std R" pitchFamily="18" charset="-122"/>
                <a:ea typeface="Adobe 楷体 Std R" pitchFamily="18" charset="-122"/>
                <a:sym typeface="汉仪细等线简" panose="00020600040101010101" pitchFamily="18" charset="-122"/>
              </a:rPr>
              <a:t>②</a:t>
            </a:r>
            <a:r>
              <a:rPr lang="zh-CN" altLang="zh-CN" sz="2400" dirty="0">
                <a:solidFill>
                  <a:srgbClr val="FF0000"/>
                </a:solidFill>
                <a:latin typeface="Adobe 楷体 Std R" pitchFamily="18" charset="-122"/>
                <a:ea typeface="Adobe 楷体 Std R" pitchFamily="18" charset="-122"/>
              </a:rPr>
              <a:t>抽样误差</a:t>
            </a:r>
            <a:r>
              <a:rPr lang="en-US" altLang="zh-CN" sz="2400" dirty="0">
                <a:latin typeface="Adobe 楷体 Std R" pitchFamily="18" charset="-122"/>
                <a:ea typeface="Adobe 楷体 Std R" pitchFamily="18" charset="-122"/>
              </a:rPr>
              <a:t>:</a:t>
            </a:r>
            <a:r>
              <a:rPr lang="zh-CN" altLang="zh-CN" sz="2400" dirty="0">
                <a:latin typeface="Adobe 楷体 Std R" pitchFamily="18" charset="-122"/>
                <a:ea typeface="Adobe 楷体 Std R" pitchFamily="18" charset="-122"/>
              </a:rPr>
              <a:t>抽样误差就是从总体中抽取一个样本，利用该样本描述总体的能力是有限的，</a:t>
            </a:r>
            <a:r>
              <a:rPr lang="zh-CN" altLang="en-US" sz="2400" dirty="0">
                <a:latin typeface="Adobe 楷体 Std R" pitchFamily="18" charset="-122"/>
                <a:ea typeface="Adobe 楷体 Std R" pitchFamily="18" charset="-122"/>
              </a:rPr>
              <a:t>则出现了</a:t>
            </a:r>
            <a:r>
              <a:rPr lang="zh-CN" altLang="zh-CN" sz="2400" dirty="0">
                <a:latin typeface="Adobe 楷体 Std R" pitchFamily="18" charset="-122"/>
                <a:ea typeface="Adobe 楷体 Std R" pitchFamily="18" charset="-122"/>
              </a:rPr>
              <a:t>抽样误差。</a:t>
            </a:r>
            <a:endParaRPr lang="en-US" altLang="zh-CN" sz="2400" dirty="0">
              <a:latin typeface="Adobe 楷体 Std R" pitchFamily="18" charset="-122"/>
              <a:ea typeface="Adobe 楷体 Std R" pitchFamily="18" charset="-122"/>
            </a:endParaRPr>
          </a:p>
          <a:p>
            <a:pPr defTabSz="609600"/>
            <a:endParaRPr lang="en-US" altLang="zh-CN" sz="2400" dirty="0">
              <a:latin typeface="Adobe 楷体 Std R" pitchFamily="18" charset="-122"/>
              <a:ea typeface="Adobe 楷体 Std R" pitchFamily="18" charset="-122"/>
            </a:endParaRPr>
          </a:p>
          <a:p>
            <a:pPr defTabSz="609600"/>
            <a:r>
              <a:rPr lang="zh-CN" altLang="en-US" sz="2400" dirty="0">
                <a:latin typeface="Adobe 楷体 Std R" pitchFamily="18" charset="-122"/>
                <a:ea typeface="Adobe 楷体 Std R" pitchFamily="18" charset="-122"/>
                <a:sym typeface="汉仪细等线简" panose="00020600040101010101" pitchFamily="18" charset="-122"/>
              </a:rPr>
              <a:t>③</a:t>
            </a:r>
            <a:r>
              <a:rPr lang="zh-CN" altLang="zh-CN" sz="2400" dirty="0">
                <a:solidFill>
                  <a:srgbClr val="FF0000"/>
                </a:solidFill>
                <a:latin typeface="Adobe 楷体 Std R" pitchFamily="18" charset="-122"/>
                <a:ea typeface="Adobe 楷体 Std R" pitchFamily="18" charset="-122"/>
              </a:rPr>
              <a:t>无回答误差</a:t>
            </a:r>
            <a:r>
              <a:rPr lang="en-US" altLang="zh-CN" sz="2400" dirty="0">
                <a:latin typeface="Adobe 楷体 Std R" pitchFamily="18" charset="-122"/>
                <a:ea typeface="Adobe 楷体 Std R" pitchFamily="18" charset="-122"/>
              </a:rPr>
              <a:t>:</a:t>
            </a:r>
            <a:r>
              <a:rPr lang="zh-CN" altLang="zh-CN" sz="2400" dirty="0">
                <a:latin typeface="Adobe 楷体 Std R" pitchFamily="18" charset="-122"/>
                <a:ea typeface="Adobe 楷体 Std R" pitchFamily="18" charset="-122"/>
              </a:rPr>
              <a:t>当抽取了一个样本进行调查时，不是所有的样本单元都愿意或者都能够完成调查，并且从社会人口和行为特征来看回答的人群与未回答的人群有显著的不同时，</a:t>
            </a:r>
            <a:r>
              <a:rPr lang="zh-CN" altLang="en-US" sz="2400" dirty="0">
                <a:latin typeface="Adobe 楷体 Std R" pitchFamily="18" charset="-122"/>
                <a:ea typeface="Adobe 楷体 Std R" pitchFamily="18" charset="-122"/>
              </a:rPr>
              <a:t>则出现了</a:t>
            </a:r>
            <a:r>
              <a:rPr lang="zh-CN" altLang="zh-CN" sz="2400" dirty="0">
                <a:latin typeface="Adobe 楷体 Std R" pitchFamily="18" charset="-122"/>
                <a:ea typeface="Adobe 楷体 Std R" pitchFamily="18" charset="-122"/>
              </a:rPr>
              <a:t>无回答误差</a:t>
            </a:r>
            <a:r>
              <a:rPr lang="zh-CN" altLang="en-US" sz="2400" dirty="0">
                <a:latin typeface="Adobe 楷体 Std R" pitchFamily="18" charset="-122"/>
                <a:ea typeface="Adobe 楷体 Std R" pitchFamily="18" charset="-122"/>
              </a:rPr>
              <a:t>。</a:t>
            </a:r>
            <a:endParaRPr lang="en-US" altLang="zh-CN" sz="2400" dirty="0">
              <a:latin typeface="Adobe 楷体 Std R" pitchFamily="18" charset="-122"/>
              <a:ea typeface="Adobe 楷体 Std R" pitchFamily="18" charset="-122"/>
            </a:endParaRPr>
          </a:p>
          <a:p>
            <a:pPr defTabSz="609600"/>
            <a:endParaRPr lang="en-US" altLang="zh-CN" sz="2400" dirty="0">
              <a:latin typeface="Adobe 楷体 Std R" pitchFamily="18" charset="-122"/>
              <a:ea typeface="Adobe 楷体 Std R" pitchFamily="18" charset="-122"/>
              <a:sym typeface="汉仪细等线简" panose="00020600040101010101" pitchFamily="18" charset="-122"/>
            </a:endParaRPr>
          </a:p>
          <a:p>
            <a:pPr defTabSz="609600"/>
            <a:endParaRPr lang="zh-CN" altLang="en-US" sz="2400" dirty="0">
              <a:latin typeface="Adobe 楷体 Std R" pitchFamily="18" charset="-122"/>
              <a:ea typeface="Adobe 楷体 Std R" pitchFamily="18" charset="-122"/>
              <a:sym typeface="汉仪细等线简"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组合 49"/>
          <p:cNvGrpSpPr/>
          <p:nvPr/>
        </p:nvGrpSpPr>
        <p:grpSpPr>
          <a:xfrm>
            <a:off x="4267199" y="4937146"/>
            <a:ext cx="846340" cy="846340"/>
            <a:chOff x="3413979" y="5100583"/>
            <a:chExt cx="853440" cy="853440"/>
          </a:xfrm>
          <a:effectLst>
            <a:outerShdw blurRad="50800" dist="38100" dir="2700000" algn="tl" rotWithShape="0">
              <a:prstClr val="black">
                <a:alpha val="40000"/>
              </a:prstClr>
            </a:outerShdw>
          </a:effectLst>
        </p:grpSpPr>
        <p:sp>
          <p:nvSpPr>
            <p:cNvPr id="51" name="椭圆 50"/>
            <p:cNvSpPr/>
            <p:nvPr/>
          </p:nvSpPr>
          <p:spPr>
            <a:xfrm>
              <a:off x="3413979" y="5100583"/>
              <a:ext cx="853440" cy="853440"/>
            </a:xfrm>
            <a:prstGeom prst="ellipse">
              <a:avLst/>
            </a:prstGeom>
            <a:solidFill>
              <a:srgbClr val="D8CF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Freeform 81"/>
            <p:cNvSpPr>
              <a:spLocks noChangeArrowheads="1"/>
            </p:cNvSpPr>
            <p:nvPr/>
          </p:nvSpPr>
          <p:spPr bwMode="auto">
            <a:xfrm>
              <a:off x="3622424" y="5333118"/>
              <a:ext cx="436550" cy="335206"/>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3" name="组合 52"/>
          <p:cNvGrpSpPr/>
          <p:nvPr/>
        </p:nvGrpSpPr>
        <p:grpSpPr>
          <a:xfrm>
            <a:off x="2746060" y="4937146"/>
            <a:ext cx="846340" cy="846340"/>
            <a:chOff x="2111412" y="5100583"/>
            <a:chExt cx="853440" cy="853440"/>
          </a:xfrm>
          <a:effectLst>
            <a:outerShdw blurRad="50800" dist="38100" dir="2700000" algn="tl" rotWithShape="0">
              <a:prstClr val="black">
                <a:alpha val="40000"/>
              </a:prstClr>
            </a:outerShdw>
          </a:effectLst>
        </p:grpSpPr>
        <p:sp>
          <p:nvSpPr>
            <p:cNvPr id="54" name="椭圆 53"/>
            <p:cNvSpPr/>
            <p:nvPr/>
          </p:nvSpPr>
          <p:spPr>
            <a:xfrm>
              <a:off x="2111412" y="5100583"/>
              <a:ext cx="853440" cy="853440"/>
            </a:xfrm>
            <a:prstGeom prst="ellipse">
              <a:avLst/>
            </a:prstGeom>
            <a:solidFill>
              <a:srgbClr val="F0CB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Freeform 158"/>
            <p:cNvSpPr>
              <a:spLocks noChangeArrowheads="1"/>
            </p:cNvSpPr>
            <p:nvPr/>
          </p:nvSpPr>
          <p:spPr bwMode="auto">
            <a:xfrm>
              <a:off x="2309464" y="5329515"/>
              <a:ext cx="457336" cy="418360"/>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6" name="组合 55"/>
          <p:cNvGrpSpPr/>
          <p:nvPr/>
        </p:nvGrpSpPr>
        <p:grpSpPr>
          <a:xfrm>
            <a:off x="1224921" y="4937146"/>
            <a:ext cx="846340" cy="846340"/>
            <a:chOff x="808845" y="5100583"/>
            <a:chExt cx="853440" cy="853440"/>
          </a:xfrm>
          <a:effectLst>
            <a:outerShdw blurRad="50800" dist="38100" dir="2700000" algn="tl" rotWithShape="0">
              <a:prstClr val="black">
                <a:alpha val="40000"/>
              </a:prstClr>
            </a:outerShdw>
          </a:effectLst>
        </p:grpSpPr>
        <p:sp>
          <p:nvSpPr>
            <p:cNvPr id="57" name="椭圆 56"/>
            <p:cNvSpPr/>
            <p:nvPr/>
          </p:nvSpPr>
          <p:spPr>
            <a:xfrm>
              <a:off x="808845" y="5100583"/>
              <a:ext cx="853440" cy="853440"/>
            </a:xfrm>
            <a:prstGeom prst="ellipse">
              <a:avLst/>
            </a:prstGeom>
            <a:solidFill>
              <a:srgbClr val="D8A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59"/>
            <p:cNvSpPr>
              <a:spLocks noChangeArrowheads="1"/>
            </p:cNvSpPr>
            <p:nvPr/>
          </p:nvSpPr>
          <p:spPr bwMode="auto">
            <a:xfrm>
              <a:off x="1010795" y="5309030"/>
              <a:ext cx="449540" cy="43654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9" name="Rectangle 24"/>
          <p:cNvSpPr>
            <a:spLocks noChangeArrowheads="1"/>
          </p:cNvSpPr>
          <p:nvPr/>
        </p:nvSpPr>
        <p:spPr bwMode="auto">
          <a:xfrm>
            <a:off x="794095" y="497334"/>
            <a:ext cx="933464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en-US" sz="3200" dirty="0">
                <a:latin typeface="Adobe 楷体 Std R" pitchFamily="18" charset="-122"/>
                <a:ea typeface="Adobe 楷体 Std R" pitchFamily="18" charset="-122"/>
                <a:sym typeface="汉仪细等线简" panose="00020600040101010101" pitchFamily="18" charset="-122"/>
              </a:rPr>
              <a:t>①</a:t>
            </a:r>
            <a:r>
              <a:rPr lang="zh-CN" altLang="zh-CN" sz="3200" dirty="0">
                <a:latin typeface="Adobe 楷体 Std R" pitchFamily="18" charset="-122"/>
                <a:ea typeface="Adobe 楷体 Std R" pitchFamily="18" charset="-122"/>
              </a:rPr>
              <a:t>覆盖误差</a:t>
            </a:r>
            <a:r>
              <a:rPr lang="zh-CN" altLang="en-US" sz="3200" dirty="0">
                <a:latin typeface="Adobe 楷体 Std R" pitchFamily="18" charset="-122"/>
                <a:ea typeface="Adobe 楷体 Std R" pitchFamily="18" charset="-122"/>
              </a:rPr>
              <a:t>：</a:t>
            </a:r>
            <a:endParaRPr lang="en-US" altLang="zh-CN" sz="3200" dirty="0">
              <a:latin typeface="Adobe 楷体 Std R" pitchFamily="18" charset="-122"/>
              <a:ea typeface="Adobe 楷体 Std R" pitchFamily="18" charset="-122"/>
              <a:sym typeface="汉仪细等线简" panose="00020600040101010101" pitchFamily="18" charset="-122"/>
            </a:endParaRPr>
          </a:p>
        </p:txBody>
      </p:sp>
      <p:sp>
        <p:nvSpPr>
          <p:cNvPr id="2" name="TextBox 1"/>
          <p:cNvSpPr txBox="1"/>
          <p:nvPr/>
        </p:nvSpPr>
        <p:spPr>
          <a:xfrm>
            <a:off x="1425191" y="1248508"/>
            <a:ext cx="8923355" cy="1833643"/>
          </a:xfrm>
          <a:prstGeom prst="rect">
            <a:avLst/>
          </a:prstGeom>
          <a:noFill/>
        </p:spPr>
        <p:txBody>
          <a:bodyPr wrap="square" rtlCol="0">
            <a:spAutoFit/>
          </a:bodyPr>
          <a:lstStyle/>
          <a:p>
            <a:pPr defTabSz="1219200">
              <a:lnSpc>
                <a:spcPct val="120000"/>
              </a:lnSpc>
              <a:spcBef>
                <a:spcPts val="400"/>
              </a:spcBef>
            </a:pPr>
            <a:r>
              <a:rPr lang="zh-CN" altLang="zh-CN" sz="2400" dirty="0">
                <a:solidFill>
                  <a:prstClr val="black"/>
                </a:solidFill>
                <a:latin typeface="Adobe 楷体 Std R" pitchFamily="18" charset="-122"/>
                <a:ea typeface="Adobe 楷体 Std R" pitchFamily="18" charset="-122"/>
              </a:rPr>
              <a:t>覆盖误差主要包含两种：过度覆盖和覆盖不全，过度覆盖就是一些单元不属于目标总体却被错误的放进了抽样框中；覆盖不全就是一些单元属于目标总体却未在抽样框中。</a:t>
            </a:r>
            <a:r>
              <a:rPr lang="zh-CN" altLang="en-US" sz="2400" dirty="0">
                <a:solidFill>
                  <a:prstClr val="black"/>
                </a:solidFill>
                <a:latin typeface="Adobe 楷体 Std R" pitchFamily="18" charset="-122"/>
                <a:ea typeface="Adobe 楷体 Std R" pitchFamily="18" charset="-122"/>
              </a:rPr>
              <a:t>（</a:t>
            </a:r>
            <a:r>
              <a:rPr lang="zh-CN" altLang="zh-CN" sz="2400" dirty="0">
                <a:solidFill>
                  <a:schemeClr val="bg2">
                    <a:lumMod val="50000"/>
                  </a:schemeClr>
                </a:solidFill>
                <a:latin typeface="Adobe 楷体 Std R" pitchFamily="18" charset="-122"/>
                <a:ea typeface="Adobe 楷体 Std R" pitchFamily="18" charset="-122"/>
              </a:rPr>
              <a:t>在网络调查中覆盖不全更为常见</a:t>
            </a:r>
            <a:r>
              <a:rPr lang="zh-CN" altLang="en-US" sz="2400" dirty="0">
                <a:solidFill>
                  <a:prstClr val="black"/>
                </a:solidFill>
                <a:latin typeface="Adobe 楷体 Std R" pitchFamily="18" charset="-122"/>
                <a:ea typeface="Adobe 楷体 Std R" pitchFamily="18" charset="-122"/>
              </a:rPr>
              <a:t>）</a:t>
            </a:r>
            <a:endParaRPr lang="en-US" altLang="zh-CN" sz="2400" dirty="0">
              <a:solidFill>
                <a:prstClr val="black"/>
              </a:solidFill>
              <a:latin typeface="Adobe 楷体 Std R" pitchFamily="18" charset="-122"/>
              <a:ea typeface="Adobe 楷体 Std R" pitchFamily="18"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组合 49"/>
          <p:cNvGrpSpPr/>
          <p:nvPr/>
        </p:nvGrpSpPr>
        <p:grpSpPr>
          <a:xfrm>
            <a:off x="4267199" y="4937146"/>
            <a:ext cx="846340" cy="846340"/>
            <a:chOff x="3413979" y="5100583"/>
            <a:chExt cx="853440" cy="853440"/>
          </a:xfrm>
          <a:effectLst>
            <a:outerShdw blurRad="50800" dist="38100" dir="2700000" algn="tl" rotWithShape="0">
              <a:prstClr val="black">
                <a:alpha val="40000"/>
              </a:prstClr>
            </a:outerShdw>
          </a:effectLst>
        </p:grpSpPr>
        <p:sp>
          <p:nvSpPr>
            <p:cNvPr id="51" name="椭圆 50"/>
            <p:cNvSpPr/>
            <p:nvPr/>
          </p:nvSpPr>
          <p:spPr>
            <a:xfrm>
              <a:off x="3413979" y="5100583"/>
              <a:ext cx="853440" cy="853440"/>
            </a:xfrm>
            <a:prstGeom prst="ellipse">
              <a:avLst/>
            </a:prstGeom>
            <a:solidFill>
              <a:srgbClr val="D8CF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Freeform 81"/>
            <p:cNvSpPr>
              <a:spLocks noChangeArrowheads="1"/>
            </p:cNvSpPr>
            <p:nvPr/>
          </p:nvSpPr>
          <p:spPr bwMode="auto">
            <a:xfrm>
              <a:off x="3622424" y="5333118"/>
              <a:ext cx="436550" cy="335206"/>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3" name="组合 52"/>
          <p:cNvGrpSpPr/>
          <p:nvPr/>
        </p:nvGrpSpPr>
        <p:grpSpPr>
          <a:xfrm>
            <a:off x="2746060" y="4937146"/>
            <a:ext cx="846340" cy="846340"/>
            <a:chOff x="2111412" y="5100583"/>
            <a:chExt cx="853440" cy="853440"/>
          </a:xfrm>
          <a:effectLst>
            <a:outerShdw blurRad="50800" dist="38100" dir="2700000" algn="tl" rotWithShape="0">
              <a:prstClr val="black">
                <a:alpha val="40000"/>
              </a:prstClr>
            </a:outerShdw>
          </a:effectLst>
        </p:grpSpPr>
        <p:sp>
          <p:nvSpPr>
            <p:cNvPr id="54" name="椭圆 53"/>
            <p:cNvSpPr/>
            <p:nvPr/>
          </p:nvSpPr>
          <p:spPr>
            <a:xfrm>
              <a:off x="2111412" y="5100583"/>
              <a:ext cx="853440" cy="853440"/>
            </a:xfrm>
            <a:prstGeom prst="ellipse">
              <a:avLst/>
            </a:prstGeom>
            <a:solidFill>
              <a:srgbClr val="F0CB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Freeform 158"/>
            <p:cNvSpPr>
              <a:spLocks noChangeArrowheads="1"/>
            </p:cNvSpPr>
            <p:nvPr/>
          </p:nvSpPr>
          <p:spPr bwMode="auto">
            <a:xfrm>
              <a:off x="2309464" y="5329515"/>
              <a:ext cx="457336" cy="418360"/>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6" name="组合 55"/>
          <p:cNvGrpSpPr/>
          <p:nvPr/>
        </p:nvGrpSpPr>
        <p:grpSpPr>
          <a:xfrm>
            <a:off x="1224921" y="4937146"/>
            <a:ext cx="846340" cy="846340"/>
            <a:chOff x="808845" y="5100583"/>
            <a:chExt cx="853440" cy="853440"/>
          </a:xfrm>
          <a:effectLst>
            <a:outerShdw blurRad="50800" dist="38100" dir="2700000" algn="tl" rotWithShape="0">
              <a:prstClr val="black">
                <a:alpha val="40000"/>
              </a:prstClr>
            </a:outerShdw>
          </a:effectLst>
        </p:grpSpPr>
        <p:sp>
          <p:nvSpPr>
            <p:cNvPr id="57" name="椭圆 56"/>
            <p:cNvSpPr/>
            <p:nvPr/>
          </p:nvSpPr>
          <p:spPr>
            <a:xfrm>
              <a:off x="808845" y="5100583"/>
              <a:ext cx="853440" cy="853440"/>
            </a:xfrm>
            <a:prstGeom prst="ellipse">
              <a:avLst/>
            </a:prstGeom>
            <a:solidFill>
              <a:srgbClr val="D8A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59"/>
            <p:cNvSpPr>
              <a:spLocks noChangeArrowheads="1"/>
            </p:cNvSpPr>
            <p:nvPr/>
          </p:nvSpPr>
          <p:spPr bwMode="auto">
            <a:xfrm>
              <a:off x="1010795" y="5309030"/>
              <a:ext cx="449540" cy="43654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9" name="Rectangle 24"/>
          <p:cNvSpPr>
            <a:spLocks noChangeArrowheads="1"/>
          </p:cNvSpPr>
          <p:nvPr/>
        </p:nvSpPr>
        <p:spPr bwMode="auto">
          <a:xfrm>
            <a:off x="794095" y="497334"/>
            <a:ext cx="933464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en-US" sz="3200" dirty="0">
                <a:latin typeface="Adobe 楷体 Std R" pitchFamily="18" charset="-122"/>
                <a:ea typeface="Adobe 楷体 Std R" pitchFamily="18" charset="-122"/>
                <a:sym typeface="汉仪细等线简" panose="00020600040101010101" pitchFamily="18" charset="-122"/>
              </a:rPr>
              <a:t>②</a:t>
            </a:r>
            <a:r>
              <a:rPr lang="zh-CN" altLang="zh-CN" sz="3200" dirty="0">
                <a:latin typeface="Adobe 楷体 Std R" pitchFamily="18" charset="-122"/>
                <a:ea typeface="Adobe 楷体 Std R" pitchFamily="18" charset="-122"/>
              </a:rPr>
              <a:t>抽样误差</a:t>
            </a:r>
            <a:r>
              <a:rPr lang="zh-CN" altLang="en-US" sz="3200" dirty="0">
                <a:latin typeface="Adobe 楷体 Std R" pitchFamily="18" charset="-122"/>
                <a:ea typeface="Adobe 楷体 Std R" pitchFamily="18" charset="-122"/>
              </a:rPr>
              <a:t>：</a:t>
            </a:r>
            <a:endParaRPr lang="en-US" altLang="zh-CN" sz="3200" dirty="0">
              <a:latin typeface="Adobe 楷体 Std R" pitchFamily="18" charset="-122"/>
              <a:ea typeface="Adobe 楷体 Std R" pitchFamily="18" charset="-122"/>
              <a:sym typeface="汉仪细等线简" panose="00020600040101010101" pitchFamily="18" charset="-122"/>
            </a:endParaRPr>
          </a:p>
        </p:txBody>
      </p:sp>
      <p:sp>
        <p:nvSpPr>
          <p:cNvPr id="2" name="TextBox 1"/>
          <p:cNvSpPr txBox="1"/>
          <p:nvPr/>
        </p:nvSpPr>
        <p:spPr>
          <a:xfrm>
            <a:off x="1425191" y="1248508"/>
            <a:ext cx="8923355" cy="5667192"/>
          </a:xfrm>
          <a:prstGeom prst="rect">
            <a:avLst/>
          </a:prstGeom>
          <a:noFill/>
        </p:spPr>
        <p:txBody>
          <a:bodyPr wrap="square" rtlCol="0">
            <a:spAutoFit/>
          </a:bodyPr>
          <a:lstStyle/>
          <a:p>
            <a:pPr lvl="0" defTabSz="1219200">
              <a:lnSpc>
                <a:spcPct val="120000"/>
              </a:lnSpc>
              <a:spcBef>
                <a:spcPts val="400"/>
              </a:spcBef>
            </a:pPr>
            <a:r>
              <a:rPr lang="zh-CN" altLang="zh-CN" sz="2400" dirty="0">
                <a:solidFill>
                  <a:prstClr val="black"/>
                </a:solidFill>
                <a:latin typeface="Adobe 楷体 Std R" pitchFamily="18" charset="-122"/>
                <a:ea typeface="Adobe 楷体 Std R" pitchFamily="18" charset="-122"/>
              </a:rPr>
              <a:t>对于基于非概率抽样的网络调查，无论是娱乐性网络调查、自选式网络调查还是候选者数据库网络调查，本质上都涉及到人们自选（愿）进入调查的问题，此时的抽样误差实际上也就是</a:t>
            </a:r>
            <a:r>
              <a:rPr lang="zh-CN" altLang="zh-CN" sz="2400" dirty="0">
                <a:solidFill>
                  <a:srgbClr val="FF0000"/>
                </a:solidFill>
                <a:latin typeface="Adobe 楷体 Std R" pitchFamily="18" charset="-122"/>
                <a:ea typeface="Adobe 楷体 Std R" pitchFamily="18" charset="-122"/>
              </a:rPr>
              <a:t>选择偏差</a:t>
            </a:r>
            <a:r>
              <a:rPr lang="zh-CN" altLang="en-US" sz="2400" dirty="0">
                <a:solidFill>
                  <a:prstClr val="black"/>
                </a:solidFill>
                <a:latin typeface="Adobe 楷体 Std R" pitchFamily="18" charset="-122"/>
                <a:ea typeface="Adobe 楷体 Std R" pitchFamily="18" charset="-122"/>
              </a:rPr>
              <a:t>。</a:t>
            </a:r>
            <a:r>
              <a:rPr lang="zh-CN" altLang="zh-CN" sz="2400" dirty="0">
                <a:solidFill>
                  <a:prstClr val="black"/>
                </a:solidFill>
                <a:latin typeface="Adobe 楷体 Std R" pitchFamily="18" charset="-122"/>
                <a:ea typeface="Adobe 楷体 Std R" pitchFamily="18" charset="-122"/>
              </a:rPr>
              <a:t>选择偏差对内部效度和外部效度具有潜在的威胁</a:t>
            </a:r>
            <a:r>
              <a:rPr lang="zh-CN" altLang="en-US" sz="2400" dirty="0">
                <a:solidFill>
                  <a:prstClr val="black"/>
                </a:solidFill>
                <a:latin typeface="Adobe 楷体 Std R" pitchFamily="18" charset="-122"/>
                <a:ea typeface="Adobe 楷体 Std R" pitchFamily="18" charset="-122"/>
              </a:rPr>
              <a:t>，</a:t>
            </a:r>
            <a:r>
              <a:rPr lang="zh-CN" altLang="zh-CN" sz="2400" dirty="0">
                <a:solidFill>
                  <a:prstClr val="black"/>
                </a:solidFill>
                <a:latin typeface="Adobe 楷体 Std R" pitchFamily="18" charset="-122"/>
                <a:ea typeface="Adobe 楷体 Std R" pitchFamily="18" charset="-122"/>
              </a:rPr>
              <a:t>内部效度就是所做的研究是否对它所要估计的参数产生了一个无偏估计</a:t>
            </a:r>
            <a:r>
              <a:rPr lang="zh-CN" altLang="en-US" sz="2400" dirty="0">
                <a:solidFill>
                  <a:prstClr val="black"/>
                </a:solidFill>
                <a:latin typeface="Adobe 楷体 Std R" pitchFamily="18" charset="-122"/>
                <a:ea typeface="Adobe 楷体 Std R" pitchFamily="18" charset="-122"/>
              </a:rPr>
              <a:t>；</a:t>
            </a:r>
            <a:r>
              <a:rPr lang="zh-CN" altLang="zh-CN" sz="2400" dirty="0">
                <a:solidFill>
                  <a:prstClr val="black"/>
                </a:solidFill>
                <a:latin typeface="Adobe 楷体 Std R" pitchFamily="18" charset="-122"/>
                <a:ea typeface="Adobe 楷体 Std R" pitchFamily="18" charset="-122"/>
              </a:rPr>
              <a:t>外部效度就是研究的结果是否可以推广到一些其他的人群或目标总体。</a:t>
            </a: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组合 49"/>
          <p:cNvGrpSpPr/>
          <p:nvPr/>
        </p:nvGrpSpPr>
        <p:grpSpPr>
          <a:xfrm>
            <a:off x="4267199" y="5127158"/>
            <a:ext cx="846340" cy="846340"/>
            <a:chOff x="3413979" y="5100583"/>
            <a:chExt cx="853440" cy="853440"/>
          </a:xfrm>
          <a:effectLst>
            <a:outerShdw blurRad="50800" dist="38100" dir="2700000" algn="tl" rotWithShape="0">
              <a:prstClr val="black">
                <a:alpha val="40000"/>
              </a:prstClr>
            </a:outerShdw>
          </a:effectLst>
        </p:grpSpPr>
        <p:sp>
          <p:nvSpPr>
            <p:cNvPr id="51" name="椭圆 50"/>
            <p:cNvSpPr/>
            <p:nvPr/>
          </p:nvSpPr>
          <p:spPr>
            <a:xfrm>
              <a:off x="3413979" y="5100583"/>
              <a:ext cx="853440" cy="853440"/>
            </a:xfrm>
            <a:prstGeom prst="ellipse">
              <a:avLst/>
            </a:prstGeom>
            <a:solidFill>
              <a:srgbClr val="D8CF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Freeform 81"/>
            <p:cNvSpPr>
              <a:spLocks noChangeArrowheads="1"/>
            </p:cNvSpPr>
            <p:nvPr/>
          </p:nvSpPr>
          <p:spPr bwMode="auto">
            <a:xfrm>
              <a:off x="3622424" y="5333118"/>
              <a:ext cx="436550" cy="335206"/>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3" name="组合 52"/>
          <p:cNvGrpSpPr/>
          <p:nvPr/>
        </p:nvGrpSpPr>
        <p:grpSpPr>
          <a:xfrm>
            <a:off x="2746059" y="5100929"/>
            <a:ext cx="846340" cy="846340"/>
            <a:chOff x="2111412" y="5100583"/>
            <a:chExt cx="853440" cy="853440"/>
          </a:xfrm>
          <a:effectLst>
            <a:outerShdw blurRad="50800" dist="38100" dir="2700000" algn="tl" rotWithShape="0">
              <a:prstClr val="black">
                <a:alpha val="40000"/>
              </a:prstClr>
            </a:outerShdw>
          </a:effectLst>
        </p:grpSpPr>
        <p:sp>
          <p:nvSpPr>
            <p:cNvPr id="54" name="椭圆 53"/>
            <p:cNvSpPr/>
            <p:nvPr/>
          </p:nvSpPr>
          <p:spPr>
            <a:xfrm>
              <a:off x="2111412" y="5100583"/>
              <a:ext cx="853440" cy="853440"/>
            </a:xfrm>
            <a:prstGeom prst="ellipse">
              <a:avLst/>
            </a:prstGeom>
            <a:solidFill>
              <a:srgbClr val="F0CB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Freeform 158"/>
            <p:cNvSpPr>
              <a:spLocks noChangeArrowheads="1"/>
            </p:cNvSpPr>
            <p:nvPr/>
          </p:nvSpPr>
          <p:spPr bwMode="auto">
            <a:xfrm>
              <a:off x="2309464" y="5329515"/>
              <a:ext cx="457336" cy="418360"/>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6" name="组合 55"/>
          <p:cNvGrpSpPr/>
          <p:nvPr/>
        </p:nvGrpSpPr>
        <p:grpSpPr>
          <a:xfrm>
            <a:off x="1224921" y="5100395"/>
            <a:ext cx="846340" cy="846340"/>
            <a:chOff x="808845" y="5100583"/>
            <a:chExt cx="853440" cy="853440"/>
          </a:xfrm>
          <a:effectLst>
            <a:outerShdw blurRad="50800" dist="38100" dir="2700000" algn="tl" rotWithShape="0">
              <a:prstClr val="black">
                <a:alpha val="40000"/>
              </a:prstClr>
            </a:outerShdw>
          </a:effectLst>
        </p:grpSpPr>
        <p:sp>
          <p:nvSpPr>
            <p:cNvPr id="57" name="椭圆 56"/>
            <p:cNvSpPr/>
            <p:nvPr/>
          </p:nvSpPr>
          <p:spPr>
            <a:xfrm>
              <a:off x="808845" y="5100583"/>
              <a:ext cx="853440" cy="853440"/>
            </a:xfrm>
            <a:prstGeom prst="ellipse">
              <a:avLst/>
            </a:prstGeom>
            <a:solidFill>
              <a:srgbClr val="D8A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59"/>
            <p:cNvSpPr>
              <a:spLocks noChangeArrowheads="1"/>
            </p:cNvSpPr>
            <p:nvPr/>
          </p:nvSpPr>
          <p:spPr bwMode="auto">
            <a:xfrm>
              <a:off x="1010795" y="5309030"/>
              <a:ext cx="449540" cy="43654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9" name="Rectangle 24"/>
          <p:cNvSpPr>
            <a:spLocks noChangeArrowheads="1"/>
          </p:cNvSpPr>
          <p:nvPr/>
        </p:nvSpPr>
        <p:spPr bwMode="auto">
          <a:xfrm>
            <a:off x="794095" y="497334"/>
            <a:ext cx="933464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en-US" sz="3200" dirty="0">
                <a:latin typeface="Adobe 楷体 Std R" pitchFamily="18" charset="-122"/>
                <a:ea typeface="Adobe 楷体 Std R" pitchFamily="18" charset="-122"/>
                <a:sym typeface="汉仪细等线简" panose="00020600040101010101" pitchFamily="18" charset="-122"/>
              </a:rPr>
              <a:t>③</a:t>
            </a:r>
            <a:r>
              <a:rPr lang="zh-CN" altLang="zh-CN" sz="3200" dirty="0">
                <a:latin typeface="Adobe 楷体 Std R" pitchFamily="18" charset="-122"/>
                <a:ea typeface="Adobe 楷体 Std R" pitchFamily="18" charset="-122"/>
              </a:rPr>
              <a:t>无回答误差</a:t>
            </a:r>
            <a:r>
              <a:rPr lang="zh-CN" altLang="en-US" sz="3200" dirty="0">
                <a:latin typeface="Adobe 楷体 Std R" pitchFamily="18" charset="-122"/>
                <a:ea typeface="Adobe 楷体 Std R" pitchFamily="18" charset="-122"/>
              </a:rPr>
              <a:t>：</a:t>
            </a:r>
            <a:endParaRPr lang="en-US" altLang="zh-CN" sz="3200" dirty="0">
              <a:latin typeface="Adobe 楷体 Std R" pitchFamily="18" charset="-122"/>
              <a:ea typeface="Adobe 楷体 Std R" pitchFamily="18" charset="-122"/>
              <a:sym typeface="汉仪细等线简" panose="00020600040101010101" pitchFamily="18" charset="-122"/>
            </a:endParaRPr>
          </a:p>
        </p:txBody>
      </p:sp>
      <p:sp>
        <p:nvSpPr>
          <p:cNvPr id="2" name="TextBox 1"/>
          <p:cNvSpPr txBox="1"/>
          <p:nvPr/>
        </p:nvSpPr>
        <p:spPr>
          <a:xfrm>
            <a:off x="1425189" y="1088264"/>
            <a:ext cx="8923355" cy="4146135"/>
          </a:xfrm>
          <a:prstGeom prst="rect">
            <a:avLst/>
          </a:prstGeom>
          <a:noFill/>
        </p:spPr>
        <p:txBody>
          <a:bodyPr wrap="square" rtlCol="0">
            <a:spAutoFit/>
          </a:bodyPr>
          <a:lstStyle/>
          <a:p>
            <a:pPr lvl="0" defTabSz="1219200">
              <a:lnSpc>
                <a:spcPct val="120000"/>
              </a:lnSpc>
              <a:spcBef>
                <a:spcPts val="400"/>
              </a:spcBef>
            </a:pPr>
            <a:r>
              <a:rPr lang="zh-CN" altLang="zh-CN" sz="2400" dirty="0">
                <a:solidFill>
                  <a:prstClr val="black"/>
                </a:solidFill>
                <a:latin typeface="Adobe 楷体 Std R" pitchFamily="18" charset="-122"/>
                <a:ea typeface="Adobe 楷体 Std R" pitchFamily="18" charset="-122"/>
              </a:rPr>
              <a:t>无回答误差并非网络调查独有的，与其他调查方法相比，如访谈与电话调查，网络调查一般易于有更低的回答率。</a:t>
            </a: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r>
              <a:rPr lang="zh-CN" altLang="zh-CN" sz="2400" dirty="0">
                <a:solidFill>
                  <a:prstClr val="black"/>
                </a:solidFill>
                <a:latin typeface="Adobe 楷体 Std R" pitchFamily="18" charset="-122"/>
                <a:ea typeface="Adobe 楷体 Std R" pitchFamily="18" charset="-122"/>
              </a:rPr>
              <a:t>在候选者数据库网络调查中可以通过改进邀请的</a:t>
            </a:r>
            <a:r>
              <a:rPr lang="zh-CN" altLang="en-US" sz="2400" dirty="0">
                <a:solidFill>
                  <a:prstClr val="black"/>
                </a:solidFill>
                <a:latin typeface="Adobe 楷体 Std R" pitchFamily="18" charset="-122"/>
                <a:ea typeface="Adobe 楷体 Std R" pitchFamily="18" charset="-122"/>
              </a:rPr>
              <a:t>措施</a:t>
            </a:r>
            <a:r>
              <a:rPr lang="zh-CN" altLang="zh-CN" sz="2400" dirty="0">
                <a:solidFill>
                  <a:prstClr val="black"/>
                </a:solidFill>
                <a:latin typeface="Adobe 楷体 Std R" pitchFamily="18" charset="-122"/>
                <a:ea typeface="Adobe 楷体 Std R" pitchFamily="18" charset="-122"/>
              </a:rPr>
              <a:t>来防止部分选择性的无回答。对于候选者数据库网络调查，无回答最多的通常发生在网络候选者数据库刚刚建立的时候，不愿意参与的人往往在第一次调查时就拒绝了，剩下的基本上就是愿意参与调查的人，从而保证了后边的调查具有较高的回答率，并</a:t>
            </a:r>
            <a:r>
              <a:rPr lang="zh-CN" altLang="zh-CN" sz="2400" dirty="0">
                <a:solidFill>
                  <a:srgbClr val="FF0000"/>
                </a:solidFill>
                <a:latin typeface="Adobe 楷体 Std R" pitchFamily="18" charset="-122"/>
                <a:ea typeface="Adobe 楷体 Std R" pitchFamily="18" charset="-122"/>
              </a:rPr>
              <a:t>采取合适的激励措施</a:t>
            </a:r>
            <a:r>
              <a:rPr lang="zh-CN" altLang="zh-CN" sz="2400" dirty="0">
                <a:solidFill>
                  <a:prstClr val="black"/>
                </a:solidFill>
                <a:latin typeface="Adobe 楷体 Std R" pitchFamily="18" charset="-122"/>
                <a:ea typeface="Adobe 楷体 Std R" pitchFamily="18" charset="-122"/>
              </a:rPr>
              <a:t>来提高网络调查的回答率。</a:t>
            </a:r>
            <a:endParaRPr lang="zh-CN" altLang="en-US" sz="2400" dirty="0">
              <a:solidFill>
                <a:prstClr val="black"/>
              </a:solidFill>
              <a:latin typeface="Adobe 楷体 Std R" pitchFamily="18" charset="-122"/>
              <a:ea typeface="Adobe 楷体 Std R" pitchFamily="18"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80452" y="1074814"/>
            <a:ext cx="9478106" cy="4232910"/>
          </a:xfrm>
          <a:prstGeom prst="rect">
            <a:avLst/>
          </a:prstGeom>
          <a:noFill/>
        </p:spPr>
        <p:txBody>
          <a:bodyPr wrap="square" rtlCol="0">
            <a:spAutoFit/>
          </a:bodyPr>
          <a:lstStyle/>
          <a:p>
            <a:pPr defTabSz="1219200">
              <a:lnSpc>
                <a:spcPct val="120000"/>
              </a:lnSpc>
              <a:spcBef>
                <a:spcPts val="400"/>
              </a:spcBef>
            </a:pPr>
            <a:r>
              <a:rPr lang="en-US" altLang="zh-CN" sz="2400" dirty="0">
                <a:solidFill>
                  <a:prstClr val="black"/>
                </a:solidFill>
                <a:latin typeface="Adobe 楷体 Std R" pitchFamily="18" charset="-122"/>
                <a:ea typeface="Adobe 楷体 Std R" pitchFamily="18" charset="-122"/>
              </a:rPr>
              <a:t>   </a:t>
            </a:r>
            <a:r>
              <a:rPr lang="zh-CN" altLang="zh-CN" sz="2400" dirty="0">
                <a:solidFill>
                  <a:prstClr val="black"/>
                </a:solidFill>
                <a:latin typeface="Adobe 楷体 Std R" pitchFamily="18" charset="-122"/>
                <a:ea typeface="Adobe 楷体 Std R" pitchFamily="18" charset="-122"/>
              </a:rPr>
              <a:t>基于非概率抽样的网络调查主要存在覆盖误差、选择偏差和无回答误差，这些都使得非概率抽样的网络调查样本有偏，不具有总体的代表性，无法进行统计推断。</a:t>
            </a:r>
            <a:endParaRPr lang="en-US" altLang="zh-CN" sz="2400" dirty="0">
              <a:solidFill>
                <a:prstClr val="black"/>
              </a:solidFill>
              <a:latin typeface="Adobe 楷体 Std R" pitchFamily="18" charset="-122"/>
              <a:ea typeface="Adobe 楷体 Std R" pitchFamily="18" charset="-122"/>
            </a:endParaRPr>
          </a:p>
          <a:p>
            <a:pPr defTabSz="1219200">
              <a:lnSpc>
                <a:spcPct val="120000"/>
              </a:lnSpc>
              <a:spcBef>
                <a:spcPts val="400"/>
              </a:spcBef>
            </a:pPr>
            <a:r>
              <a:rPr lang="en-US" altLang="zh-CN" sz="2400" dirty="0">
                <a:solidFill>
                  <a:prstClr val="black"/>
                </a:solidFill>
                <a:latin typeface="Adobe 楷体 Std R" pitchFamily="18" charset="-122"/>
                <a:ea typeface="Adobe 楷体 Std R" pitchFamily="18" charset="-122"/>
              </a:rPr>
              <a:t>   Horvitz</a:t>
            </a:r>
            <a:r>
              <a:rPr lang="zh-CN" altLang="zh-CN" sz="2400" dirty="0">
                <a:solidFill>
                  <a:prstClr val="black"/>
                </a:solidFill>
                <a:latin typeface="Adobe 楷体 Std R" pitchFamily="18" charset="-122"/>
                <a:ea typeface="Adobe 楷体 Std R" pitchFamily="18" charset="-122"/>
              </a:rPr>
              <a:t>与</a:t>
            </a:r>
            <a:r>
              <a:rPr lang="en-US" altLang="zh-CN" sz="2400" dirty="0">
                <a:solidFill>
                  <a:prstClr val="black"/>
                </a:solidFill>
                <a:latin typeface="Adobe 楷体 Std R" pitchFamily="18" charset="-122"/>
                <a:ea typeface="Adobe 楷体 Std R" pitchFamily="18" charset="-122"/>
              </a:rPr>
              <a:t>Thompson</a:t>
            </a:r>
            <a:r>
              <a:rPr lang="zh-CN" altLang="zh-CN" sz="2400" dirty="0">
                <a:solidFill>
                  <a:prstClr val="black"/>
                </a:solidFill>
                <a:latin typeface="Adobe 楷体 Std R" pitchFamily="18" charset="-122"/>
                <a:ea typeface="Adobe 楷体 Std R" pitchFamily="18" charset="-122"/>
              </a:rPr>
              <a:t>证明</a:t>
            </a:r>
            <a:r>
              <a:rPr lang="zh-CN" altLang="en-US" sz="2400" dirty="0">
                <a:solidFill>
                  <a:prstClr val="black"/>
                </a:solidFill>
                <a:latin typeface="Adobe 楷体 Std R" pitchFamily="18" charset="-122"/>
                <a:ea typeface="Adobe 楷体 Std R" pitchFamily="18" charset="-122"/>
              </a:rPr>
              <a:t>了</a:t>
            </a:r>
            <a:r>
              <a:rPr lang="zh-CN" altLang="zh-CN" sz="2400" dirty="0">
                <a:solidFill>
                  <a:prstClr val="black"/>
                </a:solidFill>
                <a:latin typeface="Adobe 楷体 Std R" pitchFamily="18" charset="-122"/>
                <a:ea typeface="Adobe 楷体 Std R" pitchFamily="18" charset="-122"/>
              </a:rPr>
              <a:t>只有使用一个概率样本，总体中的每一个单元都有非零的选择概率，并且这些选择概率都是已知的条件下，才可以计算出样本单元的权数，得到总体参数的无偏估计及估计的精度</a:t>
            </a:r>
            <a:r>
              <a:rPr lang="zh-CN" altLang="en-US" sz="2400" dirty="0">
                <a:solidFill>
                  <a:prstClr val="black"/>
                </a:solidFill>
                <a:latin typeface="Adobe 楷体 Std R" pitchFamily="18" charset="-122"/>
                <a:ea typeface="Adobe 楷体 Std R" pitchFamily="18" charset="-122"/>
              </a:rPr>
              <a:t>。</a:t>
            </a:r>
            <a:endParaRPr lang="en-US" altLang="zh-CN" sz="2400" dirty="0">
              <a:solidFill>
                <a:prstClr val="black"/>
              </a:solidFill>
              <a:latin typeface="Adobe 楷体 Std R" pitchFamily="18" charset="-122"/>
              <a:ea typeface="Adobe 楷体 Std R" pitchFamily="18" charset="-122"/>
            </a:endParaRPr>
          </a:p>
          <a:p>
            <a:pPr defTabSz="1219200">
              <a:lnSpc>
                <a:spcPct val="120000"/>
              </a:lnSpc>
              <a:spcBef>
                <a:spcPts val="400"/>
              </a:spcBef>
            </a:pPr>
            <a:r>
              <a:rPr lang="en-US" altLang="zh-CN" sz="2400" dirty="0">
                <a:solidFill>
                  <a:prstClr val="black"/>
                </a:solidFill>
                <a:latin typeface="Adobe 楷体 Std R" pitchFamily="18" charset="-122"/>
                <a:ea typeface="Adobe 楷体 Std R" pitchFamily="18" charset="-122"/>
              </a:rPr>
              <a:t>   </a:t>
            </a:r>
            <a:endParaRPr lang="zh-CN"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sp>
        <p:nvSpPr>
          <p:cNvPr id="10" name="TextBox 1"/>
          <p:cNvSpPr txBox="1"/>
          <p:nvPr/>
        </p:nvSpPr>
        <p:spPr>
          <a:xfrm>
            <a:off x="1722057" y="1229754"/>
            <a:ext cx="9478106" cy="3651641"/>
          </a:xfrm>
          <a:prstGeom prst="rect">
            <a:avLst/>
          </a:prstGeom>
          <a:noFill/>
        </p:spPr>
        <p:txBody>
          <a:bodyPr wrap="square" rtlCol="0">
            <a:spAutoFit/>
          </a:bodyPr>
          <a:lstStyle/>
          <a:p>
            <a:pPr defTabSz="1219200">
              <a:lnSpc>
                <a:spcPct val="120000"/>
              </a:lnSpc>
              <a:spcBef>
                <a:spcPts val="400"/>
              </a:spcBef>
            </a:pPr>
            <a:r>
              <a:rPr lang="en-US" altLang="zh-CN" sz="2400" dirty="0">
                <a:solidFill>
                  <a:prstClr val="black"/>
                </a:solidFill>
                <a:latin typeface="Adobe 楷体 Std R" pitchFamily="18" charset="-122"/>
                <a:ea typeface="Adobe 楷体 Std R" pitchFamily="18" charset="-122"/>
              </a:rPr>
              <a:t>      </a:t>
            </a:r>
            <a:r>
              <a:rPr lang="zh-CN" altLang="zh-CN" sz="2400" dirty="0">
                <a:solidFill>
                  <a:prstClr val="black"/>
                </a:solidFill>
                <a:latin typeface="Adobe 楷体 Std R" pitchFamily="18" charset="-122"/>
                <a:ea typeface="Adobe 楷体 Std R" pitchFamily="18" charset="-122"/>
              </a:rPr>
              <a:t>然而，在基于非概率抽样的网络调查中，</a:t>
            </a:r>
            <a:r>
              <a:rPr lang="zh-CN" altLang="zh-CN" sz="2400" dirty="0">
                <a:solidFill>
                  <a:srgbClr val="FF0000"/>
                </a:solidFill>
                <a:latin typeface="Adobe 楷体 Std R" pitchFamily="18" charset="-122"/>
                <a:ea typeface="Adobe 楷体 Std R" pitchFamily="18" charset="-122"/>
              </a:rPr>
              <a:t>①难以构造目标总体的抽样框，存在覆盖不全的问题；</a:t>
            </a:r>
            <a:r>
              <a:rPr lang="zh-CN" altLang="en-US" sz="2400" dirty="0">
                <a:solidFill>
                  <a:srgbClr val="FF0000"/>
                </a:solidFill>
                <a:latin typeface="Adobe 楷体 Std R" pitchFamily="18" charset="-122"/>
                <a:ea typeface="Adobe 楷体 Std R" pitchFamily="18" charset="-122"/>
              </a:rPr>
              <a:t>②</a:t>
            </a:r>
            <a:r>
              <a:rPr lang="zh-CN" altLang="zh-CN" sz="2400" dirty="0">
                <a:solidFill>
                  <a:srgbClr val="FF0000"/>
                </a:solidFill>
                <a:latin typeface="Adobe 楷体 Std R" pitchFamily="18" charset="-122"/>
                <a:ea typeface="Adobe 楷体 Std R" pitchFamily="18" charset="-122"/>
              </a:rPr>
              <a:t>选择样本时不是由研究者所控制的，而是依赖于人们的自选</a:t>
            </a:r>
            <a:r>
              <a:rPr lang="zh-CN" altLang="en-US" sz="2400" dirty="0">
                <a:solidFill>
                  <a:srgbClr val="FF0000"/>
                </a:solidFill>
                <a:latin typeface="Adobe 楷体 Std R" pitchFamily="18" charset="-122"/>
                <a:ea typeface="Adobe 楷体 Std R" pitchFamily="18" charset="-122"/>
              </a:rPr>
              <a:t>，</a:t>
            </a:r>
            <a:r>
              <a:rPr lang="zh-CN" altLang="zh-CN" sz="2400" dirty="0">
                <a:solidFill>
                  <a:srgbClr val="FF0000"/>
                </a:solidFill>
                <a:latin typeface="Adobe 楷体 Std R" pitchFamily="18" charset="-122"/>
                <a:ea typeface="Adobe 楷体 Std R" pitchFamily="18" charset="-122"/>
              </a:rPr>
              <a:t>存在选择偏差。</a:t>
            </a:r>
            <a:r>
              <a:rPr lang="zh-CN" altLang="zh-CN" sz="2400" dirty="0">
                <a:solidFill>
                  <a:prstClr val="black"/>
                </a:solidFill>
                <a:latin typeface="Adobe 楷体 Std R" pitchFamily="18" charset="-122"/>
                <a:ea typeface="Adobe 楷体 Std R" pitchFamily="18" charset="-122"/>
              </a:rPr>
              <a:t>这些都导致无法知道或者计算出样本单元的选择概率与权数，也就不可能计算出目标总体参数的无偏估计，</a:t>
            </a:r>
            <a:r>
              <a:rPr lang="zh-CN" altLang="zh-CN" sz="2400" dirty="0">
                <a:solidFill>
                  <a:srgbClr val="FF0000"/>
                </a:solidFill>
                <a:latin typeface="Adobe 楷体 Std R" pitchFamily="18" charset="-122"/>
                <a:ea typeface="Adobe 楷体 Std R" pitchFamily="18" charset="-122"/>
              </a:rPr>
              <a:t>无法利用传统的抽样推断理论来进行统计推断。</a:t>
            </a:r>
            <a:r>
              <a:rPr lang="zh-CN" altLang="zh-CN" sz="2400" dirty="0">
                <a:solidFill>
                  <a:prstClr val="black"/>
                </a:solidFill>
                <a:latin typeface="Adobe 楷体 Std R" pitchFamily="18" charset="-122"/>
                <a:ea typeface="Adobe 楷体 Std R" pitchFamily="18" charset="-122"/>
              </a:rPr>
              <a:t>这是基于非概率抽样的网络调查面临的一个主要问题。针对非概率抽样的统计推断问题，为了便于讨论，假定所涉及的目标总体为能上网的人群。</a:t>
            </a: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4332"/>
            <a:ext cx="4833668" cy="97366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flipH="1">
            <a:off x="-1175016" y="2495572"/>
            <a:ext cx="2011142" cy="2264920"/>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2" name="矩形 8"/>
          <p:cNvSpPr/>
          <p:nvPr>
            <p:custDataLst>
              <p:tags r:id="rId1"/>
            </p:custDataLst>
          </p:nvPr>
        </p:nvSpPr>
        <p:spPr>
          <a:xfrm>
            <a:off x="1807210" y="1557655"/>
            <a:ext cx="8439785" cy="706755"/>
          </a:xfrm>
          <a:prstGeom prst="rect">
            <a:avLst/>
          </a:prstGeom>
        </p:spPr>
        <p:txBody>
          <a:bodyPr wrap="square">
            <a:spAutoFit/>
          </a:bodyPr>
          <a:lstStyle/>
          <a:p>
            <a:pPr lvl="0" algn="ctr" defTabSz="685800">
              <a:defRPr/>
            </a:pPr>
            <a:r>
              <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第二章  </a:t>
            </a:r>
            <a:r>
              <a:rPr kumimoji="1" lang="zh-CN" altLang="en-US" sz="40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网络调查样本的推断方法</a:t>
            </a:r>
            <a:endParaRPr lang="zh-CN" altLang="en-US" sz="4000" b="1" kern="0" dirty="0">
              <a:solidFill>
                <a:schemeClr val="bg1">
                  <a:lumMod val="50000"/>
                </a:schemeClr>
              </a:solidFill>
              <a:effectLst>
                <a:innerShdw blurRad="63500" dist="50800" dir="13500000">
                  <a:prstClr val="black">
                    <a:alpha val="50000"/>
                  </a:prstClr>
                </a:innerShdw>
              </a:effectLst>
              <a:latin typeface="Adobe 楷体 Std R" pitchFamily="18" charset="-122"/>
              <a:ea typeface="Adobe 楷体 Std R" pitchFamily="18" charset="-122"/>
              <a:sym typeface="汉仪细等线简" panose="00020600040101010101" pitchFamily="18" charset="-122"/>
            </a:endParaRPr>
          </a:p>
        </p:txBody>
      </p:sp>
      <p:sp>
        <p:nvSpPr>
          <p:cNvPr id="14" name="矩形 8"/>
          <p:cNvSpPr/>
          <p:nvPr>
            <p:custDataLst>
              <p:tags r:id="rId2"/>
            </p:custDataLst>
          </p:nvPr>
        </p:nvSpPr>
        <p:spPr>
          <a:xfrm>
            <a:off x="421640" y="243840"/>
            <a:ext cx="2066925" cy="337185"/>
          </a:xfrm>
          <a:prstGeom prst="rect">
            <a:avLst/>
          </a:prstGeom>
        </p:spPr>
        <p:txBody>
          <a:bodyPr wrap="square">
            <a:spAutoFit/>
          </a:bodyPr>
          <a:lstStyle/>
          <a:p>
            <a:pPr lvl="0" algn="ctr" defTabSz="685800">
              <a:defRPr/>
            </a:pPr>
            <a:r>
              <a:rPr lang="en-US" altLang="zh-CN" sz="16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PART TWO</a:t>
            </a:r>
          </a:p>
        </p:txBody>
      </p:sp>
      <p:cxnSp>
        <p:nvCxnSpPr>
          <p:cNvPr id="16" name="直接连接符 15"/>
          <p:cNvCxnSpPr/>
          <p:nvPr/>
        </p:nvCxnSpPr>
        <p:spPr>
          <a:xfrm flipV="1">
            <a:off x="974725" y="572770"/>
            <a:ext cx="1019175" cy="8255"/>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488264" y="2786259"/>
            <a:ext cx="6635150" cy="584775"/>
          </a:xfrm>
          <a:prstGeom prst="rect">
            <a:avLst/>
          </a:prstGeom>
          <a:noFill/>
        </p:spPr>
        <p:txBody>
          <a:bodyPr wrap="none" rtlCol="0">
            <a:spAutoFit/>
          </a:bodyPr>
          <a:lstStyle/>
          <a:p>
            <a:pPr lvl="0" defTabSz="609600">
              <a:defRPr/>
            </a:pPr>
            <a:r>
              <a:rPr kumimoji="1" lang="en-US" altLang="zh-CN"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01.</a:t>
            </a:r>
            <a:r>
              <a:rPr kumimoji="1" lang="zh-CN" altLang="en-US"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准随机</a:t>
            </a:r>
            <a:r>
              <a:rPr kumimoji="1" lang="zh-CN" altLang="en-US" sz="3200" b="1" kern="0" dirty="0">
                <a:solidFill>
                  <a:schemeClr val="bg1">
                    <a:lumMod val="50000"/>
                  </a:schemeClr>
                </a:solidFill>
                <a:effectLst>
                  <a:innerShdw blurRad="63500" dist="50800" dir="13500000">
                    <a:prstClr val="black">
                      <a:alpha val="50000"/>
                    </a:prstClr>
                  </a:innerShdw>
                </a:effectLst>
                <a:latin typeface="Times New Roman" panose="02020603050405020304" pitchFamily="18" charset="0"/>
                <a:ea typeface="汉仪中宋S" panose="00020600040101010101" pitchFamily="18" charset="-122"/>
                <a:cs typeface="Times New Roman" panose="02020603050405020304" pitchFamily="18" charset="0"/>
                <a:sym typeface="汉仪细等线简" panose="00020600040101010101" pitchFamily="18" charset="-122"/>
              </a:rPr>
              <a:t>（</a:t>
            </a:r>
            <a:r>
              <a:rPr kumimoji="1" lang="en-US" altLang="zh-CN" sz="3200" b="1" kern="0" dirty="0">
                <a:solidFill>
                  <a:schemeClr val="bg1">
                    <a:lumMod val="50000"/>
                  </a:schemeClr>
                </a:solidFill>
                <a:effectLst>
                  <a:innerShdw blurRad="63500" dist="50800" dir="13500000">
                    <a:prstClr val="black">
                      <a:alpha val="50000"/>
                    </a:prstClr>
                  </a:innerShdw>
                </a:effectLst>
                <a:latin typeface="Times New Roman" panose="02020603050405020304" pitchFamily="18" charset="0"/>
                <a:ea typeface="汉仪中宋S" panose="00020600040101010101" pitchFamily="18" charset="-122"/>
                <a:cs typeface="Times New Roman" panose="02020603050405020304" pitchFamily="18" charset="0"/>
              </a:rPr>
              <a:t> quasi-randomization </a:t>
            </a:r>
            <a:r>
              <a:rPr kumimoji="1" lang="zh-CN" altLang="en-US"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a:t>
            </a:r>
          </a:p>
        </p:txBody>
      </p:sp>
      <p:sp>
        <p:nvSpPr>
          <p:cNvPr id="24" name="文本框 23"/>
          <p:cNvSpPr txBox="1"/>
          <p:nvPr/>
        </p:nvSpPr>
        <p:spPr>
          <a:xfrm>
            <a:off x="2488801" y="3599341"/>
            <a:ext cx="7651454" cy="584775"/>
          </a:xfrm>
          <a:prstGeom prst="rect">
            <a:avLst/>
          </a:prstGeom>
          <a:noFill/>
        </p:spPr>
        <p:txBody>
          <a:bodyPr wrap="none" rtlCol="0">
            <a:spAutoFit/>
          </a:bodyPr>
          <a:lstStyle/>
          <a:p>
            <a:pPr lvl="0" defTabSz="609600">
              <a:defRPr/>
            </a:pPr>
            <a:r>
              <a:rPr kumimoji="1" lang="en-US" altLang="zh-CN"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02.</a:t>
            </a:r>
            <a:r>
              <a:rPr kumimoji="1" lang="zh-CN" altLang="en-US"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超总体模型（</a:t>
            </a:r>
            <a:r>
              <a:rPr kumimoji="1" lang="zh-CN" altLang="en-US" sz="3200" b="1" kern="0" dirty="0">
                <a:solidFill>
                  <a:schemeClr val="bg1">
                    <a:lumMod val="50000"/>
                  </a:schemeClr>
                </a:solidFill>
                <a:effectLst>
                  <a:innerShdw blurRad="63500" dist="50800" dir="13500000">
                    <a:prstClr val="black">
                      <a:alpha val="50000"/>
                    </a:prstClr>
                  </a:innerShdw>
                </a:effectLst>
                <a:latin typeface="Times New Roman" panose="02020603050405020304" pitchFamily="18" charset="0"/>
                <a:ea typeface="汉仪中宋S" panose="00020600040101010101" pitchFamily="18" charset="-122"/>
                <a:cs typeface="Times New Roman" panose="02020603050405020304" pitchFamily="18" charset="0"/>
                <a:sym typeface="汉仪细等线简" panose="00020600040101010101" pitchFamily="18" charset="-122"/>
              </a:rPr>
              <a:t>superpopulation model</a:t>
            </a:r>
            <a:r>
              <a:rPr kumimoji="1" lang="zh-CN" altLang="en-US"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a:t>
            </a:r>
          </a:p>
        </p:txBody>
      </p:sp>
      <p:sp>
        <p:nvSpPr>
          <p:cNvPr id="9" name="文本框 8"/>
          <p:cNvSpPr txBox="1"/>
          <p:nvPr/>
        </p:nvSpPr>
        <p:spPr>
          <a:xfrm>
            <a:off x="2488264" y="4351344"/>
            <a:ext cx="8004175" cy="583565"/>
          </a:xfrm>
          <a:prstGeom prst="rect">
            <a:avLst/>
          </a:prstGeom>
          <a:noFill/>
        </p:spPr>
        <p:txBody>
          <a:bodyPr wrap="none" rtlCol="0">
            <a:spAutoFit/>
          </a:bodyPr>
          <a:lstStyle/>
          <a:p>
            <a:pPr lvl="0" algn="l" defTabSz="609600">
              <a:defRPr/>
            </a:pPr>
            <a:r>
              <a:rPr kumimoji="1" lang="en-US" altLang="zh-CN"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03.</a:t>
            </a:r>
            <a:r>
              <a:rPr kumimoji="1" lang="zh-CN" altLang="en-US"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准随机与超总体结合（</a:t>
            </a:r>
            <a:r>
              <a:rPr kumimoji="1" lang="en-US" altLang="zh-CN" sz="3200" b="1" kern="0" dirty="0">
                <a:solidFill>
                  <a:schemeClr val="bg1">
                    <a:lumMod val="50000"/>
                  </a:schemeClr>
                </a:solidFill>
                <a:effectLst>
                  <a:innerShdw blurRad="63500" dist="50800" dir="13500000">
                    <a:prstClr val="black">
                      <a:alpha val="50000"/>
                    </a:prstClr>
                  </a:innerShdw>
                </a:effectLst>
                <a:latin typeface="Times New Roman" panose="02020603050405020304" pitchFamily="18" charset="0"/>
                <a:ea typeface="汉仪中宋S" panose="00020600040101010101" pitchFamily="18" charset="-122"/>
                <a:cs typeface="Times New Roman" panose="02020603050405020304" pitchFamily="18" charset="0"/>
                <a:sym typeface="汉仪细等线简" panose="00020600040101010101" pitchFamily="18" charset="-122"/>
              </a:rPr>
              <a:t>doubly robust </a:t>
            </a:r>
            <a:r>
              <a:rPr kumimoji="1" lang="zh-CN" altLang="en-US"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
            </p:custDataLst>
          </p:nvPr>
        </p:nvSpPr>
        <p:spPr>
          <a:xfrm>
            <a:off x="698263" y="469713"/>
            <a:ext cx="9772513" cy="645160"/>
          </a:xfrm>
          <a:prstGeom prst="rect">
            <a:avLst/>
          </a:prstGeom>
        </p:spPr>
        <p:txBody>
          <a:bodyPr wrap="square">
            <a:spAutoFit/>
          </a:bodyPr>
          <a:lstStyle/>
          <a:p>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01.</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准随机（</a:t>
            </a:r>
            <a:r>
              <a:rPr kumimoji="1" lang="zh-CN" altLang="zh-CN" sz="3600" b="1" kern="0" dirty="0">
                <a:solidFill>
                  <a:schemeClr val="bg1">
                    <a:lumMod val="50000"/>
                  </a:schemeClr>
                </a:solidFill>
                <a:effectLst>
                  <a:innerShdw blurRad="63500" dist="50800" dir="13500000">
                    <a:prstClr val="black">
                      <a:alpha val="50000"/>
                    </a:prstClr>
                  </a:innerShdw>
                </a:effectLst>
                <a:latin typeface="Times New Roman" panose="02020603050405020304" pitchFamily="18" charset="0"/>
                <a:ea typeface="汉仪中宋S" panose="00020600040101010101" pitchFamily="18" charset="-122"/>
                <a:cs typeface="Times New Roman" panose="02020603050405020304" pitchFamily="18" charset="0"/>
              </a:rPr>
              <a:t>quasi-randomization</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）方法</a:t>
            </a:r>
          </a:p>
        </p:txBody>
      </p:sp>
      <p:sp>
        <p:nvSpPr>
          <p:cNvPr id="17" name="文本框 16"/>
          <p:cNvSpPr txBox="1"/>
          <p:nvPr/>
        </p:nvSpPr>
        <p:spPr>
          <a:xfrm>
            <a:off x="1115045" y="1555836"/>
            <a:ext cx="9962231" cy="3046095"/>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rPr>
              <a:t>思路：结合非概率样本和参考样本（概率样本）拟合模型，从而估计非概率样本中所有单元未知的包含概率，并将其倒数作为权重，来校正所需推断估计量的选择偏差。</a:t>
            </a:r>
          </a:p>
          <a:p>
            <a:pPr lvl="0" defTabSz="609600">
              <a:defRPr/>
            </a:pPr>
            <a:endParaRPr lang="zh-CN" altLang="en-US" sz="2400" dirty="0">
              <a:latin typeface="Adobe 楷体 Std R" pitchFamily="18" charset="-122"/>
              <a:ea typeface="Adobe 楷体 Std R" pitchFamily="18" charset="-122"/>
            </a:endParaRPr>
          </a:p>
          <a:p>
            <a:pPr lvl="0" defTabSz="609600">
              <a:defRPr/>
            </a:pPr>
            <a:r>
              <a:rPr lang="zh-CN" altLang="en-US" sz="2400" dirty="0">
                <a:latin typeface="Adobe 楷体 Std R" pitchFamily="18" charset="-122"/>
                <a:ea typeface="Adobe 楷体 Std R" pitchFamily="18" charset="-122"/>
              </a:rPr>
              <a:t>目标：估计非概率样本单元的入样概率（该概率也称为倾向得分）。</a:t>
            </a: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基本假设：随机选择机制，类似于随机缺失</a:t>
            </a:r>
            <a:r>
              <a:rPr lang="en-US" altLang="zh-CN" sz="2400" dirty="0">
                <a:latin typeface="Adobe 楷体 Std R" pitchFamily="18" charset="-122"/>
                <a:ea typeface="Adobe 楷体 Std R" pitchFamily="18" charset="-122"/>
                <a:sym typeface="汉仪细等线简" panose="00020600040101010101" pitchFamily="18" charset="-122"/>
              </a:rPr>
              <a:t>(MAR)</a:t>
            </a:r>
            <a:r>
              <a:rPr lang="zh-CN" altLang="en-US" sz="2400" dirty="0">
                <a:latin typeface="Adobe 楷体 Std R" pitchFamily="18" charset="-122"/>
                <a:ea typeface="Adobe 楷体 Std R" pitchFamily="18" charset="-122"/>
                <a:sym typeface="汉仪细等线简" panose="00020600040101010101" pitchFamily="18" charset="-122"/>
              </a:rPr>
              <a:t>，即包含概率只与协变量有关，与研究变量无关。</a:t>
            </a:r>
          </a:p>
        </p:txBody>
      </p:sp>
      <p:sp>
        <p:nvSpPr>
          <p:cNvPr id="186" name="Freeform 122"/>
          <p:cNvSpPr>
            <a:spLocks noEditPoints="1"/>
          </p:cNvSpPr>
          <p:nvPr/>
        </p:nvSpPr>
        <p:spPr bwMode="auto">
          <a:xfrm>
            <a:off x="902970" y="164020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 name="Freeform 122"/>
          <p:cNvSpPr>
            <a:spLocks noEditPoints="1"/>
          </p:cNvSpPr>
          <p:nvPr/>
        </p:nvSpPr>
        <p:spPr bwMode="auto">
          <a:xfrm>
            <a:off x="902970" y="308927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Freeform 122"/>
          <p:cNvSpPr>
            <a:spLocks noEditPoints="1"/>
          </p:cNvSpPr>
          <p:nvPr/>
        </p:nvSpPr>
        <p:spPr bwMode="auto">
          <a:xfrm>
            <a:off x="902970" y="384048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34491" y="696594"/>
            <a:ext cx="11292352" cy="6369685"/>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rPr>
              <a:t>参考样本要求</a:t>
            </a:r>
          </a:p>
          <a:p>
            <a:pPr defTabSz="609600"/>
            <a:r>
              <a:rPr lang="zh-CN" altLang="en-US" sz="2400" dirty="0">
                <a:latin typeface="Adobe 楷体 Std R" pitchFamily="18" charset="-122"/>
                <a:ea typeface="Adobe 楷体 Std R" pitchFamily="18" charset="-122"/>
                <a:sym typeface="汉仪细等线简" panose="00020600040101010101" pitchFamily="18" charset="-122"/>
              </a:rPr>
              <a:t> ①样本具有代表性，即能够传达出总体信息；</a:t>
            </a:r>
            <a:endParaRPr lang="en-US" altLang="zh-CN" sz="2400" dirty="0">
              <a:latin typeface="Adobe 楷体 Std R" pitchFamily="18" charset="-122"/>
              <a:ea typeface="Adobe 楷体 Std R" pitchFamily="18" charset="-122"/>
            </a:endParaRPr>
          </a:p>
          <a:p>
            <a:pPr defTabSz="609600"/>
            <a:r>
              <a:rPr lang="zh-CN" altLang="zh-CN" sz="2400" dirty="0">
                <a:latin typeface="Adobe 楷体 Std R" pitchFamily="18" charset="-122"/>
                <a:ea typeface="Adobe 楷体 Std R" pitchFamily="18" charset="-122"/>
                <a:sym typeface="汉仪细等线简" panose="00020600040101010101" pitchFamily="18" charset="-122"/>
              </a:rPr>
              <a:t> ②存在与非概率样本共同的协变量。</a:t>
            </a:r>
            <a:endParaRPr lang="en-US" altLang="zh-CN" sz="2400" dirty="0">
              <a:latin typeface="Adobe 楷体 Std R" pitchFamily="18" charset="-122"/>
              <a:ea typeface="Adobe 楷体 Std R"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举例：</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给定非概率样本  中的  ， 值，结合参考样本得到包含概率  </a:t>
            </a:r>
            <a:endParaRPr lang="en-US" altLang="zh-CN"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的估计量   ，</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则总体总量估计为</a:t>
            </a:r>
            <a:endParaRPr lang="en-US" altLang="zh-CN"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总体均值估计为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其中权重为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sp>
        <p:nvSpPr>
          <p:cNvPr id="186" name="Freeform 122"/>
          <p:cNvSpPr>
            <a:spLocks noEditPoints="1"/>
          </p:cNvSpPr>
          <p:nvPr/>
        </p:nvSpPr>
        <p:spPr bwMode="auto">
          <a:xfrm>
            <a:off x="541655" y="82867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 name="Freeform 122"/>
          <p:cNvSpPr>
            <a:spLocks noEditPoints="1"/>
          </p:cNvSpPr>
          <p:nvPr/>
        </p:nvSpPr>
        <p:spPr bwMode="auto">
          <a:xfrm>
            <a:off x="541655" y="220027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69575" y="3954332"/>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59539" y="5959096"/>
            <a:ext cx="4174066" cy="1025903"/>
          </a:xfrm>
          <a:prstGeom prst="rect">
            <a:avLst/>
          </a:prstGeom>
        </p:spPr>
      </p:pic>
      <mc:AlternateContent xmlns:mc="http://schemas.openxmlformats.org/markup-compatibility/2006">
        <mc:Choice xmlns:a14="http://schemas.microsoft.com/office/drawing/2010/main" Requires="a14">
          <p:sp>
            <p:nvSpPr>
              <p:cNvPr id="12" name="对象 11">
                <a:hlinkClick r:id="" action="ppaction://ole?verb=0"/>
              </p:cNvPr>
              <p:cNvSpPr txBox="1"/>
              <p:nvPr/>
            </p:nvSpPr>
            <p:spPr>
              <a:xfrm>
                <a:off x="2104036" y="2965450"/>
                <a:ext cx="482170" cy="44767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i="1" smtClean="0">
                              <a:solidFill>
                                <a:srgbClr val="000000"/>
                              </a:solidFill>
                              <a:latin typeface="Cambria Math" panose="02040503050406030204" pitchFamily="18" charset="0"/>
                            </a:rPr>
                          </m:ctrlPr>
                        </m:sSubPr>
                        <m:e>
                          <m:acc>
                            <m:accPr>
                              <m:chr m:val="̂"/>
                              <m:ctrlPr>
                                <a:rPr lang="zh-CN" altLang="en-US" i="1">
                                  <a:solidFill>
                                    <a:srgbClr val="000000"/>
                                  </a:solidFill>
                                  <a:latin typeface="Cambria Math" panose="02040503050406030204" pitchFamily="18" charset="0"/>
                                </a:rPr>
                              </m:ctrlPr>
                            </m:accPr>
                            <m:e>
                              <m:r>
                                <a:rPr lang="zh-CN" altLang="en-US" i="1">
                                  <a:solidFill>
                                    <a:srgbClr val="000000"/>
                                  </a:solidFill>
                                  <a:latin typeface="Cambria Math" panose="02040503050406030204" pitchFamily="18" charset="0"/>
                                </a:rPr>
                                <m:t>𝜋</m:t>
                              </m:r>
                            </m:e>
                          </m:acc>
                        </m:e>
                        <m:sub>
                          <m:r>
                            <a:rPr lang="zh-CN" altLang="en-US" i="1">
                              <a:solidFill>
                                <a:srgbClr val="000000"/>
                              </a:solidFill>
                              <a:latin typeface="Cambria Math" panose="02040503050406030204" pitchFamily="18" charset="0"/>
                            </a:rPr>
                            <m:t>𝑖</m:t>
                          </m:r>
                        </m:sub>
                      </m:sSub>
                    </m:oMath>
                  </m:oMathPara>
                </a14:m>
                <a:endParaRPr lang="zh-CN" altLang="en-US" dirty="0"/>
              </a:p>
            </p:txBody>
          </p:sp>
        </mc:Choice>
        <mc:Fallback>
          <p:sp>
            <p:nvSpPr>
              <p:cNvPr id="12" name="对象 11">
                <a:hlinkClick r:id="" action="ppaction://ole?verb=0"/>
              </p:cNvPr>
              <p:cNvSpPr txBox="1">
                <a:spLocks noRot="1" noChangeAspect="1" noMove="1" noResize="1" noEditPoints="1" noAdjustHandles="1" noChangeArrowheads="1" noChangeShapeType="1" noTextEdit="1"/>
              </p:cNvSpPr>
              <p:nvPr/>
            </p:nvSpPr>
            <p:spPr>
              <a:xfrm>
                <a:off x="2104036" y="2965450"/>
                <a:ext cx="482170" cy="447675"/>
              </a:xfrm>
              <a:prstGeom prst="rect">
                <a:avLst/>
              </a:prstGeom>
              <a:blipFill>
                <a:blip r:embed="rId6"/>
                <a:stretch>
                  <a:fillRect t="-6757" r="-7595"/>
                </a:stretch>
              </a:blipFill>
            </p:spPr>
            <p:txBody>
              <a:bodyPr/>
              <a:lstStyle/>
              <a:p>
                <a:r>
                  <a:rPr lang="zh-CN" altLang="en-US">
                    <a:noFill/>
                  </a:rPr>
                  <a:t> </a:t>
                </a:r>
              </a:p>
            </p:txBody>
          </p:sp>
        </mc:Fallback>
      </mc:AlternateContent>
      <p:graphicFrame>
        <p:nvGraphicFramePr>
          <p:cNvPr id="14" name="对象 13">
            <a:hlinkClick r:id="" action="ppaction://ole?verb=0"/>
          </p:cNvPr>
          <p:cNvGraphicFramePr>
            <a:graphicFrameLocks noChangeAspect="1"/>
          </p:cNvGraphicFramePr>
          <p:nvPr>
            <p:extLst>
              <p:ext uri="{D42A27DB-BD31-4B8C-83A1-F6EECF244321}">
                <p14:modId xmlns:p14="http://schemas.microsoft.com/office/powerpoint/2010/main" val="2244089545"/>
              </p:ext>
            </p:extLst>
          </p:nvPr>
        </p:nvGraphicFramePr>
        <p:xfrm>
          <a:off x="3775434" y="2513329"/>
          <a:ext cx="337820" cy="507365"/>
        </p:xfrm>
        <a:graphic>
          <a:graphicData uri="http://schemas.openxmlformats.org/presentationml/2006/ole">
            <mc:AlternateContent xmlns:mc="http://schemas.openxmlformats.org/markup-compatibility/2006">
              <mc:Choice xmlns:v="urn:schemas-microsoft-com:vml" Requires="v">
                <p:oleObj spid="_x0000_s1211" r:id="rId7" imgW="152400" imgH="228600" progId="Equation.KSEE3">
                  <p:embed/>
                </p:oleObj>
              </mc:Choice>
              <mc:Fallback>
                <p:oleObj r:id="rId7" imgW="152400" imgH="228600" progId="Equation.KSEE3">
                  <p:embed/>
                  <p:pic>
                    <p:nvPicPr>
                      <p:cNvPr id="0" name="图片 1025"/>
                      <p:cNvPicPr/>
                      <p:nvPr/>
                    </p:nvPicPr>
                    <p:blipFill>
                      <a:blip r:embed="rId8"/>
                      <a:stretch>
                        <a:fillRect/>
                      </a:stretch>
                    </p:blipFill>
                    <p:spPr>
                      <a:xfrm>
                        <a:off x="3775434" y="2513329"/>
                        <a:ext cx="337820" cy="507365"/>
                      </a:xfrm>
                      <a:prstGeom prst="rect">
                        <a:avLst/>
                      </a:prstGeom>
                    </p:spPr>
                  </p:pic>
                </p:oleObj>
              </mc:Fallback>
            </mc:AlternateContent>
          </a:graphicData>
        </a:graphic>
      </p:graphicFrame>
      <p:graphicFrame>
        <p:nvGraphicFramePr>
          <p:cNvPr id="15" name="对象 14">
            <a:hlinkClick r:id="" action="ppaction://ole?verb=0"/>
          </p:cNvPr>
          <p:cNvGraphicFramePr>
            <a:graphicFrameLocks noChangeAspect="1"/>
          </p:cNvGraphicFramePr>
          <p:nvPr>
            <p:extLst>
              <p:ext uri="{D42A27DB-BD31-4B8C-83A1-F6EECF244321}">
                <p14:modId xmlns:p14="http://schemas.microsoft.com/office/powerpoint/2010/main" val="2593747574"/>
              </p:ext>
            </p:extLst>
          </p:nvPr>
        </p:nvGraphicFramePr>
        <p:xfrm>
          <a:off x="4137912" y="2513329"/>
          <a:ext cx="365760" cy="507365"/>
        </p:xfrm>
        <a:graphic>
          <a:graphicData uri="http://schemas.openxmlformats.org/presentationml/2006/ole">
            <mc:AlternateContent xmlns:mc="http://schemas.openxmlformats.org/markup-compatibility/2006">
              <mc:Choice xmlns:v="urn:schemas-microsoft-com:vml" Requires="v">
                <p:oleObj spid="_x0000_s1212" r:id="rId9" imgW="165100" imgH="228600" progId="Equation.KSEE3">
                  <p:embed/>
                </p:oleObj>
              </mc:Choice>
              <mc:Fallback>
                <p:oleObj r:id="rId9" imgW="165100" imgH="228600" progId="Equation.KSEE3">
                  <p:embed/>
                  <p:pic>
                    <p:nvPicPr>
                      <p:cNvPr id="0" name="图片 1025"/>
                      <p:cNvPicPr/>
                      <p:nvPr/>
                    </p:nvPicPr>
                    <p:blipFill>
                      <a:blip r:embed="rId10"/>
                      <a:stretch>
                        <a:fillRect/>
                      </a:stretch>
                    </p:blipFill>
                    <p:spPr>
                      <a:xfrm>
                        <a:off x="4137912" y="2513329"/>
                        <a:ext cx="365760" cy="507365"/>
                      </a:xfrm>
                      <a:prstGeom prst="rect">
                        <a:avLst/>
                      </a:prstGeom>
                    </p:spPr>
                  </p:pic>
                </p:oleObj>
              </mc:Fallback>
            </mc:AlternateContent>
          </a:graphicData>
        </a:graphic>
      </p:graphicFrame>
      <p:graphicFrame>
        <p:nvGraphicFramePr>
          <p:cNvPr id="16" name="对象 15">
            <a:hlinkClick r:id="" action="ppaction://ole?verb=0"/>
          </p:cNvPr>
          <p:cNvGraphicFramePr>
            <a:graphicFrameLocks noChangeAspect="1"/>
          </p:cNvGraphicFramePr>
          <p:nvPr/>
        </p:nvGraphicFramePr>
        <p:xfrm>
          <a:off x="4786630" y="3557270"/>
          <a:ext cx="1391920" cy="648335"/>
        </p:xfrm>
        <a:graphic>
          <a:graphicData uri="http://schemas.openxmlformats.org/presentationml/2006/ole">
            <mc:AlternateContent xmlns:mc="http://schemas.openxmlformats.org/markup-compatibility/2006">
              <mc:Choice xmlns:v="urn:schemas-microsoft-com:vml" Requires="v">
                <p:oleObj spid="_x0000_s1213" r:id="rId11" imgW="736600" imgH="342900" progId="Equation.KSEE3">
                  <p:embed/>
                </p:oleObj>
              </mc:Choice>
              <mc:Fallback>
                <p:oleObj r:id="rId11" imgW="736600" imgH="342900" progId="Equation.KSEE3">
                  <p:embed/>
                  <p:pic>
                    <p:nvPicPr>
                      <p:cNvPr id="0" name="图片 1026"/>
                      <p:cNvPicPr/>
                      <p:nvPr/>
                    </p:nvPicPr>
                    <p:blipFill>
                      <a:blip r:embed="rId12"/>
                      <a:stretch>
                        <a:fillRect/>
                      </a:stretch>
                    </p:blipFill>
                    <p:spPr>
                      <a:xfrm>
                        <a:off x="4786630" y="3557270"/>
                        <a:ext cx="1391920" cy="648335"/>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nvGraphicFramePr>
        <p:xfrm>
          <a:off x="3003452" y="2568575"/>
          <a:ext cx="325120" cy="396875"/>
        </p:xfrm>
        <a:graphic>
          <a:graphicData uri="http://schemas.openxmlformats.org/presentationml/2006/ole">
            <mc:AlternateContent xmlns:mc="http://schemas.openxmlformats.org/markup-compatibility/2006">
              <mc:Choice xmlns:v="urn:schemas-microsoft-com:vml" Requires="v">
                <p:oleObj spid="_x0000_s1214" r:id="rId13" imgW="114300" imgH="139700" progId="Equation.KSEE3">
                  <p:embed/>
                </p:oleObj>
              </mc:Choice>
              <mc:Fallback>
                <p:oleObj r:id="rId13" imgW="114300" imgH="139700" progId="Equation.KSEE3">
                  <p:embed/>
                  <p:pic>
                    <p:nvPicPr>
                      <p:cNvPr id="0" name="图片 1027"/>
                      <p:cNvPicPr/>
                      <p:nvPr/>
                    </p:nvPicPr>
                    <p:blipFill>
                      <a:blip r:embed="rId14"/>
                      <a:stretch>
                        <a:fillRect/>
                      </a:stretch>
                    </p:blipFill>
                    <p:spPr>
                      <a:xfrm>
                        <a:off x="3003452" y="2568575"/>
                        <a:ext cx="325120" cy="396875"/>
                      </a:xfrm>
                      <a:prstGeom prst="rect">
                        <a:avLst/>
                      </a:prstGeom>
                    </p:spPr>
                  </p:pic>
                </p:oleObj>
              </mc:Fallback>
            </mc:AlternateContent>
          </a:graphicData>
        </a:graphic>
      </p:graphicFrame>
      <p:graphicFrame>
        <p:nvGraphicFramePr>
          <p:cNvPr id="19" name="对象 18">
            <a:hlinkClick r:id="" action="ppaction://ole?verb=0"/>
          </p:cNvPr>
          <p:cNvGraphicFramePr>
            <a:graphicFrameLocks noChangeAspect="1"/>
          </p:cNvGraphicFramePr>
          <p:nvPr/>
        </p:nvGraphicFramePr>
        <p:xfrm>
          <a:off x="4439285" y="4503420"/>
          <a:ext cx="2395855" cy="543560"/>
        </p:xfrm>
        <a:graphic>
          <a:graphicData uri="http://schemas.openxmlformats.org/presentationml/2006/ole">
            <mc:AlternateContent xmlns:mc="http://schemas.openxmlformats.org/markup-compatibility/2006">
              <mc:Choice xmlns:v="urn:schemas-microsoft-com:vml" Requires="v">
                <p:oleObj spid="_x0000_s1215" r:id="rId15" imgW="1231265" imgH="279400" progId="Equation.KSEE3">
                  <p:embed/>
                </p:oleObj>
              </mc:Choice>
              <mc:Fallback>
                <p:oleObj r:id="rId15" imgW="1231265" imgH="279400" progId="Equation.KSEE3">
                  <p:embed/>
                  <p:pic>
                    <p:nvPicPr>
                      <p:cNvPr id="0" name="图片 1028"/>
                      <p:cNvPicPr/>
                      <p:nvPr/>
                    </p:nvPicPr>
                    <p:blipFill>
                      <a:blip r:embed="rId16"/>
                      <a:stretch>
                        <a:fillRect/>
                      </a:stretch>
                    </p:blipFill>
                    <p:spPr>
                      <a:xfrm>
                        <a:off x="4439285" y="4503420"/>
                        <a:ext cx="2395855" cy="543560"/>
                      </a:xfrm>
                      <a:prstGeom prst="rect">
                        <a:avLst/>
                      </a:prstGeom>
                    </p:spPr>
                  </p:pic>
                </p:oleObj>
              </mc:Fallback>
            </mc:AlternateContent>
          </a:graphicData>
        </a:graphic>
      </p:graphicFrame>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216" r:id="rId17" imgW="914400" imgH="215900" progId="Equation.KSEE3">
                  <p:embed/>
                </p:oleObj>
              </mc:Choice>
              <mc:Fallback>
                <p:oleObj r:id="rId17" imgW="914400" imgH="215900" progId="Equation.KSEE3">
                  <p:embed/>
                  <p:pic>
                    <p:nvPicPr>
                      <p:cNvPr id="0" name="图片 1029"/>
                      <p:cNvPicPr/>
                      <p:nvPr/>
                    </p:nvPicPr>
                    <p:blipFill>
                      <a:blip r:embed="rId18"/>
                      <a:stretch>
                        <a:fillRect/>
                      </a:stretch>
                    </p:blipFill>
                    <p:spPr>
                      <a:xfrm>
                        <a:off x="5638800" y="3321050"/>
                        <a:ext cx="914400" cy="2159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2" name="对象 21">
                <a:hlinkClick r:id="" action="ppaction://ole?verb=0"/>
              </p:cNvPr>
              <p:cNvSpPr txBox="1"/>
              <p:nvPr/>
            </p:nvSpPr>
            <p:spPr>
              <a:xfrm>
                <a:off x="4590733" y="5747068"/>
                <a:ext cx="2312987" cy="449262"/>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zh-CN" altLang="en-US" sz="2400" i="1">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𝑤</m:t>
                          </m:r>
                        </m:e>
                        <m:sub>
                          <m:r>
                            <a:rPr lang="zh-CN" altLang="en-US" sz="2400" i="1">
                              <a:solidFill>
                                <a:srgbClr val="000000"/>
                              </a:solidFill>
                              <a:latin typeface="Cambria Math" panose="02040503050406030204" pitchFamily="18" charset="0"/>
                            </a:rPr>
                            <m:t>𝑖</m:t>
                          </m:r>
                        </m:sub>
                      </m:sSub>
                      <m:r>
                        <a:rPr lang="zh-CN" altLang="en-US" sz="2400" i="1">
                          <a:solidFill>
                            <a:srgbClr val="000000"/>
                          </a:solidFill>
                          <a:latin typeface="Cambria Math" panose="02040503050406030204" pitchFamily="18" charset="0"/>
                        </a:rPr>
                        <m:t>=1/</m:t>
                      </m:r>
                      <m:sSub>
                        <m:sSubPr>
                          <m:ctrlPr>
                            <a:rPr lang="zh-CN" altLang="en-US" sz="2400" i="1">
                              <a:solidFill>
                                <a:srgbClr val="000000"/>
                              </a:solidFill>
                              <a:latin typeface="Cambria Math" panose="02040503050406030204" pitchFamily="18" charset="0"/>
                            </a:rPr>
                          </m:ctrlPr>
                        </m:sSubPr>
                        <m:e>
                          <m:acc>
                            <m:accPr>
                              <m:chr m:val="̂"/>
                              <m:ctrlPr>
                                <a:rPr lang="zh-CN" altLang="en-US" sz="2400" i="1">
                                  <a:solidFill>
                                    <a:srgbClr val="000000"/>
                                  </a:solidFill>
                                  <a:latin typeface="Cambria Math" panose="02040503050406030204" pitchFamily="18" charset="0"/>
                                </a:rPr>
                              </m:ctrlPr>
                            </m:accPr>
                            <m:e>
                              <m:r>
                                <a:rPr lang="zh-CN" altLang="en-US" sz="2400" i="1">
                                  <a:solidFill>
                                    <a:srgbClr val="000000"/>
                                  </a:solidFill>
                                  <a:latin typeface="Cambria Math" panose="02040503050406030204" pitchFamily="18" charset="0"/>
                                </a:rPr>
                                <m:t>𝜋</m:t>
                              </m:r>
                            </m:e>
                          </m:acc>
                        </m:e>
                        <m:sub>
                          <m:r>
                            <a:rPr lang="zh-CN" altLang="en-US" sz="2400" i="1">
                              <a:solidFill>
                                <a:srgbClr val="000000"/>
                              </a:solidFill>
                              <a:latin typeface="Cambria Math" panose="02040503050406030204" pitchFamily="18" charset="0"/>
                            </a:rPr>
                            <m:t>𝑖</m:t>
                          </m:r>
                        </m:sub>
                      </m:sSub>
                    </m:oMath>
                  </m:oMathPara>
                </a14:m>
                <a:endParaRPr lang="zh-CN" altLang="en-US" sz="2400" dirty="0"/>
              </a:p>
            </p:txBody>
          </p:sp>
        </mc:Choice>
        <mc:Fallback xmlns="">
          <p:sp>
            <p:nvSpPr>
              <p:cNvPr id="22" name="对象 21">
                <a:hlinkClick r:id="" action="ppaction://ole?verb=0"/>
              </p:cNvPr>
              <p:cNvSpPr txBox="1">
                <a:spLocks noRot="1" noChangeAspect="1" noMove="1" noResize="1" noEditPoints="1" noAdjustHandles="1" noChangeArrowheads="1" noChangeShapeType="1" noTextEdit="1"/>
              </p:cNvSpPr>
              <p:nvPr/>
            </p:nvSpPr>
            <p:spPr>
              <a:xfrm>
                <a:off x="4590733" y="5747068"/>
                <a:ext cx="2312987" cy="449262"/>
              </a:xfrm>
              <a:prstGeom prst="rect">
                <a:avLst/>
              </a:prstGeom>
              <a:blipFill rotWithShape="1">
                <a:blip r:embed="rId19"/>
                <a:stretch>
                  <a:fillRect l="-14" t="-7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0" name="对象 19">
                <a:hlinkClick r:id="" action="ppaction://ole?verb=0"/>
              </p:cNvPr>
              <p:cNvSpPr txBox="1"/>
              <p:nvPr/>
            </p:nvSpPr>
            <p:spPr>
              <a:xfrm>
                <a:off x="8689006" y="2526577"/>
                <a:ext cx="1839498" cy="497157"/>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i="1" smtClean="0">
                              <a:solidFill>
                                <a:srgbClr val="000000"/>
                              </a:solidFill>
                              <a:latin typeface="Cambria Math" panose="02040503050406030204" pitchFamily="18" charset="0"/>
                            </a:rPr>
                          </m:ctrlPr>
                        </m:sSubPr>
                        <m:e>
                          <m:r>
                            <a:rPr lang="zh-CN" altLang="en-US" i="1" smtClean="0">
                              <a:solidFill>
                                <a:srgbClr val="000000"/>
                              </a:solidFill>
                              <a:latin typeface="Cambria Math" panose="02040503050406030204" pitchFamily="18" charset="0"/>
                            </a:rPr>
                            <m:t>𝜋</m:t>
                          </m:r>
                        </m:e>
                        <m:sub>
                          <m:r>
                            <a:rPr lang="zh-CN" altLang="en-US" i="1">
                              <a:solidFill>
                                <a:srgbClr val="000000"/>
                              </a:solidFill>
                              <a:latin typeface="Cambria Math" panose="02040503050406030204" pitchFamily="18" charset="0"/>
                            </a:rPr>
                            <m:t>𝑖</m:t>
                          </m:r>
                        </m:sub>
                      </m:sSub>
                      <m:r>
                        <a:rPr lang="en-US" altLang="zh-CN" b="0" i="1" smtClean="0">
                          <a:solidFill>
                            <a:srgbClr val="000000"/>
                          </a:solidFill>
                          <a:latin typeface="Cambria Math" panose="02040503050406030204" pitchFamily="18" charset="0"/>
                        </a:rPr>
                        <m:t>=</m:t>
                      </m:r>
                      <m:r>
                        <a:rPr lang="en-US" altLang="zh-CN" i="1">
                          <a:solidFill>
                            <a:srgbClr val="000000"/>
                          </a:solidFill>
                          <a:latin typeface="Cambria Math" panose="02040503050406030204" pitchFamily="18" charset="0"/>
                        </a:rPr>
                        <m:t>𝑃</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𝑖</m:t>
                      </m:r>
                      <m:r>
                        <a:rPr lang="zh-CN" altLang="en-US" i="1">
                          <a:solidFill>
                            <a:srgbClr val="000000"/>
                          </a:solidFill>
                          <a:latin typeface="Cambria Math" panose="02040503050406030204" pitchFamily="18" charset="0"/>
                        </a:rPr>
                        <m:t>∈</m:t>
                      </m:r>
                      <m:r>
                        <a:rPr lang="en-US" altLang="zh-CN" b="0" i="1" smtClean="0">
                          <a:solidFill>
                            <a:srgbClr val="000000"/>
                          </a:solidFill>
                          <a:latin typeface="Cambria Math" panose="02040503050406030204" pitchFamily="18" charset="0"/>
                        </a:rPr>
                        <m:t>𝑆</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oMath>
                  </m:oMathPara>
                </a14:m>
                <a:endParaRPr lang="zh-CN" altLang="en-US" dirty="0"/>
              </a:p>
            </p:txBody>
          </p:sp>
        </mc:Choice>
        <mc:Fallback>
          <p:sp>
            <p:nvSpPr>
              <p:cNvPr id="20" name="对象 19">
                <a:hlinkClick r:id="" action="ppaction://ole?verb=0"/>
              </p:cNvPr>
              <p:cNvSpPr txBox="1">
                <a:spLocks noRot="1" noChangeAspect="1" noMove="1" noResize="1" noEditPoints="1" noAdjustHandles="1" noChangeArrowheads="1" noChangeShapeType="1" noTextEdit="1"/>
              </p:cNvSpPr>
              <p:nvPr/>
            </p:nvSpPr>
            <p:spPr>
              <a:xfrm>
                <a:off x="8689006" y="2526577"/>
                <a:ext cx="1839498" cy="497157"/>
              </a:xfrm>
              <a:prstGeom prst="rect">
                <a:avLst/>
              </a:prstGeom>
              <a:blipFill>
                <a:blip r:embed="rId20"/>
                <a:stretch>
                  <a:fillRect/>
                </a:stretch>
              </a:blipFill>
            </p:spPr>
            <p:txBody>
              <a:bodyPr/>
              <a:lstStyle/>
              <a:p>
                <a:r>
                  <a:rPr lang="zh-CN" altLang="en-US">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l="39605" t="9259" r="10059" b="70238"/>
          <a:stretch>
            <a:fillRect/>
          </a:stretch>
        </p:blipFill>
        <p:spPr>
          <a:xfrm>
            <a:off x="7358332" y="0"/>
            <a:ext cx="4833668" cy="973667"/>
          </a:xfrm>
          <a:prstGeom prst="rect">
            <a:avLst/>
          </a:prstGeom>
        </p:spPr>
      </p:pic>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1"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12" cstate="print">
            <a:extLst>
              <a:ext uri="{28A0092B-C50C-407E-A947-70E740481C1C}">
                <a14:useLocalDpi xmlns:a14="http://schemas.microsoft.com/office/drawing/2010/main" val="0"/>
              </a:ext>
            </a:extLst>
          </a:blip>
          <a:srcRect l="25910" t="72879" r="52943" b="6698"/>
          <a:stretch>
            <a:fillRect/>
          </a:stretch>
        </p:blipFill>
        <p:spPr>
          <a:xfrm flipH="1">
            <a:off x="-1" y="0"/>
            <a:ext cx="1571424" cy="1083893"/>
          </a:xfrm>
          <a:prstGeom prst="rect">
            <a:avLst/>
          </a:prstGeom>
        </p:spPr>
      </p:pic>
      <p:pic>
        <p:nvPicPr>
          <p:cNvPr id="20" name="图片 19"/>
          <p:cNvPicPr>
            <a:picLocks noChangeAspect="1"/>
          </p:cNvPicPr>
          <p:nvPr/>
        </p:nvPicPr>
        <p:blipFill rotWithShape="1">
          <a:blip r:embed="rId13" cstate="print">
            <a:extLst>
              <a:ext uri="{28A0092B-C50C-407E-A947-70E740481C1C}">
                <a14:useLocalDpi xmlns:a14="http://schemas.microsoft.com/office/drawing/2010/main" val="0"/>
              </a:ext>
            </a:extLst>
          </a:blip>
          <a:srcRect l="84490" t="21351" r="6806" b="63135"/>
          <a:stretch>
            <a:fillRect/>
          </a:stretch>
        </p:blipFill>
        <p:spPr>
          <a:xfrm>
            <a:off x="-624123" y="551930"/>
            <a:ext cx="835817" cy="1063925"/>
          </a:xfrm>
          <a:prstGeom prst="rect">
            <a:avLst/>
          </a:prstGeom>
        </p:spPr>
      </p:pic>
      <p:sp>
        <p:nvSpPr>
          <p:cNvPr id="13" name="矩形 8"/>
          <p:cNvSpPr/>
          <p:nvPr>
            <p:custDataLst>
              <p:tags r:id="rId1"/>
            </p:custDataLst>
          </p:nvPr>
        </p:nvSpPr>
        <p:spPr>
          <a:xfrm>
            <a:off x="4920846" y="1159996"/>
            <a:ext cx="2375522" cy="830997"/>
          </a:xfrm>
          <a:prstGeom prst="rect">
            <a:avLst/>
          </a:prstGeom>
        </p:spPr>
        <p:txBody>
          <a:bodyPr wrap="square">
            <a:spAutoFit/>
          </a:bodyPr>
          <a:lstStyle/>
          <a:p>
            <a:pPr lvl="0" algn="ctr" defTabSz="685800">
              <a:defRPr/>
            </a:pPr>
            <a:r>
              <a:rPr lang="zh-CN" altLang="en-US" sz="48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目 录</a:t>
            </a:r>
            <a:endParaRPr lang="en-US" altLang="zh-CN" sz="48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2"/>
            </p:custDataLst>
          </p:nvPr>
        </p:nvSpPr>
        <p:spPr>
          <a:xfrm>
            <a:off x="5232403" y="1889254"/>
            <a:ext cx="1777123" cy="276999"/>
          </a:xfrm>
          <a:prstGeom prst="rect">
            <a:avLst/>
          </a:prstGeom>
        </p:spPr>
        <p:txBody>
          <a:bodyPr wrap="square">
            <a:spAutoFit/>
          </a:bodyPr>
          <a:lstStyle/>
          <a:p>
            <a:pPr lvl="0" algn="dist" defTabSz="685800">
              <a:defRPr/>
            </a:pPr>
            <a:r>
              <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CONTENTS</a:t>
            </a:r>
          </a:p>
        </p:txBody>
      </p:sp>
      <p:cxnSp>
        <p:nvCxnSpPr>
          <p:cNvPr id="16" name="直接连接符 15"/>
          <p:cNvCxnSpPr/>
          <p:nvPr/>
        </p:nvCxnSpPr>
        <p:spPr>
          <a:xfrm>
            <a:off x="5333682" y="2132466"/>
            <a:ext cx="1571367" cy="0"/>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022299" y="2760224"/>
            <a:ext cx="5275803" cy="646331"/>
          </a:xfrm>
          <a:prstGeom prst="rect">
            <a:avLst/>
          </a:prstGeom>
          <a:noFill/>
        </p:spPr>
        <p:txBody>
          <a:bodyPr wrap="none" rtlCol="0">
            <a:spAutoFit/>
          </a:bodyPr>
          <a:lstStyle/>
          <a:p>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一、</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网络调查的相关</a:t>
            </a:r>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理论</a:t>
            </a:r>
            <a:endPar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endParaRPr>
          </a:p>
        </p:txBody>
      </p:sp>
      <p:sp>
        <p:nvSpPr>
          <p:cNvPr id="19" name="文本框 18"/>
          <p:cNvSpPr txBox="1"/>
          <p:nvPr/>
        </p:nvSpPr>
        <p:spPr>
          <a:xfrm>
            <a:off x="3022299" y="3825564"/>
            <a:ext cx="6271269" cy="646331"/>
          </a:xfrm>
          <a:prstGeom prst="rect">
            <a:avLst/>
          </a:prstGeom>
          <a:noFill/>
        </p:spPr>
        <p:txBody>
          <a:bodyPr wrap="none" rtlCol="0">
            <a:spAutoFit/>
          </a:bodyPr>
          <a:lstStyle/>
          <a:p>
            <a:pPr lvl="0" defTabSz="609600">
              <a:defRPr/>
            </a:pPr>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二、</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网络调查样本的推断</a:t>
            </a:r>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方法</a:t>
            </a:r>
            <a:endPar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60"/>
          <p:cNvGrpSpPr/>
          <p:nvPr/>
        </p:nvGrpSpPr>
        <p:grpSpPr bwMode="auto">
          <a:xfrm>
            <a:off x="471488" y="1190625"/>
            <a:ext cx="4083051" cy="4445000"/>
            <a:chOff x="0" y="0"/>
            <a:chExt cx="4101846" cy="4443984"/>
          </a:xfrm>
        </p:grpSpPr>
        <p:sp>
          <p:nvSpPr>
            <p:cNvPr id="6147" name="AutoShape 2"/>
            <p:cNvSpPr>
              <a:spLocks noChangeArrowheads="1"/>
            </p:cNvSpPr>
            <p:nvPr/>
          </p:nvSpPr>
          <p:spPr bwMode="auto">
            <a:xfrm rot="5400000">
              <a:off x="42863" y="420421"/>
              <a:ext cx="3505200" cy="3590925"/>
            </a:xfrm>
            <a:custGeom>
              <a:avLst/>
              <a:gdLst>
                <a:gd name="T0" fmla="*/ 10736 w 21600"/>
                <a:gd name="T1" fmla="*/ 10800 h 21600"/>
                <a:gd name="T2" fmla="*/ 10800 w 21600"/>
                <a:gd name="T3" fmla="*/ 10736 h 21600"/>
                <a:gd name="T4" fmla="*/ 10864 w 21600"/>
                <a:gd name="T5" fmla="*/ 10799 h 21600"/>
                <a:gd name="T6" fmla="*/ 21600 w 21600"/>
                <a:gd name="T7" fmla="*/ 10800 h 21600"/>
                <a:gd name="T8" fmla="*/ 10800 w 21600"/>
                <a:gd name="T9" fmla="*/ 0 h 21600"/>
                <a:gd name="T10" fmla="*/ 0 w 21600"/>
                <a:gd name="T11" fmla="*/ 1080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771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chemeClr val="accent1"/>
                </a:gs>
                <a:gs pos="100000">
                  <a:srgbClr val="8DA2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6148" name="AutoShape 3"/>
            <p:cNvGrpSpPr/>
            <p:nvPr/>
          </p:nvGrpSpPr>
          <p:grpSpPr bwMode="auto">
            <a:xfrm>
              <a:off x="1907286" y="0"/>
              <a:ext cx="2194560" cy="4443984"/>
              <a:chOff x="0" y="0"/>
              <a:chExt cx="2194560" cy="4443984"/>
            </a:xfrm>
          </p:grpSpPr>
          <p:pic>
            <p:nvPicPr>
              <p:cNvPr id="6149" name="AutoShap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94560" cy="444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p:cNvSpPr txBox="1">
                <a:spLocks noChangeArrowheads="1"/>
              </p:cNvSpPr>
              <p:nvPr/>
            </p:nvSpPr>
            <p:spPr bwMode="auto">
              <a:xfrm rot="5400000">
                <a:off x="-1340816" y="823713"/>
                <a:ext cx="4266281" cy="279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grpSp>
          <p:nvGrpSpPr>
            <p:cNvPr id="6151" name="Group 10"/>
            <p:cNvGrpSpPr/>
            <p:nvPr/>
          </p:nvGrpSpPr>
          <p:grpSpPr bwMode="auto">
            <a:xfrm>
              <a:off x="1487206" y="1334833"/>
              <a:ext cx="2114893" cy="1795463"/>
              <a:chOff x="0" y="0"/>
              <a:chExt cx="1571" cy="1277"/>
            </a:xfrm>
          </p:grpSpPr>
          <p:sp>
            <p:nvSpPr>
              <p:cNvPr id="6152" name="Oval 11"/>
              <p:cNvSpPr>
                <a:spLocks noChangeArrowheads="1"/>
              </p:cNvSpPr>
              <p:nvPr/>
            </p:nvSpPr>
            <p:spPr bwMode="auto">
              <a:xfrm>
                <a:off x="0" y="452"/>
                <a:ext cx="194" cy="369"/>
              </a:xfrm>
              <a:prstGeom prst="ellipse">
                <a:avLst/>
              </a:prstGeom>
              <a:gradFill rotWithShape="1">
                <a:gsLst>
                  <a:gs pos="0">
                    <a:srgbClr val="FFFFFF"/>
                  </a:gs>
                  <a:gs pos="50000">
                    <a:schemeClr val="folHlink"/>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ea typeface="黑体" panose="02010609060101010101" pitchFamily="49" charset="-122"/>
                </a:endParaRPr>
              </a:p>
            </p:txBody>
          </p:sp>
          <p:sp>
            <p:nvSpPr>
              <p:cNvPr id="6153" name="Oval 12"/>
              <p:cNvSpPr>
                <a:spLocks noChangeArrowheads="1"/>
              </p:cNvSpPr>
              <p:nvPr/>
            </p:nvSpPr>
            <p:spPr bwMode="auto">
              <a:xfrm>
                <a:off x="103" y="451"/>
                <a:ext cx="1461" cy="369"/>
              </a:xfrm>
              <a:prstGeom prst="ellipse">
                <a:avLst/>
              </a:prstGeom>
              <a:gradFill rotWithShape="1">
                <a:gsLst>
                  <a:gs pos="0">
                    <a:srgbClr val="2D5B86"/>
                  </a:gs>
                  <a:gs pos="50000">
                    <a:schemeClr val="folHlink"/>
                  </a:gs>
                  <a:gs pos="100000">
                    <a:srgbClr val="2D5B8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ea typeface="黑体" panose="02010609060101010101" pitchFamily="49" charset="-122"/>
                </a:endParaRPr>
              </a:p>
            </p:txBody>
          </p:sp>
          <p:sp>
            <p:nvSpPr>
              <p:cNvPr id="6154" name="Oval 13"/>
              <p:cNvSpPr>
                <a:spLocks noChangeArrowheads="1"/>
              </p:cNvSpPr>
              <p:nvPr/>
            </p:nvSpPr>
            <p:spPr bwMode="auto">
              <a:xfrm>
                <a:off x="110" y="458"/>
                <a:ext cx="1461" cy="369"/>
              </a:xfrm>
              <a:prstGeom prst="ellipse">
                <a:avLst/>
              </a:prstGeom>
              <a:gradFill rotWithShape="1">
                <a:gsLst>
                  <a:gs pos="0">
                    <a:srgbClr val="356B9D"/>
                  </a:gs>
                  <a:gs pos="100000">
                    <a:schemeClr val="folHlink">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ea typeface="黑体" panose="02010609060101010101" pitchFamily="49" charset="-122"/>
                </a:endParaRPr>
              </a:p>
            </p:txBody>
          </p:sp>
          <p:sp>
            <p:nvSpPr>
              <p:cNvPr id="6155" name="Oval 14"/>
              <p:cNvSpPr>
                <a:spLocks noChangeArrowheads="1"/>
              </p:cNvSpPr>
              <p:nvPr/>
            </p:nvSpPr>
            <p:spPr bwMode="auto">
              <a:xfrm>
                <a:off x="175" y="451"/>
                <a:ext cx="1317" cy="369"/>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56" name="Oval 15"/>
              <p:cNvSpPr>
                <a:spLocks noChangeArrowheads="1"/>
              </p:cNvSpPr>
              <p:nvPr/>
            </p:nvSpPr>
            <p:spPr bwMode="auto">
              <a:xfrm>
                <a:off x="196" y="0"/>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57" name="Oval 16"/>
              <p:cNvSpPr>
                <a:spLocks noChangeArrowheads="1"/>
              </p:cNvSpPr>
              <p:nvPr/>
            </p:nvSpPr>
            <p:spPr bwMode="auto">
              <a:xfrm>
                <a:off x="212" y="7"/>
                <a:ext cx="1246" cy="1246"/>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58" name="Oval 17"/>
              <p:cNvSpPr>
                <a:spLocks noChangeArrowheads="1"/>
              </p:cNvSpPr>
              <p:nvPr/>
            </p:nvSpPr>
            <p:spPr bwMode="auto">
              <a:xfrm>
                <a:off x="226" y="19"/>
                <a:ext cx="1184" cy="1164"/>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59" name="Oval 18"/>
              <p:cNvSpPr>
                <a:spLocks noChangeArrowheads="1"/>
              </p:cNvSpPr>
              <p:nvPr/>
            </p:nvSpPr>
            <p:spPr bwMode="auto">
              <a:xfrm>
                <a:off x="295" y="52"/>
                <a:ext cx="1053" cy="945"/>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6160" name="Picture 19" desc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 y="150"/>
                <a:ext cx="1011" cy="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61" name="页脚占位符 2"/>
          <p:cNvSpPr txBox="1">
            <a:spLocks noGrp="1" noChangeArrowheads="1"/>
          </p:cNvSpPr>
          <p:nvPr/>
        </p:nvSpPr>
        <p:spPr bwMode="auto">
          <a:xfrm>
            <a:off x="8570913" y="6381751"/>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a:t>   </a:t>
            </a:r>
          </a:p>
          <a:p>
            <a:r>
              <a:rPr lang="zh-CN" altLang="en-US"/>
              <a:t>   </a:t>
            </a:r>
          </a:p>
        </p:txBody>
      </p:sp>
      <p:grpSp>
        <p:nvGrpSpPr>
          <p:cNvPr id="6162" name="Group 3"/>
          <p:cNvGrpSpPr/>
          <p:nvPr/>
        </p:nvGrpSpPr>
        <p:grpSpPr bwMode="auto">
          <a:xfrm>
            <a:off x="3890964" y="2481264"/>
            <a:ext cx="6065837" cy="727986"/>
            <a:chOff x="0" y="0"/>
            <a:chExt cx="3398" cy="326"/>
          </a:xfrm>
        </p:grpSpPr>
        <p:sp>
          <p:nvSpPr>
            <p:cNvPr id="6163" name="AutoShape 4"/>
            <p:cNvSpPr>
              <a:spLocks noChangeArrowheads="1"/>
            </p:cNvSpPr>
            <p:nvPr/>
          </p:nvSpPr>
          <p:spPr bwMode="auto">
            <a:xfrm>
              <a:off x="358" y="0"/>
              <a:ext cx="3040" cy="294"/>
            </a:xfrm>
            <a:prstGeom prst="roundRect">
              <a:avLst>
                <a:gd name="adj" fmla="val 50000"/>
              </a:avLst>
            </a:prstGeom>
            <a:noFill/>
            <a:ln w="28575" cmpd="sng">
              <a:solidFill>
                <a:srgbClr val="B2B2B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64" name="Text Box 5"/>
            <p:cNvSpPr txBox="1">
              <a:spLocks noChangeArrowheads="1"/>
            </p:cNvSpPr>
            <p:nvPr/>
          </p:nvSpPr>
          <p:spPr bwMode="auto">
            <a:xfrm>
              <a:off x="0" y="26"/>
              <a:ext cx="2975"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dirty="0"/>
                <a:t> </a:t>
              </a:r>
              <a:r>
                <a:rPr kumimoji="1" lang="en-US" altLang="zh-CN" sz="2000" b="1" kern="0" dirty="0" err="1">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rPr>
                <a:t>Probit</a:t>
              </a:r>
              <a:r>
                <a:rPr kumimoji="1" lang="zh-CN" altLang="en-US" sz="20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模型</a:t>
              </a:r>
              <a:endParaRPr lang="en-US" altLang="zh-CN" sz="2800" b="1" dirty="0"/>
            </a:p>
          </p:txBody>
        </p:sp>
        <p:grpSp>
          <p:nvGrpSpPr>
            <p:cNvPr id="6165" name="Group 6"/>
            <p:cNvGrpSpPr/>
            <p:nvPr/>
          </p:nvGrpSpPr>
          <p:grpSpPr bwMode="auto">
            <a:xfrm>
              <a:off x="205" y="28"/>
              <a:ext cx="266" cy="298"/>
              <a:chOff x="0" y="0"/>
              <a:chExt cx="266" cy="298"/>
            </a:xfrm>
          </p:grpSpPr>
          <p:grpSp>
            <p:nvGrpSpPr>
              <p:cNvPr id="6166" name="Group 7"/>
              <p:cNvGrpSpPr/>
              <p:nvPr/>
            </p:nvGrpSpPr>
            <p:grpSpPr bwMode="auto">
              <a:xfrm>
                <a:off x="0" y="0"/>
                <a:ext cx="266" cy="298"/>
                <a:chOff x="0" y="0"/>
                <a:chExt cx="266" cy="298"/>
              </a:xfrm>
            </p:grpSpPr>
            <p:pic>
              <p:nvPicPr>
                <p:cNvPr id="6167" name="Picture 8"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 y="245"/>
                  <a:ext cx="23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8" name="Oval 9"/>
                <p:cNvSpPr>
                  <a:spLocks noChangeArrowheads="1"/>
                </p:cNvSpPr>
                <p:nvPr/>
              </p:nvSpPr>
              <p:spPr bwMode="auto">
                <a:xfrm flipH="1">
                  <a:off x="0" y="0"/>
                  <a:ext cx="266" cy="266"/>
                </a:xfrm>
                <a:prstGeom prst="ellipse">
                  <a:avLst/>
                </a:prstGeom>
                <a:gradFill rotWithShape="0">
                  <a:gsLst>
                    <a:gs pos="0">
                      <a:srgbClr val="FF9900"/>
                    </a:gs>
                    <a:gs pos="100000">
                      <a:srgbClr val="925800"/>
                    </a:gs>
                  </a:gsLst>
                  <a:path path="rect">
                    <a:fillToRect t="100000" r="10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69" name="Oval 10"/>
                <p:cNvSpPr>
                  <a:spLocks noChangeArrowheads="1"/>
                </p:cNvSpPr>
                <p:nvPr/>
              </p:nvSpPr>
              <p:spPr bwMode="auto">
                <a:xfrm flipH="1">
                  <a:off x="7" y="6"/>
                  <a:ext cx="254" cy="254"/>
                </a:xfrm>
                <a:prstGeom prst="ellipse">
                  <a:avLst/>
                </a:pr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wrap="none"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6170" name="Picture 11"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 y="2"/>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71" name="Text Box 12"/>
              <p:cNvSpPr txBox="1">
                <a:spLocks noChangeArrowheads="1"/>
              </p:cNvSpPr>
              <p:nvPr/>
            </p:nvSpPr>
            <p:spPr bwMode="auto">
              <a:xfrm>
                <a:off x="36" y="16"/>
                <a:ext cx="175"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t>2</a:t>
                </a:r>
              </a:p>
            </p:txBody>
          </p:sp>
        </p:grpSp>
      </p:grpSp>
      <p:grpSp>
        <p:nvGrpSpPr>
          <p:cNvPr id="6172" name="Group 23"/>
          <p:cNvGrpSpPr/>
          <p:nvPr/>
        </p:nvGrpSpPr>
        <p:grpSpPr bwMode="auto">
          <a:xfrm>
            <a:off x="2619375" y="4451351"/>
            <a:ext cx="7391400" cy="549275"/>
            <a:chOff x="0" y="0"/>
            <a:chExt cx="4003" cy="345"/>
          </a:xfrm>
        </p:grpSpPr>
        <p:sp>
          <p:nvSpPr>
            <p:cNvPr id="6173" name="AutoShape 24"/>
            <p:cNvSpPr>
              <a:spLocks noChangeArrowheads="1"/>
            </p:cNvSpPr>
            <p:nvPr/>
          </p:nvSpPr>
          <p:spPr bwMode="auto">
            <a:xfrm>
              <a:off x="854" y="0"/>
              <a:ext cx="3040" cy="334"/>
            </a:xfrm>
            <a:prstGeom prst="roundRect">
              <a:avLst>
                <a:gd name="adj" fmla="val 50000"/>
              </a:avLst>
            </a:prstGeom>
            <a:noFill/>
            <a:ln w="28575" cmpd="sng">
              <a:solidFill>
                <a:srgbClr val="B2B2B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74" name="Text Box 25"/>
            <p:cNvSpPr txBox="1">
              <a:spLocks noChangeArrowheads="1"/>
            </p:cNvSpPr>
            <p:nvPr/>
          </p:nvSpPr>
          <p:spPr bwMode="auto">
            <a:xfrm>
              <a:off x="0" y="59"/>
              <a:ext cx="40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kumimoji="1" lang="zh-CN" altLang="en-US" sz="20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rPr>
                <a:t>多层线性</a:t>
              </a:r>
              <a:r>
                <a:rPr kumimoji="1" lang="zh-CN" altLang="en-US" sz="20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模型</a:t>
              </a:r>
              <a:endParaRPr lang="zh-CN" altLang="en-US" sz="2000" b="1" dirty="0">
                <a:sym typeface="Arial" panose="020B0604020202020204" pitchFamily="34" charset="0"/>
              </a:endParaRPr>
            </a:p>
          </p:txBody>
        </p:sp>
        <p:grpSp>
          <p:nvGrpSpPr>
            <p:cNvPr id="6175" name="Group 26"/>
            <p:cNvGrpSpPr/>
            <p:nvPr/>
          </p:nvGrpSpPr>
          <p:grpSpPr bwMode="auto">
            <a:xfrm>
              <a:off x="702" y="47"/>
              <a:ext cx="266" cy="298"/>
              <a:chOff x="0" y="0"/>
              <a:chExt cx="266" cy="298"/>
            </a:xfrm>
          </p:grpSpPr>
          <p:sp>
            <p:nvSpPr>
              <p:cNvPr id="6176" name="Text Box 27"/>
              <p:cNvSpPr txBox="1">
                <a:spLocks noChangeArrowheads="1"/>
              </p:cNvSpPr>
              <p:nvPr/>
            </p:nvSpPr>
            <p:spPr bwMode="auto">
              <a:xfrm>
                <a:off x="32" y="21"/>
                <a:ext cx="169"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rgbClr val="FFFFFF"/>
                    </a:solidFill>
                  </a:rPr>
                  <a:t>3</a:t>
                </a:r>
              </a:p>
            </p:txBody>
          </p:sp>
          <p:grpSp>
            <p:nvGrpSpPr>
              <p:cNvPr id="6177" name="Group 28"/>
              <p:cNvGrpSpPr/>
              <p:nvPr/>
            </p:nvGrpSpPr>
            <p:grpSpPr bwMode="auto">
              <a:xfrm>
                <a:off x="0" y="0"/>
                <a:ext cx="266" cy="298"/>
                <a:chOff x="0" y="0"/>
                <a:chExt cx="266" cy="298"/>
              </a:xfrm>
            </p:grpSpPr>
            <p:pic>
              <p:nvPicPr>
                <p:cNvPr id="6178" name="Picture 29"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 y="245"/>
                  <a:ext cx="23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9" name="Oval 30"/>
                <p:cNvSpPr>
                  <a:spLocks noChangeArrowheads="1"/>
                </p:cNvSpPr>
                <p:nvPr/>
              </p:nvSpPr>
              <p:spPr bwMode="auto">
                <a:xfrm flipH="1">
                  <a:off x="0" y="0"/>
                  <a:ext cx="266" cy="266"/>
                </a:xfrm>
                <a:prstGeom prst="ellipse">
                  <a:avLst/>
                </a:prstGeom>
                <a:gradFill rotWithShape="0">
                  <a:gsLst>
                    <a:gs pos="0">
                      <a:srgbClr val="10E470"/>
                    </a:gs>
                    <a:gs pos="100000">
                      <a:srgbClr val="098340"/>
                    </a:gs>
                  </a:gsLst>
                  <a:path path="rect">
                    <a:fillToRect t="100000" r="10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80" name="Oval 31"/>
                <p:cNvSpPr>
                  <a:spLocks noChangeArrowheads="1"/>
                </p:cNvSpPr>
                <p:nvPr/>
              </p:nvSpPr>
              <p:spPr bwMode="auto">
                <a:xfrm flipH="1">
                  <a:off x="7" y="6"/>
                  <a:ext cx="254" cy="254"/>
                </a:xfrm>
                <a:prstGeom prst="ellipse">
                  <a:avLst/>
                </a:prstGeom>
                <a:solidFill>
                  <a:srgbClr val="CC99FF"/>
                </a:solidFill>
                <a:ln>
                  <a:noFill/>
                </a:ln>
                <a:extLst>
                  <a:ext uri="{91240B29-F687-4F45-9708-019B960494DF}">
                    <a14:hiddenLine xmlns:a14="http://schemas.microsoft.com/office/drawing/2010/main" w="9525">
                      <a:solidFill>
                        <a:srgbClr val="000000"/>
                      </a:solidFill>
                      <a:round/>
                    </a14:hiddenLine>
                  </a:ext>
                </a:extLst>
              </p:spPr>
              <p:txBody>
                <a:bodyPr wrap="none"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6181" name="Picture 32"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 y="2"/>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2" name="Text Box 33"/>
              <p:cNvSpPr txBox="1">
                <a:spLocks noChangeArrowheads="1"/>
              </p:cNvSpPr>
              <p:nvPr/>
            </p:nvSpPr>
            <p:spPr bwMode="auto">
              <a:xfrm>
                <a:off x="19" y="16"/>
                <a:ext cx="2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t>4</a:t>
                </a:r>
              </a:p>
            </p:txBody>
          </p:sp>
        </p:grpSp>
      </p:grpSp>
      <p:sp>
        <p:nvSpPr>
          <p:cNvPr id="6183" name="Rectangle 2"/>
          <p:cNvSpPr>
            <a:spLocks noChangeArrowheads="1"/>
          </p:cNvSpPr>
          <p:nvPr/>
        </p:nvSpPr>
        <p:spPr bwMode="auto">
          <a:xfrm>
            <a:off x="1989138" y="20955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dirty="0">
                <a:solidFill>
                  <a:schemeClr val="bg1"/>
                </a:solidFill>
              </a:rPr>
              <a:t>Outline</a:t>
            </a:r>
            <a:endParaRPr lang="en-US" altLang="zh-CN" sz="3600" dirty="0">
              <a:solidFill>
                <a:schemeClr val="bg1"/>
              </a:solidFill>
            </a:endParaRPr>
          </a:p>
        </p:txBody>
      </p:sp>
      <p:grpSp>
        <p:nvGrpSpPr>
          <p:cNvPr id="6184" name="Group 23"/>
          <p:cNvGrpSpPr/>
          <p:nvPr/>
        </p:nvGrpSpPr>
        <p:grpSpPr bwMode="auto">
          <a:xfrm>
            <a:off x="3062289" y="3536951"/>
            <a:ext cx="6916737" cy="549275"/>
            <a:chOff x="0" y="0"/>
            <a:chExt cx="4003" cy="345"/>
          </a:xfrm>
        </p:grpSpPr>
        <p:sp>
          <p:nvSpPr>
            <p:cNvPr id="6185" name="AutoShape 24"/>
            <p:cNvSpPr>
              <a:spLocks noChangeArrowheads="1"/>
            </p:cNvSpPr>
            <p:nvPr/>
          </p:nvSpPr>
          <p:spPr bwMode="auto">
            <a:xfrm>
              <a:off x="854" y="0"/>
              <a:ext cx="3040" cy="334"/>
            </a:xfrm>
            <a:prstGeom prst="roundRect">
              <a:avLst>
                <a:gd name="adj" fmla="val 50000"/>
              </a:avLst>
            </a:prstGeom>
            <a:noFill/>
            <a:ln w="28575" cap="flat" cmpd="sng">
              <a:solidFill>
                <a:srgbClr val="B2B2B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86" name="Text Box 25"/>
            <p:cNvSpPr txBox="1">
              <a:spLocks noChangeArrowheads="1"/>
            </p:cNvSpPr>
            <p:nvPr/>
          </p:nvSpPr>
          <p:spPr bwMode="auto">
            <a:xfrm>
              <a:off x="0" y="59"/>
              <a:ext cx="400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kumimoji="1" lang="zh-CN" altLang="en-US" sz="20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互补双对数模型</a:t>
              </a:r>
              <a:endParaRPr lang="zh-CN" altLang="en-US" sz="2000" b="1" dirty="0">
                <a:sym typeface="Arial" panose="020B0604020202020204" pitchFamily="34" charset="0"/>
              </a:endParaRPr>
            </a:p>
          </p:txBody>
        </p:sp>
        <p:grpSp>
          <p:nvGrpSpPr>
            <p:cNvPr id="6187" name="Group 26"/>
            <p:cNvGrpSpPr/>
            <p:nvPr/>
          </p:nvGrpSpPr>
          <p:grpSpPr bwMode="auto">
            <a:xfrm>
              <a:off x="702" y="47"/>
              <a:ext cx="266" cy="298"/>
              <a:chOff x="0" y="0"/>
              <a:chExt cx="266" cy="298"/>
            </a:xfrm>
          </p:grpSpPr>
          <p:sp>
            <p:nvSpPr>
              <p:cNvPr id="6188" name="Text Box 27"/>
              <p:cNvSpPr txBox="1">
                <a:spLocks noChangeArrowheads="1"/>
              </p:cNvSpPr>
              <p:nvPr/>
            </p:nvSpPr>
            <p:spPr bwMode="auto">
              <a:xfrm>
                <a:off x="26" y="21"/>
                <a:ext cx="181"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rgbClr val="FFFFFF"/>
                    </a:solidFill>
                  </a:rPr>
                  <a:t>3</a:t>
                </a:r>
              </a:p>
            </p:txBody>
          </p:sp>
          <p:grpSp>
            <p:nvGrpSpPr>
              <p:cNvPr id="6189" name="Group 28"/>
              <p:cNvGrpSpPr/>
              <p:nvPr/>
            </p:nvGrpSpPr>
            <p:grpSpPr bwMode="auto">
              <a:xfrm>
                <a:off x="0" y="0"/>
                <a:ext cx="266" cy="298"/>
                <a:chOff x="0" y="0"/>
                <a:chExt cx="266" cy="298"/>
              </a:xfrm>
            </p:grpSpPr>
            <p:pic>
              <p:nvPicPr>
                <p:cNvPr id="6190" name="Picture 29"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 y="245"/>
                  <a:ext cx="230" cy="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91" name="Oval 30"/>
                <p:cNvSpPr>
                  <a:spLocks noChangeArrowheads="1"/>
                </p:cNvSpPr>
                <p:nvPr/>
              </p:nvSpPr>
              <p:spPr bwMode="auto">
                <a:xfrm flipH="1">
                  <a:off x="0" y="0"/>
                  <a:ext cx="266" cy="266"/>
                </a:xfrm>
                <a:prstGeom prst="ellipse">
                  <a:avLst/>
                </a:prstGeom>
                <a:gradFill rotWithShape="0">
                  <a:gsLst>
                    <a:gs pos="0">
                      <a:srgbClr val="10E470"/>
                    </a:gs>
                    <a:gs pos="100000">
                      <a:srgbClr val="098340"/>
                    </a:gs>
                  </a:gsLst>
                  <a:path path="rect">
                    <a:fillToRect t="100000" r="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92" name="Oval 31"/>
                <p:cNvSpPr>
                  <a:spLocks noChangeArrowheads="1"/>
                </p:cNvSpPr>
                <p:nvPr/>
              </p:nvSpPr>
              <p:spPr bwMode="auto">
                <a:xfrm flipH="1">
                  <a:off x="7" y="6"/>
                  <a:ext cx="254" cy="254"/>
                </a:xfrm>
                <a:prstGeom prst="ellipse">
                  <a:avLst/>
                </a:prstGeom>
                <a:gradFill rotWithShape="0">
                  <a:gsLst>
                    <a:gs pos="0">
                      <a:srgbClr val="0A9147"/>
                    </a:gs>
                    <a:gs pos="100000">
                      <a:srgbClr val="10E470">
                        <a:alpha val="84999"/>
                      </a:srgbClr>
                    </a:gs>
                  </a:gsLst>
                  <a:lin ang="189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6193" name="Picture 32"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 y="2"/>
                  <a:ext cx="174"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194" name="Text Box 33"/>
              <p:cNvSpPr txBox="1">
                <a:spLocks noChangeArrowheads="1"/>
              </p:cNvSpPr>
              <p:nvPr/>
            </p:nvSpPr>
            <p:spPr bwMode="auto">
              <a:xfrm>
                <a:off x="19" y="16"/>
                <a:ext cx="24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t>3</a:t>
                </a:r>
              </a:p>
            </p:txBody>
          </p:sp>
        </p:grpSp>
      </p:grpSp>
      <p:grpSp>
        <p:nvGrpSpPr>
          <p:cNvPr id="6195" name="Group 23"/>
          <p:cNvGrpSpPr/>
          <p:nvPr/>
        </p:nvGrpSpPr>
        <p:grpSpPr bwMode="auto">
          <a:xfrm>
            <a:off x="1392238" y="5330826"/>
            <a:ext cx="8437563" cy="549275"/>
            <a:chOff x="0" y="0"/>
            <a:chExt cx="4003" cy="345"/>
          </a:xfrm>
        </p:grpSpPr>
        <p:sp>
          <p:nvSpPr>
            <p:cNvPr id="6196" name="AutoShape 24"/>
            <p:cNvSpPr>
              <a:spLocks noChangeArrowheads="1"/>
            </p:cNvSpPr>
            <p:nvPr/>
          </p:nvSpPr>
          <p:spPr bwMode="auto">
            <a:xfrm>
              <a:off x="854" y="0"/>
              <a:ext cx="3040" cy="334"/>
            </a:xfrm>
            <a:prstGeom prst="roundRect">
              <a:avLst>
                <a:gd name="adj" fmla="val 50000"/>
              </a:avLst>
            </a:prstGeom>
            <a:noFill/>
            <a:ln w="28575" cap="flat" cmpd="sng">
              <a:solidFill>
                <a:srgbClr val="B2B2B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197" name="Text Box 25"/>
            <p:cNvSpPr txBox="1">
              <a:spLocks noChangeArrowheads="1"/>
            </p:cNvSpPr>
            <p:nvPr/>
          </p:nvSpPr>
          <p:spPr bwMode="auto">
            <a:xfrm>
              <a:off x="0" y="59"/>
              <a:ext cx="400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kumimoji="1" lang="zh-CN" altLang="en-US" sz="2000" b="1" kern="0" dirty="0">
                  <a:solidFill>
                    <a:schemeClr val="bg1">
                      <a:lumMod val="50000"/>
                    </a:schemeClr>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cs typeface="+mn-ea"/>
                  <a:sym typeface="汉仪细等线简" panose="00020600040101010101" pitchFamily="18" charset="-122"/>
                </a:rPr>
                <a:t>高维倾向得分</a:t>
              </a:r>
              <a:r>
                <a:rPr kumimoji="1" lang="zh-CN" altLang="en-US" sz="20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模型</a:t>
              </a:r>
              <a:endParaRPr lang="zh-CN" altLang="en-US" sz="2000" b="1" dirty="0">
                <a:sym typeface="Arial" panose="020B0604020202020204" pitchFamily="34" charset="0"/>
              </a:endParaRPr>
            </a:p>
          </p:txBody>
        </p:sp>
        <p:grpSp>
          <p:nvGrpSpPr>
            <p:cNvPr id="6198" name="Group 26"/>
            <p:cNvGrpSpPr/>
            <p:nvPr/>
          </p:nvGrpSpPr>
          <p:grpSpPr bwMode="auto">
            <a:xfrm>
              <a:off x="702" y="47"/>
              <a:ext cx="266" cy="298"/>
              <a:chOff x="0" y="0"/>
              <a:chExt cx="266" cy="298"/>
            </a:xfrm>
          </p:grpSpPr>
          <p:sp>
            <p:nvSpPr>
              <p:cNvPr id="6199" name="Text Box 27"/>
              <p:cNvSpPr txBox="1">
                <a:spLocks noChangeArrowheads="1"/>
              </p:cNvSpPr>
              <p:nvPr/>
            </p:nvSpPr>
            <p:spPr bwMode="auto">
              <a:xfrm>
                <a:off x="43" y="21"/>
                <a:ext cx="148"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rgbClr val="FFFFFF"/>
                    </a:solidFill>
                  </a:rPr>
                  <a:t>3</a:t>
                </a:r>
              </a:p>
            </p:txBody>
          </p:sp>
          <p:grpSp>
            <p:nvGrpSpPr>
              <p:cNvPr id="6200" name="Group 28"/>
              <p:cNvGrpSpPr/>
              <p:nvPr/>
            </p:nvGrpSpPr>
            <p:grpSpPr bwMode="auto">
              <a:xfrm>
                <a:off x="0" y="0"/>
                <a:ext cx="266" cy="298"/>
                <a:chOff x="0" y="0"/>
                <a:chExt cx="266" cy="298"/>
              </a:xfrm>
            </p:grpSpPr>
            <p:pic>
              <p:nvPicPr>
                <p:cNvPr id="6201" name="Picture 29"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 y="245"/>
                  <a:ext cx="230" cy="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02" name="Oval 30"/>
                <p:cNvSpPr>
                  <a:spLocks noChangeArrowheads="1"/>
                </p:cNvSpPr>
                <p:nvPr/>
              </p:nvSpPr>
              <p:spPr bwMode="auto">
                <a:xfrm flipH="1">
                  <a:off x="0" y="0"/>
                  <a:ext cx="266" cy="266"/>
                </a:xfrm>
                <a:prstGeom prst="ellipse">
                  <a:avLst/>
                </a:prstGeom>
                <a:gradFill rotWithShape="0">
                  <a:gsLst>
                    <a:gs pos="0">
                      <a:srgbClr val="10E470"/>
                    </a:gs>
                    <a:gs pos="100000">
                      <a:srgbClr val="098340"/>
                    </a:gs>
                  </a:gsLst>
                  <a:path path="rect">
                    <a:fillToRect t="100000" r="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203" name="Oval 31"/>
                <p:cNvSpPr>
                  <a:spLocks noChangeArrowheads="1"/>
                </p:cNvSpPr>
                <p:nvPr/>
              </p:nvSpPr>
              <p:spPr bwMode="auto">
                <a:xfrm flipH="1">
                  <a:off x="7" y="6"/>
                  <a:ext cx="254" cy="254"/>
                </a:xfrm>
                <a:prstGeom prst="ellipse">
                  <a:avLst/>
                </a:prstGeom>
                <a:solidFill>
                  <a:srgbClr val="FF99CC"/>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6204" name="Picture 32"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 y="2"/>
                  <a:ext cx="174"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205" name="Text Box 33"/>
              <p:cNvSpPr txBox="1">
                <a:spLocks noChangeArrowheads="1"/>
              </p:cNvSpPr>
              <p:nvPr/>
            </p:nvSpPr>
            <p:spPr bwMode="auto">
              <a:xfrm>
                <a:off x="19" y="16"/>
                <a:ext cx="24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t>5</a:t>
                </a:r>
              </a:p>
            </p:txBody>
          </p:sp>
        </p:grpSp>
      </p:grpSp>
      <p:grpSp>
        <p:nvGrpSpPr>
          <p:cNvPr id="6206" name="Group 3"/>
          <p:cNvGrpSpPr/>
          <p:nvPr/>
        </p:nvGrpSpPr>
        <p:grpSpPr bwMode="auto">
          <a:xfrm>
            <a:off x="3378200" y="1633539"/>
            <a:ext cx="6451600" cy="530225"/>
            <a:chOff x="0" y="0"/>
            <a:chExt cx="3398" cy="334"/>
          </a:xfrm>
        </p:grpSpPr>
        <p:sp>
          <p:nvSpPr>
            <p:cNvPr id="6207" name="AutoShape 4"/>
            <p:cNvSpPr>
              <a:spLocks noChangeArrowheads="1"/>
            </p:cNvSpPr>
            <p:nvPr/>
          </p:nvSpPr>
          <p:spPr bwMode="auto">
            <a:xfrm>
              <a:off x="358" y="0"/>
              <a:ext cx="3040" cy="334"/>
            </a:xfrm>
            <a:prstGeom prst="roundRect">
              <a:avLst>
                <a:gd name="adj" fmla="val 50000"/>
              </a:avLst>
            </a:prstGeom>
            <a:noFill/>
            <a:ln w="28575" cap="flat" cmpd="sng">
              <a:solidFill>
                <a:srgbClr val="B2B2B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208" name="Text Box 5"/>
            <p:cNvSpPr txBox="1">
              <a:spLocks noChangeArrowheads="1"/>
            </p:cNvSpPr>
            <p:nvPr/>
          </p:nvSpPr>
          <p:spPr bwMode="auto">
            <a:xfrm>
              <a:off x="0" y="26"/>
              <a:ext cx="297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kumimoji="1" lang="en-US" altLang="zh-CN" sz="20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Logistic</a:t>
              </a:r>
              <a:r>
                <a:rPr kumimoji="1" lang="zh-CN" altLang="en-US" sz="20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回归模型</a:t>
              </a:r>
              <a:endParaRPr lang="en-US" altLang="zh-CN" sz="2800" b="1" dirty="0"/>
            </a:p>
          </p:txBody>
        </p:sp>
        <p:grpSp>
          <p:nvGrpSpPr>
            <p:cNvPr id="6209" name="Group 6"/>
            <p:cNvGrpSpPr/>
            <p:nvPr/>
          </p:nvGrpSpPr>
          <p:grpSpPr bwMode="auto">
            <a:xfrm>
              <a:off x="205" y="28"/>
              <a:ext cx="266" cy="298"/>
              <a:chOff x="0" y="0"/>
              <a:chExt cx="266" cy="298"/>
            </a:xfrm>
          </p:grpSpPr>
          <p:grpSp>
            <p:nvGrpSpPr>
              <p:cNvPr id="6210" name="Group 7"/>
              <p:cNvGrpSpPr/>
              <p:nvPr/>
            </p:nvGrpSpPr>
            <p:grpSpPr bwMode="auto">
              <a:xfrm>
                <a:off x="0" y="0"/>
                <a:ext cx="266" cy="298"/>
                <a:chOff x="0" y="0"/>
                <a:chExt cx="266" cy="298"/>
              </a:xfrm>
            </p:grpSpPr>
            <p:pic>
              <p:nvPicPr>
                <p:cNvPr id="6211" name="Picture 8"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 y="245"/>
                  <a:ext cx="230" cy="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12" name="Oval 9"/>
                <p:cNvSpPr>
                  <a:spLocks noChangeArrowheads="1"/>
                </p:cNvSpPr>
                <p:nvPr/>
              </p:nvSpPr>
              <p:spPr bwMode="auto">
                <a:xfrm flipH="1">
                  <a:off x="0" y="0"/>
                  <a:ext cx="266" cy="266"/>
                </a:xfrm>
                <a:prstGeom prst="ellipse">
                  <a:avLst/>
                </a:prstGeom>
                <a:gradFill rotWithShape="0">
                  <a:gsLst>
                    <a:gs pos="0">
                      <a:srgbClr val="FF9900"/>
                    </a:gs>
                    <a:gs pos="100000">
                      <a:srgbClr val="925800"/>
                    </a:gs>
                  </a:gsLst>
                  <a:path path="rect">
                    <a:fillToRect t="100000" r="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6213" name="Oval 10"/>
                <p:cNvSpPr>
                  <a:spLocks noChangeArrowheads="1"/>
                </p:cNvSpPr>
                <p:nvPr/>
              </p:nvSpPr>
              <p:spPr bwMode="auto">
                <a:xfrm flipH="1">
                  <a:off x="7" y="6"/>
                  <a:ext cx="254" cy="254"/>
                </a:xfrm>
                <a:prstGeom prst="ellipse">
                  <a:avLst/>
                </a:prstGeom>
                <a:gradFill rotWithShape="0">
                  <a:gsLst>
                    <a:gs pos="0">
                      <a:srgbClr val="A26100"/>
                    </a:gs>
                    <a:gs pos="100000">
                      <a:srgbClr val="FF9900">
                        <a:alpha val="84999"/>
                      </a:srgbClr>
                    </a:gs>
                  </a:gsLst>
                  <a:lin ang="189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6214" name="Picture 11"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 y="2"/>
                  <a:ext cx="174"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215" name="Text Box 12"/>
              <p:cNvSpPr txBox="1">
                <a:spLocks noChangeArrowheads="1"/>
              </p:cNvSpPr>
              <p:nvPr/>
            </p:nvSpPr>
            <p:spPr bwMode="auto">
              <a:xfrm>
                <a:off x="42" y="16"/>
                <a:ext cx="165"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t>1</a:t>
                </a:r>
              </a:p>
            </p:txBody>
          </p:sp>
        </p:grpSp>
      </p:grpSp>
      <p:pic>
        <p:nvPicPr>
          <p:cNvPr id="72" name="图片 71"/>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73" name="图片 72"/>
          <p:cNvPicPr>
            <a:picLocks noChangeAspect="1"/>
          </p:cNvPicPr>
          <p:nvPr/>
        </p:nvPicPr>
        <p:blipFill rotWithShape="1">
          <a:blip r:embed="rId7"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74" name="图片 73"/>
          <p:cNvPicPr>
            <a:picLocks noChangeAspect="1"/>
          </p:cNvPicPr>
          <p:nvPr/>
        </p:nvPicPr>
        <p:blipFill rotWithShape="1">
          <a:blip r:embed="rId8" cstate="print">
            <a:extLst>
              <a:ext uri="{28A0092B-C50C-407E-A947-70E740481C1C}">
                <a14:useLocalDpi xmlns:a14="http://schemas.microsoft.com/office/drawing/2010/main" val="0"/>
              </a:ext>
            </a:extLst>
          </a:blip>
          <a:srcRect l="46473" t="51481" r="10059" b="14444"/>
          <a:stretch>
            <a:fillRect/>
          </a:stretch>
        </p:blipFill>
        <p:spPr>
          <a:xfrm>
            <a:off x="8159539" y="5959096"/>
            <a:ext cx="4174066" cy="1025903"/>
          </a:xfrm>
          <a:prstGeom prst="rect">
            <a:avLst/>
          </a:prstGeom>
        </p:spPr>
      </p:pic>
      <p:sp>
        <p:nvSpPr>
          <p:cNvPr id="75" name="TextBox 4"/>
          <p:cNvSpPr txBox="1"/>
          <p:nvPr/>
        </p:nvSpPr>
        <p:spPr>
          <a:xfrm>
            <a:off x="282859" y="48106"/>
            <a:ext cx="9272162" cy="646331"/>
          </a:xfrm>
          <a:prstGeom prst="rect">
            <a:avLst/>
          </a:prstGeom>
          <a:noFill/>
        </p:spPr>
        <p:txBody>
          <a:bodyPr wrap="square" rtlCol="0">
            <a:spAutoFit/>
          </a:bodyPr>
          <a:lstStyle/>
          <a:p>
            <a:pPr defTabSz="609600"/>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入样概率的估计方法：</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59539"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2080"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5" name="TextBox 4"/>
          <p:cNvSpPr txBox="1"/>
          <p:nvPr/>
        </p:nvSpPr>
        <p:spPr>
          <a:xfrm>
            <a:off x="282859" y="48106"/>
            <a:ext cx="9272162" cy="646331"/>
          </a:xfrm>
          <a:prstGeom prst="rect">
            <a:avLst/>
          </a:prstGeom>
          <a:noFill/>
        </p:spPr>
        <p:txBody>
          <a:bodyPr wrap="square" rtlCol="0">
            <a:spAutoFit/>
          </a:bodyPr>
          <a:lstStyle/>
          <a:p>
            <a:pPr defTabSz="609600"/>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1.</a:t>
            </a:r>
            <a:r>
              <a:rPr lang="en-US" altLang="zh-CN" sz="3600" dirty="0"/>
              <a:t> </a:t>
            </a:r>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Logistic</a:t>
            </a:r>
            <a:r>
              <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回归模型</a:t>
            </a:r>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a:t>
            </a:r>
            <a:endPar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endParaRPr>
          </a:p>
        </p:txBody>
      </p:sp>
      <mc:AlternateContent xmlns:mc="http://schemas.openxmlformats.org/markup-compatibility/2006" xmlns:a14="http://schemas.microsoft.com/office/drawing/2010/main">
        <mc:Choice Requires="a14">
          <p:sp>
            <p:nvSpPr>
              <p:cNvPr id="6" name="TextBox 1"/>
              <p:cNvSpPr txBox="1"/>
              <p:nvPr/>
            </p:nvSpPr>
            <p:spPr>
              <a:xfrm>
                <a:off x="1011676" y="894945"/>
                <a:ext cx="10087583" cy="3297555"/>
              </a:xfrm>
              <a:prstGeom prst="rect">
                <a:avLst/>
              </a:prstGeom>
              <a:noFill/>
            </p:spPr>
            <p:txBody>
              <a:bodyPr wrap="square" rtlCol="0">
                <a:spAutoFit/>
              </a:bodyPr>
              <a:lstStyle/>
              <a:p>
                <a:pPr defTabSz="609600"/>
                <a:r>
                  <a:rPr lang="en-US" altLang="zh-CN" sz="2400" dirty="0">
                    <a:latin typeface="Adobe 楷体 Std R" pitchFamily="18" charset="-122"/>
                    <a:ea typeface="Adobe 楷体 Std R" pitchFamily="18" charset="-122"/>
                  </a:rPr>
                  <a:t>Logistic Regression</a:t>
                </a:r>
                <a:r>
                  <a:rPr lang="zh-CN" altLang="en-US" sz="2400" dirty="0">
                    <a:latin typeface="Adobe 楷体 Std R" pitchFamily="18" charset="-122"/>
                    <a:ea typeface="Adobe 楷体 Std R" pitchFamily="18" charset="-122"/>
                  </a:rPr>
                  <a:t>是用于处理因变量为分类变量的回归问题</a:t>
                </a:r>
                <a:r>
                  <a:rPr lang="en-US" altLang="zh-CN" sz="2400" dirty="0">
                    <a:latin typeface="Adobe 楷体 Std R" pitchFamily="18" charset="-122"/>
                    <a:ea typeface="Adobe 楷体 Std R" pitchFamily="18" charset="-122"/>
                  </a:rPr>
                  <a:t>, </a:t>
                </a:r>
                <a:r>
                  <a:rPr lang="zh-CN" altLang="en-US" sz="2400" dirty="0">
                    <a:latin typeface="Adobe 楷体 Std R" pitchFamily="18" charset="-122"/>
                    <a:ea typeface="Adobe 楷体 Std R" pitchFamily="18" charset="-122"/>
                  </a:rPr>
                  <a:t>常见的是二分类或二项分布问题，也可以处理多分类问题。</a:t>
                </a:r>
                <a:endParaRPr lang="en-US" altLang="zh-CN" sz="2400" dirty="0">
                  <a:latin typeface="Adobe 楷体 Std R" pitchFamily="18" charset="-122"/>
                  <a:ea typeface="Adobe 楷体 Std R" pitchFamily="18" charset="-122"/>
                </a:endParaRPr>
              </a:p>
              <a:p>
                <a:pPr defTabSz="609600"/>
                <a:endParaRPr lang="en-US" altLang="zh-CN" sz="2400" dirty="0">
                  <a:latin typeface="Adobe 楷体 Std R" pitchFamily="18" charset="-122"/>
                  <a:ea typeface="Adobe 楷体 Std R" pitchFamily="18" charset="-122"/>
                </a:endParaRPr>
              </a:p>
              <a:p>
                <a:pPr defTabSz="609600"/>
                <a:r>
                  <a:rPr lang="en-US" altLang="zh-CN" sz="2400" dirty="0">
                    <a:latin typeface="Adobe 楷体 Std R" pitchFamily="18" charset="-122"/>
                    <a:ea typeface="Adobe 楷体 Std R" pitchFamily="18" charset="-122"/>
                  </a:rPr>
                  <a:t>Logistic</a:t>
                </a:r>
                <a:r>
                  <a:rPr lang="zh-CN" altLang="en-US" sz="2400" dirty="0">
                    <a:latin typeface="Adobe 楷体 Std R" pitchFamily="18" charset="-122"/>
                    <a:ea typeface="Adobe 楷体 Std R" pitchFamily="18" charset="-122"/>
                  </a:rPr>
                  <a:t>回归模型：</a:t>
                </a:r>
                <a:endParaRPr lang="en-US" altLang="zh-CN" sz="2400" dirty="0">
                  <a:latin typeface="Adobe 楷体 Std R" pitchFamily="18" charset="-122"/>
                  <a:ea typeface="Adobe 楷体 Std R" pitchFamily="18" charset="-122"/>
                </a:endParaRPr>
              </a:p>
              <a:p>
                <a:pPr defTabSz="609600"/>
                <a:endParaRPr lang="en-US" altLang="zh-CN" sz="2400" b="0" i="1" dirty="0">
                  <a:latin typeface="Cambria Math" panose="02040503050406030204"/>
                  <a:ea typeface="Adobe 楷体 Std R" pitchFamily="18" charset="-122"/>
                </a:endParaRPr>
              </a:p>
              <a:p>
                <a:pPr defTabSz="609600"/>
                <a:r>
                  <a:rPr lang="en-US" altLang="zh-CN" sz="2400" i="1" dirty="0">
                    <a:latin typeface="Cambria Math" panose="02040503050406030204"/>
                    <a:ea typeface="Adobe 楷体 Std R" pitchFamily="18" charset="-122"/>
                  </a:rPr>
                  <a:t>                                                     </a:t>
                </a:r>
                <a14:m>
                  <m:oMath xmlns:m="http://schemas.openxmlformats.org/officeDocument/2006/math">
                    <m:sSub>
                      <m:sSubPr>
                        <m:ctrlPr>
                          <a:rPr lang="en-US" altLang="zh-CN" sz="2400" b="0" i="1" smtClean="0">
                            <a:latin typeface="Cambria Math" panose="02040503050406030204" pitchFamily="18" charset="0"/>
                            <a:ea typeface="Adobe 楷体 Std R" pitchFamily="18" charset="-122"/>
                          </a:rPr>
                        </m:ctrlPr>
                      </m:sSubPr>
                      <m:e>
                        <m:r>
                          <a:rPr lang="zh-CN" altLang="en-US" sz="2400" b="0" i="1" smtClean="0">
                            <a:latin typeface="Cambria Math" panose="02040503050406030204"/>
                            <a:ea typeface="Adobe 楷体 Std R" pitchFamily="18" charset="-122"/>
                          </a:rPr>
                          <m:t>𝜋</m:t>
                        </m:r>
                      </m:e>
                      <m:sub>
                        <m:r>
                          <a:rPr lang="en-US" altLang="zh-CN" sz="2400" b="0" i="1" smtClean="0">
                            <a:latin typeface="Cambria Math" panose="02040503050406030204"/>
                            <a:ea typeface="Adobe 楷体 Std R" pitchFamily="18" charset="-122"/>
                          </a:rPr>
                          <m:t>𝑖</m:t>
                        </m:r>
                      </m:sub>
                    </m:sSub>
                    <m:r>
                      <a:rPr lang="en-US" altLang="zh-CN" sz="2400" b="0" i="1" smtClean="0">
                        <a:latin typeface="Cambria Math" panose="02040503050406030204"/>
                        <a:ea typeface="Adobe 楷体 Std R" pitchFamily="18" charset="-122"/>
                      </a:rPr>
                      <m:t>=</m:t>
                    </m:r>
                    <m:r>
                      <a:rPr lang="en-US" altLang="zh-CN" sz="2400" b="0" i="1" smtClean="0">
                        <a:latin typeface="Cambria Math" panose="02040503050406030204"/>
                        <a:ea typeface="Adobe 楷体 Std R" pitchFamily="18" charset="-122"/>
                      </a:rPr>
                      <m:t>𝑃</m:t>
                    </m:r>
                    <m:d>
                      <m:dPr>
                        <m:ctrlPr>
                          <a:rPr lang="en-US" altLang="zh-CN" sz="2400" b="0" i="1" smtClean="0">
                            <a:latin typeface="Cambria Math" panose="02040503050406030204" pitchFamily="18" charset="0"/>
                            <a:ea typeface="Adobe 楷体 Std R" pitchFamily="18" charset="-122"/>
                          </a:rPr>
                        </m:ctrlPr>
                      </m:dPr>
                      <m:e>
                        <m:r>
                          <a:rPr lang="en-US" altLang="zh-CN" sz="2400" i="1">
                            <a:latin typeface="Cambria Math" panose="02040503050406030204"/>
                            <a:ea typeface="Adobe 楷体 Std R" pitchFamily="18" charset="-122"/>
                          </a:rPr>
                          <m:t>𝑖</m:t>
                        </m:r>
                        <m:r>
                          <a:rPr lang="en-US" altLang="zh-CN" sz="2400" i="1">
                            <a:latin typeface="Cambria Math" panose="02040503050406030204"/>
                            <a:ea typeface="Cambria Math" panose="02040503050406030204"/>
                          </a:rPr>
                          <m:t>∈</m:t>
                        </m:r>
                        <m:r>
                          <a:rPr lang="en-US" altLang="zh-CN" sz="2400" b="0" i="1" smtClean="0">
                            <a:latin typeface="Cambria Math" panose="02040503050406030204" pitchFamily="18" charset="0"/>
                            <a:ea typeface="Cambria Math" panose="02040503050406030204"/>
                          </a:rPr>
                          <m:t>𝑆</m:t>
                        </m:r>
                        <m:r>
                          <a:rPr lang="en-US" altLang="zh-CN" sz="2400" i="1">
                            <a:latin typeface="Cambria Math" panose="02040503050406030204"/>
                            <a:ea typeface="Cambria Math" panose="02040503050406030204"/>
                          </a:rPr>
                          <m:t>|</m:t>
                        </m:r>
                        <m:sSub>
                          <m:sSubPr>
                            <m:ctrlPr>
                              <a:rPr lang="en-US" altLang="zh-CN" sz="2400" i="1">
                                <a:latin typeface="Cambria Math" panose="02040503050406030204" pitchFamily="18" charset="0"/>
                                <a:ea typeface="Cambria Math" panose="02040503050406030204"/>
                              </a:rPr>
                            </m:ctrlPr>
                          </m:sSubPr>
                          <m:e>
                            <m:r>
                              <a:rPr lang="en-US" altLang="zh-CN" sz="2400" i="1">
                                <a:latin typeface="Cambria Math" panose="02040503050406030204"/>
                                <a:ea typeface="Cambria Math" panose="02040503050406030204"/>
                              </a:rPr>
                              <m:t>𝑥</m:t>
                            </m:r>
                          </m:e>
                          <m:sub>
                            <m:r>
                              <a:rPr lang="en-US" altLang="zh-CN" sz="2400" i="1">
                                <a:latin typeface="Cambria Math" panose="02040503050406030204"/>
                                <a:ea typeface="Cambria Math" panose="02040503050406030204"/>
                              </a:rPr>
                              <m:t>𝑖</m:t>
                            </m:r>
                          </m:sub>
                        </m:sSub>
                      </m:e>
                    </m:d>
                  </m:oMath>
                </a14:m>
                <a:r>
                  <a:rPr lang="en-US" altLang="zh-CN" sz="2400" dirty="0">
                    <a:latin typeface="Adobe 楷体 Std R" pitchFamily="18" charset="-122"/>
                    <a:ea typeface="Adobe 楷体 Std R" pitchFamily="18" charset="-122"/>
                  </a:rPr>
                  <a:t>=</a:t>
                </a:r>
                <a14:m>
                  <m:oMath xmlns:m="http://schemas.openxmlformats.org/officeDocument/2006/math">
                    <m:f>
                      <m:fPr>
                        <m:ctrlPr>
                          <a:rPr lang="en-US" altLang="zh-CN" sz="2400" i="1" dirty="0">
                            <a:latin typeface="Cambria Math" panose="02040503050406030204" pitchFamily="18" charset="0"/>
                            <a:ea typeface="Adobe 楷体 Std R" pitchFamily="18" charset="-122"/>
                          </a:rPr>
                        </m:ctrlPr>
                      </m:fPr>
                      <m:num>
                        <m:r>
                          <a:rPr lang="en-US" altLang="zh-CN" sz="2400" i="1" dirty="0">
                            <a:latin typeface="Cambria Math" panose="02040503050406030204"/>
                            <a:ea typeface="Adobe 楷体 Std R" pitchFamily="18" charset="-122"/>
                          </a:rPr>
                          <m:t>1</m:t>
                        </m:r>
                      </m:num>
                      <m:den>
                        <m:r>
                          <a:rPr lang="en-US" altLang="zh-CN" sz="2400" i="1" dirty="0">
                            <a:latin typeface="Cambria Math" panose="02040503050406030204"/>
                            <a:ea typeface="Adobe 楷体 Std R" pitchFamily="18" charset="-122"/>
                          </a:rPr>
                          <m:t>1+</m:t>
                        </m:r>
                        <m:sSup>
                          <m:sSupPr>
                            <m:ctrlPr>
                              <a:rPr lang="en-US" altLang="zh-CN" sz="2400" i="1" dirty="0">
                                <a:latin typeface="Cambria Math" panose="02040503050406030204" pitchFamily="18" charset="0"/>
                                <a:ea typeface="Adobe 楷体 Std R" pitchFamily="18" charset="-122"/>
                              </a:rPr>
                            </m:ctrlPr>
                          </m:sSupPr>
                          <m:e>
                            <m:r>
                              <a:rPr lang="en-US" altLang="zh-CN" sz="2400" i="1" dirty="0">
                                <a:latin typeface="Cambria Math" panose="02040503050406030204"/>
                                <a:ea typeface="Adobe 楷体 Std R" pitchFamily="18" charset="-122"/>
                              </a:rPr>
                              <m:t>𝑒</m:t>
                            </m:r>
                          </m:e>
                          <m:sup>
                            <m:r>
                              <a:rPr lang="en-US" altLang="zh-CN" sz="2400" i="1" dirty="0">
                                <a:latin typeface="Cambria Math" panose="02040503050406030204"/>
                                <a:ea typeface="Adobe 楷体 Std R" pitchFamily="18" charset="-122"/>
                              </a:rPr>
                              <m:t>−</m:t>
                            </m:r>
                            <m:sSubSup>
                              <m:sSubSupPr>
                                <m:ctrlPr>
                                  <a:rPr lang="en-US" altLang="zh-CN" sz="2400" i="1">
                                    <a:latin typeface="Cambria Math" panose="02040503050406030204" pitchFamily="18" charset="0"/>
                                    <a:ea typeface="Cambria Math" panose="02040503050406030204"/>
                                  </a:rPr>
                                </m:ctrlPr>
                              </m:sSubSupPr>
                              <m:e>
                                <m:r>
                                  <a:rPr lang="en-US" altLang="zh-CN" sz="2400" i="1">
                                    <a:latin typeface="Cambria Math" panose="02040503050406030204"/>
                                    <a:ea typeface="Cambria Math" panose="02040503050406030204"/>
                                  </a:rPr>
                                  <m:t>𝑥</m:t>
                                </m:r>
                              </m:e>
                              <m:sub>
                                <m:r>
                                  <a:rPr lang="en-US" altLang="zh-CN" sz="2400" i="1">
                                    <a:latin typeface="Cambria Math" panose="02040503050406030204" pitchFamily="18" charset="0"/>
                                    <a:ea typeface="Cambria Math" panose="02040503050406030204"/>
                                  </a:rPr>
                                  <m:t>𝑖</m:t>
                                </m:r>
                              </m:sub>
                              <m:sup>
                                <m:r>
                                  <a:rPr lang="en-US" altLang="zh-CN" sz="2400" i="1">
                                    <a:latin typeface="Cambria Math" panose="02040503050406030204" pitchFamily="18" charset="0"/>
                                    <a:ea typeface="Cambria Math" panose="02040503050406030204"/>
                                  </a:rPr>
                                  <m:t>𝑇</m:t>
                                </m:r>
                              </m:sup>
                            </m:sSubSup>
                            <m:r>
                              <a:rPr lang="zh-CN" altLang="en-US" sz="2400" i="1" dirty="0">
                                <a:latin typeface="Cambria Math" panose="02040503050406030204"/>
                                <a:ea typeface="Adobe 楷体 Std R" pitchFamily="18" charset="-122"/>
                              </a:rPr>
                              <m:t>𝜃</m:t>
                            </m:r>
                          </m:sup>
                        </m:sSup>
                      </m:den>
                    </m:f>
                  </m:oMath>
                </a14:m>
                <a:endParaRPr lang="en-US" altLang="zh-CN" sz="2400" dirty="0">
                  <a:latin typeface="Adobe 楷体 Std R" pitchFamily="18" charset="-122"/>
                  <a:ea typeface="Adobe 楷体 Std R" pitchFamily="18" charset="-122"/>
                </a:endParaRPr>
              </a:p>
              <a:p>
                <a:pPr defTabSz="609600"/>
                <a:br>
                  <a:rPr lang="zh-CN" altLang="en-US" sz="2400" dirty="0">
                    <a:latin typeface="Adobe 楷体 Std R" pitchFamily="18" charset="-122"/>
                    <a:ea typeface="Adobe 楷体 Std R" pitchFamily="18" charset="-122"/>
                  </a:rPr>
                </a:br>
                <a:endParaRPr lang="zh-CN" altLang="en-US" sz="2400" dirty="0">
                  <a:latin typeface="Adobe 楷体 Std R" pitchFamily="18" charset="-122"/>
                  <a:ea typeface="Adobe 楷体 Std R" pitchFamily="18" charset="-122"/>
                  <a:sym typeface="汉仪细等线简" panose="00020600040101010101" pitchFamily="18" charset="-122"/>
                </a:endParaRPr>
              </a:p>
            </p:txBody>
          </p:sp>
        </mc:Choice>
        <mc:Fallback xmlns="">
          <p:sp>
            <p:nvSpPr>
              <p:cNvPr id="6" name="TextBox 1"/>
              <p:cNvSpPr txBox="1">
                <a:spLocks noRot="1" noChangeAspect="1" noMove="1" noResize="1" noEditPoints="1" noAdjustHandles="1" noChangeArrowheads="1" noChangeShapeType="1" noTextEdit="1"/>
              </p:cNvSpPr>
              <p:nvPr/>
            </p:nvSpPr>
            <p:spPr>
              <a:xfrm>
                <a:off x="1011676" y="894945"/>
                <a:ext cx="10087583" cy="3297555"/>
              </a:xfrm>
              <a:prstGeom prst="rect">
                <a:avLst/>
              </a:prstGeom>
              <a:blipFill rotWithShape="1">
                <a:blip r:embed="rId8"/>
                <a:stretch>
                  <a:fillRect l="-1" t="-7" r="1" b="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6"/>
              <p:cNvSpPr txBox="1"/>
              <p:nvPr/>
            </p:nvSpPr>
            <p:spPr>
              <a:xfrm>
                <a:off x="1011677" y="4043526"/>
                <a:ext cx="10087582" cy="1215782"/>
              </a:xfrm>
              <a:prstGeom prst="rect">
                <a:avLst/>
              </a:prstGeom>
              <a:noFill/>
            </p:spPr>
            <p:txBody>
              <a:bodyPr wrap="square" rtlCol="0">
                <a:spAutoFit/>
              </a:bodyPr>
              <a:lstStyle/>
              <a:p>
                <a:pPr defTabSz="609600"/>
                <a:r>
                  <a:rPr lang="en-US" altLang="zh-CN" sz="2400" dirty="0">
                    <a:latin typeface="Adobe 楷体 Std R" pitchFamily="18" charset="-122"/>
                    <a:ea typeface="Adobe 楷体 Std R" pitchFamily="18" charset="-122"/>
                  </a:rPr>
                  <a:t>Logistic</a:t>
                </a:r>
                <a:r>
                  <a:rPr lang="zh-CN" altLang="en-US" sz="2400" dirty="0">
                    <a:latin typeface="Adobe 楷体 Std R" pitchFamily="18" charset="-122"/>
                    <a:ea typeface="Adobe 楷体 Std R" pitchFamily="18" charset="-122"/>
                  </a:rPr>
                  <a:t>回归模型的参数估计常采用</a:t>
                </a:r>
                <a:r>
                  <a:rPr lang="zh-CN" altLang="en-US" sz="2400" dirty="0">
                    <a:solidFill>
                      <a:srgbClr val="FF0000"/>
                    </a:solidFill>
                    <a:latin typeface="Adobe 楷体 Std R" pitchFamily="18" charset="-122"/>
                    <a:ea typeface="Adobe 楷体 Std R" pitchFamily="18" charset="-122"/>
                  </a:rPr>
                  <a:t>最大似然估计</a:t>
                </a:r>
                <a:r>
                  <a:rPr lang="zh-CN" altLang="en-US" sz="2400" dirty="0">
                    <a:latin typeface="Adobe 楷体 Std R" pitchFamily="18" charset="-122"/>
                    <a:ea typeface="Adobe 楷体 Std R" pitchFamily="18" charset="-122"/>
                  </a:rPr>
                  <a:t>，建立似然函数，求使对数似然函数最大值时的参数值，其最大估计值即为最大似然估计值，从而计算</a:t>
                </a:r>
                <a:r>
                  <a:rPr lang="zh-CN" altLang="en-US" sz="2400" dirty="0">
                    <a:latin typeface="Adobe 楷体 Std R" pitchFamily="18" charset="-122"/>
                    <a:ea typeface="Adobe 楷体 Std R" pitchFamily="18" charset="-122"/>
                    <a:sym typeface="汉仪细等线简" panose="00020600040101010101" pitchFamily="18" charset="-122"/>
                  </a:rPr>
                  <a:t>出参数估计值</a:t>
                </a:r>
                <a14:m>
                  <m:oMath xmlns:m="http://schemas.openxmlformats.org/officeDocument/2006/math">
                    <m:acc>
                      <m:accPr>
                        <m:chr m:val="̂"/>
                        <m:ctrlPr>
                          <a:rPr lang="zh-CN" altLang="en-US" sz="2400" i="1">
                            <a:latin typeface="Cambria Math" panose="02040503050406030204" pitchFamily="18" charset="0"/>
                            <a:ea typeface="Adobe 楷体 Std R" pitchFamily="18" charset="-122"/>
                            <a:sym typeface="汉仪细等线简" panose="00020600040101010101" pitchFamily="18" charset="-122"/>
                          </a:rPr>
                        </m:ctrlPr>
                      </m:accPr>
                      <m:e>
                        <m:r>
                          <a:rPr lang="zh-CN" altLang="en-US" sz="2400">
                            <a:latin typeface="Cambria Math" panose="02040503050406030204"/>
                            <a:ea typeface="Adobe 楷体 Std R" pitchFamily="18" charset="-122"/>
                            <a:sym typeface="汉仪细等线简" panose="00020600040101010101" pitchFamily="18" charset="-122"/>
                          </a:rPr>
                          <m:t>𝜃</m:t>
                        </m:r>
                      </m:e>
                    </m:acc>
                    <m:r>
                      <a:rPr lang="zh-CN" altLang="en-US" sz="2400" i="1">
                        <a:latin typeface="Cambria Math" panose="02040503050406030204" pitchFamily="18" charset="0"/>
                        <a:ea typeface="Adobe 楷体 Std R" pitchFamily="18" charset="-122"/>
                        <a:sym typeface="汉仪细等线简" panose="00020600040101010101" pitchFamily="18" charset="-122"/>
                      </a:rPr>
                      <m:t>，</m:t>
                    </m:r>
                  </m:oMath>
                </a14:m>
                <a:r>
                  <a:rPr lang="zh-CN" altLang="en-US" sz="2400" dirty="0">
                    <a:latin typeface="Adobe 楷体 Std R" pitchFamily="18" charset="-122"/>
                    <a:ea typeface="Adobe 楷体 Std R" pitchFamily="18" charset="-122"/>
                    <a:sym typeface="汉仪细等线简" panose="00020600040101010101" pitchFamily="18" charset="-122"/>
                  </a:rPr>
                  <a:t>代入</a:t>
                </a:r>
                <a14:m>
                  <m:oMath xmlns:m="http://schemas.openxmlformats.org/officeDocument/2006/math">
                    <m:sSub>
                      <m:sSubPr>
                        <m:ctrlPr>
                          <a:rPr lang="en-US" altLang="zh-CN" sz="2400" i="1">
                            <a:latin typeface="Cambria Math" panose="02040503050406030204" pitchFamily="18" charset="0"/>
                            <a:ea typeface="Adobe 楷体 Std R" pitchFamily="18" charset="-122"/>
                          </a:rPr>
                        </m:ctrlPr>
                      </m:sSubPr>
                      <m:e>
                        <m:r>
                          <a:rPr lang="zh-CN" altLang="en-US" sz="2400">
                            <a:latin typeface="Cambria Math" panose="02040503050406030204"/>
                            <a:ea typeface="Adobe 楷体 Std R" pitchFamily="18" charset="-122"/>
                          </a:rPr>
                          <m:t>𝜋</m:t>
                        </m:r>
                      </m:e>
                      <m:sub>
                        <m:r>
                          <a:rPr lang="en-US" altLang="zh-CN" sz="2400">
                            <a:latin typeface="Cambria Math" panose="02040503050406030204"/>
                            <a:ea typeface="Adobe 楷体 Std R" pitchFamily="18" charset="-122"/>
                          </a:rPr>
                          <m:t>𝑖</m:t>
                        </m:r>
                      </m:sub>
                    </m:sSub>
                  </m:oMath>
                </a14:m>
                <a:r>
                  <a:rPr lang="zh-CN" altLang="en-US" sz="2400" dirty="0">
                    <a:latin typeface="Adobe 楷体 Std R" pitchFamily="18" charset="-122"/>
                    <a:ea typeface="Adobe 楷体 Std R" pitchFamily="18" charset="-122"/>
                    <a:sym typeface="汉仪细等线简" panose="00020600040101010101" pitchFamily="18" charset="-122"/>
                  </a:rPr>
                  <a:t>得到     。</a:t>
                </a:r>
                <a:endParaRPr lang="en-US" altLang="zh-CN" sz="2400" dirty="0">
                  <a:latin typeface="Adobe 楷体 Std R" pitchFamily="18" charset="-122"/>
                  <a:ea typeface="Adobe 楷体 Std R" pitchFamily="18" charset="-122"/>
                  <a:sym typeface="汉仪细等线简" panose="00020600040101010101" pitchFamily="18" charset="-122"/>
                </a:endParaRPr>
              </a:p>
            </p:txBody>
          </p:sp>
        </mc:Choice>
        <mc:Fallback xmlns="">
          <p:sp>
            <p:nvSpPr>
              <p:cNvPr id="10" name="TextBox 6"/>
              <p:cNvSpPr txBox="1">
                <a:spLocks noRot="1" noChangeAspect="1" noMove="1" noResize="1" noEditPoints="1" noAdjustHandles="1" noChangeArrowheads="1" noChangeShapeType="1" noTextEdit="1"/>
              </p:cNvSpPr>
              <p:nvPr/>
            </p:nvSpPr>
            <p:spPr>
              <a:xfrm>
                <a:off x="1011677" y="4043526"/>
                <a:ext cx="10087582" cy="1215782"/>
              </a:xfrm>
              <a:prstGeom prst="rect">
                <a:avLst/>
              </a:prstGeom>
              <a:blipFill rotWithShape="1">
                <a:blip r:embed="rId9"/>
                <a:stretch>
                  <a:fillRect l="-1" t="-40" r="1" b="2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对象 21">
                <a:hlinkClick r:id="" action="ppaction://ole?verb=0"/>
              </p:cNvPr>
              <p:cNvSpPr txBox="1"/>
              <p:nvPr/>
            </p:nvSpPr>
            <p:spPr>
              <a:xfrm>
                <a:off x="5818981" y="4810046"/>
                <a:ext cx="1468438" cy="449262"/>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zh-CN" altLang="en-US" sz="2400" i="1">
                              <a:solidFill>
                                <a:srgbClr val="000000"/>
                              </a:solidFill>
                              <a:latin typeface="Cambria Math" panose="02040503050406030204" pitchFamily="18" charset="0"/>
                            </a:rPr>
                          </m:ctrlPr>
                        </m:sSubPr>
                        <m:e>
                          <m:acc>
                            <m:accPr>
                              <m:chr m:val="̂"/>
                              <m:ctrlPr>
                                <a:rPr lang="zh-CN" altLang="en-US" sz="2400" i="1">
                                  <a:solidFill>
                                    <a:srgbClr val="000000"/>
                                  </a:solidFill>
                                  <a:latin typeface="Cambria Math" panose="02040503050406030204" pitchFamily="18" charset="0"/>
                                </a:rPr>
                              </m:ctrlPr>
                            </m:accPr>
                            <m:e>
                              <m:r>
                                <a:rPr lang="zh-CN" altLang="en-US" sz="2400" i="1">
                                  <a:solidFill>
                                    <a:srgbClr val="000000"/>
                                  </a:solidFill>
                                  <a:latin typeface="Cambria Math" panose="02040503050406030204" pitchFamily="18" charset="0"/>
                                </a:rPr>
                                <m:t>𝜋</m:t>
                              </m:r>
                            </m:e>
                          </m:acc>
                        </m:e>
                        <m:sub>
                          <m:r>
                            <a:rPr lang="zh-CN" altLang="en-US" sz="2400" i="1">
                              <a:solidFill>
                                <a:srgbClr val="000000"/>
                              </a:solidFill>
                              <a:latin typeface="Cambria Math" panose="02040503050406030204" pitchFamily="18" charset="0"/>
                            </a:rPr>
                            <m:t>𝑖</m:t>
                          </m:r>
                        </m:sub>
                      </m:sSub>
                    </m:oMath>
                  </m:oMathPara>
                </a14:m>
                <a:endParaRPr lang="zh-CN" altLang="en-US" sz="2400" dirty="0"/>
              </a:p>
            </p:txBody>
          </p:sp>
        </mc:Choice>
        <mc:Fallback xmlns="">
          <p:sp>
            <p:nvSpPr>
              <p:cNvPr id="12" name="对象 21">
                <a:hlinkClick r:id="" action="ppaction://ole?verb=0"/>
              </p:cNvPr>
              <p:cNvSpPr txBox="1">
                <a:spLocks noRot="1" noChangeAspect="1" noMove="1" noResize="1" noEditPoints="1" noAdjustHandles="1" noChangeArrowheads="1" noChangeShapeType="1" noTextEdit="1"/>
              </p:cNvSpPr>
              <p:nvPr/>
            </p:nvSpPr>
            <p:spPr>
              <a:xfrm>
                <a:off x="5818981" y="4810046"/>
                <a:ext cx="1468438" cy="449262"/>
              </a:xfrm>
              <a:prstGeom prst="rect">
                <a:avLst/>
              </a:prstGeom>
              <a:blipFill rotWithShape="1">
                <a:blip r:embed="rId10"/>
                <a:stretch>
                  <a:fillRect l="-32" t="-124" r="11" b="53"/>
                </a:stretch>
              </a:blipFill>
            </p:spPr>
            <p:txBody>
              <a:bodyPr/>
              <a:lstStyle/>
              <a:p>
                <a:r>
                  <a:rPr lang="zh-CN" altLang="en-US">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59539"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3104"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5" name="TextBox 4"/>
          <p:cNvSpPr txBox="1"/>
          <p:nvPr/>
        </p:nvSpPr>
        <p:spPr>
          <a:xfrm>
            <a:off x="334441" y="355244"/>
            <a:ext cx="9272162" cy="646331"/>
          </a:xfrm>
          <a:prstGeom prst="rect">
            <a:avLst/>
          </a:prstGeom>
          <a:noFill/>
        </p:spPr>
        <p:txBody>
          <a:bodyPr wrap="square" rtlCol="0">
            <a:spAutoFit/>
          </a:bodyPr>
          <a:lstStyle/>
          <a:p>
            <a:pPr defTabSz="609600"/>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2.</a:t>
            </a:r>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rPr>
              <a:t>Probit</a:t>
            </a:r>
            <a:r>
              <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模型</a:t>
            </a:r>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a:t>
            </a:r>
            <a:endPar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endParaRPr>
          </a:p>
        </p:txBody>
      </p:sp>
      <mc:AlternateContent xmlns:mc="http://schemas.openxmlformats.org/markup-compatibility/2006" xmlns:a14="http://schemas.microsoft.com/office/drawing/2010/main">
        <mc:Choice Requires="a14">
          <p:sp>
            <p:nvSpPr>
              <p:cNvPr id="7" name="TextBox 6"/>
              <p:cNvSpPr txBox="1"/>
              <p:nvPr/>
            </p:nvSpPr>
            <p:spPr>
              <a:xfrm>
                <a:off x="1112385" y="2195828"/>
                <a:ext cx="10226112" cy="461665"/>
              </a:xfrm>
              <a:prstGeom prst="rect">
                <a:avLst/>
              </a:prstGeom>
              <a:noFill/>
            </p:spPr>
            <p:txBody>
              <a:bodyPr wrap="square" rtlCol="0">
                <a:spAutoFit/>
              </a:bodyPr>
              <a:lstStyle/>
              <a:p>
                <a:pPr defTabSz="609600"/>
                <a:r>
                  <a:rPr lang="en-US" altLang="zh-CN" sz="2400" dirty="0">
                    <a:latin typeface="Adobe 楷体 Std R" pitchFamily="18" charset="-122"/>
                    <a:ea typeface="Adobe 楷体 Std R" pitchFamily="18" charset="-122"/>
                    <a:sym typeface="汉仪细等线简" panose="00020600040101010101" pitchFamily="18" charset="-122"/>
                  </a:rPr>
                  <a:t> </a:t>
                </a:r>
                <a:r>
                  <a:rPr lang="zh-CN" altLang="en-US" sz="2400" dirty="0">
                    <a:latin typeface="Adobe 楷体 Std R" pitchFamily="18" charset="-122"/>
                    <a:ea typeface="Adobe 楷体 Std R" pitchFamily="18" charset="-122"/>
                    <a:sym typeface="汉仪细等线简" panose="00020600040101010101" pitchFamily="18" charset="-122"/>
                  </a:rPr>
                  <a:t>其中 </a:t>
                </a:r>
                <a14:m>
                  <m:oMath xmlns:m="http://schemas.openxmlformats.org/officeDocument/2006/math">
                    <m:r>
                      <m:rPr>
                        <m:sty m:val="p"/>
                      </m:rPr>
                      <a:rPr lang="el-GR" altLang="zh-CN" sz="2400" i="1" dirty="0" smtClean="0">
                        <a:latin typeface="Cambria Math" panose="02040503050406030204" pitchFamily="18" charset="0"/>
                        <a:ea typeface="Cambria Math" panose="02040503050406030204" pitchFamily="18" charset="0"/>
                      </a:rPr>
                      <m:t>Φ</m:t>
                    </m:r>
                  </m:oMath>
                </a14:m>
                <a:r>
                  <a:rPr lang="zh-CN" altLang="en-US" sz="2400" dirty="0">
                    <a:latin typeface="Adobe 楷体 Std R" pitchFamily="18" charset="-122"/>
                    <a:ea typeface="Adobe 楷体 Std R" pitchFamily="18" charset="-122"/>
                    <a:sym typeface="汉仪细等线简" panose="00020600040101010101" pitchFamily="18" charset="-122"/>
                  </a:rPr>
                  <a:t> 为标准正态分布函数。</a:t>
                </a:r>
              </a:p>
            </p:txBody>
          </p:sp>
        </mc:Choice>
        <mc:Fallback xmlns="">
          <p:sp>
            <p:nvSpPr>
              <p:cNvPr id="7" name="TextBox 6"/>
              <p:cNvSpPr txBox="1">
                <a:spLocks noRot="1" noChangeAspect="1" noMove="1" noResize="1" noEditPoints="1" noAdjustHandles="1" noChangeArrowheads="1" noChangeShapeType="1" noTextEdit="1"/>
              </p:cNvSpPr>
              <p:nvPr/>
            </p:nvSpPr>
            <p:spPr>
              <a:xfrm>
                <a:off x="1112385" y="2195828"/>
                <a:ext cx="10226112" cy="461665"/>
              </a:xfrm>
              <a:prstGeom prst="rect">
                <a:avLst/>
              </a:prstGeom>
              <a:blipFill rotWithShape="1">
                <a:blip r:embed="rId8"/>
                <a:stretch>
                  <a:fillRect l="-5" t="-137" r="6" b="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2904978" y="1332520"/>
                <a:ext cx="6166338" cy="481863"/>
              </a:xfrm>
              <a:prstGeom prst="rect">
                <a:avLst/>
              </a:prstGeom>
              <a:noFill/>
            </p:spPr>
            <p:txBody>
              <a:bodyPr wrap="square">
                <a:spAutoFit/>
              </a:bodyPr>
              <a:lstStyle/>
              <a:p>
                <a14:m>
                  <m:oMath xmlns:m="http://schemas.openxmlformats.org/officeDocument/2006/math">
                    <m:sSub>
                      <m:sSubPr>
                        <m:ctrlPr>
                          <a:rPr lang="en-US" altLang="zh-CN" sz="2400" b="0" i="1" smtClean="0">
                            <a:latin typeface="Cambria Math" panose="02040503050406030204" pitchFamily="18" charset="0"/>
                            <a:ea typeface="Adobe 楷体 Std R" pitchFamily="18" charset="-122"/>
                          </a:rPr>
                        </m:ctrlPr>
                      </m:sSubPr>
                      <m:e>
                        <m:r>
                          <a:rPr lang="zh-CN" altLang="en-US" sz="2400" b="0" i="1" smtClean="0">
                            <a:latin typeface="Cambria Math" panose="02040503050406030204"/>
                            <a:ea typeface="Adobe 楷体 Std R" pitchFamily="18" charset="-122"/>
                          </a:rPr>
                          <m:t>𝜋</m:t>
                        </m:r>
                      </m:e>
                      <m:sub>
                        <m:r>
                          <a:rPr lang="en-US" altLang="zh-CN" sz="2400" b="0" i="1" smtClean="0">
                            <a:latin typeface="Cambria Math" panose="02040503050406030204"/>
                            <a:ea typeface="Adobe 楷体 Std R" pitchFamily="18" charset="-122"/>
                          </a:rPr>
                          <m:t>𝑖</m:t>
                        </m:r>
                      </m:sub>
                    </m:sSub>
                    <m:r>
                      <a:rPr lang="en-US" altLang="zh-CN" sz="2400" b="0" i="1" smtClean="0">
                        <a:latin typeface="Cambria Math" panose="02040503050406030204"/>
                        <a:ea typeface="Adobe 楷体 Std R" pitchFamily="18" charset="-122"/>
                      </a:rPr>
                      <m:t>=</m:t>
                    </m:r>
                    <m:r>
                      <a:rPr lang="en-US" altLang="zh-CN" sz="2400" b="0" i="1" smtClean="0">
                        <a:latin typeface="Cambria Math" panose="02040503050406030204"/>
                        <a:ea typeface="Adobe 楷体 Std R" pitchFamily="18" charset="-122"/>
                      </a:rPr>
                      <m:t>𝑃</m:t>
                    </m:r>
                    <m:d>
                      <m:dPr>
                        <m:ctrlPr>
                          <a:rPr lang="en-US" altLang="zh-CN" sz="2400" b="0" i="1" smtClean="0">
                            <a:latin typeface="Cambria Math" panose="02040503050406030204" pitchFamily="18" charset="0"/>
                            <a:ea typeface="Adobe 楷体 Std R" pitchFamily="18" charset="-122"/>
                          </a:rPr>
                        </m:ctrlPr>
                      </m:dPr>
                      <m:e>
                        <m:r>
                          <a:rPr lang="en-US" altLang="zh-CN" sz="2400" i="1">
                            <a:latin typeface="Cambria Math" panose="02040503050406030204"/>
                            <a:ea typeface="Adobe 楷体 Std R" pitchFamily="18" charset="-122"/>
                          </a:rPr>
                          <m:t>𝑖</m:t>
                        </m:r>
                        <m:r>
                          <a:rPr lang="en-US" altLang="zh-CN" sz="2400" i="1">
                            <a:latin typeface="Cambria Math" panose="02040503050406030204"/>
                            <a:ea typeface="Cambria Math" panose="02040503050406030204"/>
                          </a:rPr>
                          <m:t>∈</m:t>
                        </m:r>
                        <m:r>
                          <a:rPr lang="en-US" altLang="zh-CN" sz="2400" b="0" i="1" smtClean="0">
                            <a:latin typeface="Cambria Math" panose="02040503050406030204" pitchFamily="18" charset="0"/>
                            <a:ea typeface="Cambria Math" panose="02040503050406030204"/>
                          </a:rPr>
                          <m:t>𝑆</m:t>
                        </m:r>
                        <m:r>
                          <a:rPr lang="en-US" altLang="zh-CN" sz="2400" i="1">
                            <a:latin typeface="Cambria Math" panose="02040503050406030204"/>
                            <a:ea typeface="Cambria Math" panose="02040503050406030204"/>
                          </a:rPr>
                          <m:t>|</m:t>
                        </m:r>
                        <m:sSub>
                          <m:sSubPr>
                            <m:ctrlPr>
                              <a:rPr lang="en-US" altLang="zh-CN" sz="2400" i="1">
                                <a:latin typeface="Cambria Math" panose="02040503050406030204" pitchFamily="18" charset="0"/>
                                <a:ea typeface="Cambria Math" panose="02040503050406030204"/>
                              </a:rPr>
                            </m:ctrlPr>
                          </m:sSubPr>
                          <m:e>
                            <m:r>
                              <a:rPr lang="en-US" altLang="zh-CN" sz="2400" i="1">
                                <a:latin typeface="Cambria Math" panose="02040503050406030204"/>
                                <a:ea typeface="Cambria Math" panose="02040503050406030204"/>
                              </a:rPr>
                              <m:t>𝑥</m:t>
                            </m:r>
                          </m:e>
                          <m:sub>
                            <m:r>
                              <a:rPr lang="en-US" altLang="zh-CN" sz="2400" i="1">
                                <a:latin typeface="Cambria Math" panose="02040503050406030204"/>
                                <a:ea typeface="Cambria Math" panose="02040503050406030204"/>
                              </a:rPr>
                              <m:t>𝑖</m:t>
                            </m:r>
                          </m:sub>
                        </m:sSub>
                      </m:e>
                    </m:d>
                  </m:oMath>
                </a14:m>
                <a:r>
                  <a:rPr lang="en-US" altLang="zh-CN" sz="2400" dirty="0">
                    <a:latin typeface="Adobe 楷体 Std R" pitchFamily="18" charset="-122"/>
                    <a:ea typeface="Adobe 楷体 Std R" pitchFamily="18" charset="-122"/>
                  </a:rPr>
                  <a:t>=</a:t>
                </a:r>
                <a14:m>
                  <m:oMath xmlns:m="http://schemas.openxmlformats.org/officeDocument/2006/math">
                    <m:r>
                      <m:rPr>
                        <m:sty m:val="p"/>
                      </m:rPr>
                      <a:rPr lang="el-GR" altLang="zh-CN" sz="2400" i="1" dirty="0" smtClean="0">
                        <a:latin typeface="Cambria Math" panose="02040503050406030204" pitchFamily="18" charset="0"/>
                        <a:ea typeface="Cambria Math" panose="02040503050406030204" pitchFamily="18" charset="0"/>
                      </a:rPr>
                      <m:t>Φ</m:t>
                    </m:r>
                    <m:r>
                      <a:rPr lang="en-US" altLang="zh-CN" sz="2400" b="0" i="1" dirty="0" smtClean="0">
                        <a:latin typeface="Cambria Math" panose="02040503050406030204" pitchFamily="18" charset="0"/>
                        <a:ea typeface="Cambria Math" panose="02040503050406030204" pitchFamily="18" charset="0"/>
                      </a:rPr>
                      <m:t>(</m:t>
                    </m:r>
                    <m:sSubSup>
                      <m:sSubSupPr>
                        <m:ctrlPr>
                          <a:rPr lang="en-US" altLang="zh-CN" sz="2400" i="1">
                            <a:latin typeface="Cambria Math" panose="02040503050406030204" pitchFamily="18" charset="0"/>
                            <a:ea typeface="Cambria Math" panose="02040503050406030204"/>
                          </a:rPr>
                        </m:ctrlPr>
                      </m:sSubSupPr>
                      <m:e>
                        <m:r>
                          <a:rPr lang="en-US" altLang="zh-CN" sz="2400" i="1">
                            <a:latin typeface="Cambria Math" panose="02040503050406030204"/>
                            <a:ea typeface="Cambria Math" panose="02040503050406030204"/>
                          </a:rPr>
                          <m:t>𝑥</m:t>
                        </m:r>
                      </m:e>
                      <m:sub>
                        <m:r>
                          <a:rPr lang="en-US" altLang="zh-CN" sz="2400" i="1">
                            <a:latin typeface="Cambria Math" panose="02040503050406030204" pitchFamily="18" charset="0"/>
                            <a:ea typeface="Cambria Math" panose="02040503050406030204"/>
                          </a:rPr>
                          <m:t>𝑖</m:t>
                        </m:r>
                      </m:sub>
                      <m:sup>
                        <m:r>
                          <a:rPr lang="en-US" altLang="zh-CN" sz="2400" i="1">
                            <a:latin typeface="Cambria Math" panose="02040503050406030204" pitchFamily="18" charset="0"/>
                            <a:ea typeface="Cambria Math" panose="02040503050406030204"/>
                          </a:rPr>
                          <m:t>𝑇</m:t>
                        </m:r>
                      </m:sup>
                    </m:sSubSup>
                    <m:r>
                      <a:rPr lang="zh-CN" altLang="en-US" sz="2400" i="1" dirty="0">
                        <a:latin typeface="Cambria Math" panose="02040503050406030204"/>
                        <a:ea typeface="Adobe 楷体 Std R" pitchFamily="18" charset="-122"/>
                      </a:rPr>
                      <m:t>𝜃</m:t>
                    </m:r>
                    <m:r>
                      <a:rPr lang="en-US" altLang="zh-CN" sz="2400" b="0" i="1" dirty="0" smtClean="0">
                        <a:latin typeface="Cambria Math" panose="02040503050406030204" pitchFamily="18" charset="0"/>
                        <a:ea typeface="Cambria Math" panose="02040503050406030204" pitchFamily="18" charset="0"/>
                      </a:rPr>
                      <m:t>)</m:t>
                    </m:r>
                  </m:oMath>
                </a14:m>
                <a:endParaRPr lang="zh-CN" altLang="en-US" sz="2400" dirty="0"/>
              </a:p>
            </p:txBody>
          </p:sp>
        </mc:Choice>
        <mc:Fallback xmlns="">
          <p:sp>
            <p:nvSpPr>
              <p:cNvPr id="12" name="文本框 11"/>
              <p:cNvSpPr txBox="1">
                <a:spLocks noRot="1" noChangeAspect="1" noMove="1" noResize="1" noEditPoints="1" noAdjustHandles="1" noChangeArrowheads="1" noChangeShapeType="1" noTextEdit="1"/>
              </p:cNvSpPr>
              <p:nvPr/>
            </p:nvSpPr>
            <p:spPr>
              <a:xfrm>
                <a:off x="2904978" y="1332520"/>
                <a:ext cx="6166338" cy="481863"/>
              </a:xfrm>
              <a:prstGeom prst="rect">
                <a:avLst/>
              </a:prstGeom>
              <a:blipFill rotWithShape="1">
                <a:blip r:embed="rId9"/>
                <a:stretch>
                  <a:fillRect l="-8" t="-60" r="6" b="39"/>
                </a:stretch>
              </a:blipFill>
            </p:spPr>
            <p:txBody>
              <a:bodyPr/>
              <a:lstStyle/>
              <a:p>
                <a:r>
                  <a:rPr lang="zh-CN" altLang="en-US">
                    <a:noFill/>
                  </a:rPr>
                  <a:t> </a:t>
                </a:r>
              </a:p>
            </p:txBody>
          </p:sp>
        </mc:Fallback>
      </mc:AlternateContent>
      <p:sp>
        <p:nvSpPr>
          <p:cNvPr id="14" name="TextBox 4"/>
          <p:cNvSpPr txBox="1"/>
          <p:nvPr/>
        </p:nvSpPr>
        <p:spPr>
          <a:xfrm>
            <a:off x="451484" y="3267957"/>
            <a:ext cx="11348506" cy="646331"/>
          </a:xfrm>
          <a:prstGeom prst="rect">
            <a:avLst/>
          </a:prstGeom>
          <a:noFill/>
        </p:spPr>
        <p:txBody>
          <a:bodyPr wrap="square" rtlCol="0">
            <a:spAutoFit/>
          </a:bodyPr>
          <a:lstStyle/>
          <a:p>
            <a:pPr defTabSz="609600"/>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3.</a:t>
            </a:r>
            <a:r>
              <a:rPr lang="en-US" altLang="zh-CN" sz="1800" b="0" i="0" u="none" strike="noStrike" baseline="0" dirty="0">
                <a:latin typeface="宋体" panose="02010600030101010101" pitchFamily="2" charset="-122"/>
                <a:ea typeface="宋体" panose="02010600030101010101" pitchFamily="2" charset="-122"/>
              </a:rPr>
              <a:t> </a:t>
            </a:r>
            <a:r>
              <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互补双对数模型</a:t>
            </a:r>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(Complementary Log-log Model)</a:t>
            </a:r>
          </a:p>
        </p:txBody>
      </p:sp>
      <mc:AlternateContent xmlns:mc="http://schemas.openxmlformats.org/markup-compatibility/2006" xmlns:a14="http://schemas.microsoft.com/office/drawing/2010/main">
        <mc:Choice Requires="a14">
          <p:sp>
            <p:nvSpPr>
              <p:cNvPr id="15" name="文本框 14"/>
              <p:cNvSpPr txBox="1"/>
              <p:nvPr/>
            </p:nvSpPr>
            <p:spPr>
              <a:xfrm>
                <a:off x="2904978" y="4424166"/>
                <a:ext cx="6166338" cy="481863"/>
              </a:xfrm>
              <a:prstGeom prst="rect">
                <a:avLst/>
              </a:prstGeom>
              <a:noFill/>
            </p:spPr>
            <p:txBody>
              <a:bodyPr wrap="square">
                <a:spAutoFit/>
              </a:bodyPr>
              <a:lstStyle/>
              <a:p>
                <a14:m>
                  <m:oMath xmlns:m="http://schemas.openxmlformats.org/officeDocument/2006/math">
                    <m:sSub>
                      <m:sSubPr>
                        <m:ctrlPr>
                          <a:rPr lang="en-US" altLang="zh-CN" sz="2400" b="0" i="1" smtClean="0">
                            <a:latin typeface="Cambria Math" panose="02040503050406030204" pitchFamily="18" charset="0"/>
                            <a:ea typeface="Adobe 楷体 Std R" pitchFamily="18" charset="-122"/>
                          </a:rPr>
                        </m:ctrlPr>
                      </m:sSubPr>
                      <m:e>
                        <m:r>
                          <a:rPr lang="zh-CN" altLang="en-US" sz="2400" b="0" i="1" smtClean="0">
                            <a:latin typeface="Cambria Math" panose="02040503050406030204"/>
                            <a:ea typeface="Adobe 楷体 Std R" pitchFamily="18" charset="-122"/>
                          </a:rPr>
                          <m:t>𝜋</m:t>
                        </m:r>
                      </m:e>
                      <m:sub>
                        <m:r>
                          <a:rPr lang="en-US" altLang="zh-CN" sz="2400" b="0" i="1" smtClean="0">
                            <a:latin typeface="Cambria Math" panose="02040503050406030204"/>
                            <a:ea typeface="Adobe 楷体 Std R" pitchFamily="18" charset="-122"/>
                          </a:rPr>
                          <m:t>𝑖</m:t>
                        </m:r>
                      </m:sub>
                    </m:sSub>
                    <m:r>
                      <a:rPr lang="en-US" altLang="zh-CN" sz="2400" b="0" i="1" smtClean="0">
                        <a:latin typeface="Cambria Math" panose="02040503050406030204"/>
                        <a:ea typeface="Adobe 楷体 Std R" pitchFamily="18" charset="-122"/>
                      </a:rPr>
                      <m:t>=</m:t>
                    </m:r>
                    <m:r>
                      <a:rPr lang="en-US" altLang="zh-CN" sz="2400" b="0" i="1" smtClean="0">
                        <a:latin typeface="Cambria Math" panose="02040503050406030204"/>
                        <a:ea typeface="Adobe 楷体 Std R" pitchFamily="18" charset="-122"/>
                      </a:rPr>
                      <m:t>𝑃</m:t>
                    </m:r>
                    <m:d>
                      <m:dPr>
                        <m:ctrlPr>
                          <a:rPr lang="en-US" altLang="zh-CN" sz="2400" b="0" i="1" smtClean="0">
                            <a:latin typeface="Cambria Math" panose="02040503050406030204" pitchFamily="18" charset="0"/>
                            <a:ea typeface="Adobe 楷体 Std R" pitchFamily="18" charset="-122"/>
                          </a:rPr>
                        </m:ctrlPr>
                      </m:dPr>
                      <m:e>
                        <m:r>
                          <a:rPr lang="en-US" altLang="zh-CN" sz="2400" i="1">
                            <a:latin typeface="Cambria Math" panose="02040503050406030204"/>
                            <a:ea typeface="Adobe 楷体 Std R" pitchFamily="18" charset="-122"/>
                          </a:rPr>
                          <m:t>𝑖</m:t>
                        </m:r>
                        <m:r>
                          <a:rPr lang="en-US" altLang="zh-CN" sz="2400" i="1">
                            <a:latin typeface="Cambria Math" panose="02040503050406030204"/>
                            <a:ea typeface="Cambria Math" panose="02040503050406030204"/>
                          </a:rPr>
                          <m:t>∈</m:t>
                        </m:r>
                        <m:r>
                          <a:rPr lang="en-US" altLang="zh-CN" sz="2400" b="0" i="1" smtClean="0">
                            <a:latin typeface="Cambria Math" panose="02040503050406030204" pitchFamily="18" charset="0"/>
                            <a:ea typeface="Cambria Math" panose="02040503050406030204"/>
                          </a:rPr>
                          <m:t>𝑆</m:t>
                        </m:r>
                        <m:r>
                          <a:rPr lang="en-US" altLang="zh-CN" sz="2400" i="1">
                            <a:latin typeface="Cambria Math" panose="02040503050406030204"/>
                            <a:ea typeface="Cambria Math" panose="02040503050406030204"/>
                          </a:rPr>
                          <m:t>|</m:t>
                        </m:r>
                        <m:sSub>
                          <m:sSubPr>
                            <m:ctrlPr>
                              <a:rPr lang="en-US" altLang="zh-CN" sz="2400" i="1">
                                <a:latin typeface="Cambria Math" panose="02040503050406030204" pitchFamily="18" charset="0"/>
                                <a:ea typeface="Cambria Math" panose="02040503050406030204"/>
                              </a:rPr>
                            </m:ctrlPr>
                          </m:sSubPr>
                          <m:e>
                            <m:r>
                              <a:rPr lang="en-US" altLang="zh-CN" sz="2400" i="1">
                                <a:latin typeface="Cambria Math" panose="02040503050406030204"/>
                                <a:ea typeface="Cambria Math" panose="02040503050406030204"/>
                              </a:rPr>
                              <m:t>𝑥</m:t>
                            </m:r>
                          </m:e>
                          <m:sub>
                            <m:r>
                              <a:rPr lang="en-US" altLang="zh-CN" sz="2400" i="1">
                                <a:latin typeface="Cambria Math" panose="02040503050406030204"/>
                                <a:ea typeface="Cambria Math" panose="02040503050406030204"/>
                              </a:rPr>
                              <m:t>𝑖</m:t>
                            </m:r>
                          </m:sub>
                        </m:sSub>
                      </m:e>
                    </m:d>
                  </m:oMath>
                </a14:m>
                <a:r>
                  <a:rPr lang="en-US" altLang="zh-CN" sz="2400" dirty="0">
                    <a:latin typeface="Adobe 楷体 Std R" pitchFamily="18" charset="-122"/>
                    <a:ea typeface="Adobe 楷体 Std R" pitchFamily="18" charset="-122"/>
                  </a:rPr>
                  <a:t>=</a:t>
                </a:r>
                <a14:m>
                  <m:oMath xmlns:m="http://schemas.openxmlformats.org/officeDocument/2006/math">
                    <m:r>
                      <a:rPr lang="en-US" altLang="zh-CN" sz="2400" i="1" dirty="0">
                        <a:latin typeface="Cambria Math" panose="02040503050406030204" pitchFamily="18" charset="0"/>
                        <a:ea typeface="Cambria Math" panose="02040503050406030204" pitchFamily="18" charset="0"/>
                      </a:rPr>
                      <m:t>1</m:t>
                    </m:r>
                    <m:r>
                      <a:rPr lang="en-US" altLang="zh-CN" sz="2400" i="1" dirty="0" smtClean="0">
                        <a:latin typeface="Cambria Math" panose="02040503050406030204" pitchFamily="18" charset="0"/>
                        <a:ea typeface="Cambria Math" panose="02040503050406030204" pitchFamily="18" charset="0"/>
                      </a:rPr>
                      <m:t>−</m:t>
                    </m:r>
                    <m:r>
                      <m:rPr>
                        <m:sty m:val="p"/>
                      </m:rPr>
                      <a:rPr lang="en-US" altLang="zh-CN" sz="2400" b="0" i="0" dirty="0" smtClean="0">
                        <a:latin typeface="Cambria Math" panose="02040503050406030204" pitchFamily="18" charset="0"/>
                        <a:ea typeface="Cambria Math" panose="02040503050406030204" pitchFamily="18" charset="0"/>
                      </a:rPr>
                      <m:t>exp</m:t>
                    </m:r>
                    <m:r>
                      <a:rPr lang="en-US" altLang="zh-CN" sz="2400" b="0" i="1" dirty="0" smtClean="0">
                        <a:latin typeface="Cambria Math" panose="02040503050406030204" pitchFamily="18" charset="0"/>
                        <a:ea typeface="Cambria Math" panose="02040503050406030204" pitchFamily="18" charset="0"/>
                      </a:rPr>
                      <m:t>⁡[−</m:t>
                    </m:r>
                    <m:r>
                      <m:rPr>
                        <m:sty m:val="p"/>
                      </m:rPr>
                      <a:rPr lang="en-US" altLang="zh-CN" sz="2400" b="0" i="0" dirty="0" smtClean="0">
                        <a:latin typeface="Cambria Math" panose="02040503050406030204" pitchFamily="18" charset="0"/>
                        <a:ea typeface="Cambria Math" panose="02040503050406030204" pitchFamily="18" charset="0"/>
                      </a:rPr>
                      <m:t>exp</m:t>
                    </m:r>
                    <m:r>
                      <a:rPr lang="en-US" altLang="zh-CN" sz="2400" b="0" i="1" dirty="0" smtClean="0">
                        <a:latin typeface="Cambria Math" panose="02040503050406030204" pitchFamily="18" charset="0"/>
                        <a:ea typeface="Cambria Math" panose="02040503050406030204" pitchFamily="18" charset="0"/>
                      </a:rPr>
                      <m:t>⁡(</m:t>
                    </m:r>
                    <m:sSubSup>
                      <m:sSubSupPr>
                        <m:ctrlPr>
                          <a:rPr lang="en-US" altLang="zh-CN" sz="2400" i="1">
                            <a:latin typeface="Cambria Math" panose="02040503050406030204" pitchFamily="18" charset="0"/>
                            <a:ea typeface="Cambria Math" panose="02040503050406030204"/>
                          </a:rPr>
                        </m:ctrlPr>
                      </m:sSubSupPr>
                      <m:e>
                        <m:r>
                          <a:rPr lang="en-US" altLang="zh-CN" sz="2400" i="1">
                            <a:latin typeface="Cambria Math" panose="02040503050406030204"/>
                            <a:ea typeface="Cambria Math" panose="02040503050406030204"/>
                          </a:rPr>
                          <m:t>𝑥</m:t>
                        </m:r>
                      </m:e>
                      <m:sub>
                        <m:r>
                          <a:rPr lang="en-US" altLang="zh-CN" sz="2400" i="1">
                            <a:latin typeface="Cambria Math" panose="02040503050406030204" pitchFamily="18" charset="0"/>
                            <a:ea typeface="Cambria Math" panose="02040503050406030204"/>
                          </a:rPr>
                          <m:t>𝑖</m:t>
                        </m:r>
                      </m:sub>
                      <m:sup>
                        <m:r>
                          <a:rPr lang="en-US" altLang="zh-CN" sz="2400" i="1">
                            <a:latin typeface="Cambria Math" panose="02040503050406030204" pitchFamily="18" charset="0"/>
                            <a:ea typeface="Cambria Math" panose="02040503050406030204"/>
                          </a:rPr>
                          <m:t>𝑇</m:t>
                        </m:r>
                      </m:sup>
                    </m:sSubSup>
                    <m:r>
                      <a:rPr lang="zh-CN" altLang="en-US" sz="2400" i="1" dirty="0">
                        <a:latin typeface="Cambria Math" panose="02040503050406030204"/>
                        <a:ea typeface="Adobe 楷体 Std R" pitchFamily="18" charset="-122"/>
                      </a:rPr>
                      <m:t>𝜃</m:t>
                    </m:r>
                    <m:r>
                      <a:rPr lang="en-US" altLang="zh-CN" sz="2400" b="0" i="1" dirty="0" smtClean="0">
                        <a:latin typeface="Cambria Math" panose="02040503050406030204" pitchFamily="18" charset="0"/>
                        <a:ea typeface="Cambria Math" panose="02040503050406030204" pitchFamily="18" charset="0"/>
                      </a:rPr>
                      <m:t>)]</m:t>
                    </m:r>
                  </m:oMath>
                </a14:m>
                <a:endParaRPr lang="zh-CN" altLang="en-US" sz="2400" dirty="0"/>
              </a:p>
            </p:txBody>
          </p:sp>
        </mc:Choice>
        <mc:Fallback xmlns="">
          <p:sp>
            <p:nvSpPr>
              <p:cNvPr id="15" name="文本框 14"/>
              <p:cNvSpPr txBox="1">
                <a:spLocks noRot="1" noChangeAspect="1" noMove="1" noResize="1" noEditPoints="1" noAdjustHandles="1" noChangeArrowheads="1" noChangeShapeType="1" noTextEdit="1"/>
              </p:cNvSpPr>
              <p:nvPr/>
            </p:nvSpPr>
            <p:spPr>
              <a:xfrm>
                <a:off x="2904978" y="4424166"/>
                <a:ext cx="6166338" cy="481863"/>
              </a:xfrm>
              <a:prstGeom prst="rect">
                <a:avLst/>
              </a:prstGeom>
              <a:blipFill rotWithShape="1">
                <a:blip r:embed="rId10"/>
                <a:stretch>
                  <a:fillRect l="-8" t="-25" r="6" b="4"/>
                </a:stretch>
              </a:blipFill>
            </p:spPr>
            <p:txBody>
              <a:bodyPr/>
              <a:lstStyle/>
              <a:p>
                <a:r>
                  <a:rPr lang="zh-CN" altLang="en-US">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59539"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4128"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5" name="TextBox 4"/>
          <p:cNvSpPr txBox="1"/>
          <p:nvPr/>
        </p:nvSpPr>
        <p:spPr>
          <a:xfrm>
            <a:off x="282859" y="48106"/>
            <a:ext cx="9272162" cy="646331"/>
          </a:xfrm>
          <a:prstGeom prst="rect">
            <a:avLst/>
          </a:prstGeom>
          <a:noFill/>
        </p:spPr>
        <p:txBody>
          <a:bodyPr wrap="square" rtlCol="0">
            <a:spAutoFit/>
          </a:bodyPr>
          <a:lstStyle/>
          <a:p>
            <a:pPr defTabSz="609600"/>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rPr>
              <a:t>4. </a:t>
            </a:r>
            <a:r>
              <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rPr>
              <a:t>多层线性</a:t>
            </a:r>
            <a:r>
              <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模型</a:t>
            </a:r>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a:t>
            </a:r>
            <a:endPar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endParaRPr>
          </a:p>
        </p:txBody>
      </p:sp>
      <mc:AlternateContent xmlns:mc="http://schemas.openxmlformats.org/markup-compatibility/2006">
        <mc:Choice xmlns:a14="http://schemas.microsoft.com/office/drawing/2010/main" Requires="a14">
          <p:sp>
            <p:nvSpPr>
              <p:cNvPr id="6" name="TextBox 5"/>
              <p:cNvSpPr txBox="1"/>
              <p:nvPr/>
            </p:nvSpPr>
            <p:spPr>
              <a:xfrm>
                <a:off x="691116" y="673172"/>
                <a:ext cx="10813312" cy="5790496"/>
              </a:xfrm>
              <a:prstGeom prst="rect">
                <a:avLst/>
              </a:prstGeom>
              <a:noFill/>
            </p:spPr>
            <p:txBody>
              <a:bodyPr wrap="square" rtlCol="0">
                <a:spAutoFit/>
              </a:bodyPr>
              <a:lstStyle/>
              <a:p>
                <a:r>
                  <a:rPr lang="zh-CN" altLang="en-US" sz="2400" dirty="0">
                    <a:latin typeface="Adobe 楷体 Std R" pitchFamily="18" charset="-122"/>
                    <a:ea typeface="Adobe 楷体 Std R" pitchFamily="18" charset="-122"/>
                  </a:rPr>
                  <a:t>多层线性模型的分析思路可以大致分为两步：</a:t>
                </a:r>
              </a:p>
              <a:p>
                <a:r>
                  <a:rPr lang="zh-CN" altLang="en-US" sz="2400" dirty="0">
                    <a:latin typeface="Adobe 楷体 Std R" pitchFamily="18" charset="-122"/>
                    <a:ea typeface="Adobe 楷体 Std R" pitchFamily="18" charset="-122"/>
                  </a:rPr>
                  <a:t>（</a:t>
                </a:r>
                <a:r>
                  <a:rPr lang="en-US" altLang="zh-CN" sz="2400" dirty="0">
                    <a:latin typeface="Adobe 楷体 Std R" pitchFamily="18" charset="-122"/>
                    <a:ea typeface="Adobe 楷体 Std R" pitchFamily="18" charset="-122"/>
                  </a:rPr>
                  <a:t>1</a:t>
                </a:r>
                <a:r>
                  <a:rPr lang="zh-CN" altLang="en-US" sz="2400" dirty="0">
                    <a:latin typeface="Adobe 楷体 Std R" pitchFamily="18" charset="-122"/>
                    <a:ea typeface="Adobe 楷体 Std R" pitchFamily="18" charset="-122"/>
                  </a:rPr>
                  <a:t>）将多层结构数据在因变量上的变异分割为组内与组间变异两个层次；</a:t>
                </a:r>
              </a:p>
              <a:p>
                <a:r>
                  <a:rPr lang="zh-CN" altLang="en-US" sz="2400" dirty="0">
                    <a:latin typeface="Adobe 楷体 Std R" pitchFamily="18" charset="-122"/>
                    <a:ea typeface="Adobe 楷体 Std R" pitchFamily="18" charset="-122"/>
                  </a:rPr>
                  <a:t>（</a:t>
                </a:r>
                <a:r>
                  <a:rPr lang="en-US" altLang="zh-CN" sz="2400" dirty="0">
                    <a:latin typeface="Adobe 楷体 Std R" pitchFamily="18" charset="-122"/>
                    <a:ea typeface="Adobe 楷体 Std R" pitchFamily="18" charset="-122"/>
                  </a:rPr>
                  <a:t>2</a:t>
                </a:r>
                <a:r>
                  <a:rPr lang="zh-CN" altLang="en-US" sz="2400" dirty="0">
                    <a:latin typeface="Adobe 楷体 Std R" pitchFamily="18" charset="-122"/>
                    <a:ea typeface="Adobe 楷体 Std R" pitchFamily="18" charset="-122"/>
                  </a:rPr>
                  <a:t>）分别在不同层次上引入自变量对二者进行解释。</a:t>
                </a:r>
                <a:endParaRPr lang="en-US" altLang="zh-CN" sz="2400" dirty="0">
                  <a:latin typeface="Adobe 楷体 Std R" pitchFamily="18" charset="-122"/>
                  <a:ea typeface="Adobe 楷体 Std R" pitchFamily="18" charset="-122"/>
                </a:endParaRPr>
              </a:p>
              <a:p>
                <a:endParaRPr lang="en-US" altLang="zh-CN" sz="2400" dirty="0">
                  <a:latin typeface="Adobe 楷体 Std R" pitchFamily="18" charset="-122"/>
                  <a:ea typeface="Adobe 楷体 Std R" pitchFamily="18" charset="-122"/>
                </a:endParaRPr>
              </a:p>
              <a:p>
                <a:r>
                  <a:rPr lang="zh-CN" altLang="en-US" sz="2400" dirty="0">
                    <a:latin typeface="Adobe 楷体 Std R" pitchFamily="18" charset="-122"/>
                    <a:ea typeface="Adobe 楷体 Std R" pitchFamily="18" charset="-122"/>
                  </a:rPr>
                  <a:t>多层线性回归，在一般线性模型的基础上添加了分层：</a:t>
                </a:r>
                <a:endParaRPr lang="en-US" altLang="zh-CN" sz="2400" dirty="0">
                  <a:latin typeface="Adobe 楷体 Std R" pitchFamily="18" charset="-122"/>
                  <a:ea typeface="Adobe 楷体 Std R" pitchFamily="18" charset="-122"/>
                </a:endParaRPr>
              </a:p>
              <a:p>
                <a:endParaRPr lang="en-US" altLang="zh-CN" sz="2400" dirty="0">
                  <a:latin typeface="Adobe 楷体 Std R" pitchFamily="18" charset="-122"/>
                  <a:ea typeface="Adobe 楷体 Std R" pitchFamily="18" charset="-122"/>
                </a:endParaRPr>
              </a:p>
              <a:p>
                <a:r>
                  <a:rPr lang="en-US" altLang="zh-CN" sz="2400" dirty="0">
                    <a:latin typeface="Adobe 楷体 Std R" pitchFamily="18" charset="-122"/>
                    <a:ea typeface="Adobe 楷体 Std R" pitchFamily="18" charset="-122"/>
                  </a:rPr>
                  <a:t>Level1</a:t>
                </a:r>
                <a14:m>
                  <m:oMath xmlns:m="http://schemas.openxmlformats.org/officeDocument/2006/math">
                    <m:r>
                      <a:rPr lang="zh-CN" altLang="en-US" sz="2400">
                        <a:latin typeface="Cambria Math" panose="02040503050406030204" pitchFamily="18" charset="0"/>
                        <a:ea typeface="Adobe 楷体 Std R" pitchFamily="18" charset="-122"/>
                      </a:rPr>
                      <m:t>：</m:t>
                    </m:r>
                    <m:r>
                      <a:rPr lang="en-US" altLang="zh-CN" sz="2400">
                        <a:latin typeface="Cambria Math" panose="02040503050406030204" pitchFamily="18" charset="0"/>
                        <a:ea typeface="Adobe 楷体 Std R" pitchFamily="18" charset="-122"/>
                      </a:rPr>
                      <m:t>              </m:t>
                    </m:r>
                    <m:sSub>
                      <m:sSubPr>
                        <m:ctrlPr>
                          <a:rPr lang="en-US" altLang="zh-CN" sz="2400" i="1">
                            <a:latin typeface="Cambria Math" panose="02040503050406030204" pitchFamily="18" charset="0"/>
                            <a:ea typeface="Adobe 楷体 Std R" pitchFamily="18" charset="-122"/>
                          </a:rPr>
                        </m:ctrlPr>
                      </m:sSubPr>
                      <m:e>
                        <m:r>
                          <a:rPr lang="en-US" altLang="zh-CN" sz="2400">
                            <a:latin typeface="Cambria Math" panose="02040503050406030204" pitchFamily="18" charset="0"/>
                            <a:ea typeface="Adobe 楷体 Std R" pitchFamily="18" charset="-122"/>
                          </a:rPr>
                          <m:t>𝑦</m:t>
                        </m:r>
                      </m:e>
                      <m:sub>
                        <m:r>
                          <a:rPr lang="en-US" altLang="zh-CN" sz="2400">
                            <a:latin typeface="Cambria Math" panose="02040503050406030204" pitchFamily="18" charset="0"/>
                            <a:ea typeface="Adobe 楷体 Std R" pitchFamily="18" charset="-122"/>
                          </a:rPr>
                          <m:t>𝑖𝑗</m:t>
                        </m:r>
                      </m:sub>
                    </m:sSub>
                    <m:r>
                      <a:rPr lang="en-US" altLang="zh-CN" sz="2400">
                        <a:latin typeface="Cambria Math" panose="02040503050406030204" pitchFamily="18" charset="0"/>
                        <a:ea typeface="Adobe 楷体 Std R" pitchFamily="18" charset="-122"/>
                      </a:rPr>
                      <m:t>=</m:t>
                    </m:r>
                    <m:sSub>
                      <m:sSubPr>
                        <m:ctrlPr>
                          <a:rPr lang="en-US" altLang="zh-CN" sz="2400" i="1">
                            <a:latin typeface="Cambria Math" panose="02040503050406030204" pitchFamily="18" charset="0"/>
                            <a:ea typeface="Adobe 楷体 Std R" pitchFamily="18" charset="-122"/>
                          </a:rPr>
                        </m:ctrlPr>
                      </m:sSubPr>
                      <m:e>
                        <m:r>
                          <a:rPr lang="zh-CN" altLang="en-US" sz="2400">
                            <a:latin typeface="Cambria Math" panose="02040503050406030204" pitchFamily="18" charset="0"/>
                            <a:ea typeface="Adobe 楷体 Std R" pitchFamily="18" charset="-122"/>
                          </a:rPr>
                          <m:t>𝛽</m:t>
                        </m:r>
                      </m:e>
                      <m:sub>
                        <m:r>
                          <a:rPr lang="en-US" altLang="zh-CN" sz="2400">
                            <a:latin typeface="Cambria Math" panose="02040503050406030204" pitchFamily="18" charset="0"/>
                            <a:ea typeface="Adobe 楷体 Std R" pitchFamily="18" charset="-122"/>
                          </a:rPr>
                          <m:t>0</m:t>
                        </m:r>
                        <m:r>
                          <a:rPr lang="en-US" altLang="zh-CN" sz="2400">
                            <a:latin typeface="Cambria Math" panose="02040503050406030204" pitchFamily="18" charset="0"/>
                            <a:ea typeface="Adobe 楷体 Std R" pitchFamily="18" charset="-122"/>
                          </a:rPr>
                          <m:t>𝑗</m:t>
                        </m:r>
                      </m:sub>
                    </m:sSub>
                    <m:r>
                      <a:rPr lang="en-US" altLang="zh-CN" sz="2400">
                        <a:latin typeface="Cambria Math" panose="02040503050406030204" pitchFamily="18" charset="0"/>
                        <a:ea typeface="Adobe 楷体 Std R" pitchFamily="18" charset="-122"/>
                      </a:rPr>
                      <m:t>+</m:t>
                    </m:r>
                    <m:sSub>
                      <m:sSubPr>
                        <m:ctrlPr>
                          <a:rPr lang="en-US" altLang="zh-CN" sz="2400" i="1">
                            <a:latin typeface="Cambria Math" panose="02040503050406030204" pitchFamily="18" charset="0"/>
                            <a:ea typeface="Adobe 楷体 Std R" pitchFamily="18" charset="-122"/>
                          </a:rPr>
                        </m:ctrlPr>
                      </m:sSubPr>
                      <m:e>
                        <m:r>
                          <a:rPr lang="zh-CN" altLang="en-US" sz="2400">
                            <a:latin typeface="Cambria Math" panose="02040503050406030204" pitchFamily="18" charset="0"/>
                            <a:ea typeface="Adobe 楷体 Std R" pitchFamily="18" charset="-122"/>
                          </a:rPr>
                          <m:t>𝛽</m:t>
                        </m:r>
                      </m:e>
                      <m:sub>
                        <m:r>
                          <a:rPr lang="en-US" altLang="zh-CN" sz="2400">
                            <a:latin typeface="Cambria Math" panose="02040503050406030204" pitchFamily="18" charset="0"/>
                            <a:ea typeface="Adobe 楷体 Std R" pitchFamily="18" charset="-122"/>
                          </a:rPr>
                          <m:t>1</m:t>
                        </m:r>
                        <m:r>
                          <a:rPr lang="en-US" altLang="zh-CN" sz="2400">
                            <a:latin typeface="Cambria Math" panose="02040503050406030204" pitchFamily="18" charset="0"/>
                            <a:ea typeface="Adobe 楷体 Std R" pitchFamily="18" charset="-122"/>
                          </a:rPr>
                          <m:t>𝑗</m:t>
                        </m:r>
                      </m:sub>
                    </m:sSub>
                    <m:sSub>
                      <m:sSubPr>
                        <m:ctrlPr>
                          <a:rPr lang="en-US" altLang="zh-CN" sz="2400" i="1">
                            <a:latin typeface="Cambria Math" panose="02040503050406030204" pitchFamily="18" charset="0"/>
                            <a:ea typeface="Adobe 楷体 Std R" pitchFamily="18" charset="-122"/>
                          </a:rPr>
                        </m:ctrlPr>
                      </m:sSubPr>
                      <m:e>
                        <m:r>
                          <a:rPr lang="en-US" altLang="zh-CN" sz="2400">
                            <a:latin typeface="Cambria Math" panose="02040503050406030204" pitchFamily="18" charset="0"/>
                            <a:ea typeface="Adobe 楷体 Std R" pitchFamily="18" charset="-122"/>
                          </a:rPr>
                          <m:t>𝑥</m:t>
                        </m:r>
                      </m:e>
                      <m:sub>
                        <m:r>
                          <a:rPr lang="en-US" altLang="zh-CN" sz="2400">
                            <a:latin typeface="Cambria Math" panose="02040503050406030204" pitchFamily="18" charset="0"/>
                            <a:ea typeface="Adobe 楷体 Std R" pitchFamily="18" charset="-122"/>
                          </a:rPr>
                          <m:t>1</m:t>
                        </m:r>
                        <m:r>
                          <a:rPr lang="en-US" altLang="zh-CN" sz="2400">
                            <a:latin typeface="Cambria Math" panose="02040503050406030204" pitchFamily="18" charset="0"/>
                            <a:ea typeface="Adobe 楷体 Std R" pitchFamily="18" charset="-122"/>
                          </a:rPr>
                          <m:t>𝑖𝑗</m:t>
                        </m:r>
                      </m:sub>
                    </m:sSub>
                    <m:r>
                      <a:rPr lang="en-US" altLang="zh-CN" sz="2400">
                        <a:latin typeface="Cambria Math" panose="02040503050406030204" pitchFamily="18" charset="0"/>
                        <a:ea typeface="Adobe 楷体 Std R" pitchFamily="18" charset="-122"/>
                      </a:rPr>
                      <m:t>+</m:t>
                    </m:r>
                    <m:sSub>
                      <m:sSubPr>
                        <m:ctrlPr>
                          <a:rPr lang="en-US" altLang="zh-CN" sz="2400" i="1">
                            <a:latin typeface="Cambria Math" panose="02040503050406030204" pitchFamily="18" charset="0"/>
                            <a:ea typeface="Adobe 楷体 Std R" pitchFamily="18" charset="-122"/>
                          </a:rPr>
                        </m:ctrlPr>
                      </m:sSubPr>
                      <m:e>
                        <m:r>
                          <a:rPr lang="zh-CN" altLang="en-US" sz="2400">
                            <a:latin typeface="Cambria Math" panose="02040503050406030204" pitchFamily="18" charset="0"/>
                            <a:ea typeface="Adobe 楷体 Std R" pitchFamily="18" charset="-122"/>
                          </a:rPr>
                          <m:t>𝜀</m:t>
                        </m:r>
                      </m:e>
                      <m:sub>
                        <m:r>
                          <a:rPr lang="en-US" altLang="zh-CN" sz="2400">
                            <a:latin typeface="Cambria Math" panose="02040503050406030204" pitchFamily="18" charset="0"/>
                            <a:ea typeface="Adobe 楷体 Std R" pitchFamily="18" charset="-122"/>
                          </a:rPr>
                          <m:t>𝑖𝑗</m:t>
                        </m:r>
                      </m:sub>
                    </m:sSub>
                  </m:oMath>
                </a14:m>
                <a:endParaRPr lang="en-US" altLang="zh-CN" sz="2400" dirty="0">
                  <a:latin typeface="Adobe 楷体 Std R" pitchFamily="18" charset="-122"/>
                  <a:ea typeface="Adobe 楷体 Std R" pitchFamily="18" charset="-122"/>
                </a:endParaRPr>
              </a:p>
              <a:p>
                <a:r>
                  <a:rPr lang="en-US" altLang="zh-CN" sz="2400" dirty="0">
                    <a:latin typeface="Adobe 楷体 Std R" pitchFamily="18" charset="-122"/>
                    <a:ea typeface="Adobe 楷体 Std R" pitchFamily="18" charset="-122"/>
                  </a:rPr>
                  <a:t>Level2</a:t>
                </a:r>
                <a:r>
                  <a:rPr lang="zh-CN" altLang="en-US" sz="2400" dirty="0">
                    <a:latin typeface="Adobe 楷体 Std R" pitchFamily="18" charset="-122"/>
                    <a:ea typeface="Adobe 楷体 Std R" pitchFamily="18" charset="-122"/>
                  </a:rPr>
                  <a:t>：           </a:t>
                </a:r>
                <a14:m>
                  <m:oMath xmlns:m="http://schemas.openxmlformats.org/officeDocument/2006/math">
                    <m:sSub>
                      <m:sSubPr>
                        <m:ctrlPr>
                          <a:rPr lang="en-US" altLang="zh-CN" sz="2400" i="1" smtClean="0">
                            <a:latin typeface="Cambria Math" panose="02040503050406030204" pitchFamily="18" charset="0"/>
                            <a:ea typeface="Adobe 楷体 Std R" pitchFamily="18" charset="-122"/>
                          </a:rPr>
                        </m:ctrlPr>
                      </m:sSubPr>
                      <m:e>
                        <m:r>
                          <a:rPr lang="zh-CN" altLang="en-US" sz="2400" i="1" smtClean="0">
                            <a:latin typeface="Cambria Math" panose="02040503050406030204"/>
                            <a:ea typeface="Adobe 楷体 Std R" pitchFamily="18" charset="-122"/>
                          </a:rPr>
                          <m:t>𝛽</m:t>
                        </m:r>
                      </m:e>
                      <m:sub>
                        <m:r>
                          <a:rPr lang="en-US" altLang="zh-CN" sz="2400" b="0" i="1" smtClean="0">
                            <a:latin typeface="Cambria Math" panose="02040503050406030204"/>
                            <a:ea typeface="Adobe 楷体 Std R" pitchFamily="18" charset="-122"/>
                          </a:rPr>
                          <m:t>0</m:t>
                        </m:r>
                        <m:r>
                          <a:rPr lang="en-US" altLang="zh-CN" sz="2400" b="0" i="1" smtClean="0">
                            <a:latin typeface="Cambria Math" panose="02040503050406030204"/>
                            <a:ea typeface="Adobe 楷体 Std R" pitchFamily="18" charset="-122"/>
                          </a:rPr>
                          <m:t>𝑗</m:t>
                        </m:r>
                      </m:sub>
                    </m:sSub>
                    <m:r>
                      <a:rPr lang="en-US" altLang="zh-CN" sz="2400" b="0" i="1" smtClean="0">
                        <a:latin typeface="Cambria Math" panose="02040503050406030204"/>
                        <a:ea typeface="Adobe 楷体 Std R" pitchFamily="18" charset="-122"/>
                      </a:rPr>
                      <m:t>=</m:t>
                    </m:r>
                    <m:sSub>
                      <m:sSubPr>
                        <m:ctrlPr>
                          <a:rPr lang="en-US" altLang="zh-CN" sz="2400" b="0" i="1" smtClean="0">
                            <a:latin typeface="Cambria Math" panose="02040503050406030204" pitchFamily="18" charset="0"/>
                            <a:ea typeface="Adobe 楷体 Std R" pitchFamily="18" charset="-122"/>
                          </a:rPr>
                        </m:ctrlPr>
                      </m:sSubPr>
                      <m:e>
                        <m:r>
                          <a:rPr lang="zh-CN" altLang="en-US" sz="2400" b="0" i="1" smtClean="0">
                            <a:latin typeface="Cambria Math" panose="02040503050406030204"/>
                            <a:ea typeface="Adobe 楷体 Std R" pitchFamily="18" charset="-122"/>
                          </a:rPr>
                          <m:t>𝛾</m:t>
                        </m:r>
                      </m:e>
                      <m:sub>
                        <m:r>
                          <a:rPr lang="en-US" altLang="zh-CN" sz="2400" b="0" i="1" smtClean="0">
                            <a:latin typeface="Cambria Math" panose="02040503050406030204"/>
                            <a:ea typeface="Adobe 楷体 Std R" pitchFamily="18" charset="-122"/>
                          </a:rPr>
                          <m:t>00</m:t>
                        </m:r>
                      </m:sub>
                    </m:sSub>
                    <m:r>
                      <a:rPr lang="en-US" altLang="zh-CN" sz="2400" b="0" i="1" smtClean="0">
                        <a:latin typeface="Cambria Math" panose="02040503050406030204"/>
                        <a:ea typeface="Adobe 楷体 Std R" pitchFamily="18" charset="-122"/>
                      </a:rPr>
                      <m:t>+</m:t>
                    </m:r>
                    <m:sSub>
                      <m:sSubPr>
                        <m:ctrlPr>
                          <a:rPr lang="en-US" altLang="zh-CN" sz="2400" b="0" i="1" smtClean="0">
                            <a:latin typeface="Cambria Math" panose="02040503050406030204" pitchFamily="18" charset="0"/>
                            <a:ea typeface="Adobe 楷体 Std R" pitchFamily="18" charset="-122"/>
                          </a:rPr>
                        </m:ctrlPr>
                      </m:sSubPr>
                      <m:e>
                        <m:r>
                          <a:rPr lang="en-US" altLang="zh-CN" sz="2400" b="0" i="1" smtClean="0">
                            <a:latin typeface="Cambria Math" panose="02040503050406030204"/>
                            <a:ea typeface="Adobe 楷体 Std R" pitchFamily="18" charset="-122"/>
                          </a:rPr>
                          <m:t>𝑢</m:t>
                        </m:r>
                      </m:e>
                      <m:sub>
                        <m:r>
                          <a:rPr lang="en-US" altLang="zh-CN" sz="2400" b="0" i="1" smtClean="0">
                            <a:latin typeface="Cambria Math" panose="02040503050406030204"/>
                            <a:ea typeface="Adobe 楷体 Std R" pitchFamily="18" charset="-122"/>
                          </a:rPr>
                          <m:t>0</m:t>
                        </m:r>
                        <m:r>
                          <a:rPr lang="en-US" altLang="zh-CN" sz="2400" b="0" i="1" smtClean="0">
                            <a:latin typeface="Cambria Math" panose="02040503050406030204"/>
                            <a:ea typeface="Adobe 楷体 Std R" pitchFamily="18" charset="-122"/>
                          </a:rPr>
                          <m:t>𝑗</m:t>
                        </m:r>
                      </m:sub>
                    </m:sSub>
                  </m:oMath>
                </a14:m>
                <a:endParaRPr lang="en-US" altLang="zh-CN" sz="2400" dirty="0">
                  <a:latin typeface="Adobe 楷体 Std R" pitchFamily="18" charset="-122"/>
                  <a:ea typeface="Adobe 楷体 Std R" pitchFamily="18" charset="-122"/>
                </a:endParaRPr>
              </a:p>
              <a:p>
                <a:r>
                  <a:rPr lang="en-US" altLang="zh-CN" sz="2400" dirty="0">
                    <a:latin typeface="Adobe 楷体 Std R" pitchFamily="18" charset="-122"/>
                    <a:ea typeface="Adobe 楷体 Std R" pitchFamily="18" charset="-122"/>
                  </a:rPr>
                  <a:t>                        </a:t>
                </a:r>
                <a14:m>
                  <m:oMath xmlns:m="http://schemas.openxmlformats.org/officeDocument/2006/math">
                    <m:sSub>
                      <m:sSubPr>
                        <m:ctrlPr>
                          <a:rPr lang="en-US" altLang="zh-CN" sz="2400" i="1" smtClean="0">
                            <a:latin typeface="Cambria Math" panose="02040503050406030204" pitchFamily="18" charset="0"/>
                            <a:ea typeface="Adobe 楷体 Std R" pitchFamily="18" charset="-122"/>
                          </a:rPr>
                        </m:ctrlPr>
                      </m:sSubPr>
                      <m:e>
                        <m:r>
                          <a:rPr lang="zh-CN" altLang="en-US" sz="2400" i="1" smtClean="0">
                            <a:latin typeface="Cambria Math" panose="02040503050406030204"/>
                            <a:ea typeface="Adobe 楷体 Std R" pitchFamily="18" charset="-122"/>
                          </a:rPr>
                          <m:t>𝛽</m:t>
                        </m:r>
                      </m:e>
                      <m:sub>
                        <m:r>
                          <a:rPr lang="en-US" altLang="zh-CN" sz="2400" b="0" i="1" smtClean="0">
                            <a:latin typeface="Cambria Math" panose="02040503050406030204"/>
                            <a:ea typeface="Adobe 楷体 Std R" pitchFamily="18" charset="-122"/>
                          </a:rPr>
                          <m:t>1</m:t>
                        </m:r>
                        <m:r>
                          <a:rPr lang="en-US" altLang="zh-CN" sz="2400" b="0" i="1" smtClean="0">
                            <a:latin typeface="Cambria Math" panose="02040503050406030204"/>
                            <a:ea typeface="Adobe 楷体 Std R" pitchFamily="18" charset="-122"/>
                          </a:rPr>
                          <m:t>𝑗</m:t>
                        </m:r>
                      </m:sub>
                    </m:sSub>
                    <m:r>
                      <a:rPr lang="en-US" altLang="zh-CN" sz="2400" b="0" i="1" smtClean="0">
                        <a:latin typeface="Cambria Math" panose="02040503050406030204"/>
                        <a:ea typeface="Adobe 楷体 Std R" pitchFamily="18" charset="-122"/>
                      </a:rPr>
                      <m:t>=</m:t>
                    </m:r>
                    <m:sSub>
                      <m:sSubPr>
                        <m:ctrlPr>
                          <a:rPr lang="en-US" altLang="zh-CN" sz="2400" b="0" i="1" smtClean="0">
                            <a:latin typeface="Cambria Math" panose="02040503050406030204" pitchFamily="18" charset="0"/>
                            <a:ea typeface="Adobe 楷体 Std R" pitchFamily="18" charset="-122"/>
                          </a:rPr>
                        </m:ctrlPr>
                      </m:sSubPr>
                      <m:e>
                        <m:r>
                          <a:rPr lang="zh-CN" altLang="en-US" sz="2400" b="0" i="1" smtClean="0">
                            <a:latin typeface="Cambria Math" panose="02040503050406030204"/>
                            <a:ea typeface="Adobe 楷体 Std R" pitchFamily="18" charset="-122"/>
                          </a:rPr>
                          <m:t>𝛾</m:t>
                        </m:r>
                      </m:e>
                      <m:sub>
                        <m:r>
                          <a:rPr lang="en-US" altLang="zh-CN" sz="2400" b="0" i="1" smtClean="0">
                            <a:latin typeface="Cambria Math" panose="02040503050406030204"/>
                            <a:ea typeface="Adobe 楷体 Std R" pitchFamily="18" charset="-122"/>
                          </a:rPr>
                          <m:t>10</m:t>
                        </m:r>
                      </m:sub>
                    </m:sSub>
                    <m:r>
                      <a:rPr lang="en-US" altLang="zh-CN" sz="2400" b="0" i="1" smtClean="0">
                        <a:latin typeface="Cambria Math" panose="02040503050406030204"/>
                        <a:ea typeface="Adobe 楷体 Std R" pitchFamily="18" charset="-122"/>
                      </a:rPr>
                      <m:t>+</m:t>
                    </m:r>
                    <m:sSub>
                      <m:sSubPr>
                        <m:ctrlPr>
                          <a:rPr lang="en-US" altLang="zh-CN" sz="2400" b="0" i="1" smtClean="0">
                            <a:latin typeface="Cambria Math" panose="02040503050406030204" pitchFamily="18" charset="0"/>
                            <a:ea typeface="Adobe 楷体 Std R" pitchFamily="18" charset="-122"/>
                          </a:rPr>
                        </m:ctrlPr>
                      </m:sSubPr>
                      <m:e>
                        <m:r>
                          <a:rPr lang="en-US" altLang="zh-CN" sz="2400" b="0" i="1" smtClean="0">
                            <a:latin typeface="Cambria Math" panose="02040503050406030204"/>
                            <a:ea typeface="Adobe 楷体 Std R" pitchFamily="18" charset="-122"/>
                          </a:rPr>
                          <m:t>𝑢</m:t>
                        </m:r>
                      </m:e>
                      <m:sub>
                        <m:r>
                          <a:rPr lang="en-US" altLang="zh-CN" sz="2400" b="0" i="1" smtClean="0">
                            <a:latin typeface="Cambria Math" panose="02040503050406030204"/>
                            <a:ea typeface="Adobe 楷体 Std R" pitchFamily="18" charset="-122"/>
                          </a:rPr>
                          <m:t>1</m:t>
                        </m:r>
                        <m:r>
                          <a:rPr lang="en-US" altLang="zh-CN" sz="2400" b="0" i="1" smtClean="0">
                            <a:latin typeface="Cambria Math" panose="02040503050406030204"/>
                            <a:ea typeface="Adobe 楷体 Std R" pitchFamily="18" charset="-122"/>
                          </a:rPr>
                          <m:t>𝑗</m:t>
                        </m:r>
                      </m:sub>
                    </m:sSub>
                  </m:oMath>
                </a14:m>
                <a:endParaRPr lang="en-US" altLang="zh-CN" sz="2400" dirty="0">
                  <a:latin typeface="Adobe 楷体 Std R" pitchFamily="18" charset="-122"/>
                  <a:ea typeface="Adobe 楷体 Std R" pitchFamily="18" charset="-122"/>
                </a:endParaRPr>
              </a:p>
              <a:p>
                <a:endParaRPr lang="en-US" altLang="zh-CN" sz="2400" dirty="0">
                  <a:latin typeface="Adobe 楷体 Std R" pitchFamily="18" charset="-122"/>
                  <a:ea typeface="Adobe 楷体 Std R" pitchFamily="18" charset="-122"/>
                </a:endParaRPr>
              </a:p>
              <a:p>
                <a:r>
                  <a:rPr lang="zh-CN" altLang="en-US" sz="2400" dirty="0">
                    <a:latin typeface="Adobe 楷体 Std R" pitchFamily="18" charset="-122"/>
                    <a:ea typeface="Adobe 楷体 Std R" pitchFamily="18" charset="-122"/>
                  </a:rPr>
                  <a:t>其中，</a:t>
                </a:r>
                <a14:m>
                  <m:oMath xmlns:m="http://schemas.openxmlformats.org/officeDocument/2006/math">
                    <m:r>
                      <a:rPr lang="en-US" altLang="zh-CN" sz="2400" b="0" i="1" smtClean="0">
                        <a:latin typeface="Cambria Math" panose="02040503050406030204"/>
                        <a:ea typeface="Adobe 楷体 Std R" pitchFamily="18" charset="-122"/>
                      </a:rPr>
                      <m:t>𝑦</m:t>
                    </m:r>
                  </m:oMath>
                </a14:m>
                <a:r>
                  <a:rPr lang="zh-CN" altLang="en-US" sz="2400" dirty="0">
                    <a:latin typeface="Adobe 楷体 Std R" pitchFamily="18" charset="-122"/>
                    <a:ea typeface="Adobe 楷体 Std R" pitchFamily="18" charset="-122"/>
                  </a:rPr>
                  <a:t>为中介变量，</a:t>
                </a:r>
                <a14:m>
                  <m:oMath xmlns:m="http://schemas.openxmlformats.org/officeDocument/2006/math">
                    <m:r>
                      <a:rPr lang="en-US" altLang="zh-CN" sz="2400" b="0" i="1" smtClean="0">
                        <a:latin typeface="Cambria Math" panose="02040503050406030204"/>
                        <a:ea typeface="Adobe 楷体 Std R" pitchFamily="18" charset="-122"/>
                      </a:rPr>
                      <m:t>𝑥</m:t>
                    </m:r>
                  </m:oMath>
                </a14:m>
                <a:r>
                  <a:rPr lang="zh-CN" altLang="en-US" sz="2400" dirty="0">
                    <a:latin typeface="Adobe 楷体 Std R" pitchFamily="18" charset="-122"/>
                    <a:ea typeface="Adobe 楷体 Std R" pitchFamily="18" charset="-122"/>
                  </a:rPr>
                  <a:t>为自变量，</a:t>
                </a:r>
                <a14:m>
                  <m:oMath xmlns:m="http://schemas.openxmlformats.org/officeDocument/2006/math">
                    <m:sSub>
                      <m:sSubPr>
                        <m:ctrlPr>
                          <a:rPr lang="en-US" altLang="zh-CN" sz="2400" i="1">
                            <a:latin typeface="Cambria Math" panose="02040503050406030204" pitchFamily="18" charset="0"/>
                            <a:ea typeface="Adobe 楷体 Std R" pitchFamily="18" charset="-122"/>
                          </a:rPr>
                        </m:ctrlPr>
                      </m:sSubPr>
                      <m:e>
                        <m:r>
                          <a:rPr lang="zh-CN" altLang="en-US" sz="2400">
                            <a:latin typeface="Cambria Math" panose="02040503050406030204"/>
                            <a:ea typeface="Adobe 楷体 Std R" pitchFamily="18" charset="-122"/>
                          </a:rPr>
                          <m:t>𝛽</m:t>
                        </m:r>
                      </m:e>
                      <m:sub>
                        <m:r>
                          <a:rPr lang="en-US" altLang="zh-CN" sz="2400">
                            <a:latin typeface="Cambria Math" panose="02040503050406030204"/>
                            <a:ea typeface="Adobe 楷体 Std R" pitchFamily="18" charset="-122"/>
                          </a:rPr>
                          <m:t>0</m:t>
                        </m:r>
                        <m:r>
                          <a:rPr lang="en-US" altLang="zh-CN" sz="2400">
                            <a:latin typeface="Cambria Math" panose="02040503050406030204"/>
                            <a:ea typeface="Adobe 楷体 Std R" pitchFamily="18" charset="-122"/>
                          </a:rPr>
                          <m:t>𝑗</m:t>
                        </m:r>
                      </m:sub>
                    </m:sSub>
                    <m:r>
                      <a:rPr lang="zh-CN" altLang="en-US" sz="2400" i="1">
                        <a:latin typeface="Cambria Math" panose="02040503050406030204" pitchFamily="18" charset="0"/>
                        <a:ea typeface="Adobe 楷体 Std R" pitchFamily="18" charset="-122"/>
                      </a:rPr>
                      <m:t>为</m:t>
                    </m:r>
                    <m:r>
                      <a:rPr lang="zh-CN" altLang="en-US" sz="2400" i="1">
                        <a:latin typeface="Cambria Math" panose="02040503050406030204"/>
                        <a:ea typeface="Adobe 楷体 Std R" pitchFamily="18" charset="-122"/>
                      </a:rPr>
                      <m:t>截距</m:t>
                    </m:r>
                    <m:r>
                      <a:rPr lang="zh-CN" altLang="en-US" sz="2400" b="0" i="1" smtClean="0">
                        <a:latin typeface="Cambria Math" panose="02040503050406030204"/>
                        <a:ea typeface="Adobe 楷体 Std R" pitchFamily="18" charset="-122"/>
                      </a:rPr>
                      <m:t>，</m:t>
                    </m:r>
                    <m:sSub>
                      <m:sSubPr>
                        <m:ctrlPr>
                          <a:rPr lang="en-US" altLang="zh-CN" sz="2400" i="1">
                            <a:latin typeface="Cambria Math" panose="02040503050406030204" pitchFamily="18" charset="0"/>
                            <a:ea typeface="Adobe 楷体 Std R" pitchFamily="18" charset="-122"/>
                          </a:rPr>
                        </m:ctrlPr>
                      </m:sSubPr>
                      <m:e>
                        <m:r>
                          <a:rPr lang="zh-CN" altLang="en-US" sz="2400" i="1">
                            <a:latin typeface="Cambria Math" panose="02040503050406030204"/>
                            <a:ea typeface="Adobe 楷体 Std R" pitchFamily="18" charset="-122"/>
                          </a:rPr>
                          <m:t>𝛽</m:t>
                        </m:r>
                      </m:e>
                      <m:sub>
                        <m:r>
                          <a:rPr lang="en-US" altLang="zh-CN" sz="2400" i="1">
                            <a:latin typeface="Cambria Math" panose="02040503050406030204"/>
                            <a:ea typeface="Adobe 楷体 Std R" pitchFamily="18" charset="-122"/>
                          </a:rPr>
                          <m:t>1</m:t>
                        </m:r>
                        <m:r>
                          <a:rPr lang="en-US" altLang="zh-CN" sz="2400" i="1">
                            <a:latin typeface="Cambria Math" panose="02040503050406030204"/>
                            <a:ea typeface="Adobe 楷体 Std R" pitchFamily="18" charset="-122"/>
                          </a:rPr>
                          <m:t>𝑗</m:t>
                        </m:r>
                      </m:sub>
                    </m:sSub>
                  </m:oMath>
                </a14:m>
                <a:r>
                  <a:rPr lang="zh-CN" altLang="en-US" sz="2400" dirty="0">
                    <a:latin typeface="Adobe 楷体 Std R" pitchFamily="18" charset="-122"/>
                    <a:ea typeface="Adobe 楷体 Std R" pitchFamily="18" charset="-122"/>
                  </a:rPr>
                  <a:t>为</a:t>
                </a:r>
                <a14:m>
                  <m:oMath xmlns:m="http://schemas.openxmlformats.org/officeDocument/2006/math">
                    <m:r>
                      <a:rPr lang="en-US" altLang="zh-CN" sz="2400" i="1">
                        <a:latin typeface="Cambria Math" panose="02040503050406030204"/>
                        <a:ea typeface="Adobe 楷体 Std R" pitchFamily="18" charset="-122"/>
                      </a:rPr>
                      <m:t>𝑥</m:t>
                    </m:r>
                  </m:oMath>
                </a14:m>
                <a:r>
                  <a:rPr lang="zh-CN" altLang="en-US" sz="2400" dirty="0">
                    <a:latin typeface="Adobe 楷体 Std R" pitchFamily="18" charset="-122"/>
                    <a:ea typeface="Adobe 楷体 Std R" pitchFamily="18" charset="-122"/>
                  </a:rPr>
                  <a:t>对</a:t>
                </a:r>
                <a14:m>
                  <m:oMath xmlns:m="http://schemas.openxmlformats.org/officeDocument/2006/math">
                    <m:r>
                      <a:rPr lang="en-US" altLang="zh-CN" sz="2400" i="1">
                        <a:latin typeface="Cambria Math" panose="02040503050406030204"/>
                        <a:ea typeface="Adobe 楷体 Std R" pitchFamily="18" charset="-122"/>
                      </a:rPr>
                      <m:t>𝑦</m:t>
                    </m:r>
                  </m:oMath>
                </a14:m>
                <a:r>
                  <a:rPr lang="zh-CN" altLang="en-US" sz="2400" dirty="0">
                    <a:latin typeface="Adobe 楷体 Std R" pitchFamily="18" charset="-122"/>
                    <a:ea typeface="Adobe 楷体 Std R" pitchFamily="18" charset="-122"/>
                  </a:rPr>
                  <a:t>影响的斜率，</a:t>
                </a:r>
                <a14:m>
                  <m:oMath xmlns:m="http://schemas.openxmlformats.org/officeDocument/2006/math">
                    <m:sSub>
                      <m:sSubPr>
                        <m:ctrlPr>
                          <a:rPr lang="en-US" altLang="zh-CN" sz="2400" i="1">
                            <a:latin typeface="Cambria Math" panose="02040503050406030204" pitchFamily="18" charset="0"/>
                            <a:ea typeface="Adobe 楷体 Std R" pitchFamily="18" charset="-122"/>
                          </a:rPr>
                        </m:ctrlPr>
                      </m:sSubPr>
                      <m:e>
                        <m:r>
                          <a:rPr lang="zh-CN" altLang="en-US" sz="2400">
                            <a:latin typeface="Cambria Math" panose="02040503050406030204"/>
                            <a:ea typeface="Adobe 楷体 Std R" pitchFamily="18" charset="-122"/>
                          </a:rPr>
                          <m:t>𝜀</m:t>
                        </m:r>
                      </m:e>
                      <m:sub>
                        <m:r>
                          <a:rPr lang="en-US" altLang="zh-CN" sz="2400">
                            <a:latin typeface="Cambria Math" panose="02040503050406030204"/>
                            <a:ea typeface="Adobe 楷体 Std R" pitchFamily="18" charset="-122"/>
                          </a:rPr>
                          <m:t>𝑖𝑗</m:t>
                        </m:r>
                      </m:sub>
                    </m:sSub>
                  </m:oMath>
                </a14:m>
                <a:r>
                  <a:rPr lang="zh-CN" altLang="en-US" sz="2400" dirty="0">
                    <a:latin typeface="Adobe 楷体 Std R" pitchFamily="18" charset="-122"/>
                    <a:ea typeface="Adobe 楷体 Std R" pitchFamily="18" charset="-122"/>
                  </a:rPr>
                  <a:t>为随机误差，</a:t>
                </a:r>
                <a14:m>
                  <m:oMath xmlns:m="http://schemas.openxmlformats.org/officeDocument/2006/math">
                    <m:sSub>
                      <m:sSubPr>
                        <m:ctrlPr>
                          <a:rPr lang="en-US" altLang="zh-CN" sz="2400" i="1">
                            <a:latin typeface="Cambria Math" panose="02040503050406030204" pitchFamily="18" charset="0"/>
                            <a:ea typeface="Adobe 楷体 Std R" pitchFamily="18" charset="-122"/>
                          </a:rPr>
                        </m:ctrlPr>
                      </m:sSubPr>
                      <m:e>
                        <m:r>
                          <a:rPr lang="zh-CN" altLang="en-US" sz="2400" i="1">
                            <a:latin typeface="Cambria Math" panose="02040503050406030204"/>
                            <a:ea typeface="Adobe 楷体 Std R" pitchFamily="18" charset="-122"/>
                          </a:rPr>
                          <m:t>𝛾</m:t>
                        </m:r>
                      </m:e>
                      <m:sub>
                        <m:r>
                          <a:rPr lang="en-US" altLang="zh-CN" sz="2400" i="1">
                            <a:latin typeface="Cambria Math" panose="02040503050406030204"/>
                            <a:ea typeface="Adobe 楷体 Std R" pitchFamily="18" charset="-122"/>
                          </a:rPr>
                          <m:t>00</m:t>
                        </m:r>
                      </m:sub>
                    </m:sSub>
                  </m:oMath>
                </a14:m>
                <a:r>
                  <a:rPr lang="zh-CN" altLang="en-US" sz="2400" dirty="0">
                    <a:latin typeface="Adobe 楷体 Std R" pitchFamily="18" charset="-122"/>
                    <a:ea typeface="Adobe 楷体 Std R" pitchFamily="18" charset="-122"/>
                  </a:rPr>
                  <a:t>为截距的固定效应，</a:t>
                </a:r>
                <a14:m>
                  <m:oMath xmlns:m="http://schemas.openxmlformats.org/officeDocument/2006/math">
                    <m:sSub>
                      <m:sSubPr>
                        <m:ctrlPr>
                          <a:rPr lang="en-US" altLang="zh-CN" sz="2400" i="1">
                            <a:latin typeface="Cambria Math" panose="02040503050406030204" pitchFamily="18" charset="0"/>
                            <a:ea typeface="Adobe 楷体 Std R" pitchFamily="18" charset="-122"/>
                          </a:rPr>
                        </m:ctrlPr>
                      </m:sSubPr>
                      <m:e>
                        <m:r>
                          <a:rPr lang="en-US" altLang="zh-CN" sz="2400" i="1">
                            <a:latin typeface="Cambria Math" panose="02040503050406030204"/>
                            <a:ea typeface="Adobe 楷体 Std R" pitchFamily="18" charset="-122"/>
                          </a:rPr>
                          <m:t>𝑢</m:t>
                        </m:r>
                      </m:e>
                      <m:sub>
                        <m:r>
                          <a:rPr lang="en-US" altLang="zh-CN" sz="2400" i="1">
                            <a:latin typeface="Cambria Math" panose="02040503050406030204"/>
                            <a:ea typeface="Adobe 楷体 Std R" pitchFamily="18" charset="-122"/>
                          </a:rPr>
                          <m:t>0</m:t>
                        </m:r>
                        <m:r>
                          <a:rPr lang="en-US" altLang="zh-CN" sz="2400" i="1">
                            <a:latin typeface="Cambria Math" panose="02040503050406030204"/>
                            <a:ea typeface="Adobe 楷体 Std R" pitchFamily="18" charset="-122"/>
                          </a:rPr>
                          <m:t>𝑗</m:t>
                        </m:r>
                      </m:sub>
                    </m:sSub>
                  </m:oMath>
                </a14:m>
                <a:r>
                  <a:rPr lang="zh-CN" altLang="en-US" sz="2400" dirty="0">
                    <a:latin typeface="Adobe 楷体 Std R" pitchFamily="18" charset="-122"/>
                    <a:ea typeface="Adobe 楷体 Std R" pitchFamily="18" charset="-122"/>
                  </a:rPr>
                  <a:t>为截距的随机效应，</a:t>
                </a:r>
                <a14:m>
                  <m:oMath xmlns:m="http://schemas.openxmlformats.org/officeDocument/2006/math">
                    <m:sSub>
                      <m:sSubPr>
                        <m:ctrlPr>
                          <a:rPr lang="en-US" altLang="zh-CN" sz="2400" i="1">
                            <a:latin typeface="Cambria Math" panose="02040503050406030204" pitchFamily="18" charset="0"/>
                            <a:ea typeface="Adobe 楷体 Std R" pitchFamily="18" charset="-122"/>
                          </a:rPr>
                        </m:ctrlPr>
                      </m:sSubPr>
                      <m:e>
                        <m:r>
                          <a:rPr lang="zh-CN" altLang="en-US" sz="2400" i="1">
                            <a:latin typeface="Cambria Math" panose="02040503050406030204"/>
                            <a:ea typeface="Adobe 楷体 Std R" pitchFamily="18" charset="-122"/>
                          </a:rPr>
                          <m:t>𝛾</m:t>
                        </m:r>
                      </m:e>
                      <m:sub>
                        <m:r>
                          <a:rPr lang="en-US" altLang="zh-CN" sz="2400" i="1">
                            <a:latin typeface="Cambria Math" panose="02040503050406030204"/>
                            <a:ea typeface="Adobe 楷体 Std R" pitchFamily="18" charset="-122"/>
                          </a:rPr>
                          <m:t>10</m:t>
                        </m:r>
                      </m:sub>
                    </m:sSub>
                  </m:oMath>
                </a14:m>
                <a:r>
                  <a:rPr lang="zh-CN" altLang="en-US" sz="2400" dirty="0">
                    <a:latin typeface="Adobe 楷体 Std R" pitchFamily="18" charset="-122"/>
                    <a:ea typeface="Adobe 楷体 Std R" pitchFamily="18" charset="-122"/>
                  </a:rPr>
                  <a:t>为斜率</a:t>
                </a:r>
                <a14:m>
                  <m:oMath xmlns:m="http://schemas.openxmlformats.org/officeDocument/2006/math">
                    <m:r>
                      <a:rPr lang="en-US" altLang="zh-CN" sz="2400" b="0" i="1" dirty="0" smtClean="0">
                        <a:latin typeface="Cambria Math" panose="02040503050406030204"/>
                        <a:ea typeface="Adobe 楷体 Std R" pitchFamily="18" charset="-122"/>
                      </a:rPr>
                      <m:t>𝑎</m:t>
                    </m:r>
                    <m:r>
                      <a:rPr lang="zh-CN" altLang="en-US" sz="2400" b="0" i="1" dirty="0" smtClean="0">
                        <a:latin typeface="Cambria Math" panose="02040503050406030204"/>
                        <a:ea typeface="Adobe 楷体 Std R" pitchFamily="18" charset="-122"/>
                      </a:rPr>
                      <m:t>的</m:t>
                    </m:r>
                  </m:oMath>
                </a14:m>
                <a:r>
                  <a:rPr lang="zh-CN" altLang="en-US" sz="2400" dirty="0">
                    <a:latin typeface="Adobe 楷体 Std R" pitchFamily="18" charset="-122"/>
                    <a:ea typeface="Adobe 楷体 Std R" pitchFamily="18" charset="-122"/>
                  </a:rPr>
                  <a:t>固定效应，</a:t>
                </a:r>
                <a14:m>
                  <m:oMath xmlns:m="http://schemas.openxmlformats.org/officeDocument/2006/math">
                    <m:sSub>
                      <m:sSubPr>
                        <m:ctrlPr>
                          <a:rPr lang="en-US" altLang="zh-CN" sz="2400" i="1">
                            <a:latin typeface="Cambria Math" panose="02040503050406030204" pitchFamily="18" charset="0"/>
                            <a:ea typeface="Adobe 楷体 Std R" pitchFamily="18" charset="-122"/>
                          </a:rPr>
                        </m:ctrlPr>
                      </m:sSubPr>
                      <m:e>
                        <m:r>
                          <a:rPr lang="en-US" altLang="zh-CN" sz="2400" i="1">
                            <a:latin typeface="Cambria Math" panose="02040503050406030204"/>
                            <a:ea typeface="Adobe 楷体 Std R" pitchFamily="18" charset="-122"/>
                          </a:rPr>
                          <m:t>𝑢</m:t>
                        </m:r>
                      </m:e>
                      <m:sub>
                        <m:r>
                          <a:rPr lang="en-US" altLang="zh-CN" sz="2400" i="1">
                            <a:latin typeface="Cambria Math" panose="02040503050406030204"/>
                            <a:ea typeface="Adobe 楷体 Std R" pitchFamily="18" charset="-122"/>
                          </a:rPr>
                          <m:t>1</m:t>
                        </m:r>
                        <m:r>
                          <a:rPr lang="en-US" altLang="zh-CN" sz="2400" i="1">
                            <a:latin typeface="Cambria Math" panose="02040503050406030204"/>
                            <a:ea typeface="Adobe 楷体 Std R" pitchFamily="18" charset="-122"/>
                          </a:rPr>
                          <m:t>𝑗</m:t>
                        </m:r>
                      </m:sub>
                    </m:sSub>
                  </m:oMath>
                </a14:m>
                <a:r>
                  <a:rPr lang="zh-CN" altLang="en-US" sz="2400" dirty="0">
                    <a:latin typeface="Adobe 楷体 Std R" pitchFamily="18" charset="-122"/>
                    <a:ea typeface="Adobe 楷体 Std R" pitchFamily="18" charset="-122"/>
                  </a:rPr>
                  <a:t>为截距</a:t>
                </a:r>
                <a14:m>
                  <m:oMath xmlns:m="http://schemas.openxmlformats.org/officeDocument/2006/math">
                    <m:r>
                      <a:rPr lang="en-US" altLang="zh-CN" sz="2400" i="1" dirty="0">
                        <a:latin typeface="Cambria Math" panose="02040503050406030204"/>
                        <a:ea typeface="Adobe 楷体 Std R" pitchFamily="18" charset="-122"/>
                      </a:rPr>
                      <m:t>𝑎</m:t>
                    </m:r>
                  </m:oMath>
                </a14:m>
                <a:r>
                  <a:rPr lang="zh-CN" altLang="en-US" sz="2400" dirty="0">
                    <a:latin typeface="Adobe 楷体 Std R" pitchFamily="18" charset="-122"/>
                    <a:ea typeface="Adobe 楷体 Std R" pitchFamily="18" charset="-122"/>
                  </a:rPr>
                  <a:t>的随机效应。</a:t>
                </a:r>
                <a:endParaRPr lang="en-US" altLang="zh-CN" sz="2400" dirty="0">
                  <a:latin typeface="Adobe 楷体 Std R" pitchFamily="18" charset="-122"/>
                  <a:ea typeface="Adobe 楷体 Std R" pitchFamily="18" charset="-122"/>
                </a:endParaRPr>
              </a:p>
              <a:p>
                <a:endParaRPr lang="zh-CN" altLang="en-US" sz="2400" dirty="0">
                  <a:latin typeface="Adobe 楷体 Std R" pitchFamily="18" charset="-122"/>
                  <a:ea typeface="Adobe 楷体 Std R" pitchFamily="18" charset="-122"/>
                </a:endParaRPr>
              </a:p>
              <a:p>
                <a:pPr defTabSz="609600"/>
                <a:endParaRPr lang="zh-CN" altLang="en-US" sz="2400" dirty="0">
                  <a:latin typeface="Adobe 楷体 Std R" pitchFamily="18" charset="-122"/>
                  <a:ea typeface="Adobe 楷体 Std R" pitchFamily="18" charset="-122"/>
                  <a:sym typeface="汉仪细等线简" panose="00020600040101010101" pitchFamily="18" charset="-122"/>
                </a:endParaRPr>
              </a:p>
            </p:txBody>
          </p:sp>
        </mc:Choice>
        <mc:Fallback>
          <p:sp>
            <p:nvSpPr>
              <p:cNvPr id="6" name="TextBox 5"/>
              <p:cNvSpPr txBox="1">
                <a:spLocks noRot="1" noChangeAspect="1" noMove="1" noResize="1" noEditPoints="1" noAdjustHandles="1" noChangeArrowheads="1" noChangeShapeType="1" noTextEdit="1"/>
              </p:cNvSpPr>
              <p:nvPr/>
            </p:nvSpPr>
            <p:spPr>
              <a:xfrm>
                <a:off x="691116" y="673172"/>
                <a:ext cx="10813312" cy="5790496"/>
              </a:xfrm>
              <a:prstGeom prst="rect">
                <a:avLst/>
              </a:prstGeom>
              <a:blipFill>
                <a:blip r:embed="rId8"/>
                <a:stretch>
                  <a:fillRect l="-846" t="-842" r="-3720"/>
                </a:stretch>
              </a:blipFill>
            </p:spPr>
            <p:txBody>
              <a:bodyPr/>
              <a:lstStyle/>
              <a:p>
                <a:r>
                  <a:rPr lang="zh-CN" altLang="en-US">
                    <a:noFill/>
                  </a:rPr>
                  <a:t> </a:t>
                </a:r>
              </a:p>
            </p:txBody>
          </p:sp>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59539"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5152"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6" name="TextBox 5"/>
          <p:cNvSpPr txBox="1"/>
          <p:nvPr/>
        </p:nvSpPr>
        <p:spPr>
          <a:xfrm>
            <a:off x="902970" y="925033"/>
            <a:ext cx="10601458" cy="3416320"/>
          </a:xfrm>
          <a:prstGeom prst="rect">
            <a:avLst/>
          </a:prstGeom>
          <a:noFill/>
        </p:spPr>
        <p:txBody>
          <a:bodyPr wrap="square" rtlCol="0">
            <a:spAutoFit/>
          </a:bodyPr>
          <a:lstStyle/>
          <a:p>
            <a:r>
              <a:rPr lang="zh-CN" altLang="en-US" sz="2400" dirty="0">
                <a:latin typeface="Adobe 楷体 Std R" pitchFamily="18" charset="-122"/>
                <a:ea typeface="Adobe 楷体 Std R" pitchFamily="18" charset="-122"/>
              </a:rPr>
              <a:t>在多水平模型中，常用的极大似然估计的方法主要有两种：</a:t>
            </a:r>
          </a:p>
          <a:p>
            <a:endParaRPr lang="en-US" altLang="zh-CN" sz="2400" dirty="0">
              <a:latin typeface="Adobe 楷体 Std R" pitchFamily="18" charset="-122"/>
              <a:ea typeface="Adobe 楷体 Std R" pitchFamily="18" charset="-122"/>
            </a:endParaRPr>
          </a:p>
          <a:p>
            <a:r>
              <a:rPr lang="zh-CN" altLang="en-US" sz="2400" dirty="0">
                <a:latin typeface="Adobe 楷体 Std R" pitchFamily="18" charset="-122"/>
                <a:ea typeface="Adobe 楷体 Std R" pitchFamily="18" charset="-122"/>
              </a:rPr>
              <a:t>（</a:t>
            </a:r>
            <a:r>
              <a:rPr lang="en-US" altLang="zh-CN" sz="2400" dirty="0">
                <a:latin typeface="Adobe 楷体 Std R" pitchFamily="18" charset="-122"/>
                <a:ea typeface="Adobe 楷体 Std R" pitchFamily="18" charset="-122"/>
              </a:rPr>
              <a:t>1</a:t>
            </a:r>
            <a:r>
              <a:rPr lang="zh-CN" altLang="en-US" sz="2400" dirty="0">
                <a:latin typeface="Adobe 楷体 Std R" pitchFamily="18" charset="-122"/>
                <a:ea typeface="Adobe 楷体 Std R" pitchFamily="18" charset="-122"/>
              </a:rPr>
              <a:t>）全息极大似然估计（</a:t>
            </a:r>
            <a:r>
              <a:rPr lang="en-US" altLang="zh-CN" sz="2400" dirty="0">
                <a:latin typeface="Adobe 楷体 Std R" pitchFamily="18" charset="-122"/>
                <a:ea typeface="Adobe 楷体 Std R" pitchFamily="18" charset="-122"/>
              </a:rPr>
              <a:t>FML</a:t>
            </a:r>
            <a:r>
              <a:rPr lang="zh-CN" altLang="en-US" sz="2400" dirty="0">
                <a:latin typeface="Adobe 楷体 Std R" pitchFamily="18" charset="-122"/>
                <a:ea typeface="Adobe 楷体 Std R" pitchFamily="18" charset="-122"/>
              </a:rPr>
              <a:t>）全息极大似然估计在似然函数中同时包含固定部分参数和随机部分参数。</a:t>
            </a:r>
          </a:p>
          <a:p>
            <a:endParaRPr lang="en-US" altLang="zh-CN" sz="2400" dirty="0">
              <a:latin typeface="Adobe 楷体 Std R" pitchFamily="18" charset="-122"/>
              <a:ea typeface="Adobe 楷体 Std R" pitchFamily="18" charset="-122"/>
            </a:endParaRPr>
          </a:p>
          <a:p>
            <a:r>
              <a:rPr lang="zh-CN" altLang="en-US" sz="2400" dirty="0">
                <a:latin typeface="Adobe 楷体 Std R" pitchFamily="18" charset="-122"/>
                <a:ea typeface="Adobe 楷体 Std R" pitchFamily="18" charset="-122"/>
              </a:rPr>
              <a:t>（</a:t>
            </a:r>
            <a:r>
              <a:rPr lang="en-US" altLang="zh-CN" sz="2400" dirty="0">
                <a:latin typeface="Adobe 楷体 Std R" pitchFamily="18" charset="-122"/>
                <a:ea typeface="Adobe 楷体 Std R" pitchFamily="18" charset="-122"/>
              </a:rPr>
              <a:t>2</a:t>
            </a:r>
            <a:r>
              <a:rPr lang="zh-CN" altLang="en-US" sz="2400" dirty="0">
                <a:latin typeface="Adobe 楷体 Std R" pitchFamily="18" charset="-122"/>
                <a:ea typeface="Adobe 楷体 Std R" pitchFamily="18" charset="-122"/>
              </a:rPr>
              <a:t>）限制极大似然估计（</a:t>
            </a:r>
            <a:r>
              <a:rPr lang="en-US" altLang="zh-CN" sz="2400" dirty="0">
                <a:latin typeface="Adobe 楷体 Std R" pitchFamily="18" charset="-122"/>
                <a:ea typeface="Adobe 楷体 Std R" pitchFamily="18" charset="-122"/>
              </a:rPr>
              <a:t>RML</a:t>
            </a:r>
            <a:r>
              <a:rPr lang="zh-CN" altLang="en-US" sz="2400" dirty="0">
                <a:latin typeface="Adobe 楷体 Std R" pitchFamily="18" charset="-122"/>
                <a:ea typeface="Adobe 楷体 Std R" pitchFamily="18" charset="-122"/>
              </a:rPr>
              <a:t>）限制极大似然估计的似然函数只包含随机部分的参数，固定参数在</a:t>
            </a:r>
            <a:r>
              <a:rPr lang="en-US" altLang="zh-CN" sz="2400" dirty="0">
                <a:latin typeface="Adobe 楷体 Std R" pitchFamily="18" charset="-122"/>
                <a:ea typeface="Adobe 楷体 Std R" pitchFamily="18" charset="-122"/>
              </a:rPr>
              <a:t>EM</a:t>
            </a:r>
            <a:r>
              <a:rPr lang="zh-CN" altLang="en-US" sz="2400" dirty="0">
                <a:latin typeface="Adobe 楷体 Std R" pitchFamily="18" charset="-122"/>
                <a:ea typeface="Adobe 楷体 Std R" pitchFamily="18" charset="-122"/>
              </a:rPr>
              <a:t>（</a:t>
            </a:r>
            <a:r>
              <a:rPr lang="en-US" altLang="zh-CN" sz="2400" dirty="0">
                <a:latin typeface="Adobe 楷体 Std R" pitchFamily="18" charset="-122"/>
                <a:ea typeface="Adobe 楷体 Std R" pitchFamily="18" charset="-122"/>
              </a:rPr>
              <a:t>Expectation Maximum</a:t>
            </a:r>
            <a:r>
              <a:rPr lang="zh-CN" altLang="en-US" sz="2400" dirty="0">
                <a:latin typeface="Adobe 楷体 Std R" pitchFamily="18" charset="-122"/>
                <a:ea typeface="Adobe 楷体 Std R" pitchFamily="18" charset="-122"/>
              </a:rPr>
              <a:t>）算法的参数估计过程中得到。</a:t>
            </a:r>
          </a:p>
          <a:p>
            <a:pPr defTabSz="609600"/>
            <a:endParaRPr lang="zh-CN" altLang="en-US" sz="2400" dirty="0">
              <a:latin typeface="Adobe 楷体 Std R" pitchFamily="18" charset="-122"/>
              <a:ea typeface="Adobe 楷体 Std R" pitchFamily="18" charset="-122"/>
              <a:sym typeface="汉仪细等线简" panose="00020600040101010101" pitchFamily="18"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59539"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6176"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5" name="TextBox 4"/>
          <p:cNvSpPr txBox="1"/>
          <p:nvPr/>
        </p:nvSpPr>
        <p:spPr>
          <a:xfrm>
            <a:off x="348509" y="366508"/>
            <a:ext cx="9272162" cy="646331"/>
          </a:xfrm>
          <a:prstGeom prst="rect">
            <a:avLst/>
          </a:prstGeom>
          <a:noFill/>
        </p:spPr>
        <p:txBody>
          <a:bodyPr wrap="square" rtlCol="0">
            <a:spAutoFit/>
          </a:bodyPr>
          <a:lstStyle/>
          <a:p>
            <a:pPr defTabSz="609600"/>
            <a:r>
              <a:rPr kumimoji="1" lang="en-US" altLang="zh-CN" sz="3600" b="1" kern="0" dirty="0">
                <a:solidFill>
                  <a:schemeClr val="bg1">
                    <a:lumMod val="50000"/>
                  </a:schemeClr>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cs typeface="+mn-ea"/>
                <a:sym typeface="汉仪细等线简" panose="00020600040101010101" pitchFamily="18" charset="-122"/>
              </a:rPr>
              <a:t>5.</a:t>
            </a:r>
            <a:r>
              <a:rPr kumimoji="1" lang="zh-CN" altLang="en-US" sz="3600" b="1" kern="0" dirty="0">
                <a:solidFill>
                  <a:schemeClr val="bg1">
                    <a:lumMod val="50000"/>
                  </a:schemeClr>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cs typeface="+mn-ea"/>
                <a:sym typeface="汉仪细等线简" panose="00020600040101010101" pitchFamily="18" charset="-122"/>
              </a:rPr>
              <a:t>高维倾向得分</a:t>
            </a:r>
            <a:r>
              <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模型</a:t>
            </a:r>
            <a:r>
              <a:rPr kumimoji="1" lang="en-US" altLang="zh-CN"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rPr>
              <a:t>:</a:t>
            </a:r>
            <a:endParaRPr kumimoji="1" lang="zh-CN" altLang="en-US" sz="3600" b="1" kern="0" dirty="0">
              <a:solidFill>
                <a:schemeClr val="bg1">
                  <a:lumMod val="50000"/>
                </a:schemeClr>
              </a:solidFill>
              <a:effectLst>
                <a:innerShdw blurRad="63500" dist="50800" dir="13500000">
                  <a:prstClr val="black">
                    <a:alpha val="50000"/>
                  </a:prstClr>
                </a:innerShdw>
              </a:effectLst>
              <a:latin typeface="等线" panose="02010600030101010101" pitchFamily="2" charset="-122"/>
              <a:ea typeface="等线" panose="02010600030101010101" pitchFamily="2" charset="-122"/>
              <a:cs typeface="+mn-ea"/>
              <a:sym typeface="汉仪细等线简" panose="00020600040101010101" pitchFamily="18" charset="-122"/>
            </a:endParaRPr>
          </a:p>
        </p:txBody>
      </p:sp>
      <p:sp>
        <p:nvSpPr>
          <p:cNvPr id="6" name="TextBox 1"/>
          <p:cNvSpPr txBox="1"/>
          <p:nvPr/>
        </p:nvSpPr>
        <p:spPr>
          <a:xfrm>
            <a:off x="1663700" y="1914960"/>
            <a:ext cx="8724900" cy="1200329"/>
          </a:xfrm>
          <a:prstGeom prst="rect">
            <a:avLst/>
          </a:prstGeom>
          <a:noFill/>
        </p:spPr>
        <p:txBody>
          <a:bodyPr wrap="square" rtlCol="0">
            <a:spAutoFit/>
          </a:bodyPr>
          <a:lstStyle/>
          <a:p>
            <a:pPr defTabSz="609600"/>
            <a:r>
              <a:rPr lang="zh-CN" altLang="en-US" sz="2400" dirty="0">
                <a:latin typeface="Adobe 楷体 Std R" pitchFamily="18" charset="-122"/>
                <a:ea typeface="Adobe 楷体 Std R" pitchFamily="18" charset="-122"/>
                <a:sym typeface="汉仪细等线简" panose="00020600040101010101" pitchFamily="18" charset="-122"/>
              </a:rPr>
              <a:t>   当协变量较多的时候，可以建立高维倾向得分模型，引进变量选择的方法</a:t>
            </a:r>
            <a:r>
              <a:rPr lang="en-US" altLang="zh-CN" sz="2400" dirty="0">
                <a:latin typeface="Adobe 楷体 Std R" pitchFamily="18" charset="-122"/>
                <a:ea typeface="Adobe 楷体 Std R" pitchFamily="18" charset="-122"/>
                <a:sym typeface="汉仪细等线简" panose="00020600040101010101" pitchFamily="18" charset="-122"/>
              </a:rPr>
              <a:t>LASSO</a:t>
            </a:r>
            <a:r>
              <a:rPr lang="zh-CN" altLang="en-US" sz="2400" dirty="0">
                <a:latin typeface="Adobe 楷体 Std R" pitchFamily="18" charset="-122"/>
                <a:ea typeface="Adobe 楷体 Std R" pitchFamily="18" charset="-122"/>
                <a:sym typeface="汉仪细等线简" panose="00020600040101010101" pitchFamily="18" charset="-122"/>
              </a:rPr>
              <a:t>、</a:t>
            </a:r>
            <a:r>
              <a:rPr lang="en-US" altLang="zh-CN" sz="2400" dirty="0">
                <a:latin typeface="Adobe 楷体 Std R" pitchFamily="18" charset="-122"/>
                <a:ea typeface="Adobe 楷体 Std R" pitchFamily="18" charset="-122"/>
                <a:sym typeface="汉仪细等线简" panose="00020600040101010101" pitchFamily="18" charset="-122"/>
              </a:rPr>
              <a:t>SCAD</a:t>
            </a:r>
            <a:r>
              <a:rPr lang="zh-CN" altLang="en-US" sz="2400" dirty="0">
                <a:latin typeface="Adobe 楷体 Std R" pitchFamily="18" charset="-122"/>
                <a:ea typeface="Adobe 楷体 Std R" pitchFamily="18" charset="-122"/>
                <a:sym typeface="汉仪细等线简" panose="00020600040101010101" pitchFamily="18" charset="-122"/>
              </a:rPr>
              <a:t>、</a:t>
            </a:r>
            <a:r>
              <a:rPr lang="en-US" altLang="zh-CN" sz="2400" dirty="0">
                <a:latin typeface="Adobe 楷体 Std R" pitchFamily="18" charset="-122"/>
                <a:ea typeface="Adobe 楷体 Std R" pitchFamily="18" charset="-122"/>
                <a:sym typeface="汉仪细等线简" panose="00020600040101010101" pitchFamily="18" charset="-122"/>
              </a:rPr>
              <a:t>MCP</a:t>
            </a:r>
            <a:r>
              <a:rPr lang="zh-CN" altLang="en-US" sz="2400" dirty="0">
                <a:latin typeface="Adobe 楷体 Std R" pitchFamily="18" charset="-122"/>
                <a:ea typeface="Adobe 楷体 Std R" pitchFamily="18" charset="-122"/>
                <a:sym typeface="汉仪细等线简" panose="00020600040101010101" pitchFamily="18" charset="-122"/>
              </a:rPr>
              <a:t>等，或机器学习方法如随机森林、神经网络等，进而得到 </a:t>
            </a:r>
            <a:r>
              <a:rPr lang="en-US" altLang="zh-CN" sz="2400" dirty="0">
                <a:latin typeface="Adobe 楷体 Std R" pitchFamily="18" charset="-122"/>
                <a:ea typeface="Adobe 楷体 Std R" pitchFamily="18" charset="-122"/>
                <a:sym typeface="汉仪细等线简" panose="00020600040101010101" pitchFamily="18" charset="-122"/>
              </a:rPr>
              <a:t>   </a:t>
            </a:r>
            <a:r>
              <a:rPr lang="zh-CN" altLang="en-US" sz="2400" dirty="0">
                <a:latin typeface="Adobe 楷体 Std R" pitchFamily="18" charset="-122"/>
                <a:ea typeface="Adobe 楷体 Std R" pitchFamily="18" charset="-122"/>
                <a:sym typeface="汉仪细等线简" panose="00020600040101010101" pitchFamily="18" charset="-122"/>
              </a:rPr>
              <a:t>。 </a:t>
            </a:r>
          </a:p>
        </p:txBody>
      </p:sp>
      <mc:AlternateContent xmlns:mc="http://schemas.openxmlformats.org/markup-compatibility/2006">
        <mc:Choice xmlns:a14="http://schemas.microsoft.com/office/drawing/2010/main" Requires="a14">
          <p:sp>
            <p:nvSpPr>
              <p:cNvPr id="10" name="对象 21">
                <a:hlinkClick r:id="" action="ppaction://ole?verb=0"/>
              </p:cNvPr>
              <p:cNvSpPr txBox="1"/>
              <p:nvPr/>
            </p:nvSpPr>
            <p:spPr>
              <a:xfrm>
                <a:off x="5671625" y="2635216"/>
                <a:ext cx="538480" cy="448945"/>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zh-CN" altLang="en-US" sz="2400" i="1" smtClean="0">
                              <a:solidFill>
                                <a:srgbClr val="000000"/>
                              </a:solidFill>
                              <a:latin typeface="Cambria Math" panose="02040503050406030204" pitchFamily="18" charset="0"/>
                            </a:rPr>
                          </m:ctrlPr>
                        </m:sSubPr>
                        <m:e>
                          <m:acc>
                            <m:accPr>
                              <m:chr m:val="̂"/>
                              <m:ctrlPr>
                                <a:rPr lang="zh-CN" altLang="en-US" sz="2400" i="1">
                                  <a:solidFill>
                                    <a:srgbClr val="000000"/>
                                  </a:solidFill>
                                  <a:latin typeface="Cambria Math" panose="02040503050406030204" pitchFamily="18" charset="0"/>
                                </a:rPr>
                              </m:ctrlPr>
                            </m:accPr>
                            <m:e>
                              <m:r>
                                <a:rPr lang="zh-CN" altLang="en-US" sz="2400" i="1">
                                  <a:solidFill>
                                    <a:srgbClr val="000000"/>
                                  </a:solidFill>
                                  <a:latin typeface="Cambria Math" panose="02040503050406030204" pitchFamily="18" charset="0"/>
                                </a:rPr>
                                <m:t>𝜋</m:t>
                              </m:r>
                            </m:e>
                          </m:acc>
                        </m:e>
                        <m:sub>
                          <m:r>
                            <a:rPr lang="zh-CN" altLang="en-US" sz="2400" i="1">
                              <a:solidFill>
                                <a:srgbClr val="000000"/>
                              </a:solidFill>
                              <a:latin typeface="Cambria Math" panose="02040503050406030204" pitchFamily="18" charset="0"/>
                            </a:rPr>
                            <m:t>𝑖</m:t>
                          </m:r>
                        </m:sub>
                      </m:sSub>
                    </m:oMath>
                  </m:oMathPara>
                </a14:m>
                <a:endParaRPr lang="zh-CN" altLang="en-US" sz="2400" dirty="0"/>
              </a:p>
            </p:txBody>
          </p:sp>
        </mc:Choice>
        <mc:Fallback>
          <p:sp>
            <p:nvSpPr>
              <p:cNvPr id="10" name="对象 21">
                <a:hlinkClick r:id="" action="ppaction://ole?verb=0"/>
              </p:cNvPr>
              <p:cNvSpPr txBox="1">
                <a:spLocks noRot="1" noChangeAspect="1" noMove="1" noResize="1" noEditPoints="1" noAdjustHandles="1" noChangeArrowheads="1" noChangeShapeType="1" noTextEdit="1"/>
              </p:cNvSpPr>
              <p:nvPr/>
            </p:nvSpPr>
            <p:spPr>
              <a:xfrm>
                <a:off x="5671625" y="2635216"/>
                <a:ext cx="538480" cy="448945"/>
              </a:xfrm>
              <a:prstGeom prst="rect">
                <a:avLst/>
              </a:prstGeom>
              <a:blipFill>
                <a:blip r:embed="rId8"/>
                <a:stretch>
                  <a:fillRect t="-5405" r="-7865"/>
                </a:stretch>
              </a:blipFill>
            </p:spPr>
            <p:txBody>
              <a:bodyPr/>
              <a:lstStyle/>
              <a:p>
                <a:r>
                  <a:rPr lang="zh-CN" alt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
            </p:custDataLst>
          </p:nvPr>
        </p:nvSpPr>
        <p:spPr>
          <a:xfrm>
            <a:off x="698500" y="469900"/>
            <a:ext cx="10139680" cy="645160"/>
          </a:xfrm>
          <a:prstGeom prst="rect">
            <a:avLst/>
          </a:prstGeom>
        </p:spPr>
        <p:txBody>
          <a:bodyPr wrap="square">
            <a:spAutoFit/>
          </a:bodyPr>
          <a:lstStyle/>
          <a:p>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02.</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mn-ea"/>
              </a:rPr>
              <a:t>超总体模型（</a:t>
            </a:r>
            <a:r>
              <a:rPr kumimoji="1" lang="zh-CN" altLang="zh-CN" sz="3600" b="1" kern="0" dirty="0">
                <a:solidFill>
                  <a:schemeClr val="bg1">
                    <a:lumMod val="50000"/>
                  </a:schemeClr>
                </a:solidFill>
                <a:effectLst>
                  <a:innerShdw blurRad="63500" dist="50800" dir="13500000">
                    <a:prstClr val="black">
                      <a:alpha val="50000"/>
                    </a:prstClr>
                  </a:innerShdw>
                </a:effectLst>
                <a:latin typeface="Times New Roman" panose="02020603050405020304" pitchFamily="18" charset="0"/>
                <a:ea typeface="汉仪中宋S" panose="00020600040101010101" pitchFamily="18" charset="-122"/>
                <a:cs typeface="Times New Roman" panose="02020603050405020304" pitchFamily="18" charset="0"/>
                <a:sym typeface="+mn-ea"/>
              </a:rPr>
              <a:t>superpopulation model</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mn-ea"/>
              </a:rPr>
              <a:t>）方法</a:t>
            </a:r>
            <a:endPar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endParaRPr>
          </a:p>
        </p:txBody>
      </p:sp>
      <p:sp>
        <p:nvSpPr>
          <p:cNvPr id="17" name="文本框 16"/>
          <p:cNvSpPr txBox="1"/>
          <p:nvPr/>
        </p:nvSpPr>
        <p:spPr>
          <a:xfrm>
            <a:off x="1072515" y="1391285"/>
            <a:ext cx="10456545" cy="5262245"/>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rPr>
              <a:t>思路：把总体看作是一次来自超总体模型的随机实现，假设总体中所有单元的协变量已知，利用从中抽取的样本的响应变量建立统计模型，从而估计总体中非样本单元的值，最后将样本值与预测的非样本值相加得到总体总量，从而进行下一步推断。</a:t>
            </a:r>
          </a:p>
          <a:p>
            <a:pPr lvl="0" defTabSz="609600">
              <a:defRPr/>
            </a:pPr>
            <a:endParaRPr lang="zh-CN" altLang="en-US" sz="2400" dirty="0">
              <a:latin typeface="Adobe 楷体 Std R" pitchFamily="18" charset="-122"/>
              <a:ea typeface="Adobe 楷体 Std R" pitchFamily="18" charset="-122"/>
            </a:endParaRPr>
          </a:p>
          <a:p>
            <a:pPr lvl="0" defTabSz="609600">
              <a:defRPr/>
            </a:pPr>
            <a:r>
              <a:rPr lang="zh-CN" altLang="en-US" sz="2400" dirty="0">
                <a:latin typeface="Adobe 楷体 Std R" pitchFamily="18" charset="-122"/>
                <a:ea typeface="Adobe 楷体 Std R" pitchFamily="18" charset="-122"/>
              </a:rPr>
              <a:t>目标：估计总体。</a:t>
            </a: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基本假设：考虑可忽略的抽样机制</a:t>
            </a:r>
            <a:r>
              <a:rPr lang="en-US" altLang="zh-CN" sz="2400" dirty="0">
                <a:latin typeface="Adobe 楷体 Std R" pitchFamily="18" charset="-122"/>
                <a:ea typeface="Adobe 楷体 Std R" pitchFamily="18" charset="-122"/>
                <a:sym typeface="汉仪细等线简" panose="00020600040101010101" pitchFamily="18" charset="-122"/>
              </a:rPr>
              <a:t>(MAR)</a:t>
            </a:r>
            <a:r>
              <a:rPr lang="zh-CN" altLang="en-US" sz="2400" dirty="0">
                <a:latin typeface="Adobe 楷体 Std R" pitchFamily="18" charset="-122"/>
                <a:ea typeface="Adobe 楷体 Std R" pitchFamily="18" charset="-122"/>
                <a:sym typeface="汉仪细等线简" panose="00020600040101010101" pitchFamily="18" charset="-122"/>
              </a:rPr>
              <a:t>，此时样本分布与总体分布一致，即样本单元和非样本单元服从同一模型。</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sp>
        <p:nvSpPr>
          <p:cNvPr id="186" name="Freeform 122"/>
          <p:cNvSpPr>
            <a:spLocks noEditPoints="1"/>
          </p:cNvSpPr>
          <p:nvPr/>
        </p:nvSpPr>
        <p:spPr bwMode="auto">
          <a:xfrm>
            <a:off x="796290" y="148971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 name="Freeform 122"/>
          <p:cNvSpPr>
            <a:spLocks noEditPoints="1"/>
          </p:cNvSpPr>
          <p:nvPr/>
        </p:nvSpPr>
        <p:spPr bwMode="auto">
          <a:xfrm>
            <a:off x="796290" y="330009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Freeform 122"/>
          <p:cNvSpPr>
            <a:spLocks noEditPoints="1"/>
          </p:cNvSpPr>
          <p:nvPr/>
        </p:nvSpPr>
        <p:spPr bwMode="auto">
          <a:xfrm>
            <a:off x="796290" y="400939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29310" y="696595"/>
            <a:ext cx="11055350" cy="563118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举例：</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假设变量   服从线性模型，即                       ，根据样本  中已知的  ， 值，利用最小二乘法可得到系数估计  ，则非样本的单元值估计为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总体总量估计为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     是总体协变量之和，    是样本协变量之和。</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sp>
        <p:nvSpPr>
          <p:cNvPr id="186" name="Freeform 122"/>
          <p:cNvSpPr>
            <a:spLocks noEditPoints="1"/>
          </p:cNvSpPr>
          <p:nvPr/>
        </p:nvSpPr>
        <p:spPr bwMode="auto">
          <a:xfrm>
            <a:off x="541655" y="82867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12" name="对象 11">
            <a:hlinkClick r:id="" action="ppaction://ole?verb=0"/>
          </p:cNvPr>
          <p:cNvGraphicFramePr>
            <a:graphicFrameLocks noChangeAspect="1"/>
          </p:cNvGraphicFramePr>
          <p:nvPr>
            <p:extLst>
              <p:ext uri="{D42A27DB-BD31-4B8C-83A1-F6EECF244321}">
                <p14:modId xmlns:p14="http://schemas.microsoft.com/office/powerpoint/2010/main" val="3372683926"/>
              </p:ext>
            </p:extLst>
          </p:nvPr>
        </p:nvGraphicFramePr>
        <p:xfrm>
          <a:off x="4934475" y="1411698"/>
          <a:ext cx="1907540" cy="459740"/>
        </p:xfrm>
        <a:graphic>
          <a:graphicData uri="http://schemas.openxmlformats.org/presentationml/2006/ole">
            <mc:AlternateContent xmlns:mc="http://schemas.openxmlformats.org/markup-compatibility/2006">
              <mc:Choice xmlns:v="urn:schemas-microsoft-com:vml" Requires="v">
                <p:oleObj spid="_x0000_s7603" r:id="rId6" imgW="1002665" imgH="241300" progId="Equation.KSEE3">
                  <p:embed/>
                </p:oleObj>
              </mc:Choice>
              <mc:Fallback>
                <p:oleObj r:id="rId6" imgW="1002665" imgH="241300" progId="Equation.KSEE3">
                  <p:embed/>
                  <p:pic>
                    <p:nvPicPr>
                      <p:cNvPr id="0" name="图片 1024"/>
                      <p:cNvPicPr/>
                      <p:nvPr/>
                    </p:nvPicPr>
                    <p:blipFill>
                      <a:blip r:embed="rId7"/>
                      <a:stretch>
                        <a:fillRect/>
                      </a:stretch>
                    </p:blipFill>
                    <p:spPr>
                      <a:xfrm>
                        <a:off x="4934475" y="1411698"/>
                        <a:ext cx="1907540" cy="459740"/>
                      </a:xfrm>
                      <a:prstGeom prst="rect">
                        <a:avLst/>
                      </a:prstGeom>
                    </p:spPr>
                  </p:pic>
                </p:oleObj>
              </mc:Fallback>
            </mc:AlternateContent>
          </a:graphicData>
        </a:graphic>
      </p:graphicFrame>
      <p:graphicFrame>
        <p:nvGraphicFramePr>
          <p:cNvPr id="14" name="对象 13">
            <a:hlinkClick r:id="" action="ppaction://ole?verb=0"/>
          </p:cNvPr>
          <p:cNvGraphicFramePr>
            <a:graphicFrameLocks noChangeAspect="1"/>
          </p:cNvGraphicFramePr>
          <p:nvPr>
            <p:extLst>
              <p:ext uri="{D42A27DB-BD31-4B8C-83A1-F6EECF244321}">
                <p14:modId xmlns:p14="http://schemas.microsoft.com/office/powerpoint/2010/main" val="2540952760"/>
              </p:ext>
            </p:extLst>
          </p:nvPr>
        </p:nvGraphicFramePr>
        <p:xfrm>
          <a:off x="4469310" y="1755233"/>
          <a:ext cx="337820" cy="535940"/>
        </p:xfrm>
        <a:graphic>
          <a:graphicData uri="http://schemas.openxmlformats.org/presentationml/2006/ole">
            <mc:AlternateContent xmlns:mc="http://schemas.openxmlformats.org/markup-compatibility/2006">
              <mc:Choice xmlns:v="urn:schemas-microsoft-com:vml" Requires="v">
                <p:oleObj spid="_x0000_s7604" r:id="rId8" imgW="152400" imgH="241300" progId="Equation.KSEE3">
                  <p:embed/>
                </p:oleObj>
              </mc:Choice>
              <mc:Fallback>
                <p:oleObj r:id="rId8" imgW="152400" imgH="241300" progId="Equation.KSEE3">
                  <p:embed/>
                  <p:pic>
                    <p:nvPicPr>
                      <p:cNvPr id="0" name="图片 1025"/>
                      <p:cNvPicPr/>
                      <p:nvPr/>
                    </p:nvPicPr>
                    <p:blipFill>
                      <a:blip r:embed="rId9"/>
                      <a:stretch>
                        <a:fillRect/>
                      </a:stretch>
                    </p:blipFill>
                    <p:spPr>
                      <a:xfrm>
                        <a:off x="4469310" y="1755233"/>
                        <a:ext cx="337820" cy="535940"/>
                      </a:xfrm>
                      <a:prstGeom prst="rect">
                        <a:avLst/>
                      </a:prstGeom>
                    </p:spPr>
                  </p:pic>
                </p:oleObj>
              </mc:Fallback>
            </mc:AlternateContent>
          </a:graphicData>
        </a:graphic>
      </p:graphicFrame>
      <p:graphicFrame>
        <p:nvGraphicFramePr>
          <p:cNvPr id="15" name="对象 14">
            <a:hlinkClick r:id="" action="ppaction://ole?verb=0"/>
          </p:cNvPr>
          <p:cNvGraphicFramePr>
            <a:graphicFrameLocks noChangeAspect="1"/>
          </p:cNvGraphicFramePr>
          <p:nvPr>
            <p:extLst>
              <p:ext uri="{D42A27DB-BD31-4B8C-83A1-F6EECF244321}">
                <p14:modId xmlns:p14="http://schemas.microsoft.com/office/powerpoint/2010/main" val="3381244601"/>
              </p:ext>
            </p:extLst>
          </p:nvPr>
        </p:nvGraphicFramePr>
        <p:xfrm>
          <a:off x="2129913" y="1497013"/>
          <a:ext cx="309880" cy="367030"/>
        </p:xfrm>
        <a:graphic>
          <a:graphicData uri="http://schemas.openxmlformats.org/presentationml/2006/ole">
            <mc:AlternateContent xmlns:mc="http://schemas.openxmlformats.org/markup-compatibility/2006">
              <mc:Choice xmlns:v="urn:schemas-microsoft-com:vml" Requires="v">
                <p:oleObj spid="_x0000_s7605" r:id="rId10" imgW="139700" imgH="165100" progId="Equation.KSEE3">
                  <p:embed/>
                </p:oleObj>
              </mc:Choice>
              <mc:Fallback>
                <p:oleObj r:id="rId10" imgW="139700" imgH="165100" progId="Equation.KSEE3">
                  <p:embed/>
                  <p:pic>
                    <p:nvPicPr>
                      <p:cNvPr id="0" name="图片 1025"/>
                      <p:cNvPicPr/>
                      <p:nvPr/>
                    </p:nvPicPr>
                    <p:blipFill>
                      <a:blip r:embed="rId11"/>
                      <a:stretch>
                        <a:fillRect/>
                      </a:stretch>
                    </p:blipFill>
                    <p:spPr>
                      <a:xfrm>
                        <a:off x="2129913" y="1497013"/>
                        <a:ext cx="309880" cy="367030"/>
                      </a:xfrm>
                      <a:prstGeom prst="rect">
                        <a:avLst/>
                      </a:prstGeom>
                    </p:spPr>
                  </p:pic>
                </p:oleObj>
              </mc:Fallback>
            </mc:AlternateContent>
          </a:graphicData>
        </a:graphic>
      </p:graphicFrame>
      <p:graphicFrame>
        <p:nvGraphicFramePr>
          <p:cNvPr id="16" name="对象 15">
            <a:hlinkClick r:id="" action="ppaction://ole?verb=0"/>
          </p:cNvPr>
          <p:cNvGraphicFramePr>
            <a:graphicFrameLocks noChangeAspect="1"/>
          </p:cNvGraphicFramePr>
          <p:nvPr/>
        </p:nvGraphicFramePr>
        <p:xfrm>
          <a:off x="4496435" y="2480945"/>
          <a:ext cx="2081530" cy="587375"/>
        </p:xfrm>
        <a:graphic>
          <a:graphicData uri="http://schemas.openxmlformats.org/presentationml/2006/ole">
            <mc:AlternateContent xmlns:mc="http://schemas.openxmlformats.org/markup-compatibility/2006">
              <mc:Choice xmlns:v="urn:schemas-microsoft-com:vml" Requires="v">
                <p:oleObj spid="_x0000_s7606" r:id="rId12" imgW="901700" imgH="254000" progId="Equation.KSEE3">
                  <p:embed/>
                </p:oleObj>
              </mc:Choice>
              <mc:Fallback>
                <p:oleObj r:id="rId12" imgW="901700" imgH="254000" progId="Equation.KSEE3">
                  <p:embed/>
                  <p:pic>
                    <p:nvPicPr>
                      <p:cNvPr id="0" name="图片 1026"/>
                      <p:cNvPicPr/>
                      <p:nvPr/>
                    </p:nvPicPr>
                    <p:blipFill>
                      <a:blip r:embed="rId13"/>
                      <a:stretch>
                        <a:fillRect/>
                      </a:stretch>
                    </p:blipFill>
                    <p:spPr>
                      <a:xfrm>
                        <a:off x="4496435" y="2480945"/>
                        <a:ext cx="2081530" cy="587375"/>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extLst>
              <p:ext uri="{D42A27DB-BD31-4B8C-83A1-F6EECF244321}">
                <p14:modId xmlns:p14="http://schemas.microsoft.com/office/powerpoint/2010/main" val="156398861"/>
              </p:ext>
            </p:extLst>
          </p:nvPr>
        </p:nvGraphicFramePr>
        <p:xfrm>
          <a:off x="8409306" y="1467168"/>
          <a:ext cx="325120" cy="396875"/>
        </p:xfrm>
        <a:graphic>
          <a:graphicData uri="http://schemas.openxmlformats.org/presentationml/2006/ole">
            <mc:AlternateContent xmlns:mc="http://schemas.openxmlformats.org/markup-compatibility/2006">
              <mc:Choice xmlns:v="urn:schemas-microsoft-com:vml" Requires="v">
                <p:oleObj spid="_x0000_s7607" r:id="rId14" imgW="114300" imgH="139700" progId="Equation.KSEE3">
                  <p:embed/>
                </p:oleObj>
              </mc:Choice>
              <mc:Fallback>
                <p:oleObj r:id="rId14" imgW="114300" imgH="139700" progId="Equation.KSEE3">
                  <p:embed/>
                  <p:pic>
                    <p:nvPicPr>
                      <p:cNvPr id="0" name="图片 1027"/>
                      <p:cNvPicPr/>
                      <p:nvPr/>
                    </p:nvPicPr>
                    <p:blipFill>
                      <a:blip r:embed="rId15"/>
                      <a:stretch>
                        <a:fillRect/>
                      </a:stretch>
                    </p:blipFill>
                    <p:spPr>
                      <a:xfrm>
                        <a:off x="8409306" y="1467168"/>
                        <a:ext cx="325120" cy="396875"/>
                      </a:xfrm>
                      <a:prstGeom prst="rect">
                        <a:avLst/>
                      </a:prstGeom>
                    </p:spPr>
                  </p:pic>
                </p:oleObj>
              </mc:Fallback>
            </mc:AlternateContent>
          </a:graphicData>
        </a:graphic>
      </p:graphicFrame>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7608" r:id="rId16" imgW="914400" imgH="215900" progId="Equation.KSEE3">
                  <p:embed/>
                </p:oleObj>
              </mc:Choice>
              <mc:Fallback>
                <p:oleObj r:id="rId16" imgW="914400" imgH="215900" progId="Equation.KSEE3">
                  <p:embed/>
                  <p:pic>
                    <p:nvPicPr>
                      <p:cNvPr id="0" name="图片 1029"/>
                      <p:cNvPicPr/>
                      <p:nvPr/>
                    </p:nvPicPr>
                    <p:blipFill>
                      <a:blip r:embed="rId17"/>
                      <a:stretch>
                        <a:fillRect/>
                      </a:stretch>
                    </p:blipFill>
                    <p:spPr>
                      <a:xfrm>
                        <a:off x="5638800" y="3321050"/>
                        <a:ext cx="914400" cy="215900"/>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7609" r:id="rId18" imgW="914400" imgH="215900" progId="Equation.KSEE3">
                  <p:embed/>
                </p:oleObj>
              </mc:Choice>
              <mc:Fallback>
                <p:oleObj r:id="rId18" imgW="914400" imgH="215900" progId="Equation.KSEE3">
                  <p:embed/>
                  <p:pic>
                    <p:nvPicPr>
                      <p:cNvPr id="0" name="图片 2048"/>
                      <p:cNvPicPr/>
                      <p:nvPr/>
                    </p:nvPicPr>
                    <p:blipFill>
                      <a:blip r:embed="rId17"/>
                      <a:stretch>
                        <a:fillRect/>
                      </a:stretch>
                    </p:blipFill>
                    <p:spPr>
                      <a:xfrm>
                        <a:off x="5441315" y="2480945"/>
                        <a:ext cx="914400" cy="215900"/>
                      </a:xfrm>
                      <a:prstGeom prst="rect">
                        <a:avLst/>
                      </a:prstGeom>
                    </p:spPr>
                  </p:pic>
                </p:oleObj>
              </mc:Fallback>
            </mc:AlternateContent>
          </a:graphicData>
        </a:graphic>
      </p:graphicFrame>
      <p:graphicFrame>
        <p:nvGraphicFramePr>
          <p:cNvPr id="20" name="对象 19">
            <a:hlinkClick r:id="" action="ppaction://ole?verb=0"/>
          </p:cNvPr>
          <p:cNvGraphicFramePr>
            <a:graphicFrameLocks noChangeAspect="1"/>
          </p:cNvGraphicFramePr>
          <p:nvPr>
            <p:extLst>
              <p:ext uri="{D42A27DB-BD31-4B8C-83A1-F6EECF244321}">
                <p14:modId xmlns:p14="http://schemas.microsoft.com/office/powerpoint/2010/main" val="2812752667"/>
              </p:ext>
            </p:extLst>
          </p:nvPr>
        </p:nvGraphicFramePr>
        <p:xfrm>
          <a:off x="9767147" y="1387885"/>
          <a:ext cx="337820" cy="507365"/>
        </p:xfrm>
        <a:graphic>
          <a:graphicData uri="http://schemas.openxmlformats.org/presentationml/2006/ole">
            <mc:AlternateContent xmlns:mc="http://schemas.openxmlformats.org/markup-compatibility/2006">
              <mc:Choice xmlns:v="urn:schemas-microsoft-com:vml" Requires="v">
                <p:oleObj spid="_x0000_s7610" r:id="rId19" imgW="152400" imgH="228600" progId="Equation.KSEE3">
                  <p:embed/>
                </p:oleObj>
              </mc:Choice>
              <mc:Fallback>
                <p:oleObj r:id="rId19" imgW="152400" imgH="228600" progId="Equation.KSEE3">
                  <p:embed/>
                  <p:pic>
                    <p:nvPicPr>
                      <p:cNvPr id="0" name="图片 1025"/>
                      <p:cNvPicPr/>
                      <p:nvPr/>
                    </p:nvPicPr>
                    <p:blipFill>
                      <a:blip r:embed="rId20"/>
                      <a:stretch>
                        <a:fillRect/>
                      </a:stretch>
                    </p:blipFill>
                    <p:spPr>
                      <a:xfrm>
                        <a:off x="9767147" y="1387885"/>
                        <a:ext cx="337820" cy="507365"/>
                      </a:xfrm>
                      <a:prstGeom prst="rect">
                        <a:avLst/>
                      </a:prstGeom>
                    </p:spPr>
                  </p:pic>
                </p:oleObj>
              </mc:Fallback>
            </mc:AlternateContent>
          </a:graphicData>
        </a:graphic>
      </p:graphicFrame>
      <p:graphicFrame>
        <p:nvGraphicFramePr>
          <p:cNvPr id="23" name="对象 22">
            <a:hlinkClick r:id="" action="ppaction://ole?verb=0"/>
          </p:cNvPr>
          <p:cNvGraphicFramePr>
            <a:graphicFrameLocks noChangeAspect="1"/>
          </p:cNvGraphicFramePr>
          <p:nvPr>
            <p:extLst>
              <p:ext uri="{D42A27DB-BD31-4B8C-83A1-F6EECF244321}">
                <p14:modId xmlns:p14="http://schemas.microsoft.com/office/powerpoint/2010/main" val="3422340995"/>
              </p:ext>
            </p:extLst>
          </p:nvPr>
        </p:nvGraphicFramePr>
        <p:xfrm>
          <a:off x="10133721" y="1356678"/>
          <a:ext cx="365760" cy="507365"/>
        </p:xfrm>
        <a:graphic>
          <a:graphicData uri="http://schemas.openxmlformats.org/presentationml/2006/ole">
            <mc:AlternateContent xmlns:mc="http://schemas.openxmlformats.org/markup-compatibility/2006">
              <mc:Choice xmlns:v="urn:schemas-microsoft-com:vml" Requires="v">
                <p:oleObj spid="_x0000_s7611" r:id="rId21" imgW="165100" imgH="228600" progId="Equation.KSEE3">
                  <p:embed/>
                </p:oleObj>
              </mc:Choice>
              <mc:Fallback>
                <p:oleObj r:id="rId21" imgW="165100" imgH="228600" progId="Equation.KSEE3">
                  <p:embed/>
                  <p:pic>
                    <p:nvPicPr>
                      <p:cNvPr id="0" name="图片 1025"/>
                      <p:cNvPicPr/>
                      <p:nvPr/>
                    </p:nvPicPr>
                    <p:blipFill>
                      <a:blip r:embed="rId22"/>
                      <a:stretch>
                        <a:fillRect/>
                      </a:stretch>
                    </p:blipFill>
                    <p:spPr>
                      <a:xfrm>
                        <a:off x="10133721" y="1356678"/>
                        <a:ext cx="365760" cy="507365"/>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4578350" y="3536950"/>
          <a:ext cx="2163445" cy="695960"/>
        </p:xfrm>
        <a:graphic>
          <a:graphicData uri="http://schemas.openxmlformats.org/presentationml/2006/ole">
            <mc:AlternateContent xmlns:mc="http://schemas.openxmlformats.org/markup-compatibility/2006">
              <mc:Choice xmlns:v="urn:schemas-microsoft-com:vml" Requires="v">
                <p:oleObj spid="_x0000_s7612" r:id="rId23" imgW="1066800" imgH="342900" progId="Equation.KSEE3">
                  <p:embed/>
                </p:oleObj>
              </mc:Choice>
              <mc:Fallback>
                <p:oleObj r:id="rId23" imgW="1066800" imgH="342900" progId="Equation.KSEE3">
                  <p:embed/>
                  <p:pic>
                    <p:nvPicPr>
                      <p:cNvPr id="0" name="图片 1026"/>
                      <p:cNvPicPr/>
                      <p:nvPr/>
                    </p:nvPicPr>
                    <p:blipFill>
                      <a:blip r:embed="rId24"/>
                      <a:stretch>
                        <a:fillRect/>
                      </a:stretch>
                    </p:blipFill>
                    <p:spPr>
                      <a:xfrm>
                        <a:off x="4578350" y="3536950"/>
                        <a:ext cx="2163445" cy="695960"/>
                      </a:xfrm>
                      <a:prstGeom prst="rect">
                        <a:avLst/>
                      </a:prstGeom>
                    </p:spPr>
                  </p:pic>
                </p:oleObj>
              </mc:Fallback>
            </mc:AlternateContent>
          </a:graphicData>
        </a:graphic>
      </p:graphicFrame>
      <p:graphicFrame>
        <p:nvGraphicFramePr>
          <p:cNvPr id="27" name="对象 26">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7613" r:id="rId25" imgW="914400" imgH="215900" progId="Equation.KSEE3">
                  <p:embed/>
                </p:oleObj>
              </mc:Choice>
              <mc:Fallback>
                <p:oleObj r:id="rId25" imgW="914400" imgH="215900" progId="Equation.KSEE3">
                  <p:embed/>
                  <p:pic>
                    <p:nvPicPr>
                      <p:cNvPr id="0" name="图片 2049"/>
                      <p:cNvPicPr/>
                      <p:nvPr/>
                    </p:nvPicPr>
                    <p:blipFill>
                      <a:blip r:embed="rId17"/>
                      <a:stretch>
                        <a:fillRect/>
                      </a:stretch>
                    </p:blipFill>
                    <p:spPr>
                      <a:xfrm>
                        <a:off x="5638800" y="3321050"/>
                        <a:ext cx="914400" cy="215900"/>
                      </a:xfrm>
                      <a:prstGeom prst="rect">
                        <a:avLst/>
                      </a:prstGeom>
                    </p:spPr>
                  </p:pic>
                </p:oleObj>
              </mc:Fallback>
            </mc:AlternateContent>
          </a:graphicData>
        </a:graphic>
      </p:graphicFrame>
      <p:graphicFrame>
        <p:nvGraphicFramePr>
          <p:cNvPr id="29" name="对象 28">
            <a:hlinkClick r:id="" action="ppaction://ole?verb=0"/>
          </p:cNvPr>
          <p:cNvGraphicFramePr>
            <a:graphicFrameLocks noChangeAspect="1"/>
          </p:cNvGraphicFramePr>
          <p:nvPr/>
        </p:nvGraphicFramePr>
        <p:xfrm>
          <a:off x="4307840" y="4219893"/>
          <a:ext cx="2704465" cy="721995"/>
        </p:xfrm>
        <a:graphic>
          <a:graphicData uri="http://schemas.openxmlformats.org/presentationml/2006/ole">
            <mc:AlternateContent xmlns:mc="http://schemas.openxmlformats.org/markup-compatibility/2006">
              <mc:Choice xmlns:v="urn:schemas-microsoft-com:vml" Requires="v">
                <p:oleObj spid="_x0000_s7614" r:id="rId26" imgW="1333500" imgH="355600" progId="Equation.KSEE3">
                  <p:embed/>
                </p:oleObj>
              </mc:Choice>
              <mc:Fallback>
                <p:oleObj r:id="rId26" imgW="1333500" imgH="355600" progId="Equation.KSEE3">
                  <p:embed/>
                  <p:pic>
                    <p:nvPicPr>
                      <p:cNvPr id="0" name="图片 1026"/>
                      <p:cNvPicPr/>
                      <p:nvPr/>
                    </p:nvPicPr>
                    <p:blipFill>
                      <a:blip r:embed="rId27"/>
                      <a:stretch>
                        <a:fillRect/>
                      </a:stretch>
                    </p:blipFill>
                    <p:spPr>
                      <a:xfrm>
                        <a:off x="4307840" y="4219893"/>
                        <a:ext cx="2704465" cy="721995"/>
                      </a:xfrm>
                      <a:prstGeom prst="rect">
                        <a:avLst/>
                      </a:prstGeom>
                    </p:spPr>
                  </p:pic>
                </p:oleObj>
              </mc:Fallback>
            </mc:AlternateContent>
          </a:graphicData>
        </a:graphic>
      </p:graphicFrame>
      <p:graphicFrame>
        <p:nvGraphicFramePr>
          <p:cNvPr id="31" name="对象 30">
            <a:hlinkClick r:id="" action="ppaction://ole?verb=0"/>
          </p:cNvPr>
          <p:cNvGraphicFramePr>
            <a:graphicFrameLocks noChangeAspect="1"/>
          </p:cNvGraphicFramePr>
          <p:nvPr/>
        </p:nvGraphicFramePr>
        <p:xfrm>
          <a:off x="1527811" y="5402580"/>
          <a:ext cx="422910" cy="508000"/>
        </p:xfrm>
        <a:graphic>
          <a:graphicData uri="http://schemas.openxmlformats.org/presentationml/2006/ole">
            <mc:AlternateContent xmlns:mc="http://schemas.openxmlformats.org/markup-compatibility/2006">
              <mc:Choice xmlns:v="urn:schemas-microsoft-com:vml" Requires="v">
                <p:oleObj spid="_x0000_s7615" r:id="rId28" imgW="190500" imgH="228600" progId="Equation.KSEE3">
                  <p:embed/>
                </p:oleObj>
              </mc:Choice>
              <mc:Fallback>
                <p:oleObj r:id="rId28" imgW="190500" imgH="228600" progId="Equation.KSEE3">
                  <p:embed/>
                  <p:pic>
                    <p:nvPicPr>
                      <p:cNvPr id="0" name="图片 2050"/>
                      <p:cNvPicPr/>
                      <p:nvPr/>
                    </p:nvPicPr>
                    <p:blipFill>
                      <a:blip r:embed="rId29"/>
                      <a:stretch>
                        <a:fillRect/>
                      </a:stretch>
                    </p:blipFill>
                    <p:spPr>
                      <a:xfrm>
                        <a:off x="1527811" y="5402580"/>
                        <a:ext cx="422910" cy="508000"/>
                      </a:xfrm>
                      <a:prstGeom prst="rect">
                        <a:avLst/>
                      </a:prstGeom>
                    </p:spPr>
                  </p:pic>
                </p:oleObj>
              </mc:Fallback>
            </mc:AlternateContent>
          </a:graphicData>
        </a:graphic>
      </p:graphicFrame>
      <p:graphicFrame>
        <p:nvGraphicFramePr>
          <p:cNvPr id="33" name="对象 32">
            <a:hlinkClick r:id="" action="ppaction://ole?verb=0"/>
          </p:cNvPr>
          <p:cNvGraphicFramePr>
            <a:graphicFrameLocks noChangeAspect="1"/>
          </p:cNvGraphicFramePr>
          <p:nvPr/>
        </p:nvGraphicFramePr>
        <p:xfrm>
          <a:off x="4668520" y="5367973"/>
          <a:ext cx="391795" cy="542290"/>
        </p:xfrm>
        <a:graphic>
          <a:graphicData uri="http://schemas.openxmlformats.org/presentationml/2006/ole">
            <mc:AlternateContent xmlns:mc="http://schemas.openxmlformats.org/markup-compatibility/2006">
              <mc:Choice xmlns:v="urn:schemas-microsoft-com:vml" Requires="v">
                <p:oleObj spid="_x0000_s7616" r:id="rId30" imgW="165100" imgH="228600" progId="Equation.KSEE3">
                  <p:embed/>
                </p:oleObj>
              </mc:Choice>
              <mc:Fallback>
                <p:oleObj r:id="rId30" imgW="165100" imgH="228600" progId="Equation.KSEE3">
                  <p:embed/>
                  <p:pic>
                    <p:nvPicPr>
                      <p:cNvPr id="0" name="图片 2050"/>
                      <p:cNvPicPr/>
                      <p:nvPr/>
                    </p:nvPicPr>
                    <p:blipFill>
                      <a:blip r:embed="rId31"/>
                      <a:stretch>
                        <a:fillRect/>
                      </a:stretch>
                    </p:blipFill>
                    <p:spPr>
                      <a:xfrm>
                        <a:off x="4668520" y="5367973"/>
                        <a:ext cx="391795" cy="542290"/>
                      </a:xfrm>
                      <a:prstGeom prst="rect">
                        <a:avLst/>
                      </a:prstGeom>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17880" y="730250"/>
            <a:ext cx="11055350" cy="470789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具体来说，超总体模型作为一个辅助手段，可以与其它假设条件或者方法结合，以便在更加复杂的情况下对非概率样本进行抽样推断和估计。</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fontAlgn="auto">
              <a:lnSpc>
                <a:spcPct val="150000"/>
              </a:lnSpc>
              <a:defRPr/>
            </a:pPr>
            <a:r>
              <a:rPr lang="zh-CN" altLang="en-US" sz="2400" dirty="0">
                <a:latin typeface="Adobe 楷体 Std R" pitchFamily="18" charset="-122"/>
                <a:ea typeface="Adobe 楷体 Std R" pitchFamily="18" charset="-122"/>
                <a:sym typeface="汉仪细等线简" panose="00020600040101010101" pitchFamily="18" charset="-122"/>
              </a:rPr>
              <a:t>这里介绍三种情况：</a:t>
            </a:r>
          </a:p>
          <a:p>
            <a:pPr lvl="0" defTabSz="609600" fontAlgn="auto">
              <a:lnSpc>
                <a:spcPct val="150000"/>
              </a:lnSpc>
              <a:defRPr/>
            </a:pPr>
            <a:r>
              <a:rPr lang="zh-CN" altLang="en-US" sz="2400" dirty="0">
                <a:latin typeface="Calibri" panose="020F0502020204030204" pitchFamily="34" charset="0"/>
                <a:ea typeface="Adobe 楷体 Std R" pitchFamily="18" charset="-122"/>
                <a:sym typeface="汉仪细等线简" panose="00020600040101010101" pitchFamily="18" charset="-122"/>
              </a:rPr>
              <a:t>①通过建立非参数模型估计总体</a:t>
            </a:r>
          </a:p>
          <a:p>
            <a:pPr lvl="0" defTabSz="609600" fontAlgn="auto">
              <a:lnSpc>
                <a:spcPct val="150000"/>
              </a:lnSpc>
              <a:defRPr/>
            </a:pPr>
            <a:r>
              <a:rPr lang="zh-CN" altLang="en-US" sz="2400" dirty="0">
                <a:latin typeface="Calibri" panose="020F0502020204030204" pitchFamily="34" charset="0"/>
                <a:ea typeface="Adobe 楷体 Std R" pitchFamily="18" charset="-122"/>
                <a:sym typeface="汉仪细等线简" panose="00020600040101010101" pitchFamily="18" charset="-122"/>
              </a:rPr>
              <a:t>②使用模型辅助校准</a:t>
            </a:r>
          </a:p>
          <a:p>
            <a:pPr lvl="0" defTabSz="609600" fontAlgn="auto">
              <a:lnSpc>
                <a:spcPct val="150000"/>
              </a:lnSpc>
              <a:defRPr/>
            </a:pPr>
            <a:r>
              <a:rPr lang="zh-CN" altLang="en-US" sz="2400" dirty="0">
                <a:latin typeface="Calibri" panose="020F0502020204030204" pitchFamily="34" charset="0"/>
                <a:ea typeface="Adobe 楷体 Std R" pitchFamily="18" charset="-122"/>
                <a:sym typeface="汉仪细等线简" panose="00020600040101010101" pitchFamily="18" charset="-122"/>
              </a:rPr>
              <a:t>③基于超总体伪设计和组合样本的抽样推断</a:t>
            </a: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fontAlgn="auto">
              <a:lnSpc>
                <a:spcPct val="150000"/>
              </a:lnSpc>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sp>
        <p:nvSpPr>
          <p:cNvPr id="186" name="Freeform 122"/>
          <p:cNvSpPr>
            <a:spLocks noEditPoints="1"/>
          </p:cNvSpPr>
          <p:nvPr/>
        </p:nvSpPr>
        <p:spPr bwMode="auto">
          <a:xfrm>
            <a:off x="541655" y="82867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8286"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8287"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8288"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29310" y="696595"/>
            <a:ext cx="11055350" cy="2306955"/>
          </a:xfrm>
          <a:prstGeom prst="rect">
            <a:avLst/>
          </a:prstGeom>
          <a:noFill/>
        </p:spPr>
        <p:txBody>
          <a:bodyPr wrap="square" rtlCol="0">
            <a:spAutoFit/>
          </a:bodyPr>
          <a:lstStyle/>
          <a:p>
            <a:pPr lvl="0" defTabSz="609600">
              <a:defRPr/>
            </a:pPr>
            <a:r>
              <a:rPr lang="zh-CN" altLang="en-US" sz="2400" dirty="0">
                <a:latin typeface="Calibri" panose="020F0502020204030204" pitchFamily="34" charset="0"/>
                <a:ea typeface="Adobe 楷体 Std R" pitchFamily="18" charset="-122"/>
                <a:sym typeface="汉仪细等线简" panose="00020600040101010101" pitchFamily="18" charset="-122"/>
              </a:rPr>
              <a:t>①</a:t>
            </a:r>
            <a:r>
              <a:rPr lang="zh-CN" altLang="en-US" sz="2400" dirty="0">
                <a:latin typeface="Adobe 楷体 Std R" pitchFamily="18" charset="-122"/>
                <a:ea typeface="Adobe 楷体 Std R" pitchFamily="18" charset="-122"/>
                <a:sym typeface="汉仪细等线简" panose="00020600040101010101" pitchFamily="18" charset="-122"/>
              </a:rPr>
              <a:t>非参数模型</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思路：建立研究变量  与协变量  之间的非参数超总体模型，通过非概率样本来估计模型参数，从而得到总体中非样本的研究变量值，将其与非概率样本中已知的研究变量值相加，即可得到总体总量。</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9372"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9373"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9374"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8" name="对象 7">
            <a:hlinkClick r:id="" action="ppaction://ole?verb=0"/>
          </p:cNvPr>
          <p:cNvGraphicFramePr>
            <a:graphicFrameLocks noChangeAspect="1"/>
          </p:cNvGraphicFramePr>
          <p:nvPr>
            <p:extLst>
              <p:ext uri="{D42A27DB-BD31-4B8C-83A1-F6EECF244321}">
                <p14:modId xmlns:p14="http://schemas.microsoft.com/office/powerpoint/2010/main" val="3245770671"/>
              </p:ext>
            </p:extLst>
          </p:nvPr>
        </p:nvGraphicFramePr>
        <p:xfrm>
          <a:off x="3610317" y="1475740"/>
          <a:ext cx="309880" cy="367030"/>
        </p:xfrm>
        <a:graphic>
          <a:graphicData uri="http://schemas.openxmlformats.org/presentationml/2006/ole">
            <mc:AlternateContent xmlns:mc="http://schemas.openxmlformats.org/markup-compatibility/2006">
              <mc:Choice xmlns:v="urn:schemas-microsoft-com:vml" Requires="v">
                <p:oleObj spid="_x0000_s9375" r:id="rId10" imgW="139700" imgH="165100" progId="Equation.KSEE3">
                  <p:embed/>
                </p:oleObj>
              </mc:Choice>
              <mc:Fallback>
                <p:oleObj r:id="rId10" imgW="139700" imgH="165100" progId="Equation.KSEE3">
                  <p:embed/>
                  <p:pic>
                    <p:nvPicPr>
                      <p:cNvPr id="0" name="图片 1025"/>
                      <p:cNvPicPr/>
                      <p:nvPr/>
                    </p:nvPicPr>
                    <p:blipFill>
                      <a:blip r:embed="rId11"/>
                      <a:stretch>
                        <a:fillRect/>
                      </a:stretch>
                    </p:blipFill>
                    <p:spPr>
                      <a:xfrm>
                        <a:off x="3610317" y="1475740"/>
                        <a:ext cx="309880" cy="367030"/>
                      </a:xfrm>
                      <a:prstGeom prst="rect">
                        <a:avLst/>
                      </a:prstGeom>
                    </p:spPr>
                  </p:pic>
                </p:oleObj>
              </mc:Fallback>
            </mc:AlternateContent>
          </a:graphicData>
        </a:graphic>
      </p:graphicFrame>
      <p:graphicFrame>
        <p:nvGraphicFramePr>
          <p:cNvPr id="22" name="对象 21">
            <a:hlinkClick r:id="" action="ppaction://ole?verb=0"/>
          </p:cNvPr>
          <p:cNvGraphicFramePr>
            <a:graphicFrameLocks noChangeAspect="1"/>
          </p:cNvGraphicFramePr>
          <p:nvPr>
            <p:extLst>
              <p:ext uri="{D42A27DB-BD31-4B8C-83A1-F6EECF244321}">
                <p14:modId xmlns:p14="http://schemas.microsoft.com/office/powerpoint/2010/main" val="3100764779"/>
              </p:ext>
            </p:extLst>
          </p:nvPr>
        </p:nvGraphicFramePr>
        <p:xfrm>
          <a:off x="4974443" y="1525710"/>
          <a:ext cx="307975" cy="339090"/>
        </p:xfrm>
        <a:graphic>
          <a:graphicData uri="http://schemas.openxmlformats.org/presentationml/2006/ole">
            <mc:AlternateContent xmlns:mc="http://schemas.openxmlformats.org/markup-compatibility/2006">
              <mc:Choice xmlns:v="urn:schemas-microsoft-com:vml" Requires="v">
                <p:oleObj spid="_x0000_s9376" r:id="rId12" imgW="127000" imgH="139700" progId="Equation.KSEE3">
                  <p:embed/>
                </p:oleObj>
              </mc:Choice>
              <mc:Fallback>
                <p:oleObj r:id="rId12" imgW="127000" imgH="139700" progId="Equation.KSEE3">
                  <p:embed/>
                  <p:pic>
                    <p:nvPicPr>
                      <p:cNvPr id="0" name="图片 1025"/>
                      <p:cNvPicPr/>
                      <p:nvPr/>
                    </p:nvPicPr>
                    <p:blipFill>
                      <a:blip r:embed="rId13"/>
                      <a:stretch>
                        <a:fillRect/>
                      </a:stretch>
                    </p:blipFill>
                    <p:spPr>
                      <a:xfrm>
                        <a:off x="4974443" y="1525710"/>
                        <a:ext cx="307975" cy="339090"/>
                      </a:xfrm>
                      <a:prstGeom prst="rect">
                        <a:avLst/>
                      </a:prstGeom>
                    </p:spPr>
                  </p:pic>
                </p:oleObj>
              </mc:Fallback>
            </mc:AlternateContent>
          </a:graphicData>
        </a:graphic>
      </p:graphicFrame>
      <p:sp>
        <p:nvSpPr>
          <p:cNvPr id="13" name="Freeform 122"/>
          <p:cNvSpPr>
            <a:spLocks noEditPoints="1"/>
          </p:cNvSpPr>
          <p:nvPr/>
        </p:nvSpPr>
        <p:spPr bwMode="auto">
          <a:xfrm>
            <a:off x="626745" y="150622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flipH="1">
            <a:off x="-1175016" y="2495572"/>
            <a:ext cx="2011142" cy="2264920"/>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2" name="矩形 8"/>
          <p:cNvSpPr/>
          <p:nvPr>
            <p:custDataLst>
              <p:tags r:id="rId1"/>
            </p:custDataLst>
          </p:nvPr>
        </p:nvSpPr>
        <p:spPr>
          <a:xfrm>
            <a:off x="1943100" y="1536700"/>
            <a:ext cx="8301990" cy="706755"/>
          </a:xfrm>
          <a:prstGeom prst="rect">
            <a:avLst/>
          </a:prstGeom>
        </p:spPr>
        <p:txBody>
          <a:bodyPr wrap="square">
            <a:spAutoFit/>
          </a:bodyPr>
          <a:lstStyle/>
          <a:p>
            <a:pPr lvl="0" algn="ctr" defTabSz="685800">
              <a:defRPr/>
            </a:pPr>
            <a:r>
              <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第一章  </a:t>
            </a:r>
            <a:r>
              <a:rPr kumimoji="1"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网络调查的相关理论</a:t>
            </a:r>
            <a:endParaRPr lang="zh-CN" altLang="en-US" sz="4000" b="1" kern="0" dirty="0">
              <a:solidFill>
                <a:schemeClr val="bg1">
                  <a:lumMod val="50000"/>
                </a:schemeClr>
              </a:solidFill>
              <a:effectLst>
                <a:innerShdw blurRad="63500" dist="50800" dir="13500000">
                  <a:prstClr val="black">
                    <a:alpha val="50000"/>
                  </a:prstClr>
                </a:innerShdw>
              </a:effectLst>
              <a:latin typeface="Adobe 楷体 Std R" pitchFamily="18" charset="-122"/>
              <a:ea typeface="Adobe 楷体 Std R" pitchFamily="18" charset="-122"/>
              <a:sym typeface="汉仪细等线简" panose="00020600040101010101" pitchFamily="18" charset="-122"/>
            </a:endParaRPr>
          </a:p>
        </p:txBody>
      </p:sp>
      <p:sp>
        <p:nvSpPr>
          <p:cNvPr id="14" name="矩形 8"/>
          <p:cNvSpPr/>
          <p:nvPr>
            <p:custDataLst>
              <p:tags r:id="rId2"/>
            </p:custDataLst>
          </p:nvPr>
        </p:nvSpPr>
        <p:spPr>
          <a:xfrm>
            <a:off x="421640" y="243840"/>
            <a:ext cx="2066925" cy="337185"/>
          </a:xfrm>
          <a:prstGeom prst="rect">
            <a:avLst/>
          </a:prstGeom>
        </p:spPr>
        <p:txBody>
          <a:bodyPr wrap="square">
            <a:spAutoFit/>
          </a:bodyPr>
          <a:lstStyle/>
          <a:p>
            <a:pPr lvl="0" algn="ctr" defTabSz="685800">
              <a:defRPr/>
            </a:pPr>
            <a:r>
              <a:rPr lang="en-US" altLang="zh-CN" sz="16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PART ONE</a:t>
            </a:r>
          </a:p>
        </p:txBody>
      </p:sp>
      <p:cxnSp>
        <p:nvCxnSpPr>
          <p:cNvPr id="16" name="直接连接符 15"/>
          <p:cNvCxnSpPr/>
          <p:nvPr/>
        </p:nvCxnSpPr>
        <p:spPr>
          <a:xfrm flipV="1">
            <a:off x="974725" y="572770"/>
            <a:ext cx="1019175" cy="8255"/>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487629" y="2953899"/>
            <a:ext cx="5616575" cy="583565"/>
          </a:xfrm>
          <a:prstGeom prst="rect">
            <a:avLst/>
          </a:prstGeom>
          <a:noFill/>
        </p:spPr>
        <p:txBody>
          <a:bodyPr wrap="none" rtlCol="0">
            <a:spAutoFit/>
          </a:bodyPr>
          <a:lstStyle/>
          <a:p>
            <a:r>
              <a:rPr kumimoji="1" lang="en-US" altLang="zh-CN"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01.</a:t>
            </a:r>
            <a:r>
              <a:rPr kumimoji="1" lang="zh-CN" altLang="zh-CN"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基于非概率抽样的网络调查</a:t>
            </a:r>
          </a:p>
        </p:txBody>
      </p:sp>
      <p:sp>
        <p:nvSpPr>
          <p:cNvPr id="19" name="文本框 18"/>
          <p:cNvSpPr txBox="1"/>
          <p:nvPr/>
        </p:nvSpPr>
        <p:spPr>
          <a:xfrm>
            <a:off x="2487629" y="3856044"/>
            <a:ext cx="8063865" cy="583565"/>
          </a:xfrm>
          <a:prstGeom prst="rect">
            <a:avLst/>
          </a:prstGeom>
          <a:noFill/>
        </p:spPr>
        <p:txBody>
          <a:bodyPr wrap="none" rtlCol="0">
            <a:spAutoFit/>
          </a:bodyPr>
          <a:lstStyle/>
          <a:p>
            <a:pPr lvl="0" defTabSz="609600">
              <a:defRPr/>
            </a:pPr>
            <a:r>
              <a:rPr kumimoji="1" lang="en-US" altLang="zh-CN"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02.</a:t>
            </a:r>
            <a:r>
              <a:rPr kumimoji="1" lang="zh-CN" altLang="zh-CN"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基于非概率抽样网络调查存在的主要问题</a:t>
            </a:r>
            <a:endParaRPr kumimoji="1" lang="zh-CN" altLang="en-US" sz="32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14705" y="668655"/>
            <a:ext cx="11055350" cy="415417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举例：</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假设超总体模型为局部多项式回归                   ，定义多项式</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用该多项式近似一个光滑回归函数         ，即</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此时的目标函数为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  表示系数向量                   。</a:t>
            </a: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458"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0459"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460"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8" name="Freeform 122"/>
          <p:cNvSpPr>
            <a:spLocks noEditPoints="1"/>
          </p:cNvSpPr>
          <p:nvPr/>
        </p:nvSpPr>
        <p:spPr bwMode="auto">
          <a:xfrm>
            <a:off x="626745" y="78105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mc:AlternateContent xmlns:mc="http://schemas.openxmlformats.org/markup-compatibility/2006" xmlns:a14="http://schemas.microsoft.com/office/drawing/2010/main">
        <mc:Choice Requires="a14">
          <p:sp>
            <p:nvSpPr>
              <p:cNvPr id="10" name="对象 4">
                <a:hlinkClick r:id="" action="ppaction://ole?verb=0"/>
              </p:cNvPr>
              <p:cNvSpPr txBox="1"/>
              <p:nvPr/>
            </p:nvSpPr>
            <p:spPr>
              <a:xfrm>
                <a:off x="2842895" y="1851977"/>
                <a:ext cx="6032500" cy="8128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zh-CN" altLang="en-US" sz="2000" i="1" smtClean="0">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𝑃</m:t>
                          </m:r>
                        </m:e>
                        <m:sub>
                          <m:r>
                            <a:rPr lang="zh-CN" altLang="en-US" sz="2000" i="1">
                              <a:solidFill>
                                <a:srgbClr val="000000"/>
                              </a:solidFill>
                              <a:latin typeface="Cambria Math" panose="02040503050406030204" pitchFamily="18" charset="0"/>
                            </a:rPr>
                            <m:t>𝑥</m:t>
                          </m:r>
                        </m:sub>
                      </m:sSub>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𝑢</m:t>
                      </m:r>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𝑎</m:t>
                      </m:r>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𝑎</m:t>
                          </m:r>
                        </m:e>
                        <m:sub>
                          <m:r>
                            <a:rPr lang="zh-CN" altLang="en-US" sz="2000" i="1">
                              <a:solidFill>
                                <a:srgbClr val="000000"/>
                              </a:solidFill>
                              <a:latin typeface="Cambria Math" panose="02040503050406030204" pitchFamily="18" charset="0"/>
                            </a:rPr>
                            <m:t>0</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𝑎</m:t>
                          </m:r>
                        </m:e>
                        <m:sub>
                          <m:r>
                            <a:rPr lang="zh-CN" altLang="en-US" sz="2000" i="1">
                              <a:solidFill>
                                <a:srgbClr val="000000"/>
                              </a:solidFill>
                              <a:latin typeface="Cambria Math" panose="02040503050406030204" pitchFamily="18" charset="0"/>
                            </a:rPr>
                            <m:t>1</m:t>
                          </m:r>
                        </m:sub>
                      </m:sSub>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𝑢</m:t>
                      </m:r>
                      <m:r>
                        <a:rPr lang="zh-CN" altLang="en-US" sz="2000" i="1">
                          <a:solidFill>
                            <a:srgbClr val="000000"/>
                          </a:solidFill>
                          <a:latin typeface="Cambria Math" panose="02040503050406030204" pitchFamily="18" charset="0"/>
                        </a:rPr>
                        <m:t>−</m:t>
                      </m:r>
                      <m:sSub>
                        <m:sSubPr>
                          <m:ctrlPr>
                            <a:rPr lang="en-US" altLang="zh-CN" sz="2000" i="1" smtClean="0">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𝑥</m:t>
                          </m:r>
                        </m:e>
                        <m:sub>
                          <m:r>
                            <a:rPr lang="en-US" altLang="zh-CN" sz="2000" b="0" i="1" smtClean="0">
                              <a:solidFill>
                                <a:srgbClr val="000000"/>
                              </a:solidFill>
                              <a:latin typeface="Cambria Math" panose="02040503050406030204" pitchFamily="18" charset="0"/>
                            </a:rPr>
                            <m:t>0</m:t>
                          </m:r>
                        </m:sub>
                      </m:sSub>
                      <m:r>
                        <a:rPr lang="zh-CN" altLang="en-US" sz="2000" i="1">
                          <a:solidFill>
                            <a:srgbClr val="000000"/>
                          </a:solidFill>
                          <a:latin typeface="Cambria Math" panose="02040503050406030204" pitchFamily="18" charset="0"/>
                        </a:rPr>
                        <m:t>)+</m:t>
                      </m:r>
                      <m:f>
                        <m:fPr>
                          <m:ctrlPr>
                            <a:rPr lang="zh-CN" altLang="en-US" sz="2000" i="1">
                              <a:solidFill>
                                <a:srgbClr val="000000"/>
                              </a:solidFill>
                              <a:latin typeface="Cambria Math" panose="02040503050406030204" pitchFamily="18" charset="0"/>
                            </a:rPr>
                          </m:ctrlPr>
                        </m:fPr>
                        <m:num>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𝑎</m:t>
                              </m:r>
                            </m:e>
                            <m:sub>
                              <m:r>
                                <a:rPr lang="zh-CN" altLang="en-US" sz="2000" i="1">
                                  <a:solidFill>
                                    <a:srgbClr val="000000"/>
                                  </a:solidFill>
                                  <a:latin typeface="Cambria Math" panose="02040503050406030204" pitchFamily="18" charset="0"/>
                                </a:rPr>
                                <m:t>2</m:t>
                              </m:r>
                            </m:sub>
                          </m:sSub>
                        </m:num>
                        <m:den>
                          <m:r>
                            <a:rPr lang="zh-CN" altLang="en-US" sz="2000" i="1">
                              <a:solidFill>
                                <a:srgbClr val="000000"/>
                              </a:solidFill>
                              <a:latin typeface="Cambria Math" panose="02040503050406030204" pitchFamily="18" charset="0"/>
                            </a:rPr>
                            <m:t>2!</m:t>
                          </m:r>
                        </m:den>
                      </m:f>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𝑢</m:t>
                      </m:r>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sSup>
                        <m:sSupPr>
                          <m:ctrlPr>
                            <a:rPr lang="zh-CN" altLang="en-US" sz="2000" i="1">
                              <a:solidFill>
                                <a:srgbClr val="000000"/>
                              </a:solidFill>
                              <a:latin typeface="Cambria Math" panose="02040503050406030204" pitchFamily="18" charset="0"/>
                            </a:rPr>
                          </m:ctrlPr>
                        </m:sSupPr>
                        <m:e>
                          <m:r>
                            <a:rPr lang="zh-CN" altLang="en-US" sz="2000" i="1">
                              <a:solidFill>
                                <a:srgbClr val="000000"/>
                              </a:solidFill>
                              <a:latin typeface="Cambria Math" panose="02040503050406030204" pitchFamily="18" charset="0"/>
                            </a:rPr>
                            <m:t>)</m:t>
                          </m:r>
                        </m:e>
                        <m:sup>
                          <m:r>
                            <a:rPr lang="zh-CN" altLang="en-US" sz="2000" i="1">
                              <a:solidFill>
                                <a:srgbClr val="000000"/>
                              </a:solidFill>
                              <a:latin typeface="Cambria Math" panose="02040503050406030204" pitchFamily="18" charset="0"/>
                            </a:rPr>
                            <m:t>2</m:t>
                          </m:r>
                        </m:sup>
                      </m:sSup>
                      <m:r>
                        <a:rPr lang="zh-CN" altLang="en-US" sz="2000" i="1">
                          <a:solidFill>
                            <a:srgbClr val="000000"/>
                          </a:solidFill>
                          <a:latin typeface="Cambria Math" panose="02040503050406030204" pitchFamily="18" charset="0"/>
                        </a:rPr>
                        <m:t>+⋯+</m:t>
                      </m:r>
                      <m:f>
                        <m:fPr>
                          <m:ctrlPr>
                            <a:rPr lang="zh-CN" altLang="en-US" sz="2000" i="1">
                              <a:solidFill>
                                <a:srgbClr val="000000"/>
                              </a:solidFill>
                              <a:latin typeface="Cambria Math" panose="02040503050406030204" pitchFamily="18" charset="0"/>
                            </a:rPr>
                          </m:ctrlPr>
                        </m:fPr>
                        <m:num>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𝑎</m:t>
                              </m:r>
                            </m:e>
                            <m:sub>
                              <m:r>
                                <a:rPr lang="zh-CN" altLang="en-US" sz="2000" i="1">
                                  <a:solidFill>
                                    <a:srgbClr val="000000"/>
                                  </a:solidFill>
                                  <a:latin typeface="Cambria Math" panose="02040503050406030204" pitchFamily="18" charset="0"/>
                                </a:rPr>
                                <m:t>𝑝</m:t>
                              </m:r>
                            </m:sub>
                          </m:sSub>
                        </m:num>
                        <m:den>
                          <m:r>
                            <a:rPr lang="zh-CN" altLang="en-US" sz="2000" i="1">
                              <a:solidFill>
                                <a:srgbClr val="000000"/>
                              </a:solidFill>
                              <a:latin typeface="Cambria Math" panose="02040503050406030204" pitchFamily="18" charset="0"/>
                            </a:rPr>
                            <m:t>𝑝</m:t>
                          </m:r>
                          <m:r>
                            <a:rPr lang="zh-CN" altLang="en-US" sz="2000" i="1">
                              <a:solidFill>
                                <a:srgbClr val="000000"/>
                              </a:solidFill>
                              <a:latin typeface="Cambria Math" panose="02040503050406030204" pitchFamily="18" charset="0"/>
                            </a:rPr>
                            <m:t>!</m:t>
                          </m:r>
                        </m:den>
                      </m:f>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𝑢</m:t>
                      </m:r>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sSup>
                        <m:sSupPr>
                          <m:ctrlPr>
                            <a:rPr lang="zh-CN" altLang="en-US" sz="2000" i="1">
                              <a:solidFill>
                                <a:srgbClr val="000000"/>
                              </a:solidFill>
                              <a:latin typeface="Cambria Math" panose="02040503050406030204" pitchFamily="18" charset="0"/>
                            </a:rPr>
                          </m:ctrlPr>
                        </m:sSupPr>
                        <m:e>
                          <m:r>
                            <a:rPr lang="zh-CN" altLang="en-US" sz="2000" i="1">
                              <a:solidFill>
                                <a:srgbClr val="000000"/>
                              </a:solidFill>
                              <a:latin typeface="Cambria Math" panose="02040503050406030204" pitchFamily="18" charset="0"/>
                            </a:rPr>
                            <m:t>)</m:t>
                          </m:r>
                        </m:e>
                        <m:sup>
                          <m:r>
                            <a:rPr lang="zh-CN" altLang="en-US" sz="2000" i="1">
                              <a:solidFill>
                                <a:srgbClr val="000000"/>
                              </a:solidFill>
                              <a:latin typeface="Cambria Math" panose="02040503050406030204" pitchFamily="18" charset="0"/>
                            </a:rPr>
                            <m:t>𝑝</m:t>
                          </m:r>
                        </m:sup>
                      </m:sSup>
                    </m:oMath>
                  </m:oMathPara>
                </a14:m>
                <a:endParaRPr lang="zh-CN" altLang="en-US" sz="2000" dirty="0"/>
              </a:p>
            </p:txBody>
          </p:sp>
        </mc:Choice>
        <mc:Fallback xmlns="">
          <p:sp>
            <p:nvSpPr>
              <p:cNvPr id="10" name="对象 4">
                <a:hlinkClick r:id="" action="ppaction://ole?verb=0"/>
              </p:cNvPr>
              <p:cNvSpPr txBox="1">
                <a:spLocks noRot="1" noChangeAspect="1" noMove="1" noResize="1" noEditPoints="1" noAdjustHandles="1" noChangeArrowheads="1" noChangeShapeType="1" noTextEdit="1"/>
              </p:cNvSpPr>
              <p:nvPr/>
            </p:nvSpPr>
            <p:spPr>
              <a:xfrm>
                <a:off x="2842895" y="1851977"/>
                <a:ext cx="6032500" cy="812800"/>
              </a:xfrm>
              <a:prstGeom prst="rect">
                <a:avLst/>
              </a:prstGeom>
              <a:blipFill rotWithShape="1">
                <a:blip r:embed="rId10"/>
                <a:stretch>
                  <a:fillRect t="-39" b="39"/>
                </a:stretch>
              </a:blipFill>
            </p:spPr>
            <p:txBody>
              <a:bodyPr/>
              <a:lstStyle/>
              <a:p>
                <a:r>
                  <a:rPr lang="zh-CN" altLang="en-US">
                    <a:noFill/>
                  </a:rPr>
                  <a:t> </a:t>
                </a:r>
              </a:p>
            </p:txBody>
          </p:sp>
        </mc:Fallback>
      </mc:AlternateContent>
      <p:graphicFrame>
        <p:nvGraphicFramePr>
          <p:cNvPr id="12" name="对象 11">
            <a:hlinkClick r:id="" action="ppaction://ole?verb=0"/>
          </p:cNvPr>
          <p:cNvGraphicFramePr>
            <a:graphicFrameLocks noChangeAspect="1"/>
          </p:cNvGraphicFramePr>
          <p:nvPr/>
        </p:nvGraphicFramePr>
        <p:xfrm>
          <a:off x="5441315" y="2498090"/>
          <a:ext cx="835660" cy="495300"/>
        </p:xfrm>
        <a:graphic>
          <a:graphicData uri="http://schemas.openxmlformats.org/presentationml/2006/ole">
            <mc:AlternateContent xmlns:mc="http://schemas.openxmlformats.org/markup-compatibility/2006">
              <mc:Choice xmlns:v="urn:schemas-microsoft-com:vml" Requires="v">
                <p:oleObj spid="_x0000_s10461" r:id="rId11" imgW="342900" imgH="203200" progId="Equation.KSEE3">
                  <p:embed/>
                </p:oleObj>
              </mc:Choice>
              <mc:Fallback>
                <p:oleObj r:id="rId11" imgW="342900" imgH="203200" progId="Equation.KSEE3">
                  <p:embed/>
                  <p:pic>
                    <p:nvPicPr>
                      <p:cNvPr id="0" name="图片 1025"/>
                      <p:cNvPicPr/>
                      <p:nvPr/>
                    </p:nvPicPr>
                    <p:blipFill>
                      <a:blip r:embed="rId12"/>
                      <a:stretch>
                        <a:fillRect/>
                      </a:stretch>
                    </p:blipFill>
                    <p:spPr>
                      <a:xfrm>
                        <a:off x="5441315" y="2498090"/>
                        <a:ext cx="835660" cy="495300"/>
                      </a:xfrm>
                      <a:prstGeom prst="rect">
                        <a:avLst/>
                      </a:prstGeom>
                    </p:spPr>
                  </p:pic>
                </p:oleObj>
              </mc:Fallback>
            </mc:AlternateContent>
          </a:graphicData>
        </a:graphic>
      </p:graphicFrame>
      <p:graphicFrame>
        <p:nvGraphicFramePr>
          <p:cNvPr id="14" name="对象 13">
            <a:hlinkClick r:id="" action="ppaction://ole?verb=0"/>
          </p:cNvPr>
          <p:cNvGraphicFramePr>
            <a:graphicFrameLocks noChangeAspect="1"/>
          </p:cNvGraphicFramePr>
          <p:nvPr/>
        </p:nvGraphicFramePr>
        <p:xfrm>
          <a:off x="6971665" y="2462530"/>
          <a:ext cx="2209165" cy="530860"/>
        </p:xfrm>
        <a:graphic>
          <a:graphicData uri="http://schemas.openxmlformats.org/presentationml/2006/ole">
            <mc:AlternateContent xmlns:mc="http://schemas.openxmlformats.org/markup-compatibility/2006">
              <mc:Choice xmlns:v="urn:schemas-microsoft-com:vml" Requires="v">
                <p:oleObj spid="_x0000_s10462" r:id="rId13" imgW="952500" imgH="228600" progId="Equation.KSEE3">
                  <p:embed/>
                </p:oleObj>
              </mc:Choice>
              <mc:Fallback>
                <p:oleObj r:id="rId13" imgW="952500" imgH="228600" progId="Equation.KSEE3">
                  <p:embed/>
                  <p:pic>
                    <p:nvPicPr>
                      <p:cNvPr id="0" name="图片 1025"/>
                      <p:cNvPicPr/>
                      <p:nvPr/>
                    </p:nvPicPr>
                    <p:blipFill>
                      <a:blip r:embed="rId14"/>
                      <a:stretch>
                        <a:fillRect/>
                      </a:stretch>
                    </p:blipFill>
                    <p:spPr>
                      <a:xfrm>
                        <a:off x="6971665" y="2462530"/>
                        <a:ext cx="2209165" cy="53086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对象 11">
                <a:hlinkClick r:id="" action="ppaction://ole?verb=0"/>
              </p:cNvPr>
              <p:cNvSpPr txBox="1"/>
              <p:nvPr/>
            </p:nvSpPr>
            <p:spPr>
              <a:xfrm>
                <a:off x="2000250" y="3255963"/>
                <a:ext cx="7796213" cy="9271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limLow>
                        <m:limLowPr>
                          <m:ctrlPr>
                            <a:rPr lang="zh-CN" altLang="en-US" sz="2000" i="1" smtClean="0">
                              <a:solidFill>
                                <a:srgbClr val="000000"/>
                              </a:solidFill>
                              <a:latin typeface="Cambria Math" panose="02040503050406030204" pitchFamily="18" charset="0"/>
                            </a:rPr>
                          </m:ctrlPr>
                        </m:limLowPr>
                        <m:e>
                          <m:r>
                            <m:rPr>
                              <m:sty m:val="p"/>
                            </m:rPr>
                            <a:rPr lang="zh-CN" altLang="en-US" sz="2000" i="0">
                              <a:solidFill>
                                <a:srgbClr val="000000"/>
                              </a:solidFill>
                              <a:latin typeface="Cambria Math" panose="02040503050406030204" pitchFamily="18" charset="0"/>
                            </a:rPr>
                            <m:t>min</m:t>
                          </m:r>
                        </m:e>
                        <m:lim>
                          <m:r>
                            <a:rPr lang="zh-CN" altLang="en-US" sz="2000" i="1">
                              <a:solidFill>
                                <a:srgbClr val="000000"/>
                              </a:solidFill>
                              <a:latin typeface="Cambria Math" panose="02040503050406030204" pitchFamily="18" charset="0"/>
                            </a:rPr>
                            <m:t>𝛽</m:t>
                          </m:r>
                        </m:lim>
                      </m:limLow>
                      <m:nary>
                        <m:naryPr>
                          <m:chr m:val="∑"/>
                          <m:ctrlPr>
                            <a:rPr lang="zh-CN" altLang="en-US" sz="2000" i="1">
                              <a:solidFill>
                                <a:srgbClr val="000000"/>
                              </a:solidFill>
                              <a:latin typeface="Cambria Math" panose="02040503050406030204" pitchFamily="18" charset="0"/>
                            </a:rPr>
                          </m:ctrlPr>
                        </m:naryPr>
                        <m:sub>
                          <m:r>
                            <a:rPr lang="zh-CN" altLang="en-US" sz="2000" i="1">
                              <a:solidFill>
                                <a:srgbClr val="000000"/>
                              </a:solidFill>
                              <a:latin typeface="Cambria Math" panose="02040503050406030204" pitchFamily="18" charset="0"/>
                            </a:rPr>
                            <m:t>𝑖</m:t>
                          </m:r>
                          <m:r>
                            <a:rPr lang="zh-CN" altLang="en-US" sz="2000" i="1">
                              <a:solidFill>
                                <a:srgbClr val="000000"/>
                              </a:solidFill>
                              <a:latin typeface="Cambria Math" panose="02040503050406030204" pitchFamily="18" charset="0"/>
                            </a:rPr>
                            <m:t>=1</m:t>
                          </m:r>
                        </m:sub>
                        <m:sup>
                          <m:r>
                            <a:rPr lang="zh-CN" altLang="en-US" sz="2000" i="1">
                              <a:solidFill>
                                <a:srgbClr val="000000"/>
                              </a:solidFill>
                              <a:latin typeface="Cambria Math" panose="02040503050406030204" pitchFamily="18" charset="0"/>
                            </a:rPr>
                            <m:t>𝑛</m:t>
                          </m:r>
                        </m:sup>
                        <m:e>
                          <m:r>
                            <a:rPr lang="zh-CN" altLang="en-US" sz="2000" i="1">
                              <a:solidFill>
                                <a:srgbClr val="000000"/>
                              </a:solidFill>
                              <a:latin typeface="Cambria Math" panose="02040503050406030204" pitchFamily="18" charset="0"/>
                            </a:rPr>
                            <m:t>{</m:t>
                          </m:r>
                          <m:sSub>
                            <m:sSubPr>
                              <m:ctrlPr>
                                <a:rPr lang="zh-CN" altLang="en-US" sz="2000" i="1" smtClean="0">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𝑦</m:t>
                              </m:r>
                            </m:e>
                            <m:sub>
                              <m:r>
                                <a:rPr lang="zh-CN" altLang="en-US" sz="2000" i="1">
                                  <a:solidFill>
                                    <a:srgbClr val="000000"/>
                                  </a:solidFill>
                                  <a:latin typeface="Cambria Math" panose="02040503050406030204" pitchFamily="18" charset="0"/>
                                </a:rPr>
                                <m:t>𝑖</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𝛽</m:t>
                              </m:r>
                            </m:e>
                            <m:sub>
                              <m:r>
                                <a:rPr lang="zh-CN" altLang="en-US" sz="2000" i="1">
                                  <a:solidFill>
                                    <a:srgbClr val="000000"/>
                                  </a:solidFill>
                                  <a:latin typeface="Cambria Math" panose="02040503050406030204" pitchFamily="18" charset="0"/>
                                </a:rPr>
                                <m:t>0</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𝛽</m:t>
                              </m:r>
                            </m:e>
                            <m:sub>
                              <m:r>
                                <a:rPr lang="zh-CN" altLang="en-US" sz="2000" i="1">
                                  <a:solidFill>
                                    <a:srgbClr val="000000"/>
                                  </a:solidFill>
                                  <a:latin typeface="Cambria Math" panose="02040503050406030204" pitchFamily="18" charset="0"/>
                                </a:rPr>
                                <m:t>1</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𝑖</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𝛽</m:t>
                              </m:r>
                            </m:e>
                            <m:sub>
                              <m:r>
                                <a:rPr lang="zh-CN" altLang="en-US" sz="2000" i="1">
                                  <a:solidFill>
                                    <a:srgbClr val="000000"/>
                                  </a:solidFill>
                                  <a:latin typeface="Cambria Math" panose="02040503050406030204" pitchFamily="18" charset="0"/>
                                </a:rPr>
                                <m:t>𝑝</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𝑖</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sSup>
                            <m:sSupPr>
                              <m:ctrlPr>
                                <a:rPr lang="zh-CN" altLang="en-US" sz="2000" i="1">
                                  <a:solidFill>
                                    <a:srgbClr val="000000"/>
                                  </a:solidFill>
                                  <a:latin typeface="Cambria Math" panose="02040503050406030204" pitchFamily="18" charset="0"/>
                                </a:rPr>
                              </m:ctrlPr>
                            </m:sSupPr>
                            <m:e>
                              <m:r>
                                <a:rPr lang="zh-CN" altLang="en-US" sz="2000" i="1">
                                  <a:solidFill>
                                    <a:srgbClr val="000000"/>
                                  </a:solidFill>
                                  <a:latin typeface="Cambria Math" panose="02040503050406030204" pitchFamily="18" charset="0"/>
                                </a:rPr>
                                <m:t>)</m:t>
                              </m:r>
                            </m:e>
                            <m:sup>
                              <m:r>
                                <a:rPr lang="zh-CN" altLang="en-US" sz="2000" i="1">
                                  <a:solidFill>
                                    <a:srgbClr val="000000"/>
                                  </a:solidFill>
                                  <a:latin typeface="Cambria Math" panose="02040503050406030204" pitchFamily="18" charset="0"/>
                                </a:rPr>
                                <m:t>𝑝</m:t>
                              </m:r>
                            </m:sup>
                          </m:sSup>
                          <m:sSup>
                            <m:sSupPr>
                              <m:ctrlPr>
                                <a:rPr lang="zh-CN" altLang="en-US" sz="2000" i="1">
                                  <a:solidFill>
                                    <a:srgbClr val="000000"/>
                                  </a:solidFill>
                                  <a:latin typeface="Cambria Math" panose="02040503050406030204" pitchFamily="18" charset="0"/>
                                </a:rPr>
                              </m:ctrlPr>
                            </m:sSupPr>
                            <m:e>
                              <m:r>
                                <a:rPr lang="zh-CN" altLang="en-US" sz="2000" i="1">
                                  <a:solidFill>
                                    <a:srgbClr val="000000"/>
                                  </a:solidFill>
                                  <a:latin typeface="Cambria Math" panose="02040503050406030204" pitchFamily="18" charset="0"/>
                                </a:rPr>
                                <m:t>}</m:t>
                              </m:r>
                            </m:e>
                            <m:sup>
                              <m:r>
                                <a:rPr lang="zh-CN" altLang="en-US" sz="2000" i="1">
                                  <a:solidFill>
                                    <a:srgbClr val="000000"/>
                                  </a:solidFill>
                                  <a:latin typeface="Cambria Math" panose="02040503050406030204" pitchFamily="18" charset="0"/>
                                </a:rPr>
                                <m:t>2</m:t>
                              </m:r>
                            </m:sup>
                          </m:sSup>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𝐾</m:t>
                              </m:r>
                            </m:e>
                            <m:sub>
                              <m:r>
                                <a:rPr lang="zh-CN" altLang="en-US" sz="2000" i="1">
                                  <a:solidFill>
                                    <a:srgbClr val="000000"/>
                                  </a:solidFill>
                                  <a:latin typeface="Cambria Math" panose="02040503050406030204" pitchFamily="18" charset="0"/>
                                </a:rPr>
                                <m:t>h</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𝑖</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r>
                            <a:rPr lang="zh-CN" altLang="en-US" sz="2000" i="1">
                              <a:solidFill>
                                <a:srgbClr val="000000"/>
                              </a:solidFill>
                              <a:latin typeface="Cambria Math" panose="02040503050406030204" pitchFamily="18" charset="0"/>
                            </a:rPr>
                            <m:t>)</m:t>
                          </m:r>
                        </m:e>
                      </m:nary>
                    </m:oMath>
                  </m:oMathPara>
                </a14:m>
                <a:endParaRPr lang="zh-CN" altLang="en-US" sz="2000" dirty="0"/>
              </a:p>
            </p:txBody>
          </p:sp>
        </mc:Choice>
        <mc:Fallback xmlns="">
          <p:sp>
            <p:nvSpPr>
              <p:cNvPr id="16" name="对象 11">
                <a:hlinkClick r:id="" action="ppaction://ole?verb=0"/>
              </p:cNvPr>
              <p:cNvSpPr txBox="1">
                <a:spLocks noRot="1" noChangeAspect="1" noMove="1" noResize="1" noEditPoints="1" noAdjustHandles="1" noChangeArrowheads="1" noChangeShapeType="1" noTextEdit="1"/>
              </p:cNvSpPr>
              <p:nvPr/>
            </p:nvSpPr>
            <p:spPr>
              <a:xfrm>
                <a:off x="2000250" y="3255963"/>
                <a:ext cx="7796213" cy="927100"/>
              </a:xfrm>
              <a:prstGeom prst="rect">
                <a:avLst/>
              </a:prstGeom>
              <a:blipFill rotWithShape="1">
                <a:blip r:embed="rId15"/>
                <a:stretch>
                  <a:fillRect t="-34" r="4" b="34"/>
                </a:stretch>
              </a:blipFill>
            </p:spPr>
            <p:txBody>
              <a:bodyPr/>
              <a:lstStyle/>
              <a:p>
                <a:r>
                  <a:rPr lang="zh-CN" altLang="en-US">
                    <a:noFill/>
                  </a:rPr>
                  <a:t> </a:t>
                </a:r>
              </a:p>
            </p:txBody>
          </p:sp>
        </mc:Fallback>
      </mc:AlternateContent>
      <p:graphicFrame>
        <p:nvGraphicFramePr>
          <p:cNvPr id="18" name="对象 17">
            <a:hlinkClick r:id="" action="ppaction://ole?verb=0"/>
          </p:cNvPr>
          <p:cNvGraphicFramePr>
            <a:graphicFrameLocks noChangeAspect="1"/>
          </p:cNvGraphicFramePr>
          <p:nvPr/>
        </p:nvGraphicFramePr>
        <p:xfrm>
          <a:off x="1476375" y="4394200"/>
          <a:ext cx="321310" cy="428625"/>
        </p:xfrm>
        <a:graphic>
          <a:graphicData uri="http://schemas.openxmlformats.org/presentationml/2006/ole">
            <mc:AlternateContent xmlns:mc="http://schemas.openxmlformats.org/markup-compatibility/2006">
              <mc:Choice xmlns:v="urn:schemas-microsoft-com:vml" Requires="v">
                <p:oleObj spid="_x0000_s10463" r:id="rId16" imgW="152400" imgH="203200" progId="Equation.KSEE3">
                  <p:embed/>
                </p:oleObj>
              </mc:Choice>
              <mc:Fallback>
                <p:oleObj r:id="rId16" imgW="152400" imgH="203200" progId="Equation.KSEE3">
                  <p:embed/>
                  <p:pic>
                    <p:nvPicPr>
                      <p:cNvPr id="0" name="图片 1027"/>
                      <p:cNvPicPr/>
                      <p:nvPr/>
                    </p:nvPicPr>
                    <p:blipFill>
                      <a:blip r:embed="rId17"/>
                      <a:stretch>
                        <a:fillRect/>
                      </a:stretch>
                    </p:blipFill>
                    <p:spPr>
                      <a:xfrm>
                        <a:off x="1476375" y="4394200"/>
                        <a:ext cx="321310" cy="428625"/>
                      </a:xfrm>
                      <a:prstGeom prst="rect">
                        <a:avLst/>
                      </a:prstGeom>
                    </p:spPr>
                  </p:pic>
                </p:oleObj>
              </mc:Fallback>
            </mc:AlternateContent>
          </a:graphicData>
        </a:graphic>
      </p:graphicFrame>
      <p:graphicFrame>
        <p:nvGraphicFramePr>
          <p:cNvPr id="20" name="对象 19">
            <a:hlinkClick r:id="" action="ppaction://ole?verb=0"/>
          </p:cNvPr>
          <p:cNvGraphicFramePr>
            <a:graphicFrameLocks noChangeAspect="1"/>
          </p:cNvGraphicFramePr>
          <p:nvPr>
            <p:extLst>
              <p:ext uri="{D42A27DB-BD31-4B8C-83A1-F6EECF244321}">
                <p14:modId xmlns:p14="http://schemas.microsoft.com/office/powerpoint/2010/main" val="2262843298"/>
              </p:ext>
            </p:extLst>
          </p:nvPr>
        </p:nvGraphicFramePr>
        <p:xfrm>
          <a:off x="3485417" y="4370864"/>
          <a:ext cx="1651635" cy="467995"/>
        </p:xfrm>
        <a:graphic>
          <a:graphicData uri="http://schemas.openxmlformats.org/presentationml/2006/ole">
            <mc:AlternateContent xmlns:mc="http://schemas.openxmlformats.org/markup-compatibility/2006">
              <mc:Choice xmlns:v="urn:schemas-microsoft-com:vml" Requires="v">
                <p:oleObj spid="_x0000_s10464" r:id="rId18" imgW="850900" imgH="241300" progId="Equation.KSEE3">
                  <p:embed/>
                </p:oleObj>
              </mc:Choice>
              <mc:Fallback>
                <p:oleObj r:id="rId18" imgW="850900" imgH="241300" progId="Equation.KSEE3">
                  <p:embed/>
                  <p:pic>
                    <p:nvPicPr>
                      <p:cNvPr id="0" name="图片 1028"/>
                      <p:cNvPicPr/>
                      <p:nvPr/>
                    </p:nvPicPr>
                    <p:blipFill>
                      <a:blip r:embed="rId19"/>
                      <a:stretch>
                        <a:fillRect/>
                      </a:stretch>
                    </p:blipFill>
                    <p:spPr>
                      <a:xfrm>
                        <a:off x="3485417" y="4370864"/>
                        <a:ext cx="1651635" cy="46799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对象 17">
                <a:hlinkClick r:id="" action="ppaction://ole?verb=0"/>
              </p:cNvPr>
              <p:cNvSpPr txBox="1"/>
              <p:nvPr/>
            </p:nvSpPr>
            <p:spPr>
              <a:xfrm>
                <a:off x="5403850" y="1423035"/>
                <a:ext cx="2224405" cy="42989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zh-CN" altLang="en-US" sz="2000" i="1">
                          <a:solidFill>
                            <a:srgbClr val="000000"/>
                          </a:solidFill>
                          <a:latin typeface="Cambria Math" panose="02040503050406030204" pitchFamily="18" charset="0"/>
                        </a:rPr>
                        <m:t>𝐸</m:t>
                      </m:r>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𝑦</m:t>
                      </m:r>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𝑥</m:t>
                      </m:r>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𝑚</m:t>
                      </m:r>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𝑥</m:t>
                      </m:r>
                      <m:r>
                        <a:rPr lang="zh-CN" altLang="en-US" sz="2000" i="1">
                          <a:solidFill>
                            <a:srgbClr val="000000"/>
                          </a:solidFill>
                          <a:latin typeface="Cambria Math" panose="02040503050406030204" pitchFamily="18" charset="0"/>
                        </a:rPr>
                        <m:t>)</m:t>
                      </m:r>
                    </m:oMath>
                  </m:oMathPara>
                </a14:m>
                <a:endParaRPr lang="zh-CN" altLang="en-US" sz="2000" dirty="0"/>
              </a:p>
            </p:txBody>
          </p:sp>
        </mc:Choice>
        <mc:Fallback xmlns="">
          <p:sp>
            <p:nvSpPr>
              <p:cNvPr id="23" name="对象 17">
                <a:hlinkClick r:id="" action="ppaction://ole?verb=0"/>
              </p:cNvPr>
              <p:cNvSpPr txBox="1">
                <a:spLocks noRot="1" noChangeAspect="1" noMove="1" noResize="1" noEditPoints="1" noAdjustHandles="1" noChangeArrowheads="1" noChangeShapeType="1" noTextEdit="1"/>
              </p:cNvSpPr>
              <p:nvPr/>
            </p:nvSpPr>
            <p:spPr>
              <a:xfrm>
                <a:off x="5403850" y="1423035"/>
                <a:ext cx="2224405" cy="429895"/>
              </a:xfrm>
              <a:prstGeom prst="rect">
                <a:avLst/>
              </a:prstGeom>
              <a:blipFill rotWithShape="1">
                <a:blip r:embed="rId20"/>
                <a:stretch>
                  <a:fillRect/>
                </a:stretch>
              </a:blipFill>
            </p:spPr>
            <p:txBody>
              <a:bodyPr/>
              <a:lstStyle/>
              <a:p>
                <a:r>
                  <a:rPr lang="zh-CN" alt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626745" y="697865"/>
            <a:ext cx="11055350" cy="600075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根据非概率样本   和最小二乘估计可得</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1389"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1390"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1391"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8" name="Freeform 122"/>
          <p:cNvSpPr>
            <a:spLocks noEditPoints="1"/>
          </p:cNvSpPr>
          <p:nvPr/>
        </p:nvSpPr>
        <p:spPr bwMode="auto">
          <a:xfrm>
            <a:off x="626745" y="78105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mc:AlternateContent xmlns:mc="http://schemas.openxmlformats.org/markup-compatibility/2006" xmlns:a14="http://schemas.microsoft.com/office/drawing/2010/main">
        <mc:Choice Requires="a14">
          <p:sp>
            <p:nvSpPr>
              <p:cNvPr id="13" name="对象 12">
                <a:hlinkClick r:id="" action="ppaction://ole?verb=0"/>
              </p:cNvPr>
              <p:cNvSpPr txBox="1"/>
              <p:nvPr/>
            </p:nvSpPr>
            <p:spPr>
              <a:xfrm>
                <a:off x="3206750" y="1155700"/>
                <a:ext cx="3445510" cy="527685"/>
              </a:xfrm>
              <a:prstGeom prst="rect">
                <a:avLst/>
              </a:prstGeom>
            </p:spPr>
            <p:txBody>
              <a:bodyPr>
                <a:normAutofit/>
              </a:bodyPr>
              <a:lstStyle/>
              <a:p>
                <a:pPr algn="ctr"/>
                <a14:m>
                  <m:oMath xmlns:m="http://schemas.openxmlformats.org/officeDocument/2006/math">
                    <m:acc>
                      <m:accPr>
                        <m:chr m:val="̂"/>
                        <m:ctrlPr>
                          <a:rPr lang="zh-CN" altLang="en-US" i="1" smtClean="0">
                            <a:solidFill>
                              <a:srgbClr val="000000"/>
                            </a:solidFill>
                            <a:latin typeface="Cambria Math" panose="02040503050406030204" pitchFamily="18" charset="0"/>
                          </a:rPr>
                        </m:ctrlPr>
                      </m:accPr>
                      <m:e>
                        <m:r>
                          <a:rPr lang="zh-CN" altLang="en-US" i="1">
                            <a:solidFill>
                              <a:srgbClr val="000000"/>
                            </a:solidFill>
                            <a:latin typeface="Cambria Math" panose="02040503050406030204" pitchFamily="18" charset="0"/>
                          </a:rPr>
                          <m:t>𝛽</m:t>
                        </m:r>
                      </m:e>
                    </m:acc>
                    <m:r>
                      <a:rPr lang="zh-CN" altLang="en-US" i="1">
                        <a:solidFill>
                          <a:srgbClr val="000000"/>
                        </a:solidFill>
                        <a:latin typeface="Cambria Math" panose="02040503050406030204" pitchFamily="18" charset="0"/>
                      </a:rPr>
                      <m:t>=(</m:t>
                    </m:r>
                    <m:r>
                      <a:rPr lang="en-US" altLang="zh-CN" b="0" i="1" smtClean="0">
                        <a:solidFill>
                          <a:srgbClr val="000000"/>
                        </a:solidFill>
                        <a:latin typeface="Cambria Math" panose="02040503050406030204" pitchFamily="18" charset="0"/>
                      </a:rPr>
                      <m:t>𝑥𝑤𝑥</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m:t>
                        </m:r>
                      </m:e>
                      <m:sup>
                        <m:r>
                          <a:rPr lang="zh-CN" altLang="en-US" i="1">
                            <a:solidFill>
                              <a:srgbClr val="000000"/>
                            </a:solidFill>
                            <a:latin typeface="Cambria Math" panose="02040503050406030204" pitchFamily="18" charset="0"/>
                          </a:rPr>
                          <m:t>−1</m:t>
                        </m:r>
                      </m:sup>
                    </m:sSup>
                    <m:sSup>
                      <m:sSupPr>
                        <m:ctrlPr>
                          <a:rPr lang="zh-CN" altLang="en-US" i="1">
                            <a:solidFill>
                              <a:srgbClr val="000000"/>
                            </a:solidFill>
                            <a:latin typeface="Cambria Math" panose="02040503050406030204" pitchFamily="18" charset="0"/>
                          </a:rPr>
                        </m:ctrlPr>
                      </m:sSupPr>
                      <m:e>
                        <m:r>
                          <a:rPr lang="en-US" altLang="zh-CN" b="0" i="1" smtClean="0">
                            <a:solidFill>
                              <a:srgbClr val="000000"/>
                            </a:solidFill>
                            <a:latin typeface="Cambria Math" panose="02040503050406030204" pitchFamily="18" charset="0"/>
                          </a:rPr>
                          <m:t>𝑥</m:t>
                        </m:r>
                      </m:e>
                      <m:sup>
                        <m:r>
                          <a:rPr lang="zh-CN" altLang="en-US" i="1">
                            <a:solidFill>
                              <a:srgbClr val="000000"/>
                            </a:solidFill>
                            <a:latin typeface="Cambria Math" panose="02040503050406030204" pitchFamily="18" charset="0"/>
                          </a:rPr>
                          <m:t>𝑇</m:t>
                        </m:r>
                      </m:sup>
                    </m:sSup>
                    <m:r>
                      <a:rPr lang="en-US" altLang="zh-CN" b="0" i="1" smtClean="0">
                        <a:solidFill>
                          <a:srgbClr val="000000"/>
                        </a:solidFill>
                        <a:latin typeface="Cambria Math" panose="02040503050406030204" pitchFamily="18" charset="0"/>
                      </a:rPr>
                      <m:t>𝑤</m:t>
                    </m:r>
                  </m:oMath>
                </a14:m>
                <a:r>
                  <a:rPr lang="en-US" altLang="zh-CN" dirty="0"/>
                  <a:t>y</a:t>
                </a:r>
                <a:endParaRPr lang="zh-CN" altLang="en-US" dirty="0"/>
              </a:p>
            </p:txBody>
          </p:sp>
        </mc:Choice>
        <mc:Fallback xmlns="">
          <p:sp>
            <p:nvSpPr>
              <p:cNvPr id="13" name="对象 12">
                <a:hlinkClick r:id="" action="ppaction://ole?verb=0"/>
              </p:cNvPr>
              <p:cNvSpPr txBox="1">
                <a:spLocks noRot="1" noChangeAspect="1" noMove="1" noResize="1" noEditPoints="1" noAdjustHandles="1" noChangeArrowheads="1" noChangeShapeType="1" noTextEdit="1"/>
              </p:cNvSpPr>
              <p:nvPr/>
            </p:nvSpPr>
            <p:spPr>
              <a:xfrm>
                <a:off x="3206750" y="1155700"/>
                <a:ext cx="3445510" cy="527685"/>
              </a:xfrm>
              <a:prstGeom prst="rect">
                <a:avLst/>
              </a:prstGeom>
              <a:blipFill rotWithShape="1">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对象 13">
                <a:hlinkClick r:id="" action="ppaction://ole?verb=0"/>
              </p:cNvPr>
              <p:cNvSpPr txBox="1"/>
              <p:nvPr/>
            </p:nvSpPr>
            <p:spPr>
              <a:xfrm>
                <a:off x="1504950" y="2114550"/>
                <a:ext cx="5048250" cy="17780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altLang="zh-CN" b="0" i="1" smtClean="0">
                          <a:solidFill>
                            <a:srgbClr val="000000"/>
                          </a:solidFill>
                          <a:latin typeface="Cambria Math" panose="02040503050406030204" pitchFamily="18" charset="0"/>
                        </a:rPr>
                        <m:t>𝑥</m:t>
                      </m:r>
                      <m:r>
                        <a:rPr lang="zh-CN" altLang="en-US" i="1">
                          <a:solidFill>
                            <a:srgbClr val="000000"/>
                          </a:solidFill>
                          <a:latin typeface="Cambria Math" panose="02040503050406030204" pitchFamily="18" charset="0"/>
                        </a:rPr>
                        <m:t>=</m:t>
                      </m:r>
                      <m:d>
                        <m:dPr>
                          <m:ctrlPr>
                            <a:rPr lang="zh-CN" altLang="en-US" i="1">
                              <a:solidFill>
                                <a:srgbClr val="000000"/>
                              </a:solidFill>
                              <a:latin typeface="Cambria Math" panose="02040503050406030204" pitchFamily="18" charset="0"/>
                            </a:rPr>
                          </m:ctrlPr>
                        </m:dPr>
                        <m:e>
                          <m:m>
                            <m:mPr>
                              <m:plcHide m:val="on"/>
                              <m:mcs>
                                <m:mc>
                                  <m:mcPr>
                                    <m:count m:val="5"/>
                                    <m:mcJc m:val="center"/>
                                  </m:mcPr>
                                </m:mc>
                              </m:mcs>
                              <m:ctrlPr>
                                <a:rPr lang="zh-CN" altLang="en-US" i="1">
                                  <a:solidFill>
                                    <a:srgbClr val="000000"/>
                                  </a:solidFill>
                                  <a:latin typeface="Cambria Math" panose="02040503050406030204" pitchFamily="18" charset="0"/>
                                </a:rPr>
                              </m:ctrlPr>
                            </m:mPr>
                            <m:mr>
                              <m:e>
                                <m:r>
                                  <a:rPr lang="zh-CN" altLang="en-US" i="1">
                                    <a:solidFill>
                                      <a:srgbClr val="000000"/>
                                    </a:solidFill>
                                    <a:latin typeface="Cambria Math" panose="02040503050406030204" pitchFamily="18" charset="0"/>
                                  </a:rPr>
                                  <m:t>1</m:t>
                                </m:r>
                              </m:e>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1</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e>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1</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d>
                                  </m:e>
                                  <m:sup>
                                    <m:r>
                                      <a:rPr lang="zh-CN" altLang="en-US" i="1">
                                        <a:solidFill>
                                          <a:srgbClr val="000000"/>
                                        </a:solidFill>
                                        <a:latin typeface="Cambria Math" panose="02040503050406030204" pitchFamily="18" charset="0"/>
                                      </a:rPr>
                                      <m:t>2</m:t>
                                    </m:r>
                                  </m:sup>
                                </m:sSup>
                              </m:e>
                              <m:e>
                                <m:r>
                                  <a:rPr lang="zh-CN" altLang="en-US" i="1">
                                    <a:solidFill>
                                      <a:srgbClr val="000000"/>
                                    </a:solidFill>
                                    <a:latin typeface="Cambria Math" panose="02040503050406030204" pitchFamily="18" charset="0"/>
                                  </a:rPr>
                                  <m:t>⋯</m:t>
                                </m:r>
                              </m:e>
                              <m:e>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1</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d>
                                  </m:e>
                                  <m:sup>
                                    <m:r>
                                      <a:rPr lang="zh-CN" altLang="en-US" i="1">
                                        <a:solidFill>
                                          <a:srgbClr val="000000"/>
                                        </a:solidFill>
                                        <a:latin typeface="Cambria Math" panose="02040503050406030204" pitchFamily="18" charset="0"/>
                                      </a:rPr>
                                      <m:t>𝑝</m:t>
                                    </m:r>
                                  </m:sup>
                                </m:sSup>
                              </m:e>
                            </m:mr>
                            <m:mr>
                              <m:e>
                                <m:r>
                                  <a:rPr lang="zh-CN" altLang="en-US" i="1">
                                    <a:solidFill>
                                      <a:srgbClr val="000000"/>
                                    </a:solidFill>
                                    <a:latin typeface="Cambria Math" panose="02040503050406030204" pitchFamily="18" charset="0"/>
                                  </a:rPr>
                                  <m:t>1</m:t>
                                </m:r>
                              </m:e>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2</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e>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2</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d>
                                  </m:e>
                                  <m:sup>
                                    <m:r>
                                      <a:rPr lang="zh-CN" altLang="en-US" i="1">
                                        <a:solidFill>
                                          <a:srgbClr val="000000"/>
                                        </a:solidFill>
                                        <a:latin typeface="Cambria Math" panose="02040503050406030204" pitchFamily="18" charset="0"/>
                                      </a:rPr>
                                      <m:t>2</m:t>
                                    </m:r>
                                  </m:sup>
                                </m:sSup>
                              </m:e>
                              <m:e>
                                <m:r>
                                  <a:rPr lang="zh-CN" altLang="en-US" i="1">
                                    <a:solidFill>
                                      <a:srgbClr val="000000"/>
                                    </a:solidFill>
                                    <a:latin typeface="Cambria Math" panose="02040503050406030204" pitchFamily="18" charset="0"/>
                                  </a:rPr>
                                  <m:t>⋯</m:t>
                                </m:r>
                              </m:e>
                              <m:e>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2</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d>
                                  </m:e>
                                  <m:sup>
                                    <m:r>
                                      <a:rPr lang="zh-CN" altLang="en-US" i="1">
                                        <a:solidFill>
                                          <a:srgbClr val="000000"/>
                                        </a:solidFill>
                                        <a:latin typeface="Cambria Math" panose="02040503050406030204" pitchFamily="18" charset="0"/>
                                      </a:rPr>
                                      <m:t>𝑝</m:t>
                                    </m:r>
                                  </m:sup>
                                </m:sSup>
                              </m:e>
                            </m:mr>
                            <m:mr>
                              <m:e>
                                <m:r>
                                  <a:rPr lang="zh-CN" altLang="en-US" i="1">
                                    <a:solidFill>
                                      <a:srgbClr val="000000"/>
                                    </a:solidFill>
                                    <a:latin typeface="Cambria Math" panose="02040503050406030204" pitchFamily="18" charset="0"/>
                                  </a:rPr>
                                  <m:t>⋮</m:t>
                                </m:r>
                              </m:e>
                              <m:e>
                                <m:r>
                                  <a:rPr lang="zh-CN" altLang="en-US" i="1">
                                    <a:solidFill>
                                      <a:srgbClr val="000000"/>
                                    </a:solidFill>
                                    <a:latin typeface="Cambria Math" panose="02040503050406030204" pitchFamily="18" charset="0"/>
                                  </a:rPr>
                                  <m:t>⋮</m:t>
                                </m:r>
                              </m:e>
                              <m:e>
                                <m:r>
                                  <a:rPr lang="zh-CN" altLang="en-US" i="1">
                                    <a:solidFill>
                                      <a:srgbClr val="000000"/>
                                    </a:solidFill>
                                    <a:latin typeface="Cambria Math" panose="02040503050406030204" pitchFamily="18" charset="0"/>
                                  </a:rPr>
                                  <m:t>⋮</m:t>
                                </m:r>
                              </m:e>
                              <m:e>
                                <m:r>
                                  <a:rPr lang="zh-CN" altLang="en-US" i="1">
                                    <a:solidFill>
                                      <a:srgbClr val="000000"/>
                                    </a:solidFill>
                                    <a:latin typeface="Cambria Math" panose="02040503050406030204" pitchFamily="18" charset="0"/>
                                  </a:rPr>
                                  <m:t>⋱</m:t>
                                </m:r>
                              </m:e>
                              <m:e>
                                <m:r>
                                  <a:rPr lang="zh-CN" altLang="en-US" i="1">
                                    <a:solidFill>
                                      <a:srgbClr val="000000"/>
                                    </a:solidFill>
                                    <a:latin typeface="Cambria Math" panose="02040503050406030204" pitchFamily="18" charset="0"/>
                                  </a:rPr>
                                  <m:t>⋮</m:t>
                                </m:r>
                              </m:e>
                            </m:mr>
                            <m:mr>
                              <m:e>
                                <m:r>
                                  <a:rPr lang="zh-CN" altLang="en-US" i="1">
                                    <a:solidFill>
                                      <a:srgbClr val="000000"/>
                                    </a:solidFill>
                                    <a:latin typeface="Cambria Math" panose="02040503050406030204" pitchFamily="18" charset="0"/>
                                  </a:rPr>
                                  <m:t>1</m:t>
                                </m:r>
                              </m:e>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𝑛</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e>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𝑛</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d>
                                  </m:e>
                                  <m:sup>
                                    <m:r>
                                      <a:rPr lang="zh-CN" altLang="en-US" i="1">
                                        <a:solidFill>
                                          <a:srgbClr val="000000"/>
                                        </a:solidFill>
                                        <a:latin typeface="Cambria Math" panose="02040503050406030204" pitchFamily="18" charset="0"/>
                                      </a:rPr>
                                      <m:t>2</m:t>
                                    </m:r>
                                  </m:sup>
                                </m:sSup>
                              </m:e>
                              <m:e>
                                <m:r>
                                  <a:rPr lang="zh-CN" altLang="en-US" i="1">
                                    <a:solidFill>
                                      <a:srgbClr val="000000"/>
                                    </a:solidFill>
                                    <a:latin typeface="Cambria Math" panose="02040503050406030204" pitchFamily="18" charset="0"/>
                                  </a:rPr>
                                  <m:t>⋯</m:t>
                                </m:r>
                              </m:e>
                              <m:e>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𝑥</m:t>
                                            </m:r>
                                          </m:e>
                                          <m:sub>
                                            <m:r>
                                              <a:rPr lang="zh-CN" altLang="en-US" i="1">
                                                <a:solidFill>
                                                  <a:srgbClr val="000000"/>
                                                </a:solidFill>
                                                <a:latin typeface="Cambria Math" panose="02040503050406030204" pitchFamily="18" charset="0"/>
                                              </a:rPr>
                                              <m:t>𝑛</m:t>
                                            </m:r>
                                          </m:sub>
                                        </m:sSub>
                                        <m:r>
                                          <a:rPr lang="zh-CN" altLang="en-US" i="1">
                                            <a:solidFill>
                                              <a:srgbClr val="000000"/>
                                            </a:solidFill>
                                            <a:latin typeface="Cambria Math" panose="02040503050406030204" pitchFamily="18" charset="0"/>
                                          </a:rPr>
                                          <m:t>−</m:t>
                                        </m:r>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panose="02040503050406030204" pitchFamily="18" charset="0"/>
                                              </a:rPr>
                                              <m:t>𝑥</m:t>
                                            </m:r>
                                          </m:e>
                                          <m:sub>
                                            <m:r>
                                              <a:rPr lang="en-US" altLang="zh-CN" i="1">
                                                <a:solidFill>
                                                  <a:srgbClr val="000000"/>
                                                </a:solidFill>
                                                <a:latin typeface="Cambria Math" panose="02040503050406030204" pitchFamily="18" charset="0"/>
                                              </a:rPr>
                                              <m:t>0</m:t>
                                            </m:r>
                                          </m:sub>
                                        </m:sSub>
                                      </m:e>
                                    </m:d>
                                  </m:e>
                                  <m:sup>
                                    <m:r>
                                      <a:rPr lang="zh-CN" altLang="en-US" i="1">
                                        <a:solidFill>
                                          <a:srgbClr val="000000"/>
                                        </a:solidFill>
                                        <a:latin typeface="Cambria Math" panose="02040503050406030204" pitchFamily="18" charset="0"/>
                                      </a:rPr>
                                      <m:t>𝑝</m:t>
                                    </m:r>
                                  </m:sup>
                                </m:sSup>
                              </m:e>
                            </m:mr>
                          </m:m>
                        </m:e>
                      </m:d>
                    </m:oMath>
                  </m:oMathPara>
                </a14:m>
                <a:endParaRPr lang="zh-CN" altLang="en-US" dirty="0"/>
              </a:p>
            </p:txBody>
          </p:sp>
        </mc:Choice>
        <mc:Fallback xmlns="">
          <p:sp>
            <p:nvSpPr>
              <p:cNvPr id="14" name="对象 13">
                <a:hlinkClick r:id="" action="ppaction://ole?verb=0"/>
              </p:cNvPr>
              <p:cNvSpPr txBox="1">
                <a:spLocks noRot="1" noChangeAspect="1" noMove="1" noResize="1" noEditPoints="1" noAdjustHandles="1" noChangeArrowheads="1" noChangeShapeType="1" noTextEdit="1"/>
              </p:cNvSpPr>
              <p:nvPr/>
            </p:nvSpPr>
            <p:spPr>
              <a:xfrm>
                <a:off x="1504950" y="2114550"/>
                <a:ext cx="5048250" cy="1778000"/>
              </a:xfrm>
              <a:prstGeom prst="rect">
                <a:avLst/>
              </a:prstGeom>
              <a:blipFill rotWithShape="1">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对象 14">
                <a:hlinkClick r:id="" action="ppaction://ole?verb=0"/>
              </p:cNvPr>
              <p:cNvSpPr txBox="1"/>
              <p:nvPr/>
            </p:nvSpPr>
            <p:spPr>
              <a:xfrm>
                <a:off x="7832725" y="2114550"/>
                <a:ext cx="1667657" cy="189547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altLang="zh-CN" b="0" i="1" smtClean="0">
                          <a:solidFill>
                            <a:srgbClr val="000000"/>
                          </a:solidFill>
                          <a:latin typeface="Cambria Math" panose="02040503050406030204" pitchFamily="18" charset="0"/>
                        </a:rPr>
                        <m:t>𝑦</m:t>
                      </m:r>
                      <m:r>
                        <a:rPr lang="zh-CN" altLang="en-US" i="1">
                          <a:solidFill>
                            <a:srgbClr val="000000"/>
                          </a:solidFill>
                          <a:latin typeface="Cambria Math" panose="02040503050406030204" pitchFamily="18" charset="0"/>
                        </a:rPr>
                        <m:t>=</m:t>
                      </m:r>
                      <m:d>
                        <m:dPr>
                          <m:ctrlPr>
                            <a:rPr lang="zh-CN" altLang="en-US" i="1">
                              <a:solidFill>
                                <a:srgbClr val="000000"/>
                              </a:solidFill>
                              <a:latin typeface="Cambria Math" panose="02040503050406030204" pitchFamily="18" charset="0"/>
                            </a:rPr>
                          </m:ctrlPr>
                        </m:dPr>
                        <m:e>
                          <m:m>
                            <m:mPr>
                              <m:plcHide m:val="on"/>
                              <m:mcs>
                                <m:mc>
                                  <m:mcPr>
                                    <m:count m:val="1"/>
                                    <m:mcJc m:val="center"/>
                                  </m:mcPr>
                                </m:mc>
                              </m:mcs>
                              <m:ctrlPr>
                                <a:rPr lang="zh-CN" altLang="en-US" i="1">
                                  <a:solidFill>
                                    <a:srgbClr val="000000"/>
                                  </a:solidFill>
                                  <a:latin typeface="Cambria Math" panose="02040503050406030204" pitchFamily="18" charset="0"/>
                                </a:rPr>
                              </m:ctrlPr>
                            </m:mPr>
                            <m:mr>
                              <m:e/>
                            </m:mr>
                            <m:m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𝑦</m:t>
                                    </m:r>
                                  </m:e>
                                  <m:sub>
                                    <m:r>
                                      <a:rPr lang="zh-CN" altLang="en-US" i="1">
                                        <a:solidFill>
                                          <a:srgbClr val="000000"/>
                                        </a:solidFill>
                                        <a:latin typeface="Cambria Math" panose="02040503050406030204" pitchFamily="18" charset="0"/>
                                      </a:rPr>
                                      <m:t>2</m:t>
                                    </m:r>
                                  </m:sub>
                                </m:sSub>
                              </m:e>
                            </m:mr>
                            <m:mr>
                              <m:e>
                                <m:r>
                                  <a:rPr lang="zh-CN" altLang="en-US" i="1">
                                    <a:solidFill>
                                      <a:srgbClr val="000000"/>
                                    </a:solidFill>
                                    <a:latin typeface="Cambria Math" panose="02040503050406030204" pitchFamily="18" charset="0"/>
                                  </a:rPr>
                                  <m:t>⋮</m:t>
                                </m:r>
                              </m:e>
                            </m:mr>
                            <m:mr>
                              <m:e>
                                <m:sSub>
                                  <m:sSubPr>
                                    <m:ctrlPr>
                                      <a:rPr lang="zh-CN" altLang="en-US" i="1">
                                        <a:solidFill>
                                          <a:srgbClr val="000000"/>
                                        </a:solidFill>
                                        <a:latin typeface="Cambria Math" panose="02040503050406030204" pitchFamily="18" charset="0"/>
                                      </a:rPr>
                                    </m:ctrlPr>
                                  </m:sSubPr>
                                  <m:e>
                                    <m:r>
                                      <a:rPr lang="en-US" altLang="zh-CN" b="0" i="1" smtClean="0">
                                        <a:solidFill>
                                          <a:srgbClr val="000000"/>
                                        </a:solidFill>
                                        <a:latin typeface="Cambria Math" panose="02040503050406030204" pitchFamily="18" charset="0"/>
                                      </a:rPr>
                                      <m:t>𝑦</m:t>
                                    </m:r>
                                  </m:e>
                                  <m:sub>
                                    <m:r>
                                      <a:rPr lang="zh-CN" altLang="en-US" i="1">
                                        <a:solidFill>
                                          <a:srgbClr val="000000"/>
                                        </a:solidFill>
                                        <a:latin typeface="Cambria Math" panose="02040503050406030204" pitchFamily="18" charset="0"/>
                                      </a:rPr>
                                      <m:t>𝑛</m:t>
                                    </m:r>
                                  </m:sub>
                                </m:sSub>
                              </m:e>
                            </m:mr>
                          </m:m>
                        </m:e>
                      </m:d>
                    </m:oMath>
                  </m:oMathPara>
                </a14:m>
                <a:endParaRPr lang="zh-CN" altLang="en-US" dirty="0"/>
              </a:p>
            </p:txBody>
          </p:sp>
        </mc:Choice>
        <mc:Fallback xmlns="">
          <p:sp>
            <p:nvSpPr>
              <p:cNvPr id="15" name="对象 14">
                <a:hlinkClick r:id="" action="ppaction://ole?verb=0"/>
              </p:cNvPr>
              <p:cNvSpPr txBox="1">
                <a:spLocks noRot="1" noChangeAspect="1" noMove="1" noResize="1" noEditPoints="1" noAdjustHandles="1" noChangeArrowheads="1" noChangeShapeType="1" noTextEdit="1"/>
              </p:cNvSpPr>
              <p:nvPr/>
            </p:nvSpPr>
            <p:spPr>
              <a:xfrm>
                <a:off x="7832725" y="2114550"/>
                <a:ext cx="1667657" cy="1895475"/>
              </a:xfrm>
              <a:prstGeom prst="rect">
                <a:avLst/>
              </a:prstGeom>
              <a:blipFill rotWithShape="1">
                <a:blip r:embed="rId12"/>
                <a:stretch>
                  <a:fillRect r="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对象 17">
                <a:hlinkClick r:id="" action="ppaction://ole?verb=0"/>
              </p:cNvPr>
              <p:cNvSpPr txBox="1"/>
              <p:nvPr/>
            </p:nvSpPr>
            <p:spPr>
              <a:xfrm>
                <a:off x="1504950" y="4183063"/>
                <a:ext cx="6137275" cy="190976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altLang="zh-CN" sz="2000" b="0" i="1" smtClean="0">
                          <a:solidFill>
                            <a:srgbClr val="000000"/>
                          </a:solidFill>
                          <a:latin typeface="Cambria Math" panose="02040503050406030204" pitchFamily="18" charset="0"/>
                        </a:rPr>
                        <m:t>𝑤</m:t>
                      </m:r>
                      <m:r>
                        <a:rPr lang="zh-CN" altLang="en-US" sz="2000" i="1" smtClean="0">
                          <a:solidFill>
                            <a:srgbClr val="000000"/>
                          </a:solidFill>
                          <a:latin typeface="Cambria Math" panose="02040503050406030204" pitchFamily="18" charset="0"/>
                        </a:rPr>
                        <m:t>=</m:t>
                      </m:r>
                      <m:d>
                        <m:dPr>
                          <m:ctrlPr>
                            <a:rPr lang="zh-CN" altLang="en-US" sz="2000" i="1">
                              <a:solidFill>
                                <a:srgbClr val="000000"/>
                              </a:solidFill>
                              <a:latin typeface="Cambria Math" panose="02040503050406030204" pitchFamily="18" charset="0"/>
                            </a:rPr>
                          </m:ctrlPr>
                        </m:dPr>
                        <m:e>
                          <m:m>
                            <m:mPr>
                              <m:plcHide m:val="on"/>
                              <m:mcs>
                                <m:mc>
                                  <m:mcPr>
                                    <m:count m:val="4"/>
                                    <m:mcJc m:val="center"/>
                                  </m:mcPr>
                                </m:mc>
                              </m:mcs>
                              <m:ctrlPr>
                                <a:rPr lang="zh-CN" altLang="en-US" sz="2000" i="1">
                                  <a:solidFill>
                                    <a:srgbClr val="000000"/>
                                  </a:solidFill>
                                  <a:latin typeface="Cambria Math" panose="02040503050406030204" pitchFamily="18" charset="0"/>
                                </a:rPr>
                              </m:ctrlPr>
                            </m:mPr>
                            <m:mr>
                              <m:e>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𝐾</m:t>
                                    </m:r>
                                  </m:e>
                                  <m:sub>
                                    <m:r>
                                      <a:rPr lang="zh-CN" altLang="en-US" sz="2000" i="1">
                                        <a:solidFill>
                                          <a:srgbClr val="000000"/>
                                        </a:solidFill>
                                        <a:latin typeface="Cambria Math" panose="02040503050406030204" pitchFamily="18" charset="0"/>
                                      </a:rPr>
                                      <m:t>h</m:t>
                                    </m:r>
                                  </m:sub>
                                </m:sSub>
                                <m:d>
                                  <m:dPr>
                                    <m:ctrlPr>
                                      <a:rPr lang="zh-CN" altLang="en-US" sz="2000" i="1">
                                        <a:solidFill>
                                          <a:srgbClr val="000000"/>
                                        </a:solidFill>
                                        <a:latin typeface="Cambria Math" panose="02040503050406030204" pitchFamily="18" charset="0"/>
                                      </a:rPr>
                                    </m:ctrlPr>
                                  </m:dPr>
                                  <m:e>
                                    <m:sSub>
                                      <m:sSubPr>
                                        <m:ctrlPr>
                                          <a:rPr lang="zh-CN" altLang="en-US" sz="2000" i="1">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1</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e>
                                </m:d>
                              </m:e>
                              <m:e>
                                <m:r>
                                  <a:rPr lang="zh-CN" altLang="en-US" sz="2000" i="1">
                                    <a:solidFill>
                                      <a:srgbClr val="000000"/>
                                    </a:solidFill>
                                    <a:latin typeface="Cambria Math" panose="02040503050406030204" pitchFamily="18" charset="0"/>
                                  </a:rPr>
                                  <m:t>0</m:t>
                                </m:r>
                              </m:e>
                              <m:e>
                                <m:r>
                                  <a:rPr lang="zh-CN" altLang="en-US" sz="2000" i="1">
                                    <a:solidFill>
                                      <a:srgbClr val="000000"/>
                                    </a:solidFill>
                                    <a:latin typeface="Cambria Math" panose="02040503050406030204" pitchFamily="18" charset="0"/>
                                  </a:rPr>
                                  <m:t>⋯</m:t>
                                </m:r>
                              </m:e>
                              <m:e>
                                <m:r>
                                  <a:rPr lang="zh-CN" altLang="en-US" sz="2000" i="1">
                                    <a:solidFill>
                                      <a:srgbClr val="000000"/>
                                    </a:solidFill>
                                    <a:latin typeface="Cambria Math" panose="02040503050406030204" pitchFamily="18" charset="0"/>
                                  </a:rPr>
                                  <m:t>0</m:t>
                                </m:r>
                              </m:e>
                            </m:mr>
                            <m:mr>
                              <m:e>
                                <m:r>
                                  <a:rPr lang="zh-CN" altLang="en-US" sz="2000" i="1">
                                    <a:solidFill>
                                      <a:srgbClr val="000000"/>
                                    </a:solidFill>
                                    <a:latin typeface="Cambria Math" panose="02040503050406030204" pitchFamily="18" charset="0"/>
                                  </a:rPr>
                                  <m:t>0</m:t>
                                </m:r>
                              </m:e>
                              <m:e>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𝐾</m:t>
                                    </m:r>
                                  </m:e>
                                  <m:sub>
                                    <m:r>
                                      <a:rPr lang="zh-CN" altLang="en-US" sz="2000" i="1">
                                        <a:solidFill>
                                          <a:srgbClr val="000000"/>
                                        </a:solidFill>
                                        <a:latin typeface="Cambria Math" panose="02040503050406030204" pitchFamily="18" charset="0"/>
                                      </a:rPr>
                                      <m:t>h</m:t>
                                    </m:r>
                                  </m:sub>
                                </m:sSub>
                                <m:d>
                                  <m:dPr>
                                    <m:ctrlPr>
                                      <a:rPr lang="zh-CN" altLang="en-US" sz="2000" i="1">
                                        <a:solidFill>
                                          <a:srgbClr val="000000"/>
                                        </a:solidFill>
                                        <a:latin typeface="Cambria Math" panose="02040503050406030204" pitchFamily="18" charset="0"/>
                                      </a:rPr>
                                    </m:ctrlPr>
                                  </m:dPr>
                                  <m:e>
                                    <m:sSub>
                                      <m:sSubPr>
                                        <m:ctrlPr>
                                          <a:rPr lang="zh-CN" altLang="en-US" sz="2000" i="1">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2</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e>
                                </m:d>
                              </m:e>
                              <m:e>
                                <m:r>
                                  <a:rPr lang="zh-CN" altLang="en-US" sz="2000" i="1">
                                    <a:solidFill>
                                      <a:srgbClr val="000000"/>
                                    </a:solidFill>
                                    <a:latin typeface="Cambria Math" panose="02040503050406030204" pitchFamily="18" charset="0"/>
                                  </a:rPr>
                                  <m:t>⋯</m:t>
                                </m:r>
                              </m:e>
                              <m:e>
                                <m:r>
                                  <a:rPr lang="zh-CN" altLang="en-US" sz="2000" i="1">
                                    <a:solidFill>
                                      <a:srgbClr val="000000"/>
                                    </a:solidFill>
                                    <a:latin typeface="Cambria Math" panose="02040503050406030204" pitchFamily="18" charset="0"/>
                                  </a:rPr>
                                  <m:t>0</m:t>
                                </m:r>
                              </m:e>
                            </m:mr>
                            <m:mr>
                              <m:e>
                                <m:r>
                                  <a:rPr lang="zh-CN" altLang="en-US" sz="2000" i="1">
                                    <a:solidFill>
                                      <a:srgbClr val="000000"/>
                                    </a:solidFill>
                                    <a:latin typeface="Cambria Math" panose="02040503050406030204" pitchFamily="18" charset="0"/>
                                  </a:rPr>
                                  <m:t>⋮</m:t>
                                </m:r>
                              </m:e>
                              <m:e>
                                <m:r>
                                  <a:rPr lang="zh-CN" altLang="en-US" sz="2000" i="1">
                                    <a:solidFill>
                                      <a:srgbClr val="000000"/>
                                    </a:solidFill>
                                    <a:latin typeface="Cambria Math" panose="02040503050406030204" pitchFamily="18" charset="0"/>
                                  </a:rPr>
                                  <m:t>⋮</m:t>
                                </m:r>
                              </m:e>
                              <m:e>
                                <m:r>
                                  <a:rPr lang="zh-CN" altLang="en-US" sz="2000" i="1">
                                    <a:solidFill>
                                      <a:srgbClr val="000000"/>
                                    </a:solidFill>
                                    <a:latin typeface="Cambria Math" panose="02040503050406030204" pitchFamily="18" charset="0"/>
                                  </a:rPr>
                                  <m:t>⋱</m:t>
                                </m:r>
                              </m:e>
                              <m:e>
                                <m:r>
                                  <a:rPr lang="zh-CN" altLang="en-US" sz="2000" i="1">
                                    <a:solidFill>
                                      <a:srgbClr val="000000"/>
                                    </a:solidFill>
                                    <a:latin typeface="Cambria Math" panose="02040503050406030204" pitchFamily="18" charset="0"/>
                                  </a:rPr>
                                  <m:t>⋮</m:t>
                                </m:r>
                              </m:e>
                            </m:mr>
                            <m:mr>
                              <m:e>
                                <m:r>
                                  <a:rPr lang="zh-CN" altLang="en-US" sz="2000" i="1">
                                    <a:solidFill>
                                      <a:srgbClr val="000000"/>
                                    </a:solidFill>
                                    <a:latin typeface="Cambria Math" panose="02040503050406030204" pitchFamily="18" charset="0"/>
                                  </a:rPr>
                                  <m:t>0</m:t>
                                </m:r>
                              </m:e>
                              <m:e>
                                <m:r>
                                  <a:rPr lang="zh-CN" altLang="en-US" sz="2000" i="1">
                                    <a:solidFill>
                                      <a:srgbClr val="000000"/>
                                    </a:solidFill>
                                    <a:latin typeface="Cambria Math" panose="02040503050406030204" pitchFamily="18" charset="0"/>
                                  </a:rPr>
                                  <m:t>0</m:t>
                                </m:r>
                              </m:e>
                              <m:e>
                                <m:r>
                                  <a:rPr lang="zh-CN" altLang="en-US" sz="2000" i="1">
                                    <a:solidFill>
                                      <a:srgbClr val="000000"/>
                                    </a:solidFill>
                                    <a:latin typeface="Cambria Math" panose="02040503050406030204" pitchFamily="18" charset="0"/>
                                  </a:rPr>
                                  <m:t>⋯</m:t>
                                </m:r>
                              </m:e>
                              <m:e>
                                <m:sSub>
                                  <m:sSubPr>
                                    <m:ctrlPr>
                                      <a:rPr lang="zh-CN" altLang="en-US"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𝐾</m:t>
                                    </m:r>
                                  </m:e>
                                  <m:sub>
                                    <m:r>
                                      <a:rPr lang="zh-CN" altLang="en-US" sz="2000" i="1">
                                        <a:solidFill>
                                          <a:srgbClr val="000000"/>
                                        </a:solidFill>
                                        <a:latin typeface="Cambria Math" panose="02040503050406030204" pitchFamily="18" charset="0"/>
                                      </a:rPr>
                                      <m:t>h</m:t>
                                    </m:r>
                                  </m:sub>
                                </m:sSub>
                                <m:d>
                                  <m:dPr>
                                    <m:ctrlPr>
                                      <a:rPr lang="zh-CN" altLang="en-US" sz="2000" i="1">
                                        <a:solidFill>
                                          <a:srgbClr val="000000"/>
                                        </a:solidFill>
                                        <a:latin typeface="Cambria Math" panose="02040503050406030204" pitchFamily="18" charset="0"/>
                                      </a:rPr>
                                    </m:ctrlPr>
                                  </m:dPr>
                                  <m:e>
                                    <m:sSub>
                                      <m:sSubPr>
                                        <m:ctrlPr>
                                          <a:rPr lang="zh-CN" altLang="en-US" sz="2000" i="1">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𝑛</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e>
                                </m:d>
                              </m:e>
                            </m:mr>
                          </m:m>
                        </m:e>
                      </m:d>
                    </m:oMath>
                  </m:oMathPara>
                </a14:m>
                <a:endParaRPr lang="zh-CN" altLang="en-US" sz="2000" dirty="0"/>
              </a:p>
            </p:txBody>
          </p:sp>
        </mc:Choice>
        <mc:Fallback xmlns="">
          <p:sp>
            <p:nvSpPr>
              <p:cNvPr id="18" name="对象 17">
                <a:hlinkClick r:id="" action="ppaction://ole?verb=0"/>
              </p:cNvPr>
              <p:cNvSpPr txBox="1">
                <a:spLocks noRot="1" noChangeAspect="1" noMove="1" noResize="1" noEditPoints="1" noAdjustHandles="1" noChangeArrowheads="1" noChangeShapeType="1" noTextEdit="1"/>
              </p:cNvSpPr>
              <p:nvPr/>
            </p:nvSpPr>
            <p:spPr>
              <a:xfrm>
                <a:off x="1504950" y="4183063"/>
                <a:ext cx="6137275" cy="1909762"/>
              </a:xfrm>
              <a:prstGeom prst="rect">
                <a:avLst/>
              </a:prstGeom>
              <a:blipFill rotWithShape="1">
                <a:blip r:embed="rId13"/>
                <a:stretch>
                  <a:fillRect t="-17"/>
                </a:stretch>
              </a:blipFill>
            </p:spPr>
            <p:txBody>
              <a:bodyPr/>
              <a:lstStyle/>
              <a:p>
                <a:r>
                  <a:rPr lang="zh-CN" altLang="en-US">
                    <a:noFill/>
                  </a:rPr>
                  <a:t> </a:t>
                </a:r>
              </a:p>
            </p:txBody>
          </p:sp>
        </mc:Fallback>
      </mc:AlternateContent>
      <p:graphicFrame>
        <p:nvGraphicFramePr>
          <p:cNvPr id="20" name="对象 19">
            <a:hlinkClick r:id="" action="ppaction://ole?verb=0"/>
          </p:cNvPr>
          <p:cNvGraphicFramePr>
            <a:graphicFrameLocks noChangeAspect="1"/>
          </p:cNvGraphicFramePr>
          <p:nvPr>
            <p:extLst>
              <p:ext uri="{D42A27DB-BD31-4B8C-83A1-F6EECF244321}">
                <p14:modId xmlns:p14="http://schemas.microsoft.com/office/powerpoint/2010/main" val="3400306829"/>
              </p:ext>
            </p:extLst>
          </p:nvPr>
        </p:nvGraphicFramePr>
        <p:xfrm>
          <a:off x="2994660" y="697865"/>
          <a:ext cx="346710" cy="424180"/>
        </p:xfrm>
        <a:graphic>
          <a:graphicData uri="http://schemas.openxmlformats.org/presentationml/2006/ole">
            <mc:AlternateContent xmlns:mc="http://schemas.openxmlformats.org/markup-compatibility/2006">
              <mc:Choice xmlns:v="urn:schemas-microsoft-com:vml" Requires="v">
                <p:oleObj spid="_x0000_s11392" r:id="rId14" imgW="114300" imgH="139700" progId="Equation.KSEE3">
                  <p:embed/>
                </p:oleObj>
              </mc:Choice>
              <mc:Fallback>
                <p:oleObj r:id="rId14" imgW="114300" imgH="139700" progId="Equation.KSEE3">
                  <p:embed/>
                  <p:pic>
                    <p:nvPicPr>
                      <p:cNvPr id="0" name="图片 2051"/>
                      <p:cNvPicPr/>
                      <p:nvPr/>
                    </p:nvPicPr>
                    <p:blipFill>
                      <a:blip r:embed="rId15"/>
                      <a:stretch>
                        <a:fillRect/>
                      </a:stretch>
                    </p:blipFill>
                    <p:spPr>
                      <a:xfrm>
                        <a:off x="2994660" y="697865"/>
                        <a:ext cx="346710" cy="424180"/>
                      </a:xfrm>
                      <a:prstGeom prst="rect">
                        <a:avLst/>
                      </a:prstGeom>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00735" y="682625"/>
            <a:ext cx="11055350" cy="6369685"/>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则总体中非样本的估计值为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总体总量估计为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2413"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2414"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2415"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8" name="Freeform 122"/>
          <p:cNvSpPr>
            <a:spLocks noEditPoints="1"/>
          </p:cNvSpPr>
          <p:nvPr/>
        </p:nvSpPr>
        <p:spPr bwMode="auto">
          <a:xfrm>
            <a:off x="626745" y="78105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mc:AlternateContent xmlns:mc="http://schemas.openxmlformats.org/markup-compatibility/2006" xmlns:a14="http://schemas.microsoft.com/office/drawing/2010/main">
        <mc:Choice Requires="a14">
          <p:sp>
            <p:nvSpPr>
              <p:cNvPr id="10" name="对象 5">
                <a:hlinkClick r:id="" action="ppaction://ole?verb=0"/>
              </p:cNvPr>
              <p:cNvSpPr txBox="1"/>
              <p:nvPr/>
            </p:nvSpPr>
            <p:spPr>
              <a:xfrm>
                <a:off x="3284538" y="1390650"/>
                <a:ext cx="4581525" cy="631825"/>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zh-CN" altLang="en-US" sz="2000" i="1" smtClean="0">
                              <a:solidFill>
                                <a:srgbClr val="000000"/>
                              </a:solidFill>
                              <a:latin typeface="Cambria Math" panose="02040503050406030204" pitchFamily="18" charset="0"/>
                            </a:rPr>
                          </m:ctrlPr>
                        </m:sSubPr>
                        <m:e>
                          <m:acc>
                            <m:accPr>
                              <m:chr m:val="̂"/>
                              <m:ctrlPr>
                                <a:rPr lang="zh-CN" altLang="en-US" sz="2000" i="1">
                                  <a:solidFill>
                                    <a:srgbClr val="000000"/>
                                  </a:solidFill>
                                  <a:latin typeface="Cambria Math" panose="02040503050406030204" pitchFamily="18" charset="0"/>
                                </a:rPr>
                              </m:ctrlPr>
                            </m:accPr>
                            <m:e>
                              <m:r>
                                <a:rPr lang="en-US" altLang="zh-CN" sz="2000" b="0" i="1" smtClean="0">
                                  <a:solidFill>
                                    <a:srgbClr val="000000"/>
                                  </a:solidFill>
                                  <a:latin typeface="Cambria Math" panose="02040503050406030204" pitchFamily="18" charset="0"/>
                                </a:rPr>
                                <m:t>𝑦</m:t>
                              </m:r>
                            </m:e>
                          </m:acc>
                        </m:e>
                        <m:sub>
                          <m:r>
                            <a:rPr lang="zh-CN" altLang="en-US" sz="2000" i="1">
                              <a:solidFill>
                                <a:srgbClr val="000000"/>
                              </a:solidFill>
                              <a:latin typeface="Cambria Math" panose="02040503050406030204" pitchFamily="18" charset="0"/>
                            </a:rPr>
                            <m:t>𝑖</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acc>
                            <m:accPr>
                              <m:chr m:val="̂"/>
                              <m:ctrlPr>
                                <a:rPr lang="zh-CN" altLang="en-US" sz="2000" i="1">
                                  <a:solidFill>
                                    <a:srgbClr val="000000"/>
                                  </a:solidFill>
                                  <a:latin typeface="Cambria Math" panose="02040503050406030204" pitchFamily="18" charset="0"/>
                                </a:rPr>
                              </m:ctrlPr>
                            </m:accPr>
                            <m:e>
                              <m:r>
                                <a:rPr lang="zh-CN" altLang="en-US" sz="2000" i="1">
                                  <a:solidFill>
                                    <a:srgbClr val="000000"/>
                                  </a:solidFill>
                                  <a:latin typeface="Cambria Math" panose="02040503050406030204" pitchFamily="18" charset="0"/>
                                </a:rPr>
                                <m:t>𝛽</m:t>
                              </m:r>
                            </m:e>
                          </m:acc>
                        </m:e>
                        <m:sub>
                          <m:r>
                            <a:rPr lang="zh-CN" altLang="en-US" sz="2000" i="1">
                              <a:solidFill>
                                <a:srgbClr val="000000"/>
                              </a:solidFill>
                              <a:latin typeface="Cambria Math" panose="02040503050406030204" pitchFamily="18" charset="0"/>
                            </a:rPr>
                            <m:t>0</m:t>
                          </m:r>
                        </m:sub>
                      </m:sSub>
                      <m:r>
                        <a:rPr lang="en-US" altLang="zh-CN" sz="2000" b="0" i="1" smtClean="0">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acc>
                            <m:accPr>
                              <m:chr m:val="̂"/>
                              <m:ctrlPr>
                                <a:rPr lang="zh-CN" altLang="en-US" sz="2000" i="1">
                                  <a:solidFill>
                                    <a:srgbClr val="000000"/>
                                  </a:solidFill>
                                  <a:latin typeface="Cambria Math" panose="02040503050406030204" pitchFamily="18" charset="0"/>
                                </a:rPr>
                              </m:ctrlPr>
                            </m:accPr>
                            <m:e>
                              <m:r>
                                <a:rPr lang="zh-CN" altLang="en-US" sz="2000" i="1">
                                  <a:solidFill>
                                    <a:srgbClr val="000000"/>
                                  </a:solidFill>
                                  <a:latin typeface="Cambria Math" panose="02040503050406030204" pitchFamily="18" charset="0"/>
                                </a:rPr>
                                <m:t>𝛽</m:t>
                              </m:r>
                            </m:e>
                          </m:acc>
                        </m:e>
                        <m:sub>
                          <m:r>
                            <a:rPr lang="zh-CN" altLang="en-US" sz="2000" i="1">
                              <a:solidFill>
                                <a:srgbClr val="000000"/>
                              </a:solidFill>
                              <a:latin typeface="Cambria Math" panose="02040503050406030204" pitchFamily="18" charset="0"/>
                            </a:rPr>
                            <m:t>1</m:t>
                          </m:r>
                        </m:sub>
                      </m:sSub>
                      <m:d>
                        <m:dPr>
                          <m:ctrlPr>
                            <a:rPr lang="zh-CN" altLang="en-US" sz="2000" i="1">
                              <a:solidFill>
                                <a:srgbClr val="000000"/>
                              </a:solidFill>
                              <a:latin typeface="Cambria Math" panose="02040503050406030204" pitchFamily="18" charset="0"/>
                            </a:rPr>
                          </m:ctrlPr>
                        </m:dPr>
                        <m:e>
                          <m:sSub>
                            <m:sSubPr>
                              <m:ctrlPr>
                                <a:rPr lang="zh-CN" altLang="en-US"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𝑖</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e>
                      </m:d>
                      <m:r>
                        <a:rPr lang="en-US" altLang="zh-CN" sz="2000" b="0" i="1" smtClean="0">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acc>
                            <m:accPr>
                              <m:chr m:val="̂"/>
                              <m:ctrlPr>
                                <a:rPr lang="zh-CN" altLang="en-US" sz="2000" i="1">
                                  <a:solidFill>
                                    <a:srgbClr val="000000"/>
                                  </a:solidFill>
                                  <a:latin typeface="Cambria Math" panose="02040503050406030204" pitchFamily="18" charset="0"/>
                                </a:rPr>
                              </m:ctrlPr>
                            </m:accPr>
                            <m:e>
                              <m:r>
                                <a:rPr lang="zh-CN" altLang="en-US" sz="2000" i="1">
                                  <a:solidFill>
                                    <a:srgbClr val="000000"/>
                                  </a:solidFill>
                                  <a:latin typeface="Cambria Math" panose="02040503050406030204" pitchFamily="18" charset="0"/>
                                </a:rPr>
                                <m:t>𝛽</m:t>
                              </m:r>
                            </m:e>
                          </m:acc>
                        </m:e>
                        <m:sub>
                          <m:r>
                            <a:rPr lang="zh-CN" altLang="en-US" sz="2000" i="1">
                              <a:solidFill>
                                <a:srgbClr val="000000"/>
                              </a:solidFill>
                              <a:latin typeface="Cambria Math" panose="02040503050406030204" pitchFamily="18" charset="0"/>
                            </a:rPr>
                            <m:t>𝑝</m:t>
                          </m:r>
                        </m:sub>
                      </m:sSub>
                      <m:r>
                        <a:rPr lang="zh-CN" altLang="en-US"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zh-CN" altLang="en-US" sz="2000" i="1">
                              <a:solidFill>
                                <a:srgbClr val="000000"/>
                              </a:solidFill>
                              <a:latin typeface="Cambria Math" panose="02040503050406030204" pitchFamily="18" charset="0"/>
                            </a:rPr>
                            <m:t>𝑖</m:t>
                          </m:r>
                        </m:sub>
                      </m:sSub>
                      <m:r>
                        <a:rPr lang="zh-CN" altLang="en-US"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en-US" altLang="zh-CN" sz="2000" i="1">
                              <a:solidFill>
                                <a:srgbClr val="000000"/>
                              </a:solidFill>
                              <a:latin typeface="Cambria Math" panose="02040503050406030204" pitchFamily="18" charset="0"/>
                            </a:rPr>
                            <m:t>𝑥</m:t>
                          </m:r>
                        </m:e>
                        <m:sub>
                          <m:r>
                            <a:rPr lang="en-US" altLang="zh-CN" sz="2000" i="1">
                              <a:solidFill>
                                <a:srgbClr val="000000"/>
                              </a:solidFill>
                              <a:latin typeface="Cambria Math" panose="02040503050406030204" pitchFamily="18" charset="0"/>
                            </a:rPr>
                            <m:t>0</m:t>
                          </m:r>
                        </m:sub>
                      </m:sSub>
                      <m:sSup>
                        <m:sSupPr>
                          <m:ctrlPr>
                            <a:rPr lang="zh-CN" altLang="en-US" sz="2000" i="1">
                              <a:solidFill>
                                <a:srgbClr val="000000"/>
                              </a:solidFill>
                              <a:latin typeface="Cambria Math" panose="02040503050406030204" pitchFamily="18" charset="0"/>
                            </a:rPr>
                          </m:ctrlPr>
                        </m:sSupPr>
                        <m:e>
                          <m:r>
                            <a:rPr lang="zh-CN" altLang="en-US" sz="2000" i="1">
                              <a:solidFill>
                                <a:srgbClr val="000000"/>
                              </a:solidFill>
                              <a:latin typeface="Cambria Math" panose="02040503050406030204" pitchFamily="18" charset="0"/>
                            </a:rPr>
                            <m:t>)</m:t>
                          </m:r>
                        </m:e>
                        <m:sup>
                          <m:r>
                            <a:rPr lang="zh-CN" altLang="en-US" sz="2000" i="1">
                              <a:solidFill>
                                <a:srgbClr val="000000"/>
                              </a:solidFill>
                              <a:latin typeface="Cambria Math" panose="02040503050406030204" pitchFamily="18" charset="0"/>
                            </a:rPr>
                            <m:t>𝑝</m:t>
                          </m:r>
                        </m:sup>
                      </m:sSup>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𝑖</m:t>
                      </m:r>
                      <m:r>
                        <a:rPr lang="zh-CN" altLang="en-US"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𝑠</m:t>
                      </m:r>
                    </m:oMath>
                  </m:oMathPara>
                </a14:m>
                <a:endParaRPr lang="zh-CN" altLang="en-US" sz="2000" dirty="0"/>
              </a:p>
            </p:txBody>
          </p:sp>
        </mc:Choice>
        <mc:Fallback xmlns="">
          <p:sp>
            <p:nvSpPr>
              <p:cNvPr id="10" name="对象 5">
                <a:hlinkClick r:id="" action="ppaction://ole?verb=0"/>
              </p:cNvPr>
              <p:cNvSpPr txBox="1">
                <a:spLocks noRot="1" noChangeAspect="1" noMove="1" noResize="1" noEditPoints="1" noAdjustHandles="1" noChangeArrowheads="1" noChangeShapeType="1" noTextEdit="1"/>
              </p:cNvSpPr>
              <p:nvPr/>
            </p:nvSpPr>
            <p:spPr>
              <a:xfrm>
                <a:off x="3284538" y="1390650"/>
                <a:ext cx="4581525" cy="631825"/>
              </a:xfrm>
              <a:prstGeom prst="rect">
                <a:avLst/>
              </a:prstGeom>
              <a:blipFill rotWithShape="1">
                <a:blip r:embed="rId10"/>
                <a:stretch>
                  <a:fillRect l="-7" r="7"/>
                </a:stretch>
              </a:blipFill>
            </p:spPr>
            <p:txBody>
              <a:bodyPr/>
              <a:lstStyle/>
              <a:p>
                <a:r>
                  <a:rPr lang="zh-CN" altLang="en-US">
                    <a:noFill/>
                  </a:rPr>
                  <a:t> </a:t>
                </a:r>
              </a:p>
            </p:txBody>
          </p:sp>
        </mc:Fallback>
      </mc:AlternateContent>
      <p:graphicFrame>
        <p:nvGraphicFramePr>
          <p:cNvPr id="18" name="对象 17">
            <a:hlinkClick r:id="" action="ppaction://ole?verb=0"/>
          </p:cNvPr>
          <p:cNvGraphicFramePr>
            <a:graphicFrameLocks noChangeAspect="1"/>
          </p:cNvGraphicFramePr>
          <p:nvPr/>
        </p:nvGraphicFramePr>
        <p:xfrm>
          <a:off x="4268861" y="2973070"/>
          <a:ext cx="2163445" cy="695960"/>
        </p:xfrm>
        <a:graphic>
          <a:graphicData uri="http://schemas.openxmlformats.org/presentationml/2006/ole">
            <mc:AlternateContent xmlns:mc="http://schemas.openxmlformats.org/markup-compatibility/2006">
              <mc:Choice xmlns:v="urn:schemas-microsoft-com:vml" Requires="v">
                <p:oleObj spid="_x0000_s12416" r:id="rId11" imgW="1066800" imgH="342900" progId="Equation.KSEE3">
                  <p:embed/>
                </p:oleObj>
              </mc:Choice>
              <mc:Fallback>
                <p:oleObj r:id="rId11" imgW="1066800" imgH="342900" progId="Equation.KSEE3">
                  <p:embed/>
                  <p:pic>
                    <p:nvPicPr>
                      <p:cNvPr id="0" name="对象 22">
                        <a:hlinkClick r:id="" action="ppaction://ole?verb=0"/>
                      </p:cNvPr>
                      <p:cNvPicPr/>
                      <p:nvPr/>
                    </p:nvPicPr>
                    <p:blipFill>
                      <a:blip r:embed="rId12"/>
                      <a:stretch>
                        <a:fillRect/>
                      </a:stretch>
                    </p:blipFill>
                    <p:spPr>
                      <a:xfrm>
                        <a:off x="4268861" y="2973070"/>
                        <a:ext cx="2163445" cy="695960"/>
                      </a:xfrm>
                      <a:prstGeom prst="rect">
                        <a:avLst/>
                      </a:prstGeom>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17880" y="696595"/>
            <a:ext cx="11055350" cy="3784600"/>
          </a:xfrm>
          <a:prstGeom prst="rect">
            <a:avLst/>
          </a:prstGeom>
          <a:noFill/>
        </p:spPr>
        <p:txBody>
          <a:bodyPr wrap="square" rtlCol="0">
            <a:spAutoFit/>
          </a:bodyPr>
          <a:lstStyle/>
          <a:p>
            <a:pPr lvl="0" defTabSz="609600">
              <a:defRPr/>
            </a:pPr>
            <a:r>
              <a:rPr lang="zh-CN" altLang="en-US" sz="2400" dirty="0">
                <a:latin typeface="Calibri" panose="020F0502020204030204" pitchFamily="34" charset="0"/>
                <a:ea typeface="Adobe 楷体 Std R" pitchFamily="18" charset="-122"/>
                <a:sym typeface="汉仪细等线简" panose="00020600040101010101" pitchFamily="18" charset="-122"/>
              </a:rPr>
              <a:t>②</a:t>
            </a:r>
            <a:r>
              <a:rPr lang="zh-CN" altLang="en-US" sz="2400" dirty="0">
                <a:latin typeface="Adobe 楷体 Std R" pitchFamily="18" charset="-122"/>
                <a:ea typeface="Adobe 楷体 Std R" pitchFamily="18" charset="-122"/>
                <a:sym typeface="汉仪细等线简" panose="00020600040101010101" pitchFamily="18" charset="-122"/>
              </a:rPr>
              <a:t>模型辅助校准</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前提：校准是一种减少非概率样本选择偏差的常用方法。在大数据背景下，可以获得丰富的总体单元辅助信息，即协变量信息，因此，如何选择变量以及估计非概率样本中校准的参数成为问题的关键。</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思路：首先给定研究变量与协变量之间的关系，即建立超总体模型，随后结合变量选择方法和非概率样本估计出模型参数，得到总体单元值，最后利用距离来计算基于估计参数模型的非概率样本校准权数，来对单元值进行加权。</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3406"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3407"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3408"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8" name="Freeform 122"/>
          <p:cNvSpPr>
            <a:spLocks noEditPoints="1"/>
          </p:cNvSpPr>
          <p:nvPr/>
        </p:nvSpPr>
        <p:spPr bwMode="auto">
          <a:xfrm>
            <a:off x="626745" y="150622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Freeform 122"/>
          <p:cNvSpPr>
            <a:spLocks noEditPoints="1"/>
          </p:cNvSpPr>
          <p:nvPr/>
        </p:nvSpPr>
        <p:spPr bwMode="auto">
          <a:xfrm>
            <a:off x="626745" y="297370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17880" y="696595"/>
            <a:ext cx="11055350" cy="5262979"/>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举例：</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假设在超总体模型  下，研究变量  和辅助变量向量  服从以下关系</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则对于大小为    和    的有限总体和非概率样本 ，模型辅助校准基于以下限制条件</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                    ，          ，                      ，</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可通过将变量选择方法（例如</a:t>
            </a:r>
            <a:r>
              <a:rPr lang="en-US" altLang="zh-CN" sz="2400" dirty="0">
                <a:latin typeface="Adobe 楷体 Std R" pitchFamily="18" charset="-122"/>
                <a:ea typeface="Adobe 楷体 Std R" pitchFamily="18" charset="-122"/>
                <a:sym typeface="汉仪细等线简" panose="00020600040101010101" pitchFamily="18" charset="-122"/>
              </a:rPr>
              <a:t>SCAD</a:t>
            </a:r>
            <a:r>
              <a:rPr lang="zh-CN" altLang="en-US" sz="2400" dirty="0">
                <a:latin typeface="Adobe 楷体 Std R" pitchFamily="18" charset="-122"/>
                <a:ea typeface="Adobe 楷体 Std R" pitchFamily="18" charset="-122"/>
                <a:sym typeface="汉仪细等线简" panose="00020600040101010101" pitchFamily="18" charset="-122"/>
              </a:rPr>
              <a:t>）应用于基于非概率样本的假设模型得到的回归系数估计量。</a:t>
            </a: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4802"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4803"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4804"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8" name="Freeform 122"/>
          <p:cNvSpPr>
            <a:spLocks noEditPoints="1"/>
          </p:cNvSpPr>
          <p:nvPr/>
        </p:nvSpPr>
        <p:spPr bwMode="auto">
          <a:xfrm>
            <a:off x="626745" y="81470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aphicFrame>
        <p:nvGraphicFramePr>
          <p:cNvPr id="10" name="对象 9">
            <a:hlinkClick r:id="" action="ppaction://ole?verb=0"/>
          </p:cNvPr>
          <p:cNvGraphicFramePr>
            <a:graphicFrameLocks noChangeAspect="1"/>
          </p:cNvGraphicFramePr>
          <p:nvPr>
            <p:extLst>
              <p:ext uri="{D42A27DB-BD31-4B8C-83A1-F6EECF244321}">
                <p14:modId xmlns:p14="http://schemas.microsoft.com/office/powerpoint/2010/main" val="1452923372"/>
              </p:ext>
            </p:extLst>
          </p:nvPr>
        </p:nvGraphicFramePr>
        <p:xfrm>
          <a:off x="5280977" y="1466850"/>
          <a:ext cx="320675" cy="389890"/>
        </p:xfrm>
        <a:graphic>
          <a:graphicData uri="http://schemas.openxmlformats.org/presentationml/2006/ole">
            <mc:AlternateContent xmlns:mc="http://schemas.openxmlformats.org/markup-compatibility/2006">
              <mc:Choice xmlns:v="urn:schemas-microsoft-com:vml" Requires="v">
                <p:oleObj spid="_x0000_s14805" r:id="rId10" imgW="139700" imgH="165100" progId="Equation.KSEE3">
                  <p:embed/>
                </p:oleObj>
              </mc:Choice>
              <mc:Fallback>
                <p:oleObj r:id="rId10" imgW="139700" imgH="165100" progId="Equation.KSEE3">
                  <p:embed/>
                  <p:pic>
                    <p:nvPicPr>
                      <p:cNvPr id="0" name="图片 1024"/>
                      <p:cNvPicPr/>
                      <p:nvPr/>
                    </p:nvPicPr>
                    <p:blipFill>
                      <a:blip r:embed="rId11"/>
                      <a:stretch>
                        <a:fillRect/>
                      </a:stretch>
                    </p:blipFill>
                    <p:spPr>
                      <a:xfrm>
                        <a:off x="5280977" y="1466850"/>
                        <a:ext cx="320675" cy="389890"/>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extLst>
              <p:ext uri="{D42A27DB-BD31-4B8C-83A1-F6EECF244321}">
                <p14:modId xmlns:p14="http://schemas.microsoft.com/office/powerpoint/2010/main" val="1814334334"/>
              </p:ext>
            </p:extLst>
          </p:nvPr>
        </p:nvGraphicFramePr>
        <p:xfrm>
          <a:off x="7509986" y="1419762"/>
          <a:ext cx="439420" cy="408940"/>
        </p:xfrm>
        <a:graphic>
          <a:graphicData uri="http://schemas.openxmlformats.org/presentationml/2006/ole">
            <mc:AlternateContent xmlns:mc="http://schemas.openxmlformats.org/markup-compatibility/2006">
              <mc:Choice xmlns:v="urn:schemas-microsoft-com:vml" Requires="v">
                <p:oleObj spid="_x0000_s14806" r:id="rId12" imgW="177165" imgH="165100" progId="Equation.KSEE3">
                  <p:embed/>
                </p:oleObj>
              </mc:Choice>
              <mc:Fallback>
                <p:oleObj r:id="rId12" imgW="177165" imgH="165100" progId="Equation.KSEE3">
                  <p:embed/>
                  <p:pic>
                    <p:nvPicPr>
                      <p:cNvPr id="0" name="图片 1025"/>
                      <p:cNvPicPr/>
                      <p:nvPr/>
                    </p:nvPicPr>
                    <p:blipFill>
                      <a:blip r:embed="rId13"/>
                      <a:stretch>
                        <a:fillRect/>
                      </a:stretch>
                    </p:blipFill>
                    <p:spPr>
                      <a:xfrm>
                        <a:off x="7509986" y="1419762"/>
                        <a:ext cx="439420" cy="408940"/>
                      </a:xfrm>
                      <a:prstGeom prst="rect">
                        <a:avLst/>
                      </a:prstGeom>
                    </p:spPr>
                  </p:pic>
                </p:oleObj>
              </mc:Fallback>
            </mc:AlternateContent>
          </a:graphicData>
        </a:graphic>
      </p:graphicFrame>
      <p:graphicFrame>
        <p:nvGraphicFramePr>
          <p:cNvPr id="15" name="对象 14">
            <a:hlinkClick r:id="" action="ppaction://ole?verb=0"/>
          </p:cNvPr>
          <p:cNvGraphicFramePr>
            <a:graphicFrameLocks noChangeAspect="1"/>
          </p:cNvGraphicFramePr>
          <p:nvPr>
            <p:extLst>
              <p:ext uri="{D42A27DB-BD31-4B8C-83A1-F6EECF244321}">
                <p14:modId xmlns:p14="http://schemas.microsoft.com/office/powerpoint/2010/main" val="2740807392"/>
              </p:ext>
            </p:extLst>
          </p:nvPr>
        </p:nvGraphicFramePr>
        <p:xfrm>
          <a:off x="3330257" y="1447800"/>
          <a:ext cx="255905" cy="409575"/>
        </p:xfrm>
        <a:graphic>
          <a:graphicData uri="http://schemas.openxmlformats.org/presentationml/2006/ole">
            <mc:AlternateContent xmlns:mc="http://schemas.openxmlformats.org/markup-compatibility/2006">
              <mc:Choice xmlns:v="urn:schemas-microsoft-com:vml" Requires="v">
                <p:oleObj spid="_x0000_s14807" r:id="rId14" imgW="127000" imgH="203200" progId="Equation.KSEE3">
                  <p:embed/>
                </p:oleObj>
              </mc:Choice>
              <mc:Fallback>
                <p:oleObj r:id="rId14" imgW="127000" imgH="203200" progId="Equation.KSEE3">
                  <p:embed/>
                  <p:pic>
                    <p:nvPicPr>
                      <p:cNvPr id="0" name="图片 1026"/>
                      <p:cNvPicPr/>
                      <p:nvPr/>
                    </p:nvPicPr>
                    <p:blipFill>
                      <a:blip r:embed="rId15"/>
                      <a:stretch>
                        <a:fillRect/>
                      </a:stretch>
                    </p:blipFill>
                    <p:spPr>
                      <a:xfrm>
                        <a:off x="3330257" y="1447800"/>
                        <a:ext cx="255905" cy="409575"/>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nvGraphicFramePr>
        <p:xfrm>
          <a:off x="3281045" y="2078990"/>
          <a:ext cx="5743575" cy="617855"/>
        </p:xfrm>
        <a:graphic>
          <a:graphicData uri="http://schemas.openxmlformats.org/presentationml/2006/ole">
            <mc:AlternateContent xmlns:mc="http://schemas.openxmlformats.org/markup-compatibility/2006">
              <mc:Choice xmlns:v="urn:schemas-microsoft-com:vml" Requires="v">
                <p:oleObj spid="_x0000_s14808" r:id="rId16" imgW="2362200" imgH="254000" progId="Equation.KSEE3">
                  <p:embed/>
                </p:oleObj>
              </mc:Choice>
              <mc:Fallback>
                <p:oleObj r:id="rId16" imgW="2362200" imgH="254000" progId="Equation.KSEE3">
                  <p:embed/>
                  <p:pic>
                    <p:nvPicPr>
                      <p:cNvPr id="0" name="图片 1027"/>
                      <p:cNvPicPr/>
                      <p:nvPr/>
                    </p:nvPicPr>
                    <p:blipFill>
                      <a:blip r:embed="rId17"/>
                      <a:stretch>
                        <a:fillRect/>
                      </a:stretch>
                    </p:blipFill>
                    <p:spPr>
                      <a:xfrm>
                        <a:off x="3281045" y="2078990"/>
                        <a:ext cx="5743575" cy="617855"/>
                      </a:xfrm>
                      <a:prstGeom prst="rect">
                        <a:avLst/>
                      </a:prstGeom>
                    </p:spPr>
                  </p:pic>
                </p:oleObj>
              </mc:Fallback>
            </mc:AlternateContent>
          </a:graphicData>
        </a:graphic>
      </p:graphicFrame>
      <p:graphicFrame>
        <p:nvGraphicFramePr>
          <p:cNvPr id="20" name="对象 19">
            <a:hlinkClick r:id="" action="ppaction://ole?verb=0"/>
          </p:cNvPr>
          <p:cNvGraphicFramePr>
            <a:graphicFrameLocks noChangeAspect="1"/>
          </p:cNvGraphicFramePr>
          <p:nvPr/>
        </p:nvGraphicFramePr>
        <p:xfrm>
          <a:off x="4723765" y="3448050"/>
          <a:ext cx="1948815" cy="528320"/>
        </p:xfrm>
        <a:graphic>
          <a:graphicData uri="http://schemas.openxmlformats.org/presentationml/2006/ole">
            <mc:AlternateContent xmlns:mc="http://schemas.openxmlformats.org/markup-compatibility/2006">
              <mc:Choice xmlns:v="urn:schemas-microsoft-com:vml" Requires="v">
                <p:oleObj spid="_x0000_s14809" r:id="rId18" imgW="749300" imgH="203200" progId="Equation.KSEE3">
                  <p:embed/>
                </p:oleObj>
              </mc:Choice>
              <mc:Fallback>
                <p:oleObj r:id="rId18" imgW="749300" imgH="203200" progId="Equation.KSEE3">
                  <p:embed/>
                  <p:pic>
                    <p:nvPicPr>
                      <p:cNvPr id="0" name="图片 1028"/>
                      <p:cNvPicPr/>
                      <p:nvPr/>
                    </p:nvPicPr>
                    <p:blipFill>
                      <a:blip r:embed="rId19"/>
                      <a:stretch>
                        <a:fillRect/>
                      </a:stretch>
                    </p:blipFill>
                    <p:spPr>
                      <a:xfrm>
                        <a:off x="4723765" y="3448050"/>
                        <a:ext cx="1948815" cy="528320"/>
                      </a:xfrm>
                      <a:prstGeom prst="rect">
                        <a:avLst/>
                      </a:prstGeom>
                    </p:spPr>
                  </p:pic>
                </p:oleObj>
              </mc:Fallback>
            </mc:AlternateContent>
          </a:graphicData>
        </a:graphic>
      </p:graphicFrame>
      <p:graphicFrame>
        <p:nvGraphicFramePr>
          <p:cNvPr id="23" name="对象 22">
            <a:hlinkClick r:id="" action="ppaction://ole?verb=0"/>
          </p:cNvPr>
          <p:cNvGraphicFramePr>
            <a:graphicFrameLocks noChangeAspect="1"/>
          </p:cNvGraphicFramePr>
          <p:nvPr>
            <p:extLst>
              <p:ext uri="{D42A27DB-BD31-4B8C-83A1-F6EECF244321}">
                <p14:modId xmlns:p14="http://schemas.microsoft.com/office/powerpoint/2010/main" val="4106648203"/>
              </p:ext>
            </p:extLst>
          </p:nvPr>
        </p:nvGraphicFramePr>
        <p:xfrm>
          <a:off x="2727675" y="2885440"/>
          <a:ext cx="418465" cy="418465"/>
        </p:xfrm>
        <a:graphic>
          <a:graphicData uri="http://schemas.openxmlformats.org/presentationml/2006/ole">
            <mc:AlternateContent xmlns:mc="http://schemas.openxmlformats.org/markup-compatibility/2006">
              <mc:Choice xmlns:v="urn:schemas-microsoft-com:vml" Requires="v">
                <p:oleObj spid="_x0000_s14810" r:id="rId20" imgW="177165" imgH="177165" progId="Equation.KSEE3">
                  <p:embed/>
                </p:oleObj>
              </mc:Choice>
              <mc:Fallback>
                <p:oleObj r:id="rId20" imgW="177165" imgH="177165" progId="Equation.KSEE3">
                  <p:embed/>
                  <p:pic>
                    <p:nvPicPr>
                      <p:cNvPr id="0" name="图片 1030"/>
                      <p:cNvPicPr/>
                      <p:nvPr/>
                    </p:nvPicPr>
                    <p:blipFill>
                      <a:blip r:embed="rId21"/>
                      <a:stretch>
                        <a:fillRect/>
                      </a:stretch>
                    </p:blipFill>
                    <p:spPr>
                      <a:xfrm>
                        <a:off x="2727675" y="2885440"/>
                        <a:ext cx="418465" cy="418465"/>
                      </a:xfrm>
                      <a:prstGeom prst="rect">
                        <a:avLst/>
                      </a:prstGeom>
                    </p:spPr>
                  </p:pic>
                </p:oleObj>
              </mc:Fallback>
            </mc:AlternateContent>
          </a:graphicData>
        </a:graphic>
      </p:graphicFrame>
      <p:graphicFrame>
        <p:nvGraphicFramePr>
          <p:cNvPr id="26" name="对象 25">
            <a:hlinkClick r:id="" action="ppaction://ole?verb=0"/>
          </p:cNvPr>
          <p:cNvGraphicFramePr>
            <a:graphicFrameLocks noChangeAspect="1"/>
          </p:cNvGraphicFramePr>
          <p:nvPr>
            <p:extLst>
              <p:ext uri="{D42A27DB-BD31-4B8C-83A1-F6EECF244321}">
                <p14:modId xmlns:p14="http://schemas.microsoft.com/office/powerpoint/2010/main" val="4219821443"/>
              </p:ext>
            </p:extLst>
          </p:nvPr>
        </p:nvGraphicFramePr>
        <p:xfrm>
          <a:off x="7026978" y="2918460"/>
          <a:ext cx="316865" cy="387350"/>
        </p:xfrm>
        <a:graphic>
          <a:graphicData uri="http://schemas.openxmlformats.org/presentationml/2006/ole">
            <mc:AlternateContent xmlns:mc="http://schemas.openxmlformats.org/markup-compatibility/2006">
              <mc:Choice xmlns:v="urn:schemas-microsoft-com:vml" Requires="v">
                <p:oleObj spid="_x0000_s14811" r:id="rId22" imgW="114300" imgH="139700" progId="Equation.KSEE3">
                  <p:embed/>
                </p:oleObj>
              </mc:Choice>
              <mc:Fallback>
                <p:oleObj r:id="rId22" imgW="114300" imgH="139700" progId="Equation.KSEE3">
                  <p:embed/>
                  <p:pic>
                    <p:nvPicPr>
                      <p:cNvPr id="0" name="图片 1031"/>
                      <p:cNvPicPr/>
                      <p:nvPr/>
                    </p:nvPicPr>
                    <p:blipFill>
                      <a:blip r:embed="rId23"/>
                      <a:stretch>
                        <a:fillRect/>
                      </a:stretch>
                    </p:blipFill>
                    <p:spPr>
                      <a:xfrm>
                        <a:off x="7026978" y="2918460"/>
                        <a:ext cx="316865" cy="387350"/>
                      </a:xfrm>
                      <a:prstGeom prst="rect">
                        <a:avLst/>
                      </a:prstGeom>
                    </p:spPr>
                  </p:pic>
                </p:oleObj>
              </mc:Fallback>
            </mc:AlternateContent>
          </a:graphicData>
        </a:graphic>
      </p:graphicFrame>
      <p:graphicFrame>
        <p:nvGraphicFramePr>
          <p:cNvPr id="28" name="对象 27">
            <a:hlinkClick r:id="" action="ppaction://ole?verb=0"/>
          </p:cNvPr>
          <p:cNvGraphicFramePr>
            <a:graphicFrameLocks noChangeAspect="1"/>
          </p:cNvGraphicFramePr>
          <p:nvPr/>
        </p:nvGraphicFramePr>
        <p:xfrm>
          <a:off x="1750060" y="4329430"/>
          <a:ext cx="3160395" cy="434340"/>
        </p:xfrm>
        <a:graphic>
          <a:graphicData uri="http://schemas.openxmlformats.org/presentationml/2006/ole">
            <mc:AlternateContent xmlns:mc="http://schemas.openxmlformats.org/markup-compatibility/2006">
              <mc:Choice xmlns:v="urn:schemas-microsoft-com:vml" Requires="v">
                <p:oleObj spid="_x0000_s14812" r:id="rId24" imgW="1663700" imgH="228600" progId="Equation.KSEE3">
                  <p:embed/>
                </p:oleObj>
              </mc:Choice>
              <mc:Fallback>
                <p:oleObj r:id="rId24" imgW="1663700" imgH="228600" progId="Equation.KSEE3">
                  <p:embed/>
                  <p:pic>
                    <p:nvPicPr>
                      <p:cNvPr id="0" name="图片 1032"/>
                      <p:cNvPicPr/>
                      <p:nvPr/>
                    </p:nvPicPr>
                    <p:blipFill>
                      <a:blip r:embed="rId25"/>
                      <a:stretch>
                        <a:fillRect/>
                      </a:stretch>
                    </p:blipFill>
                    <p:spPr>
                      <a:xfrm>
                        <a:off x="1750060" y="4329430"/>
                        <a:ext cx="3160395" cy="434340"/>
                      </a:xfrm>
                      <a:prstGeom prst="rect">
                        <a:avLst/>
                      </a:prstGeom>
                    </p:spPr>
                  </p:pic>
                </p:oleObj>
              </mc:Fallback>
            </mc:AlternateContent>
          </a:graphicData>
        </a:graphic>
      </p:graphicFrame>
      <p:graphicFrame>
        <p:nvGraphicFramePr>
          <p:cNvPr id="30" name="对象 29">
            <a:hlinkClick r:id="" action="ppaction://ole?verb=0"/>
          </p:cNvPr>
          <p:cNvGraphicFramePr>
            <a:graphicFrameLocks noChangeAspect="1"/>
          </p:cNvGraphicFramePr>
          <p:nvPr/>
        </p:nvGraphicFramePr>
        <p:xfrm>
          <a:off x="4983480" y="4280535"/>
          <a:ext cx="1569720" cy="483235"/>
        </p:xfrm>
        <a:graphic>
          <a:graphicData uri="http://schemas.openxmlformats.org/presentationml/2006/ole">
            <mc:AlternateContent xmlns:mc="http://schemas.openxmlformats.org/markup-compatibility/2006">
              <mc:Choice xmlns:v="urn:schemas-microsoft-com:vml" Requires="v">
                <p:oleObj spid="_x0000_s14813" r:id="rId26" imgW="825500" imgH="254000" progId="Equation.KSEE3">
                  <p:embed/>
                </p:oleObj>
              </mc:Choice>
              <mc:Fallback>
                <p:oleObj r:id="rId26" imgW="825500" imgH="254000" progId="Equation.KSEE3">
                  <p:embed/>
                  <p:pic>
                    <p:nvPicPr>
                      <p:cNvPr id="0" name="图片 1033"/>
                      <p:cNvPicPr/>
                      <p:nvPr/>
                    </p:nvPicPr>
                    <p:blipFill>
                      <a:blip r:embed="rId27"/>
                      <a:stretch>
                        <a:fillRect/>
                      </a:stretch>
                    </p:blipFill>
                    <p:spPr>
                      <a:xfrm>
                        <a:off x="4983480" y="4280535"/>
                        <a:ext cx="1569720" cy="483235"/>
                      </a:xfrm>
                      <a:prstGeom prst="rect">
                        <a:avLst/>
                      </a:prstGeom>
                    </p:spPr>
                  </p:pic>
                </p:oleObj>
              </mc:Fallback>
            </mc:AlternateContent>
          </a:graphicData>
        </a:graphic>
      </p:graphicFrame>
      <p:graphicFrame>
        <p:nvGraphicFramePr>
          <p:cNvPr id="32" name="对象 31">
            <a:hlinkClick r:id="" action="ppaction://ole?verb=0"/>
          </p:cNvPr>
          <p:cNvGraphicFramePr>
            <a:graphicFrameLocks noChangeAspect="1"/>
          </p:cNvGraphicFramePr>
          <p:nvPr/>
        </p:nvGraphicFramePr>
        <p:xfrm>
          <a:off x="6904355" y="4218940"/>
          <a:ext cx="3459480" cy="544830"/>
        </p:xfrm>
        <a:graphic>
          <a:graphicData uri="http://schemas.openxmlformats.org/presentationml/2006/ole">
            <mc:AlternateContent xmlns:mc="http://schemas.openxmlformats.org/markup-compatibility/2006">
              <mc:Choice xmlns:v="urn:schemas-microsoft-com:vml" Requires="v">
                <p:oleObj spid="_x0000_s14814" r:id="rId28" imgW="1854200" imgH="292100" progId="Equation.KSEE3">
                  <p:embed/>
                </p:oleObj>
              </mc:Choice>
              <mc:Fallback>
                <p:oleObj r:id="rId28" imgW="1854200" imgH="292100" progId="Equation.KSEE3">
                  <p:embed/>
                  <p:pic>
                    <p:nvPicPr>
                      <p:cNvPr id="0" name="图片 1034"/>
                      <p:cNvPicPr/>
                      <p:nvPr/>
                    </p:nvPicPr>
                    <p:blipFill>
                      <a:blip r:embed="rId29"/>
                      <a:stretch>
                        <a:fillRect/>
                      </a:stretch>
                    </p:blipFill>
                    <p:spPr>
                      <a:xfrm>
                        <a:off x="6904355" y="4218940"/>
                        <a:ext cx="3459480" cy="544830"/>
                      </a:xfrm>
                      <a:prstGeom prst="rect">
                        <a:avLst/>
                      </a:prstGeom>
                    </p:spPr>
                  </p:pic>
                </p:oleObj>
              </mc:Fallback>
            </mc:AlternateContent>
          </a:graphicData>
        </a:graphic>
      </p:graphicFrame>
      <p:graphicFrame>
        <p:nvGraphicFramePr>
          <p:cNvPr id="34" name="对象 33">
            <a:hlinkClick r:id="" action="ppaction://ole?verb=0"/>
          </p:cNvPr>
          <p:cNvGraphicFramePr>
            <a:graphicFrameLocks noChangeAspect="1"/>
          </p:cNvGraphicFramePr>
          <p:nvPr>
            <p:extLst>
              <p:ext uri="{D42A27DB-BD31-4B8C-83A1-F6EECF244321}">
                <p14:modId xmlns:p14="http://schemas.microsoft.com/office/powerpoint/2010/main" val="4101675600"/>
              </p:ext>
            </p:extLst>
          </p:nvPr>
        </p:nvGraphicFramePr>
        <p:xfrm>
          <a:off x="3337275" y="2807335"/>
          <a:ext cx="448945" cy="621665"/>
        </p:xfrm>
        <a:graphic>
          <a:graphicData uri="http://schemas.openxmlformats.org/presentationml/2006/ole">
            <mc:AlternateContent xmlns:mc="http://schemas.openxmlformats.org/markup-compatibility/2006">
              <mc:Choice xmlns:v="urn:schemas-microsoft-com:vml" Requires="v">
                <p:oleObj spid="_x0000_s14815" r:id="rId30" imgW="165100" imgH="228600" progId="Equation.KSEE3">
                  <p:embed/>
                </p:oleObj>
              </mc:Choice>
              <mc:Fallback>
                <p:oleObj r:id="rId30" imgW="165100" imgH="228600" progId="Equation.KSEE3">
                  <p:embed/>
                  <p:pic>
                    <p:nvPicPr>
                      <p:cNvPr id="0" name="图片 1035"/>
                      <p:cNvPicPr/>
                      <p:nvPr/>
                    </p:nvPicPr>
                    <p:blipFill>
                      <a:blip r:embed="rId31"/>
                      <a:stretch>
                        <a:fillRect/>
                      </a:stretch>
                    </p:blipFill>
                    <p:spPr>
                      <a:xfrm>
                        <a:off x="3337275" y="2807335"/>
                        <a:ext cx="448945" cy="621665"/>
                      </a:xfrm>
                      <a:prstGeom prst="rect">
                        <a:avLst/>
                      </a:prstGeom>
                    </p:spPr>
                  </p:pic>
                </p:oleObj>
              </mc:Fallback>
            </mc:AlternateContent>
          </a:graphicData>
        </a:graphic>
      </p:graphicFrame>
      <p:graphicFrame>
        <p:nvGraphicFramePr>
          <p:cNvPr id="36" name="对象 35">
            <a:hlinkClick r:id="" action="ppaction://ole?verb=0"/>
          </p:cNvPr>
          <p:cNvGraphicFramePr>
            <a:graphicFrameLocks noChangeAspect="1"/>
          </p:cNvGraphicFramePr>
          <p:nvPr>
            <p:extLst>
              <p:ext uri="{D42A27DB-BD31-4B8C-83A1-F6EECF244321}">
                <p14:modId xmlns:p14="http://schemas.microsoft.com/office/powerpoint/2010/main" val="2034856257"/>
              </p:ext>
            </p:extLst>
          </p:nvPr>
        </p:nvGraphicFramePr>
        <p:xfrm>
          <a:off x="775970" y="5066372"/>
          <a:ext cx="318135" cy="503555"/>
        </p:xfrm>
        <a:graphic>
          <a:graphicData uri="http://schemas.openxmlformats.org/presentationml/2006/ole">
            <mc:AlternateContent xmlns:mc="http://schemas.openxmlformats.org/markup-compatibility/2006">
              <mc:Choice xmlns:v="urn:schemas-microsoft-com:vml" Requires="v">
                <p:oleObj spid="_x0000_s14816" r:id="rId32" imgW="152400" imgH="241300" progId="Equation.KSEE3">
                  <p:embed/>
                </p:oleObj>
              </mc:Choice>
              <mc:Fallback>
                <p:oleObj r:id="rId32" imgW="152400" imgH="241300" progId="Equation.KSEE3">
                  <p:embed/>
                  <p:pic>
                    <p:nvPicPr>
                      <p:cNvPr id="0" name="图片 1033"/>
                      <p:cNvPicPr/>
                      <p:nvPr/>
                    </p:nvPicPr>
                    <p:blipFill>
                      <a:blip r:embed="rId33"/>
                      <a:stretch>
                        <a:fillRect/>
                      </a:stretch>
                    </p:blipFill>
                    <p:spPr>
                      <a:xfrm>
                        <a:off x="775970" y="5066372"/>
                        <a:ext cx="318135" cy="503555"/>
                      </a:xfrm>
                      <a:prstGeom prst="rect">
                        <a:avLst/>
                      </a:prstGeom>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17880" y="696595"/>
            <a:ext cx="11055350" cy="415417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根据指定的距离函数，可以计算出校准权数              ， 其中    是基础权重，即入样概率的倒数，  是相关距离，由   因子和拉格朗日乘子计算得出。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因此，模型辅助校准权数可以表示成以下形式</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              ，             ，</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则有限总体均值的模型辅助校准估计量为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5733"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5734"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5735"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8" name="对象 7">
            <a:hlinkClick r:id="" action="ppaction://ole?verb=0"/>
          </p:cNvPr>
          <p:cNvGraphicFramePr>
            <a:graphicFrameLocks noChangeAspect="1"/>
          </p:cNvGraphicFramePr>
          <p:nvPr/>
        </p:nvGraphicFramePr>
        <p:xfrm>
          <a:off x="6679565" y="611505"/>
          <a:ext cx="1338580" cy="523875"/>
        </p:xfrm>
        <a:graphic>
          <a:graphicData uri="http://schemas.openxmlformats.org/presentationml/2006/ole">
            <mc:AlternateContent xmlns:mc="http://schemas.openxmlformats.org/markup-compatibility/2006">
              <mc:Choice xmlns:v="urn:schemas-microsoft-com:vml" Requires="v">
                <p:oleObj spid="_x0000_s15736" r:id="rId10" imgW="584200" imgH="228600" progId="Equation.KSEE3">
                  <p:embed/>
                </p:oleObj>
              </mc:Choice>
              <mc:Fallback>
                <p:oleObj r:id="rId10" imgW="584200" imgH="228600" progId="Equation.KSEE3">
                  <p:embed/>
                  <p:pic>
                    <p:nvPicPr>
                      <p:cNvPr id="0" name="图片 2050"/>
                      <p:cNvPicPr/>
                      <p:nvPr/>
                    </p:nvPicPr>
                    <p:blipFill>
                      <a:blip r:embed="rId11"/>
                      <a:stretch>
                        <a:fillRect/>
                      </a:stretch>
                    </p:blipFill>
                    <p:spPr>
                      <a:xfrm>
                        <a:off x="6679565" y="611505"/>
                        <a:ext cx="1338580" cy="523875"/>
                      </a:xfrm>
                      <a:prstGeom prst="rect">
                        <a:avLst/>
                      </a:prstGeom>
                    </p:spPr>
                  </p:pic>
                </p:oleObj>
              </mc:Fallback>
            </mc:AlternateContent>
          </a:graphicData>
        </a:graphic>
      </p:graphicFrame>
      <p:graphicFrame>
        <p:nvGraphicFramePr>
          <p:cNvPr id="12" name="对象 11">
            <a:hlinkClick r:id="" action="ppaction://ole?verb=0"/>
          </p:cNvPr>
          <p:cNvGraphicFramePr>
            <a:graphicFrameLocks noChangeAspect="1"/>
          </p:cNvGraphicFramePr>
          <p:nvPr/>
        </p:nvGraphicFramePr>
        <p:xfrm>
          <a:off x="8943682" y="696595"/>
          <a:ext cx="378460" cy="523875"/>
        </p:xfrm>
        <a:graphic>
          <a:graphicData uri="http://schemas.openxmlformats.org/presentationml/2006/ole">
            <mc:AlternateContent xmlns:mc="http://schemas.openxmlformats.org/markup-compatibility/2006">
              <mc:Choice xmlns:v="urn:schemas-microsoft-com:vml" Requires="v">
                <p:oleObj spid="_x0000_s15737" r:id="rId12" imgW="165100" imgH="228600" progId="Equation.KSEE3">
                  <p:embed/>
                </p:oleObj>
              </mc:Choice>
              <mc:Fallback>
                <p:oleObj r:id="rId12" imgW="165100" imgH="228600" progId="Equation.KSEE3">
                  <p:embed/>
                  <p:pic>
                    <p:nvPicPr>
                      <p:cNvPr id="0" name="图片 2050"/>
                      <p:cNvPicPr/>
                      <p:nvPr/>
                    </p:nvPicPr>
                    <p:blipFill>
                      <a:blip r:embed="rId13"/>
                      <a:stretch>
                        <a:fillRect/>
                      </a:stretch>
                    </p:blipFill>
                    <p:spPr>
                      <a:xfrm>
                        <a:off x="8943682" y="696595"/>
                        <a:ext cx="378460" cy="523875"/>
                      </a:xfrm>
                      <a:prstGeom prst="rect">
                        <a:avLst/>
                      </a:prstGeom>
                    </p:spPr>
                  </p:pic>
                </p:oleObj>
              </mc:Fallback>
            </mc:AlternateContent>
          </a:graphicData>
        </a:graphic>
      </p:graphicFrame>
      <p:graphicFrame>
        <p:nvGraphicFramePr>
          <p:cNvPr id="22" name="对象 21">
            <a:hlinkClick r:id="" action="ppaction://ole?verb=0"/>
          </p:cNvPr>
          <p:cNvGraphicFramePr>
            <a:graphicFrameLocks noChangeAspect="1"/>
          </p:cNvGraphicFramePr>
          <p:nvPr/>
        </p:nvGraphicFramePr>
        <p:xfrm>
          <a:off x="2869565" y="958532"/>
          <a:ext cx="378460" cy="523875"/>
        </p:xfrm>
        <a:graphic>
          <a:graphicData uri="http://schemas.openxmlformats.org/presentationml/2006/ole">
            <mc:AlternateContent xmlns:mc="http://schemas.openxmlformats.org/markup-compatibility/2006">
              <mc:Choice xmlns:v="urn:schemas-microsoft-com:vml" Requires="v">
                <p:oleObj spid="_x0000_s15738" r:id="rId14" imgW="165100" imgH="228600" progId="Equation.KSEE3">
                  <p:embed/>
                </p:oleObj>
              </mc:Choice>
              <mc:Fallback>
                <p:oleObj r:id="rId14" imgW="165100" imgH="228600" progId="Equation.KSEE3">
                  <p:embed/>
                  <p:pic>
                    <p:nvPicPr>
                      <p:cNvPr id="0" name="图片 2050"/>
                      <p:cNvPicPr/>
                      <p:nvPr/>
                    </p:nvPicPr>
                    <p:blipFill>
                      <a:blip r:embed="rId15"/>
                      <a:stretch>
                        <a:fillRect/>
                      </a:stretch>
                    </p:blipFill>
                    <p:spPr>
                      <a:xfrm>
                        <a:off x="2869565" y="958532"/>
                        <a:ext cx="378460" cy="523875"/>
                      </a:xfrm>
                      <a:prstGeom prst="rect">
                        <a:avLst/>
                      </a:prstGeom>
                    </p:spPr>
                  </p:pic>
                </p:oleObj>
              </mc:Fallback>
            </mc:AlternateContent>
          </a:graphicData>
        </a:graphic>
      </p:graphicFrame>
      <p:graphicFrame>
        <p:nvGraphicFramePr>
          <p:cNvPr id="24" name="对象 23">
            <a:hlinkClick r:id="" action="ppaction://ole?verb=0"/>
          </p:cNvPr>
          <p:cNvGraphicFramePr>
            <a:graphicFrameLocks noChangeAspect="1"/>
          </p:cNvGraphicFramePr>
          <p:nvPr/>
        </p:nvGraphicFramePr>
        <p:xfrm>
          <a:off x="5314950" y="1135380"/>
          <a:ext cx="323850" cy="421005"/>
        </p:xfrm>
        <a:graphic>
          <a:graphicData uri="http://schemas.openxmlformats.org/presentationml/2006/ole">
            <mc:AlternateContent xmlns:mc="http://schemas.openxmlformats.org/markup-compatibility/2006">
              <mc:Choice xmlns:v="urn:schemas-microsoft-com:vml" Requires="v">
                <p:oleObj spid="_x0000_s15739" r:id="rId16" imgW="127000" imgH="165100" progId="Equation.KSEE3">
                  <p:embed/>
                </p:oleObj>
              </mc:Choice>
              <mc:Fallback>
                <p:oleObj r:id="rId16" imgW="127000" imgH="165100" progId="Equation.KSEE3">
                  <p:embed/>
                  <p:pic>
                    <p:nvPicPr>
                      <p:cNvPr id="0" name="图片 2051"/>
                      <p:cNvPicPr/>
                      <p:nvPr/>
                    </p:nvPicPr>
                    <p:blipFill>
                      <a:blip r:embed="rId17"/>
                      <a:stretch>
                        <a:fillRect/>
                      </a:stretch>
                    </p:blipFill>
                    <p:spPr>
                      <a:xfrm>
                        <a:off x="5314950" y="1135380"/>
                        <a:ext cx="323850" cy="421005"/>
                      </a:xfrm>
                      <a:prstGeom prst="rect">
                        <a:avLst/>
                      </a:prstGeom>
                    </p:spPr>
                  </p:pic>
                </p:oleObj>
              </mc:Fallback>
            </mc:AlternateContent>
          </a:graphicData>
        </a:graphic>
      </p:graphicFrame>
      <p:graphicFrame>
        <p:nvGraphicFramePr>
          <p:cNvPr id="26" name="对象 25">
            <a:hlinkClick r:id="" action="ppaction://ole?verb=0"/>
          </p:cNvPr>
          <p:cNvGraphicFramePr>
            <a:graphicFrameLocks noChangeAspect="1"/>
          </p:cNvGraphicFramePr>
          <p:nvPr/>
        </p:nvGraphicFramePr>
        <p:xfrm>
          <a:off x="5010150" y="2379980"/>
          <a:ext cx="1345565" cy="417195"/>
        </p:xfrm>
        <a:graphic>
          <a:graphicData uri="http://schemas.openxmlformats.org/presentationml/2006/ole">
            <mc:AlternateContent xmlns:mc="http://schemas.openxmlformats.org/markup-compatibility/2006">
              <mc:Choice xmlns:v="urn:schemas-microsoft-com:vml" Requires="v">
                <p:oleObj spid="_x0000_s15740" r:id="rId18" imgW="571500" imgH="177165" progId="Equation.KSEE3">
                  <p:embed/>
                </p:oleObj>
              </mc:Choice>
              <mc:Fallback>
                <p:oleObj r:id="rId18" imgW="571500" imgH="177165" progId="Equation.KSEE3">
                  <p:embed/>
                  <p:pic>
                    <p:nvPicPr>
                      <p:cNvPr id="0" name="图片 2052"/>
                      <p:cNvPicPr/>
                      <p:nvPr/>
                    </p:nvPicPr>
                    <p:blipFill>
                      <a:blip r:embed="rId19"/>
                      <a:stretch>
                        <a:fillRect/>
                      </a:stretch>
                    </p:blipFill>
                    <p:spPr>
                      <a:xfrm>
                        <a:off x="5010150" y="2379980"/>
                        <a:ext cx="1345565" cy="417195"/>
                      </a:xfrm>
                      <a:prstGeom prst="rect">
                        <a:avLst/>
                      </a:prstGeom>
                    </p:spPr>
                  </p:pic>
                </p:oleObj>
              </mc:Fallback>
            </mc:AlternateContent>
          </a:graphicData>
        </a:graphic>
      </p:graphicFrame>
      <p:graphicFrame>
        <p:nvGraphicFramePr>
          <p:cNvPr id="27" name="对象 26">
            <a:hlinkClick r:id="" action="ppaction://ole?verb=0"/>
          </p:cNvPr>
          <p:cNvGraphicFramePr>
            <a:graphicFrameLocks noChangeAspect="1"/>
          </p:cNvGraphicFramePr>
          <p:nvPr/>
        </p:nvGraphicFramePr>
        <p:xfrm>
          <a:off x="1522095" y="2845435"/>
          <a:ext cx="2263140" cy="520700"/>
        </p:xfrm>
        <a:graphic>
          <a:graphicData uri="http://schemas.openxmlformats.org/presentationml/2006/ole">
            <mc:AlternateContent xmlns:mc="http://schemas.openxmlformats.org/markup-compatibility/2006">
              <mc:Choice xmlns:v="urn:schemas-microsoft-com:vml" Requires="v">
                <p:oleObj spid="_x0000_s15741" r:id="rId20" imgW="1104900" imgH="254000" progId="Equation.KSEE3">
                  <p:embed/>
                </p:oleObj>
              </mc:Choice>
              <mc:Fallback>
                <p:oleObj r:id="rId20" imgW="1104900" imgH="254000" progId="Equation.KSEE3">
                  <p:embed/>
                  <p:pic>
                    <p:nvPicPr>
                      <p:cNvPr id="0" name="图片 2053"/>
                      <p:cNvPicPr/>
                      <p:nvPr/>
                    </p:nvPicPr>
                    <p:blipFill>
                      <a:blip r:embed="rId21"/>
                      <a:stretch>
                        <a:fillRect/>
                      </a:stretch>
                    </p:blipFill>
                    <p:spPr>
                      <a:xfrm>
                        <a:off x="1522095" y="2845435"/>
                        <a:ext cx="2263140" cy="520700"/>
                      </a:xfrm>
                      <a:prstGeom prst="rect">
                        <a:avLst/>
                      </a:prstGeom>
                    </p:spPr>
                  </p:pic>
                </p:oleObj>
              </mc:Fallback>
            </mc:AlternateContent>
          </a:graphicData>
        </a:graphic>
      </p:graphicFrame>
      <p:graphicFrame>
        <p:nvGraphicFramePr>
          <p:cNvPr id="28" name="对象 27">
            <a:hlinkClick r:id="" action="ppaction://ole?verb=0"/>
          </p:cNvPr>
          <p:cNvGraphicFramePr>
            <a:graphicFrameLocks noChangeAspect="1"/>
          </p:cNvGraphicFramePr>
          <p:nvPr/>
        </p:nvGraphicFramePr>
        <p:xfrm>
          <a:off x="3836988" y="2845435"/>
          <a:ext cx="2159635" cy="520700"/>
        </p:xfrm>
        <a:graphic>
          <a:graphicData uri="http://schemas.openxmlformats.org/presentationml/2006/ole">
            <mc:AlternateContent xmlns:mc="http://schemas.openxmlformats.org/markup-compatibility/2006">
              <mc:Choice xmlns:v="urn:schemas-microsoft-com:vml" Requires="v">
                <p:oleObj spid="_x0000_s15742" r:id="rId22" imgW="1054100" imgH="254000" progId="Equation.KSEE3">
                  <p:embed/>
                </p:oleObj>
              </mc:Choice>
              <mc:Fallback>
                <p:oleObj r:id="rId22" imgW="1054100" imgH="254000" progId="Equation.KSEE3">
                  <p:embed/>
                  <p:pic>
                    <p:nvPicPr>
                      <p:cNvPr id="0" name="图片 2053"/>
                      <p:cNvPicPr/>
                      <p:nvPr/>
                    </p:nvPicPr>
                    <p:blipFill>
                      <a:blip r:embed="rId23"/>
                      <a:stretch>
                        <a:fillRect/>
                      </a:stretch>
                    </p:blipFill>
                    <p:spPr>
                      <a:xfrm>
                        <a:off x="3836988" y="2845435"/>
                        <a:ext cx="2159635" cy="520700"/>
                      </a:xfrm>
                      <a:prstGeom prst="rect">
                        <a:avLst/>
                      </a:prstGeom>
                    </p:spPr>
                  </p:pic>
                </p:oleObj>
              </mc:Fallback>
            </mc:AlternateContent>
          </a:graphicData>
        </a:graphic>
      </p:graphicFrame>
      <p:graphicFrame>
        <p:nvGraphicFramePr>
          <p:cNvPr id="29" name="对象 28">
            <a:hlinkClick r:id="" action="ppaction://ole?verb=0"/>
          </p:cNvPr>
          <p:cNvGraphicFramePr>
            <a:graphicFrameLocks noChangeAspect="1"/>
          </p:cNvGraphicFramePr>
          <p:nvPr/>
        </p:nvGraphicFramePr>
        <p:xfrm>
          <a:off x="6156960" y="2845435"/>
          <a:ext cx="2185670" cy="520700"/>
        </p:xfrm>
        <a:graphic>
          <a:graphicData uri="http://schemas.openxmlformats.org/presentationml/2006/ole">
            <mc:AlternateContent xmlns:mc="http://schemas.openxmlformats.org/markup-compatibility/2006">
              <mc:Choice xmlns:v="urn:schemas-microsoft-com:vml" Requires="v">
                <p:oleObj spid="_x0000_s15743" r:id="rId24" imgW="1066800" imgH="254000" progId="Equation.KSEE3">
                  <p:embed/>
                </p:oleObj>
              </mc:Choice>
              <mc:Fallback>
                <p:oleObj r:id="rId24" imgW="1066800" imgH="254000" progId="Equation.KSEE3">
                  <p:embed/>
                  <p:pic>
                    <p:nvPicPr>
                      <p:cNvPr id="0" name="图片 2053"/>
                      <p:cNvPicPr/>
                      <p:nvPr/>
                    </p:nvPicPr>
                    <p:blipFill>
                      <a:blip r:embed="rId25"/>
                      <a:stretch>
                        <a:fillRect/>
                      </a:stretch>
                    </p:blipFill>
                    <p:spPr>
                      <a:xfrm>
                        <a:off x="6156960" y="2845435"/>
                        <a:ext cx="2185670" cy="520700"/>
                      </a:xfrm>
                      <a:prstGeom prst="rect">
                        <a:avLst/>
                      </a:prstGeom>
                    </p:spPr>
                  </p:pic>
                </p:oleObj>
              </mc:Fallback>
            </mc:AlternateContent>
          </a:graphicData>
        </a:graphic>
      </p:graphicFrame>
      <p:graphicFrame>
        <p:nvGraphicFramePr>
          <p:cNvPr id="31" name="对象 30">
            <a:hlinkClick r:id="" action="ppaction://ole?verb=0"/>
          </p:cNvPr>
          <p:cNvGraphicFramePr>
            <a:graphicFrameLocks noChangeAspect="1"/>
          </p:cNvGraphicFramePr>
          <p:nvPr/>
        </p:nvGraphicFramePr>
        <p:xfrm>
          <a:off x="4029075" y="4212590"/>
          <a:ext cx="3738245" cy="638175"/>
        </p:xfrm>
        <a:graphic>
          <a:graphicData uri="http://schemas.openxmlformats.org/presentationml/2006/ole">
            <mc:AlternateContent xmlns:mc="http://schemas.openxmlformats.org/markup-compatibility/2006">
              <mc:Choice xmlns:v="urn:schemas-microsoft-com:vml" Requires="v">
                <p:oleObj spid="_x0000_s15744" r:id="rId26" imgW="1562100" imgH="266700" progId="Equation.KSEE3">
                  <p:embed/>
                </p:oleObj>
              </mc:Choice>
              <mc:Fallback>
                <p:oleObj r:id="rId26" imgW="1562100" imgH="266700" progId="Equation.KSEE3">
                  <p:embed/>
                  <p:pic>
                    <p:nvPicPr>
                      <p:cNvPr id="0" name="图片 2054"/>
                      <p:cNvPicPr/>
                      <p:nvPr/>
                    </p:nvPicPr>
                    <p:blipFill>
                      <a:blip r:embed="rId27"/>
                      <a:stretch>
                        <a:fillRect/>
                      </a:stretch>
                    </p:blipFill>
                    <p:spPr>
                      <a:xfrm>
                        <a:off x="4029075" y="4212590"/>
                        <a:ext cx="3738245" cy="638175"/>
                      </a:xfrm>
                      <a:prstGeom prst="rect">
                        <a:avLst/>
                      </a:prstGeom>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29310" y="696595"/>
            <a:ext cx="11055350" cy="4154170"/>
          </a:xfrm>
          <a:prstGeom prst="rect">
            <a:avLst/>
          </a:prstGeom>
          <a:noFill/>
        </p:spPr>
        <p:txBody>
          <a:bodyPr wrap="square" rtlCol="0">
            <a:spAutoFit/>
          </a:bodyPr>
          <a:lstStyle/>
          <a:p>
            <a:pPr lvl="0" defTabSz="609600">
              <a:defRPr/>
            </a:pPr>
            <a:r>
              <a:rPr lang="zh-CN" altLang="en-US" sz="2400" dirty="0">
                <a:latin typeface="Calibri" panose="020F0502020204030204" pitchFamily="34" charset="0"/>
                <a:ea typeface="Adobe 楷体 Std R" pitchFamily="18" charset="-122"/>
                <a:sym typeface="汉仪细等线简" panose="00020600040101010101" pitchFamily="18" charset="-122"/>
              </a:rPr>
              <a:t>③</a:t>
            </a:r>
            <a:r>
              <a:rPr lang="zh-CN" altLang="en-US" sz="2400" dirty="0">
                <a:latin typeface="Adobe 楷体 Std R" pitchFamily="18" charset="-122"/>
                <a:ea typeface="Adobe 楷体 Std R" pitchFamily="18" charset="-122"/>
                <a:sym typeface="汉仪细等线简" panose="00020600040101010101" pitchFamily="18" charset="-122"/>
              </a:rPr>
              <a:t>超总体伪设计与组合样本</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思路：对非概率样本建立超总体模型来构造伪权数，并根据非概率和概率样本的组合样本计算总体均值的估计。</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6478"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6479"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6480"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8" name="Freeform 122"/>
          <p:cNvSpPr>
            <a:spLocks noEditPoints="1"/>
          </p:cNvSpPr>
          <p:nvPr/>
        </p:nvSpPr>
        <p:spPr bwMode="auto">
          <a:xfrm>
            <a:off x="626745" y="222313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15340" y="682625"/>
            <a:ext cx="11055350" cy="7108825"/>
          </a:xfrm>
          <a:prstGeom prst="rect">
            <a:avLst/>
          </a:prstGeom>
          <a:noFill/>
        </p:spPr>
        <p:txBody>
          <a:bodyPr wrap="square" rtlCol="0">
            <a:spAutoFit/>
          </a:bodyPr>
          <a:lstStyle/>
          <a:p>
            <a:pPr lvl="0" defTabSz="609600">
              <a:defRPr/>
            </a:pPr>
            <a:r>
              <a:rPr lang="en-US" altLang="zh-CN" sz="2400" dirty="0">
                <a:latin typeface="Adobe 楷体 Std R" pitchFamily="18" charset="-122"/>
                <a:ea typeface="Adobe 楷体 Std R" pitchFamily="18" charset="-122"/>
                <a:sym typeface="汉仪细等线简" panose="00020600040101010101" pitchFamily="18" charset="-122"/>
              </a:rPr>
              <a:t>1</a:t>
            </a:r>
            <a:r>
              <a:rPr lang="zh-CN" altLang="en-US" sz="2400" dirty="0">
                <a:latin typeface="Adobe 楷体 Std R" pitchFamily="18" charset="-122"/>
                <a:ea typeface="Adobe 楷体 Std R" pitchFamily="18" charset="-122"/>
                <a:sym typeface="汉仪细等线简" panose="00020600040101010101" pitchFamily="18" charset="-122"/>
              </a:rPr>
              <a:t>、基于超总体的伪权数构造</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假设有非概率样本  （例如网络候选者数据库的调查样本）和相关概率样本   ，</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显然  的选择概率和权数未知，需要对其单元构造权数，由于构造的权数不是真实的，可称之为伪权数。</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对目标变量  的均值建立一个关于协向量   的线性回归模型                      ，假设协向量的总体总量   已知，可建立上述超总体回归模型，回归系数的估计为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是样本   单元的协变量矩阵，  是样本    的  向量。</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则非样本的单元值估计为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12" name="对象 11">
            <a:hlinkClick r:id="" action="ppaction://ole?verb=0"/>
          </p:cNvPr>
          <p:cNvGraphicFramePr>
            <a:graphicFrameLocks noChangeAspect="1"/>
          </p:cNvGraphicFramePr>
          <p:nvPr>
            <p:extLst>
              <p:ext uri="{D42A27DB-BD31-4B8C-83A1-F6EECF244321}">
                <p14:modId xmlns:p14="http://schemas.microsoft.com/office/powerpoint/2010/main" val="568246796"/>
              </p:ext>
            </p:extLst>
          </p:nvPr>
        </p:nvGraphicFramePr>
        <p:xfrm>
          <a:off x="8683849" y="2861310"/>
          <a:ext cx="2054225" cy="459740"/>
        </p:xfrm>
        <a:graphic>
          <a:graphicData uri="http://schemas.openxmlformats.org/presentationml/2006/ole">
            <mc:AlternateContent xmlns:mc="http://schemas.openxmlformats.org/markup-compatibility/2006">
              <mc:Choice xmlns:v="urn:schemas-microsoft-com:vml" Requires="v">
                <p:oleObj spid="_x0000_s17936" r:id="rId6" imgW="1079500" imgH="241300" progId="Equation.KSEE3">
                  <p:embed/>
                </p:oleObj>
              </mc:Choice>
              <mc:Fallback>
                <p:oleObj r:id="rId6" imgW="1079500" imgH="241300" progId="Equation.KSEE3">
                  <p:embed/>
                  <p:pic>
                    <p:nvPicPr>
                      <p:cNvPr id="0" name="图片 1024"/>
                      <p:cNvPicPr/>
                      <p:nvPr/>
                    </p:nvPicPr>
                    <p:blipFill>
                      <a:blip r:embed="rId7"/>
                      <a:stretch>
                        <a:fillRect/>
                      </a:stretch>
                    </p:blipFill>
                    <p:spPr>
                      <a:xfrm>
                        <a:off x="8683849" y="2861310"/>
                        <a:ext cx="2054225" cy="459740"/>
                      </a:xfrm>
                      <a:prstGeom prst="rect">
                        <a:avLst/>
                      </a:prstGeom>
                    </p:spPr>
                  </p:pic>
                </p:oleObj>
              </mc:Fallback>
            </mc:AlternateContent>
          </a:graphicData>
        </a:graphic>
      </p:graphicFrame>
      <p:graphicFrame>
        <p:nvGraphicFramePr>
          <p:cNvPr id="14" name="对象 13">
            <a:hlinkClick r:id="" action="ppaction://ole?verb=0"/>
          </p:cNvPr>
          <p:cNvGraphicFramePr>
            <a:graphicFrameLocks noChangeAspect="1"/>
          </p:cNvGraphicFramePr>
          <p:nvPr/>
        </p:nvGraphicFramePr>
        <p:xfrm>
          <a:off x="4632326" y="3841751"/>
          <a:ext cx="2926715" cy="592455"/>
        </p:xfrm>
        <a:graphic>
          <a:graphicData uri="http://schemas.openxmlformats.org/presentationml/2006/ole">
            <mc:AlternateContent xmlns:mc="http://schemas.openxmlformats.org/markup-compatibility/2006">
              <mc:Choice xmlns:v="urn:schemas-microsoft-com:vml" Requires="v">
                <p:oleObj spid="_x0000_s17937" r:id="rId8" imgW="1320165" imgH="266700" progId="Equation.KSEE3">
                  <p:embed/>
                </p:oleObj>
              </mc:Choice>
              <mc:Fallback>
                <p:oleObj r:id="rId8" imgW="1320165" imgH="266700" progId="Equation.KSEE3">
                  <p:embed/>
                  <p:pic>
                    <p:nvPicPr>
                      <p:cNvPr id="0" name="图片 1025"/>
                      <p:cNvPicPr/>
                      <p:nvPr/>
                    </p:nvPicPr>
                    <p:blipFill>
                      <a:blip r:embed="rId9"/>
                      <a:stretch>
                        <a:fillRect/>
                      </a:stretch>
                    </p:blipFill>
                    <p:spPr>
                      <a:xfrm>
                        <a:off x="4632326" y="3841751"/>
                        <a:ext cx="2926715" cy="592455"/>
                      </a:xfrm>
                      <a:prstGeom prst="rect">
                        <a:avLst/>
                      </a:prstGeom>
                    </p:spPr>
                  </p:pic>
                </p:oleObj>
              </mc:Fallback>
            </mc:AlternateContent>
          </a:graphicData>
        </a:graphic>
      </p:graphicFrame>
      <p:graphicFrame>
        <p:nvGraphicFramePr>
          <p:cNvPr id="15" name="对象 14">
            <a:hlinkClick r:id="" action="ppaction://ole?verb=0"/>
          </p:cNvPr>
          <p:cNvGraphicFramePr>
            <a:graphicFrameLocks noChangeAspect="1"/>
          </p:cNvGraphicFramePr>
          <p:nvPr>
            <p:extLst>
              <p:ext uri="{D42A27DB-BD31-4B8C-83A1-F6EECF244321}">
                <p14:modId xmlns:p14="http://schemas.microsoft.com/office/powerpoint/2010/main" val="2582035390"/>
              </p:ext>
            </p:extLst>
          </p:nvPr>
        </p:nvGraphicFramePr>
        <p:xfrm>
          <a:off x="752911" y="4663411"/>
          <a:ext cx="564515" cy="536575"/>
        </p:xfrm>
        <a:graphic>
          <a:graphicData uri="http://schemas.openxmlformats.org/presentationml/2006/ole">
            <mc:AlternateContent xmlns:mc="http://schemas.openxmlformats.org/markup-compatibility/2006">
              <mc:Choice xmlns:v="urn:schemas-microsoft-com:vml" Requires="v">
                <p:oleObj spid="_x0000_s17938" r:id="rId10" imgW="254000" imgH="241300" progId="Equation.KSEE3">
                  <p:embed/>
                </p:oleObj>
              </mc:Choice>
              <mc:Fallback>
                <p:oleObj r:id="rId10" imgW="254000" imgH="241300" progId="Equation.KSEE3">
                  <p:embed/>
                  <p:pic>
                    <p:nvPicPr>
                      <p:cNvPr id="0" name="图片 1025"/>
                      <p:cNvPicPr/>
                      <p:nvPr/>
                    </p:nvPicPr>
                    <p:blipFill>
                      <a:blip r:embed="rId11"/>
                      <a:stretch>
                        <a:fillRect/>
                      </a:stretch>
                    </p:blipFill>
                    <p:spPr>
                      <a:xfrm>
                        <a:off x="752911" y="4663411"/>
                        <a:ext cx="564515" cy="536575"/>
                      </a:xfrm>
                      <a:prstGeom prst="rect">
                        <a:avLst/>
                      </a:prstGeom>
                    </p:spPr>
                  </p:pic>
                </p:oleObj>
              </mc:Fallback>
            </mc:AlternateContent>
          </a:graphicData>
        </a:graphic>
      </p:graphicFrame>
      <p:graphicFrame>
        <p:nvGraphicFramePr>
          <p:cNvPr id="16" name="对象 15">
            <a:hlinkClick r:id="" action="ppaction://ole?verb=0"/>
          </p:cNvPr>
          <p:cNvGraphicFramePr>
            <a:graphicFrameLocks noChangeAspect="1"/>
          </p:cNvGraphicFramePr>
          <p:nvPr/>
        </p:nvGraphicFramePr>
        <p:xfrm>
          <a:off x="4338955" y="5831840"/>
          <a:ext cx="2258060" cy="587375"/>
        </p:xfrm>
        <a:graphic>
          <a:graphicData uri="http://schemas.openxmlformats.org/presentationml/2006/ole">
            <mc:AlternateContent xmlns:mc="http://schemas.openxmlformats.org/markup-compatibility/2006">
              <mc:Choice xmlns:v="urn:schemas-microsoft-com:vml" Requires="v">
                <p:oleObj spid="_x0000_s17939" r:id="rId12" imgW="977900" imgH="254000" progId="Equation.KSEE3">
                  <p:embed/>
                </p:oleObj>
              </mc:Choice>
              <mc:Fallback>
                <p:oleObj r:id="rId12" imgW="977900" imgH="254000" progId="Equation.KSEE3">
                  <p:embed/>
                  <p:pic>
                    <p:nvPicPr>
                      <p:cNvPr id="0" name="图片 1026"/>
                      <p:cNvPicPr/>
                      <p:nvPr/>
                    </p:nvPicPr>
                    <p:blipFill>
                      <a:blip r:embed="rId13"/>
                      <a:stretch>
                        <a:fillRect/>
                      </a:stretch>
                    </p:blipFill>
                    <p:spPr>
                      <a:xfrm>
                        <a:off x="4338955" y="5831840"/>
                        <a:ext cx="2258060" cy="587375"/>
                      </a:xfrm>
                      <a:prstGeom prst="rect">
                        <a:avLst/>
                      </a:prstGeom>
                    </p:spPr>
                  </p:pic>
                </p:oleObj>
              </mc:Fallback>
            </mc:AlternateContent>
          </a:graphicData>
        </a:graphic>
      </p:graphicFrame>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7940" r:id="rId14" imgW="914400" imgH="215900" progId="Equation.KSEE3">
                  <p:embed/>
                </p:oleObj>
              </mc:Choice>
              <mc:Fallback>
                <p:oleObj r:id="rId14" imgW="914400" imgH="215900" progId="Equation.KSEE3">
                  <p:embed/>
                  <p:pic>
                    <p:nvPicPr>
                      <p:cNvPr id="0" name="图片 1029"/>
                      <p:cNvPicPr/>
                      <p:nvPr/>
                    </p:nvPicPr>
                    <p:blipFill>
                      <a:blip r:embed="rId15"/>
                      <a:stretch>
                        <a:fillRect/>
                      </a:stretch>
                    </p:blipFill>
                    <p:spPr>
                      <a:xfrm>
                        <a:off x="5638800" y="3321050"/>
                        <a:ext cx="914400" cy="215900"/>
                      </a:xfrm>
                      <a:prstGeom prst="rect">
                        <a:avLst/>
                      </a:prstGeom>
                    </p:spPr>
                  </p:pic>
                </p:oleObj>
              </mc:Fallback>
            </mc:AlternateContent>
          </a:graphicData>
        </a:graphic>
      </p:graphicFrame>
      <p:graphicFrame>
        <p:nvGraphicFramePr>
          <p:cNvPr id="10" name="对象 9">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7941" r:id="rId16" imgW="914400" imgH="215900" progId="Equation.KSEE3">
                  <p:embed/>
                </p:oleObj>
              </mc:Choice>
              <mc:Fallback>
                <p:oleObj r:id="rId16" imgW="914400" imgH="215900" progId="Equation.KSEE3">
                  <p:embed/>
                  <p:pic>
                    <p:nvPicPr>
                      <p:cNvPr id="0" name="图片 2048"/>
                      <p:cNvPicPr/>
                      <p:nvPr/>
                    </p:nvPicPr>
                    <p:blipFill>
                      <a:blip r:embed="rId15"/>
                      <a:stretch>
                        <a:fillRect/>
                      </a:stretch>
                    </p:blipFill>
                    <p:spPr>
                      <a:xfrm>
                        <a:off x="5441315" y="2480945"/>
                        <a:ext cx="914400" cy="215900"/>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extLst>
              <p:ext uri="{D42A27DB-BD31-4B8C-83A1-F6EECF244321}">
                <p14:modId xmlns:p14="http://schemas.microsoft.com/office/powerpoint/2010/main" val="3685518154"/>
              </p:ext>
            </p:extLst>
          </p:nvPr>
        </p:nvGraphicFramePr>
        <p:xfrm>
          <a:off x="6178452" y="2907667"/>
          <a:ext cx="417830" cy="470535"/>
        </p:xfrm>
        <a:graphic>
          <a:graphicData uri="http://schemas.openxmlformats.org/presentationml/2006/ole">
            <mc:AlternateContent xmlns:mc="http://schemas.openxmlformats.org/markup-compatibility/2006">
              <mc:Choice xmlns:v="urn:schemas-microsoft-com:vml" Requires="v">
                <p:oleObj spid="_x0000_s17942" r:id="rId17" imgW="203200" imgH="228600" progId="Equation.KSEE3">
                  <p:embed/>
                </p:oleObj>
              </mc:Choice>
              <mc:Fallback>
                <p:oleObj r:id="rId17" imgW="203200" imgH="228600" progId="Equation.KSEE3">
                  <p:embed/>
                  <p:pic>
                    <p:nvPicPr>
                      <p:cNvPr id="0" name="图片 1025"/>
                      <p:cNvPicPr/>
                      <p:nvPr/>
                    </p:nvPicPr>
                    <p:blipFill>
                      <a:blip r:embed="rId18"/>
                      <a:stretch>
                        <a:fillRect/>
                      </a:stretch>
                    </p:blipFill>
                    <p:spPr>
                      <a:xfrm>
                        <a:off x="6178452" y="2907667"/>
                        <a:ext cx="417830" cy="470535"/>
                      </a:xfrm>
                      <a:prstGeom prst="rect">
                        <a:avLst/>
                      </a:prstGeom>
                    </p:spPr>
                  </p:pic>
                </p:oleObj>
              </mc:Fallback>
            </mc:AlternateContent>
          </a:graphicData>
        </a:graphic>
      </p:graphicFrame>
      <p:graphicFrame>
        <p:nvGraphicFramePr>
          <p:cNvPr id="20" name="对象 19">
            <a:hlinkClick r:id="" action="ppaction://ole?verb=0"/>
          </p:cNvPr>
          <p:cNvGraphicFramePr>
            <a:graphicFrameLocks noChangeAspect="1"/>
          </p:cNvGraphicFramePr>
          <p:nvPr>
            <p:extLst>
              <p:ext uri="{D42A27DB-BD31-4B8C-83A1-F6EECF244321}">
                <p14:modId xmlns:p14="http://schemas.microsoft.com/office/powerpoint/2010/main" val="1249187085"/>
              </p:ext>
            </p:extLst>
          </p:nvPr>
        </p:nvGraphicFramePr>
        <p:xfrm>
          <a:off x="2327588" y="2921635"/>
          <a:ext cx="309880" cy="507365"/>
        </p:xfrm>
        <a:graphic>
          <a:graphicData uri="http://schemas.openxmlformats.org/presentationml/2006/ole">
            <mc:AlternateContent xmlns:mc="http://schemas.openxmlformats.org/markup-compatibility/2006">
              <mc:Choice xmlns:v="urn:schemas-microsoft-com:vml" Requires="v">
                <p:oleObj spid="_x0000_s17943" r:id="rId19" imgW="139700" imgH="228600" progId="Equation.KSEE3">
                  <p:embed/>
                </p:oleObj>
              </mc:Choice>
              <mc:Fallback>
                <p:oleObj r:id="rId19" imgW="139700" imgH="228600" progId="Equation.KSEE3">
                  <p:embed/>
                  <p:pic>
                    <p:nvPicPr>
                      <p:cNvPr id="0" name="图片 1025"/>
                      <p:cNvPicPr/>
                      <p:nvPr/>
                    </p:nvPicPr>
                    <p:blipFill>
                      <a:blip r:embed="rId20"/>
                      <a:stretch>
                        <a:fillRect/>
                      </a:stretch>
                    </p:blipFill>
                    <p:spPr>
                      <a:xfrm>
                        <a:off x="2327588" y="2921635"/>
                        <a:ext cx="309880" cy="507365"/>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7944" r:id="rId21" imgW="914400" imgH="215900" progId="Equation.KSEE3">
                  <p:embed/>
                </p:oleObj>
              </mc:Choice>
              <mc:Fallback>
                <p:oleObj r:id="rId21" imgW="914400" imgH="215900" progId="Equation.KSEE3">
                  <p:embed/>
                  <p:pic>
                    <p:nvPicPr>
                      <p:cNvPr id="0" name="图片 2049"/>
                      <p:cNvPicPr/>
                      <p:nvPr/>
                    </p:nvPicPr>
                    <p:blipFill>
                      <a:blip r:embed="rId15"/>
                      <a:stretch>
                        <a:fillRect/>
                      </a:stretch>
                    </p:blipFill>
                    <p:spPr>
                      <a:xfrm>
                        <a:off x="5638800" y="3321050"/>
                        <a:ext cx="914400" cy="215900"/>
                      </a:xfrm>
                      <a:prstGeom prst="rect">
                        <a:avLst/>
                      </a:prstGeom>
                    </p:spPr>
                  </p:pic>
                </p:oleObj>
              </mc:Fallback>
            </mc:AlternateContent>
          </a:graphicData>
        </a:graphic>
      </p:graphicFrame>
      <p:graphicFrame>
        <p:nvGraphicFramePr>
          <p:cNvPr id="24" name="对象 23">
            <a:hlinkClick r:id="" action="ppaction://ole?verb=0"/>
          </p:cNvPr>
          <p:cNvGraphicFramePr>
            <a:graphicFrameLocks noChangeAspect="1"/>
          </p:cNvGraphicFramePr>
          <p:nvPr/>
        </p:nvGraphicFramePr>
        <p:xfrm>
          <a:off x="3365109" y="1417955"/>
          <a:ext cx="334010" cy="436880"/>
        </p:xfrm>
        <a:graphic>
          <a:graphicData uri="http://schemas.openxmlformats.org/presentationml/2006/ole">
            <mc:AlternateContent xmlns:mc="http://schemas.openxmlformats.org/markup-compatibility/2006">
              <mc:Choice xmlns:v="urn:schemas-microsoft-com:vml" Requires="v">
                <p:oleObj spid="_x0000_s17945" r:id="rId22" imgW="165100" imgH="215900" progId="Equation.KSEE3">
                  <p:embed/>
                </p:oleObj>
              </mc:Choice>
              <mc:Fallback>
                <p:oleObj r:id="rId22" imgW="165100" imgH="215900" progId="Equation.KSEE3">
                  <p:embed/>
                  <p:pic>
                    <p:nvPicPr>
                      <p:cNvPr id="0" name="图片 3072"/>
                      <p:cNvPicPr/>
                      <p:nvPr/>
                    </p:nvPicPr>
                    <p:blipFill>
                      <a:blip r:embed="rId23"/>
                      <a:stretch>
                        <a:fillRect/>
                      </a:stretch>
                    </p:blipFill>
                    <p:spPr>
                      <a:xfrm>
                        <a:off x="3365109" y="1417955"/>
                        <a:ext cx="334010" cy="436880"/>
                      </a:xfrm>
                      <a:prstGeom prst="rect">
                        <a:avLst/>
                      </a:prstGeom>
                    </p:spPr>
                  </p:pic>
                </p:oleObj>
              </mc:Fallback>
            </mc:AlternateContent>
          </a:graphicData>
        </a:graphic>
      </p:graphicFrame>
      <p:graphicFrame>
        <p:nvGraphicFramePr>
          <p:cNvPr id="27" name="对象 26">
            <a:hlinkClick r:id="" action="ppaction://ole?verb=0"/>
          </p:cNvPr>
          <p:cNvGraphicFramePr>
            <a:graphicFrameLocks noChangeAspect="1"/>
          </p:cNvGraphicFramePr>
          <p:nvPr>
            <p:extLst>
              <p:ext uri="{D42A27DB-BD31-4B8C-83A1-F6EECF244321}">
                <p14:modId xmlns:p14="http://schemas.microsoft.com/office/powerpoint/2010/main" val="2221631699"/>
              </p:ext>
            </p:extLst>
          </p:nvPr>
        </p:nvGraphicFramePr>
        <p:xfrm>
          <a:off x="10823502" y="1417955"/>
          <a:ext cx="358775" cy="436880"/>
        </p:xfrm>
        <a:graphic>
          <a:graphicData uri="http://schemas.openxmlformats.org/presentationml/2006/ole">
            <mc:AlternateContent xmlns:mc="http://schemas.openxmlformats.org/markup-compatibility/2006">
              <mc:Choice xmlns:v="urn:schemas-microsoft-com:vml" Requires="v">
                <p:oleObj spid="_x0000_s17946" r:id="rId24" imgW="177165" imgH="215900" progId="Equation.KSEE3">
                  <p:embed/>
                </p:oleObj>
              </mc:Choice>
              <mc:Fallback>
                <p:oleObj r:id="rId24" imgW="177165" imgH="215900" progId="Equation.KSEE3">
                  <p:embed/>
                  <p:pic>
                    <p:nvPicPr>
                      <p:cNvPr id="0" name="图片 3072"/>
                      <p:cNvPicPr/>
                      <p:nvPr/>
                    </p:nvPicPr>
                    <p:blipFill>
                      <a:blip r:embed="rId25"/>
                      <a:stretch>
                        <a:fillRect/>
                      </a:stretch>
                    </p:blipFill>
                    <p:spPr>
                      <a:xfrm>
                        <a:off x="10823502" y="1417955"/>
                        <a:ext cx="358775" cy="436880"/>
                      </a:xfrm>
                      <a:prstGeom prst="rect">
                        <a:avLst/>
                      </a:prstGeom>
                    </p:spPr>
                  </p:pic>
                </p:oleObj>
              </mc:Fallback>
            </mc:AlternateContent>
          </a:graphicData>
        </a:graphic>
      </p:graphicFrame>
      <p:graphicFrame>
        <p:nvGraphicFramePr>
          <p:cNvPr id="30" name="对象 29">
            <a:hlinkClick r:id="" action="ppaction://ole?verb=0"/>
          </p:cNvPr>
          <p:cNvGraphicFramePr>
            <a:graphicFrameLocks noChangeAspect="1"/>
          </p:cNvGraphicFramePr>
          <p:nvPr/>
        </p:nvGraphicFramePr>
        <p:xfrm>
          <a:off x="1483995" y="1807845"/>
          <a:ext cx="334010" cy="436880"/>
        </p:xfrm>
        <a:graphic>
          <a:graphicData uri="http://schemas.openxmlformats.org/presentationml/2006/ole">
            <mc:AlternateContent xmlns:mc="http://schemas.openxmlformats.org/markup-compatibility/2006">
              <mc:Choice xmlns:v="urn:schemas-microsoft-com:vml" Requires="v">
                <p:oleObj spid="_x0000_s17947" r:id="rId26" imgW="165100" imgH="215900" progId="Equation.KSEE3">
                  <p:embed/>
                </p:oleObj>
              </mc:Choice>
              <mc:Fallback>
                <p:oleObj r:id="rId26" imgW="165100" imgH="215900" progId="Equation.KSEE3">
                  <p:embed/>
                  <p:pic>
                    <p:nvPicPr>
                      <p:cNvPr id="0" name="图片 3072"/>
                      <p:cNvPicPr/>
                      <p:nvPr/>
                    </p:nvPicPr>
                    <p:blipFill>
                      <a:blip r:embed="rId23"/>
                      <a:stretch>
                        <a:fillRect/>
                      </a:stretch>
                    </p:blipFill>
                    <p:spPr>
                      <a:xfrm>
                        <a:off x="1483995" y="1807845"/>
                        <a:ext cx="334010" cy="436880"/>
                      </a:xfrm>
                      <a:prstGeom prst="rect">
                        <a:avLst/>
                      </a:prstGeom>
                    </p:spPr>
                  </p:pic>
                </p:oleObj>
              </mc:Fallback>
            </mc:AlternateContent>
          </a:graphicData>
        </a:graphic>
      </p:graphicFrame>
      <p:graphicFrame>
        <p:nvGraphicFramePr>
          <p:cNvPr id="32" name="对象 31">
            <a:hlinkClick r:id="" action="ppaction://ole?verb=0"/>
          </p:cNvPr>
          <p:cNvGraphicFramePr>
            <a:graphicFrameLocks noChangeAspect="1"/>
          </p:cNvGraphicFramePr>
          <p:nvPr>
            <p:extLst>
              <p:ext uri="{D42A27DB-BD31-4B8C-83A1-F6EECF244321}">
                <p14:modId xmlns:p14="http://schemas.microsoft.com/office/powerpoint/2010/main" val="515054202"/>
              </p:ext>
            </p:extLst>
          </p:nvPr>
        </p:nvGraphicFramePr>
        <p:xfrm>
          <a:off x="3314078" y="3238500"/>
          <a:ext cx="424180" cy="381000"/>
        </p:xfrm>
        <a:graphic>
          <a:graphicData uri="http://schemas.openxmlformats.org/presentationml/2006/ole">
            <mc:AlternateContent xmlns:mc="http://schemas.openxmlformats.org/markup-compatibility/2006">
              <mc:Choice xmlns:v="urn:schemas-microsoft-com:vml" Requires="v">
                <p:oleObj spid="_x0000_s17948" r:id="rId27" imgW="190500" imgH="228600" progId="Equation.KSEE3">
                  <p:embed/>
                </p:oleObj>
              </mc:Choice>
              <mc:Fallback>
                <p:oleObj r:id="rId27" imgW="190500" imgH="228600" progId="Equation.KSEE3">
                  <p:embed/>
                  <p:pic>
                    <p:nvPicPr>
                      <p:cNvPr id="0" name="图片 2050"/>
                      <p:cNvPicPr/>
                      <p:nvPr/>
                    </p:nvPicPr>
                    <p:blipFill>
                      <a:blip r:embed="rId28"/>
                      <a:stretch>
                        <a:fillRect/>
                      </a:stretch>
                    </p:blipFill>
                    <p:spPr>
                      <a:xfrm>
                        <a:off x="3314078" y="3238500"/>
                        <a:ext cx="424180" cy="381000"/>
                      </a:xfrm>
                      <a:prstGeom prst="rect">
                        <a:avLst/>
                      </a:prstGeom>
                    </p:spPr>
                  </p:pic>
                </p:oleObj>
              </mc:Fallback>
            </mc:AlternateContent>
          </a:graphicData>
        </a:graphic>
      </p:graphicFrame>
      <p:graphicFrame>
        <p:nvGraphicFramePr>
          <p:cNvPr id="34" name="对象 33">
            <a:hlinkClick r:id="" action="ppaction://ole?verb=0"/>
          </p:cNvPr>
          <p:cNvGraphicFramePr>
            <a:graphicFrameLocks noChangeAspect="1"/>
          </p:cNvGraphicFramePr>
          <p:nvPr>
            <p:extLst>
              <p:ext uri="{D42A27DB-BD31-4B8C-83A1-F6EECF244321}">
                <p14:modId xmlns:p14="http://schemas.microsoft.com/office/powerpoint/2010/main" val="283951807"/>
              </p:ext>
            </p:extLst>
          </p:nvPr>
        </p:nvGraphicFramePr>
        <p:xfrm>
          <a:off x="2105508" y="4713260"/>
          <a:ext cx="334010" cy="436880"/>
        </p:xfrm>
        <a:graphic>
          <a:graphicData uri="http://schemas.openxmlformats.org/presentationml/2006/ole">
            <mc:AlternateContent xmlns:mc="http://schemas.openxmlformats.org/markup-compatibility/2006">
              <mc:Choice xmlns:v="urn:schemas-microsoft-com:vml" Requires="v">
                <p:oleObj spid="_x0000_s17949" r:id="rId29" imgW="165100" imgH="215900" progId="Equation.KSEE3">
                  <p:embed/>
                </p:oleObj>
              </mc:Choice>
              <mc:Fallback>
                <p:oleObj r:id="rId29" imgW="165100" imgH="215900" progId="Equation.KSEE3">
                  <p:embed/>
                  <p:pic>
                    <p:nvPicPr>
                      <p:cNvPr id="0" name="图片 3072"/>
                      <p:cNvPicPr/>
                      <p:nvPr/>
                    </p:nvPicPr>
                    <p:blipFill>
                      <a:blip r:embed="rId23"/>
                      <a:stretch>
                        <a:fillRect/>
                      </a:stretch>
                    </p:blipFill>
                    <p:spPr>
                      <a:xfrm>
                        <a:off x="2105508" y="4713260"/>
                        <a:ext cx="334010" cy="436880"/>
                      </a:xfrm>
                      <a:prstGeom prst="rect">
                        <a:avLst/>
                      </a:prstGeom>
                    </p:spPr>
                  </p:pic>
                </p:oleObj>
              </mc:Fallback>
            </mc:AlternateContent>
          </a:graphicData>
        </a:graphic>
      </p:graphicFrame>
      <p:graphicFrame>
        <p:nvGraphicFramePr>
          <p:cNvPr id="36" name="对象 35">
            <a:hlinkClick r:id="" action="ppaction://ole?verb=0"/>
          </p:cNvPr>
          <p:cNvGraphicFramePr>
            <a:graphicFrameLocks noChangeAspect="1"/>
          </p:cNvGraphicFramePr>
          <p:nvPr>
            <p:extLst>
              <p:ext uri="{D42A27DB-BD31-4B8C-83A1-F6EECF244321}">
                <p14:modId xmlns:p14="http://schemas.microsoft.com/office/powerpoint/2010/main" val="3523895048"/>
              </p:ext>
            </p:extLst>
          </p:nvPr>
        </p:nvGraphicFramePr>
        <p:xfrm>
          <a:off x="5015865" y="4682367"/>
          <a:ext cx="452120" cy="536575"/>
        </p:xfrm>
        <a:graphic>
          <a:graphicData uri="http://schemas.openxmlformats.org/presentationml/2006/ole">
            <mc:AlternateContent xmlns:mc="http://schemas.openxmlformats.org/markup-compatibility/2006">
              <mc:Choice xmlns:v="urn:schemas-microsoft-com:vml" Requires="v">
                <p:oleObj spid="_x0000_s17950" r:id="rId30" imgW="203200" imgH="241300" progId="Equation.KSEE3">
                  <p:embed/>
                </p:oleObj>
              </mc:Choice>
              <mc:Fallback>
                <p:oleObj r:id="rId30" imgW="203200" imgH="241300" progId="Equation.KSEE3">
                  <p:embed/>
                  <p:pic>
                    <p:nvPicPr>
                      <p:cNvPr id="0" name="图片 1025"/>
                      <p:cNvPicPr/>
                      <p:nvPr/>
                    </p:nvPicPr>
                    <p:blipFill>
                      <a:blip r:embed="rId31"/>
                      <a:stretch>
                        <a:fillRect/>
                      </a:stretch>
                    </p:blipFill>
                    <p:spPr>
                      <a:xfrm>
                        <a:off x="5015865" y="4682367"/>
                        <a:ext cx="452120" cy="536575"/>
                      </a:xfrm>
                      <a:prstGeom prst="rect">
                        <a:avLst/>
                      </a:prstGeom>
                    </p:spPr>
                  </p:pic>
                </p:oleObj>
              </mc:Fallback>
            </mc:AlternateContent>
          </a:graphicData>
        </a:graphic>
      </p:graphicFrame>
      <p:graphicFrame>
        <p:nvGraphicFramePr>
          <p:cNvPr id="38" name="对象 37">
            <a:hlinkClick r:id="" action="ppaction://ole?verb=0"/>
          </p:cNvPr>
          <p:cNvGraphicFramePr>
            <a:graphicFrameLocks noChangeAspect="1"/>
          </p:cNvGraphicFramePr>
          <p:nvPr>
            <p:extLst>
              <p:ext uri="{D42A27DB-BD31-4B8C-83A1-F6EECF244321}">
                <p14:modId xmlns:p14="http://schemas.microsoft.com/office/powerpoint/2010/main" val="1055369029"/>
              </p:ext>
            </p:extLst>
          </p:nvPr>
        </p:nvGraphicFramePr>
        <p:xfrm>
          <a:off x="6320824" y="4713260"/>
          <a:ext cx="334010" cy="436880"/>
        </p:xfrm>
        <a:graphic>
          <a:graphicData uri="http://schemas.openxmlformats.org/presentationml/2006/ole">
            <mc:AlternateContent xmlns:mc="http://schemas.openxmlformats.org/markup-compatibility/2006">
              <mc:Choice xmlns:v="urn:schemas-microsoft-com:vml" Requires="v">
                <p:oleObj spid="_x0000_s17951" r:id="rId32" imgW="165100" imgH="215900" progId="Equation.KSEE3">
                  <p:embed/>
                </p:oleObj>
              </mc:Choice>
              <mc:Fallback>
                <p:oleObj r:id="rId32" imgW="165100" imgH="215900" progId="Equation.KSEE3">
                  <p:embed/>
                  <p:pic>
                    <p:nvPicPr>
                      <p:cNvPr id="0" name="图片 3072"/>
                      <p:cNvPicPr/>
                      <p:nvPr/>
                    </p:nvPicPr>
                    <p:blipFill>
                      <a:blip r:embed="rId23"/>
                      <a:stretch>
                        <a:fillRect/>
                      </a:stretch>
                    </p:blipFill>
                    <p:spPr>
                      <a:xfrm>
                        <a:off x="6320824" y="4713260"/>
                        <a:ext cx="334010" cy="436880"/>
                      </a:xfrm>
                      <a:prstGeom prst="rect">
                        <a:avLst/>
                      </a:prstGeom>
                    </p:spPr>
                  </p:pic>
                </p:oleObj>
              </mc:Fallback>
            </mc:AlternateContent>
          </a:graphicData>
        </a:graphic>
      </p:graphicFrame>
      <p:graphicFrame>
        <p:nvGraphicFramePr>
          <p:cNvPr id="40" name="对象 39">
            <a:hlinkClick r:id="" action="ppaction://ole?verb=0"/>
          </p:cNvPr>
          <p:cNvGraphicFramePr>
            <a:graphicFrameLocks noChangeAspect="1"/>
          </p:cNvGraphicFramePr>
          <p:nvPr>
            <p:extLst>
              <p:ext uri="{D42A27DB-BD31-4B8C-83A1-F6EECF244321}">
                <p14:modId xmlns:p14="http://schemas.microsoft.com/office/powerpoint/2010/main" val="3276182474"/>
              </p:ext>
            </p:extLst>
          </p:nvPr>
        </p:nvGraphicFramePr>
        <p:xfrm>
          <a:off x="6919230" y="4764377"/>
          <a:ext cx="283210" cy="334645"/>
        </p:xfrm>
        <a:graphic>
          <a:graphicData uri="http://schemas.openxmlformats.org/presentationml/2006/ole">
            <mc:AlternateContent xmlns:mc="http://schemas.openxmlformats.org/markup-compatibility/2006">
              <mc:Choice xmlns:v="urn:schemas-microsoft-com:vml" Requires="v">
                <p:oleObj spid="_x0000_s17952" r:id="rId33" imgW="139700" imgH="165100" progId="Equation.KSEE3">
                  <p:embed/>
                </p:oleObj>
              </mc:Choice>
              <mc:Fallback>
                <p:oleObj r:id="rId33" imgW="139700" imgH="165100" progId="Equation.KSEE3">
                  <p:embed/>
                  <p:pic>
                    <p:nvPicPr>
                      <p:cNvPr id="0" name="图片 3072"/>
                      <p:cNvPicPr/>
                      <p:nvPr/>
                    </p:nvPicPr>
                    <p:blipFill>
                      <a:blip r:embed="rId34"/>
                      <a:stretch>
                        <a:fillRect/>
                      </a:stretch>
                    </p:blipFill>
                    <p:spPr>
                      <a:xfrm>
                        <a:off x="6919230" y="4764377"/>
                        <a:ext cx="283210" cy="334645"/>
                      </a:xfrm>
                      <a:prstGeom prst="rect">
                        <a:avLst/>
                      </a:prstGeom>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29310" y="696595"/>
            <a:ext cx="11055350" cy="563118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则总体总量估计为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                                              是样本  单元的伪权数。</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8743"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8744"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3" name="对象 22">
            <a:hlinkClick r:id="" action="ppaction://ole?verb=0"/>
          </p:cNvPr>
          <p:cNvGraphicFramePr>
            <a:graphicFrameLocks noChangeAspect="1"/>
          </p:cNvGraphicFramePr>
          <p:nvPr/>
        </p:nvGraphicFramePr>
        <p:xfrm>
          <a:off x="3500755" y="1141730"/>
          <a:ext cx="2138045" cy="773430"/>
        </p:xfrm>
        <a:graphic>
          <a:graphicData uri="http://schemas.openxmlformats.org/presentationml/2006/ole">
            <mc:AlternateContent xmlns:mc="http://schemas.openxmlformats.org/markup-compatibility/2006">
              <mc:Choice xmlns:v="urn:schemas-microsoft-com:vml" Requires="v">
                <p:oleObj spid="_x0000_s18745" r:id="rId9" imgW="1054100" imgH="381000" progId="Equation.KSEE3">
                  <p:embed/>
                </p:oleObj>
              </mc:Choice>
              <mc:Fallback>
                <p:oleObj r:id="rId9" imgW="1054100" imgH="381000" progId="Equation.KSEE3">
                  <p:embed/>
                  <p:pic>
                    <p:nvPicPr>
                      <p:cNvPr id="0" name="图片 1026"/>
                      <p:cNvPicPr/>
                      <p:nvPr/>
                    </p:nvPicPr>
                    <p:blipFill>
                      <a:blip r:embed="rId10"/>
                      <a:stretch>
                        <a:fillRect/>
                      </a:stretch>
                    </p:blipFill>
                    <p:spPr>
                      <a:xfrm>
                        <a:off x="3500755" y="1141730"/>
                        <a:ext cx="2138045" cy="77343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8746" r:id="rId11" imgW="914400" imgH="215900" progId="Equation.KSEE3">
                  <p:embed/>
                </p:oleObj>
              </mc:Choice>
              <mc:Fallback>
                <p:oleObj r:id="rId11"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26" name="对象 25">
            <a:hlinkClick r:id="" action="ppaction://ole?verb=0"/>
          </p:cNvPr>
          <p:cNvGraphicFramePr>
            <a:graphicFrameLocks noChangeAspect="1"/>
          </p:cNvGraphicFramePr>
          <p:nvPr/>
        </p:nvGraphicFramePr>
        <p:xfrm>
          <a:off x="3806825" y="1914843"/>
          <a:ext cx="5100955" cy="774065"/>
        </p:xfrm>
        <a:graphic>
          <a:graphicData uri="http://schemas.openxmlformats.org/presentationml/2006/ole">
            <mc:AlternateContent xmlns:mc="http://schemas.openxmlformats.org/markup-compatibility/2006">
              <mc:Choice xmlns:v="urn:schemas-microsoft-com:vml" Requires="v">
                <p:oleObj spid="_x0000_s18747" r:id="rId12" imgW="2514600" imgH="381000" progId="Equation.KSEE3">
                  <p:embed/>
                </p:oleObj>
              </mc:Choice>
              <mc:Fallback>
                <p:oleObj r:id="rId12" imgW="2514600" imgH="381000" progId="Equation.KSEE3">
                  <p:embed/>
                  <p:pic>
                    <p:nvPicPr>
                      <p:cNvPr id="0" name="图片 1026"/>
                      <p:cNvPicPr/>
                      <p:nvPr/>
                    </p:nvPicPr>
                    <p:blipFill>
                      <a:blip r:embed="rId13"/>
                      <a:stretch>
                        <a:fillRect/>
                      </a:stretch>
                    </p:blipFill>
                    <p:spPr>
                      <a:xfrm>
                        <a:off x="3806825" y="1914843"/>
                        <a:ext cx="5100955" cy="774065"/>
                      </a:xfrm>
                      <a:prstGeom prst="rect">
                        <a:avLst/>
                      </a:prstGeom>
                    </p:spPr>
                  </p:pic>
                </p:oleObj>
              </mc:Fallback>
            </mc:AlternateContent>
          </a:graphicData>
        </a:graphic>
      </p:graphicFrame>
      <p:graphicFrame>
        <p:nvGraphicFramePr>
          <p:cNvPr id="19" name="对象 18">
            <a:hlinkClick r:id="" action="ppaction://ole?verb=0"/>
          </p:cNvPr>
          <p:cNvGraphicFramePr>
            <a:graphicFrameLocks noChangeAspect="1"/>
          </p:cNvGraphicFramePr>
          <p:nvPr/>
        </p:nvGraphicFramePr>
        <p:xfrm>
          <a:off x="3805555" y="2787968"/>
          <a:ext cx="4559935" cy="748665"/>
        </p:xfrm>
        <a:graphic>
          <a:graphicData uri="http://schemas.openxmlformats.org/presentationml/2006/ole">
            <mc:AlternateContent xmlns:mc="http://schemas.openxmlformats.org/markup-compatibility/2006">
              <mc:Choice xmlns:v="urn:schemas-microsoft-com:vml" Requires="v">
                <p:oleObj spid="_x0000_s18748" r:id="rId14" imgW="2247900" imgH="368300" progId="Equation.KSEE3">
                  <p:embed/>
                </p:oleObj>
              </mc:Choice>
              <mc:Fallback>
                <p:oleObj r:id="rId14" imgW="2247900" imgH="368300" progId="Equation.KSEE3">
                  <p:embed/>
                  <p:pic>
                    <p:nvPicPr>
                      <p:cNvPr id="0" name="图片 1026"/>
                      <p:cNvPicPr/>
                      <p:nvPr/>
                    </p:nvPicPr>
                    <p:blipFill>
                      <a:blip r:embed="rId15"/>
                      <a:stretch>
                        <a:fillRect/>
                      </a:stretch>
                    </p:blipFill>
                    <p:spPr>
                      <a:xfrm>
                        <a:off x="3805555" y="2787968"/>
                        <a:ext cx="4559935" cy="748665"/>
                      </a:xfrm>
                      <a:prstGeom prst="rect">
                        <a:avLst/>
                      </a:prstGeom>
                    </p:spPr>
                  </p:pic>
                </p:oleObj>
              </mc:Fallback>
            </mc:AlternateContent>
          </a:graphicData>
        </a:graphic>
      </p:graphicFrame>
      <p:graphicFrame>
        <p:nvGraphicFramePr>
          <p:cNvPr id="30" name="对象 29">
            <a:hlinkClick r:id="" action="ppaction://ole?verb=0"/>
          </p:cNvPr>
          <p:cNvGraphicFramePr>
            <a:graphicFrameLocks noChangeAspect="1"/>
          </p:cNvGraphicFramePr>
          <p:nvPr/>
        </p:nvGraphicFramePr>
        <p:xfrm>
          <a:off x="3806191" y="3668078"/>
          <a:ext cx="4947285" cy="748665"/>
        </p:xfrm>
        <a:graphic>
          <a:graphicData uri="http://schemas.openxmlformats.org/presentationml/2006/ole">
            <mc:AlternateContent xmlns:mc="http://schemas.openxmlformats.org/markup-compatibility/2006">
              <mc:Choice xmlns:v="urn:schemas-microsoft-com:vml" Requires="v">
                <p:oleObj spid="_x0000_s18749" r:id="rId16" imgW="2438400" imgH="368300" progId="Equation.KSEE3">
                  <p:embed/>
                </p:oleObj>
              </mc:Choice>
              <mc:Fallback>
                <p:oleObj r:id="rId16" imgW="2438400" imgH="368300" progId="Equation.KSEE3">
                  <p:embed/>
                  <p:pic>
                    <p:nvPicPr>
                      <p:cNvPr id="0" name="图片 1026"/>
                      <p:cNvPicPr/>
                      <p:nvPr/>
                    </p:nvPicPr>
                    <p:blipFill>
                      <a:blip r:embed="rId17"/>
                      <a:stretch>
                        <a:fillRect/>
                      </a:stretch>
                    </p:blipFill>
                    <p:spPr>
                      <a:xfrm>
                        <a:off x="3806191" y="3668078"/>
                        <a:ext cx="4947285" cy="748665"/>
                      </a:xfrm>
                      <a:prstGeom prst="rect">
                        <a:avLst/>
                      </a:prstGeom>
                    </p:spPr>
                  </p:pic>
                </p:oleObj>
              </mc:Fallback>
            </mc:AlternateContent>
          </a:graphicData>
        </a:graphic>
      </p:graphicFrame>
      <p:graphicFrame>
        <p:nvGraphicFramePr>
          <p:cNvPr id="32" name="对象 31">
            <a:hlinkClick r:id="" action="ppaction://ole?verb=0"/>
          </p:cNvPr>
          <p:cNvGraphicFramePr>
            <a:graphicFrameLocks noChangeAspect="1"/>
          </p:cNvGraphicFramePr>
          <p:nvPr/>
        </p:nvGraphicFramePr>
        <p:xfrm>
          <a:off x="3806508" y="4541838"/>
          <a:ext cx="5668010" cy="748665"/>
        </p:xfrm>
        <a:graphic>
          <a:graphicData uri="http://schemas.openxmlformats.org/presentationml/2006/ole">
            <mc:AlternateContent xmlns:mc="http://schemas.openxmlformats.org/markup-compatibility/2006">
              <mc:Choice xmlns:v="urn:schemas-microsoft-com:vml" Requires="v">
                <p:oleObj spid="_x0000_s18750" r:id="rId18" imgW="2794000" imgH="368300" progId="Equation.KSEE3">
                  <p:embed/>
                </p:oleObj>
              </mc:Choice>
              <mc:Fallback>
                <p:oleObj r:id="rId18" imgW="2794000" imgH="368300" progId="Equation.KSEE3">
                  <p:embed/>
                  <p:pic>
                    <p:nvPicPr>
                      <p:cNvPr id="0" name="图片 1026"/>
                      <p:cNvPicPr/>
                      <p:nvPr/>
                    </p:nvPicPr>
                    <p:blipFill>
                      <a:blip r:embed="rId19"/>
                      <a:stretch>
                        <a:fillRect/>
                      </a:stretch>
                    </p:blipFill>
                    <p:spPr>
                      <a:xfrm>
                        <a:off x="3806508" y="4541838"/>
                        <a:ext cx="5668010" cy="748665"/>
                      </a:xfrm>
                      <a:prstGeom prst="rect">
                        <a:avLst/>
                      </a:prstGeom>
                    </p:spPr>
                  </p:pic>
                </p:oleObj>
              </mc:Fallback>
            </mc:AlternateContent>
          </a:graphicData>
        </a:graphic>
      </p:graphicFrame>
      <p:graphicFrame>
        <p:nvGraphicFramePr>
          <p:cNvPr id="34" name="对象 33">
            <a:hlinkClick r:id="" action="ppaction://ole?verb=0"/>
          </p:cNvPr>
          <p:cNvGraphicFramePr>
            <a:graphicFrameLocks noChangeAspect="1"/>
          </p:cNvGraphicFramePr>
          <p:nvPr/>
        </p:nvGraphicFramePr>
        <p:xfrm>
          <a:off x="1459230" y="5427980"/>
          <a:ext cx="4179570" cy="530860"/>
        </p:xfrm>
        <a:graphic>
          <a:graphicData uri="http://schemas.openxmlformats.org/presentationml/2006/ole">
            <mc:AlternateContent xmlns:mc="http://schemas.openxmlformats.org/markup-compatibility/2006">
              <mc:Choice xmlns:v="urn:schemas-microsoft-com:vml" Requires="v">
                <p:oleObj spid="_x0000_s18751" r:id="rId20" imgW="2005965" imgH="254000" progId="Equation.KSEE3">
                  <p:embed/>
                </p:oleObj>
              </mc:Choice>
              <mc:Fallback>
                <p:oleObj r:id="rId20" imgW="2005965" imgH="254000" progId="Equation.KSEE3">
                  <p:embed/>
                  <p:pic>
                    <p:nvPicPr>
                      <p:cNvPr id="0" name="图片 1026"/>
                      <p:cNvPicPr/>
                      <p:nvPr/>
                    </p:nvPicPr>
                    <p:blipFill>
                      <a:blip r:embed="rId21"/>
                      <a:stretch>
                        <a:fillRect/>
                      </a:stretch>
                    </p:blipFill>
                    <p:spPr>
                      <a:xfrm>
                        <a:off x="1459230" y="5427980"/>
                        <a:ext cx="4179570" cy="530860"/>
                      </a:xfrm>
                      <a:prstGeom prst="rect">
                        <a:avLst/>
                      </a:prstGeom>
                    </p:spPr>
                  </p:pic>
                </p:oleObj>
              </mc:Fallback>
            </mc:AlternateContent>
          </a:graphicData>
        </a:graphic>
      </p:graphicFrame>
      <p:graphicFrame>
        <p:nvGraphicFramePr>
          <p:cNvPr id="36" name="对象 35">
            <a:hlinkClick r:id="" action="ppaction://ole?verb=0"/>
          </p:cNvPr>
          <p:cNvGraphicFramePr>
            <a:graphicFrameLocks noChangeAspect="1"/>
          </p:cNvGraphicFramePr>
          <p:nvPr>
            <p:extLst>
              <p:ext uri="{D42A27DB-BD31-4B8C-83A1-F6EECF244321}">
                <p14:modId xmlns:p14="http://schemas.microsoft.com/office/powerpoint/2010/main" val="2900210798"/>
              </p:ext>
            </p:extLst>
          </p:nvPr>
        </p:nvGraphicFramePr>
        <p:xfrm>
          <a:off x="6553200" y="5474970"/>
          <a:ext cx="334010" cy="436880"/>
        </p:xfrm>
        <a:graphic>
          <a:graphicData uri="http://schemas.openxmlformats.org/presentationml/2006/ole">
            <mc:AlternateContent xmlns:mc="http://schemas.openxmlformats.org/markup-compatibility/2006">
              <mc:Choice xmlns:v="urn:schemas-microsoft-com:vml" Requires="v">
                <p:oleObj spid="_x0000_s18752" r:id="rId22" imgW="165100" imgH="215900" progId="Equation.KSEE3">
                  <p:embed/>
                </p:oleObj>
              </mc:Choice>
              <mc:Fallback>
                <p:oleObj r:id="rId22" imgW="165100" imgH="215900" progId="Equation.KSEE3">
                  <p:embed/>
                  <p:pic>
                    <p:nvPicPr>
                      <p:cNvPr id="0" name="图片 3072"/>
                      <p:cNvPicPr/>
                      <p:nvPr/>
                    </p:nvPicPr>
                    <p:blipFill>
                      <a:blip r:embed="rId23"/>
                      <a:stretch>
                        <a:fillRect/>
                      </a:stretch>
                    </p:blipFill>
                    <p:spPr>
                      <a:xfrm>
                        <a:off x="6553200" y="5474970"/>
                        <a:ext cx="334010" cy="436880"/>
                      </a:xfrm>
                      <a:prstGeom prst="rect">
                        <a:avLst/>
                      </a:prstGeom>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29310" y="696595"/>
            <a:ext cx="11055350" cy="2308324"/>
          </a:xfrm>
          <a:prstGeom prst="rect">
            <a:avLst/>
          </a:prstGeom>
          <a:noFill/>
        </p:spPr>
        <p:txBody>
          <a:bodyPr wrap="square" rtlCol="0">
            <a:spAutoFit/>
          </a:bodyPr>
          <a:lstStyle/>
          <a:p>
            <a:pPr lvl="0" defTabSz="609600">
              <a:defRPr/>
            </a:pPr>
            <a:r>
              <a:rPr lang="en-US" altLang="zh-CN" sz="2400" dirty="0">
                <a:latin typeface="Adobe 楷体 Std R" pitchFamily="18" charset="-122"/>
                <a:ea typeface="Adobe 楷体 Std R" pitchFamily="18" charset="-122"/>
                <a:sym typeface="汉仪细等线简" panose="00020600040101010101" pitchFamily="18" charset="-122"/>
              </a:rPr>
              <a:t>2</a:t>
            </a:r>
            <a:r>
              <a:rPr lang="zh-CN" altLang="en-US" sz="2400" dirty="0">
                <a:latin typeface="Adobe 楷体 Std R" pitchFamily="18" charset="-122"/>
                <a:ea typeface="Adobe 楷体 Std R" pitchFamily="18" charset="-122"/>
                <a:sym typeface="汉仪细等线简" panose="00020600040101010101" pitchFamily="18" charset="-122"/>
              </a:rPr>
              <a:t>、总体均值估计</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在基于超总体方法构造出   样本单元的伪权数后，可将  与   样本结合，对调查样本的伪权数     和概率样本的基础权数    （入样概率的倒数）进行标准化，得到最终的组合样本单元的权数。</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9705" r:id="rId6" imgW="914400" imgH="215900" progId="Equation.KSEE3">
                  <p:embed/>
                </p:oleObj>
              </mc:Choice>
              <mc:Fallback>
                <p:oleObj r:id="rId6" imgW="914400" imgH="215900" progId="Equation.KSEE3">
                  <p:embed/>
                  <p:pic>
                    <p:nvPicPr>
                      <p:cNvPr id="0" name="图片 102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19706" r:id="rId8" imgW="914400" imgH="215900" progId="Equation.KSEE3">
                  <p:embed/>
                </p:oleObj>
              </mc:Choice>
              <mc:Fallback>
                <p:oleObj r:id="rId8" imgW="914400" imgH="215900" progId="Equation.KSEE3">
                  <p:embed/>
                  <p:pic>
                    <p:nvPicPr>
                      <p:cNvPr id="0" name="图片 2048"/>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9707" r:id="rId9" imgW="914400" imgH="215900" progId="Equation.KSEE3">
                  <p:embed/>
                </p:oleObj>
              </mc:Choice>
              <mc:Fallback>
                <p:oleObj r:id="rId9" imgW="914400" imgH="215900" progId="Equation.KSEE3">
                  <p:embed/>
                  <p:pic>
                    <p:nvPicPr>
                      <p:cNvPr id="0" name="图片 2049"/>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19" name="对象 18">
            <a:hlinkClick r:id="" action="ppaction://ole?verb=0"/>
          </p:cNvPr>
          <p:cNvGraphicFramePr>
            <a:graphicFrameLocks noChangeAspect="1"/>
          </p:cNvGraphicFramePr>
          <p:nvPr/>
        </p:nvGraphicFramePr>
        <p:xfrm>
          <a:off x="4235450" y="1431925"/>
          <a:ext cx="334010" cy="436880"/>
        </p:xfrm>
        <a:graphic>
          <a:graphicData uri="http://schemas.openxmlformats.org/presentationml/2006/ole">
            <mc:AlternateContent xmlns:mc="http://schemas.openxmlformats.org/markup-compatibility/2006">
              <mc:Choice xmlns:v="urn:schemas-microsoft-com:vml" Requires="v">
                <p:oleObj spid="_x0000_s19708" r:id="rId10" imgW="165100" imgH="215900" progId="Equation.KSEE3">
                  <p:embed/>
                </p:oleObj>
              </mc:Choice>
              <mc:Fallback>
                <p:oleObj r:id="rId10" imgW="165100" imgH="215900" progId="Equation.KSEE3">
                  <p:embed/>
                  <p:pic>
                    <p:nvPicPr>
                      <p:cNvPr id="0" name="图片 3072"/>
                      <p:cNvPicPr/>
                      <p:nvPr/>
                    </p:nvPicPr>
                    <p:blipFill>
                      <a:blip r:embed="rId11"/>
                      <a:stretch>
                        <a:fillRect/>
                      </a:stretch>
                    </p:blipFill>
                    <p:spPr>
                      <a:xfrm>
                        <a:off x="4235450" y="1431925"/>
                        <a:ext cx="334010" cy="436880"/>
                      </a:xfrm>
                      <a:prstGeom prst="rect">
                        <a:avLst/>
                      </a:prstGeom>
                    </p:spPr>
                  </p:pic>
                </p:oleObj>
              </mc:Fallback>
            </mc:AlternateContent>
          </a:graphicData>
        </a:graphic>
      </p:graphicFrame>
      <p:graphicFrame>
        <p:nvGraphicFramePr>
          <p:cNvPr id="10" name="对象 9">
            <a:hlinkClick r:id="" action="ppaction://ole?verb=0"/>
          </p:cNvPr>
          <p:cNvGraphicFramePr>
            <a:graphicFrameLocks noChangeAspect="1"/>
          </p:cNvGraphicFramePr>
          <p:nvPr>
            <p:extLst>
              <p:ext uri="{D42A27DB-BD31-4B8C-83A1-F6EECF244321}">
                <p14:modId xmlns:p14="http://schemas.microsoft.com/office/powerpoint/2010/main" val="3122763427"/>
              </p:ext>
            </p:extLst>
          </p:nvPr>
        </p:nvGraphicFramePr>
        <p:xfrm>
          <a:off x="8096104" y="1431925"/>
          <a:ext cx="334010" cy="436880"/>
        </p:xfrm>
        <a:graphic>
          <a:graphicData uri="http://schemas.openxmlformats.org/presentationml/2006/ole">
            <mc:AlternateContent xmlns:mc="http://schemas.openxmlformats.org/markup-compatibility/2006">
              <mc:Choice xmlns:v="urn:schemas-microsoft-com:vml" Requires="v">
                <p:oleObj spid="_x0000_s19709" r:id="rId12" imgW="165100" imgH="215900" progId="Equation.KSEE3">
                  <p:embed/>
                </p:oleObj>
              </mc:Choice>
              <mc:Fallback>
                <p:oleObj r:id="rId12" imgW="165100" imgH="215900" progId="Equation.KSEE3">
                  <p:embed/>
                  <p:pic>
                    <p:nvPicPr>
                      <p:cNvPr id="0" name="图片 3072"/>
                      <p:cNvPicPr/>
                      <p:nvPr/>
                    </p:nvPicPr>
                    <p:blipFill>
                      <a:blip r:embed="rId11"/>
                      <a:stretch>
                        <a:fillRect/>
                      </a:stretch>
                    </p:blipFill>
                    <p:spPr>
                      <a:xfrm>
                        <a:off x="8096104" y="1431925"/>
                        <a:ext cx="334010" cy="436880"/>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extLst>
              <p:ext uri="{D42A27DB-BD31-4B8C-83A1-F6EECF244321}">
                <p14:modId xmlns:p14="http://schemas.microsoft.com/office/powerpoint/2010/main" val="476884652"/>
              </p:ext>
            </p:extLst>
          </p:nvPr>
        </p:nvGraphicFramePr>
        <p:xfrm>
          <a:off x="8632018" y="1431925"/>
          <a:ext cx="358775" cy="436880"/>
        </p:xfrm>
        <a:graphic>
          <a:graphicData uri="http://schemas.openxmlformats.org/presentationml/2006/ole">
            <mc:AlternateContent xmlns:mc="http://schemas.openxmlformats.org/markup-compatibility/2006">
              <mc:Choice xmlns:v="urn:schemas-microsoft-com:vml" Requires="v">
                <p:oleObj spid="_x0000_s19710" r:id="rId13" imgW="177165" imgH="215900" progId="Equation.KSEE3">
                  <p:embed/>
                </p:oleObj>
              </mc:Choice>
              <mc:Fallback>
                <p:oleObj r:id="rId13" imgW="177165" imgH="215900" progId="Equation.KSEE3">
                  <p:embed/>
                  <p:pic>
                    <p:nvPicPr>
                      <p:cNvPr id="0" name="图片 3072"/>
                      <p:cNvPicPr/>
                      <p:nvPr/>
                    </p:nvPicPr>
                    <p:blipFill>
                      <a:blip r:embed="rId14"/>
                      <a:stretch>
                        <a:fillRect/>
                      </a:stretch>
                    </p:blipFill>
                    <p:spPr>
                      <a:xfrm>
                        <a:off x="8632018" y="1431925"/>
                        <a:ext cx="358775" cy="436880"/>
                      </a:xfrm>
                      <a:prstGeom prst="rect">
                        <a:avLst/>
                      </a:prstGeom>
                    </p:spPr>
                  </p:pic>
                </p:oleObj>
              </mc:Fallback>
            </mc:AlternateContent>
          </a:graphicData>
        </a:graphic>
      </p:graphicFrame>
      <p:graphicFrame>
        <p:nvGraphicFramePr>
          <p:cNvPr id="16" name="对象 15">
            <a:hlinkClick r:id="" action="ppaction://ole?verb=0"/>
          </p:cNvPr>
          <p:cNvGraphicFramePr>
            <a:graphicFrameLocks noChangeAspect="1"/>
          </p:cNvGraphicFramePr>
          <p:nvPr>
            <p:extLst>
              <p:ext uri="{D42A27DB-BD31-4B8C-83A1-F6EECF244321}">
                <p14:modId xmlns:p14="http://schemas.microsoft.com/office/powerpoint/2010/main" val="970382213"/>
              </p:ext>
            </p:extLst>
          </p:nvPr>
        </p:nvGraphicFramePr>
        <p:xfrm>
          <a:off x="2415662" y="1756820"/>
          <a:ext cx="511175" cy="576580"/>
        </p:xfrm>
        <a:graphic>
          <a:graphicData uri="http://schemas.openxmlformats.org/presentationml/2006/ole">
            <mc:AlternateContent xmlns:mc="http://schemas.openxmlformats.org/markup-compatibility/2006">
              <mc:Choice xmlns:v="urn:schemas-microsoft-com:vml" Requires="v">
                <p:oleObj spid="_x0000_s19711" r:id="rId15" imgW="203200" imgH="228600" progId="Equation.KSEE3">
                  <p:embed/>
                </p:oleObj>
              </mc:Choice>
              <mc:Fallback>
                <p:oleObj r:id="rId15" imgW="203200" imgH="228600" progId="Equation.KSEE3">
                  <p:embed/>
                  <p:pic>
                    <p:nvPicPr>
                      <p:cNvPr id="0" name="图片 4098"/>
                      <p:cNvPicPr/>
                      <p:nvPr/>
                    </p:nvPicPr>
                    <p:blipFill>
                      <a:blip r:embed="rId16"/>
                      <a:stretch>
                        <a:fillRect/>
                      </a:stretch>
                    </p:blipFill>
                    <p:spPr>
                      <a:xfrm>
                        <a:off x="2415662" y="1756820"/>
                        <a:ext cx="511175" cy="576580"/>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extLst>
              <p:ext uri="{D42A27DB-BD31-4B8C-83A1-F6EECF244321}">
                <p14:modId xmlns:p14="http://schemas.microsoft.com/office/powerpoint/2010/main" val="4067078183"/>
              </p:ext>
            </p:extLst>
          </p:nvPr>
        </p:nvGraphicFramePr>
        <p:xfrm>
          <a:off x="5988465" y="1711748"/>
          <a:ext cx="588010" cy="591185"/>
        </p:xfrm>
        <a:graphic>
          <a:graphicData uri="http://schemas.openxmlformats.org/presentationml/2006/ole">
            <mc:AlternateContent xmlns:mc="http://schemas.openxmlformats.org/markup-compatibility/2006">
              <mc:Choice xmlns:v="urn:schemas-microsoft-com:vml" Requires="v">
                <p:oleObj spid="_x0000_s19712" r:id="rId17" imgW="241300" imgH="241300" progId="Equation.KSEE3">
                  <p:embed/>
                </p:oleObj>
              </mc:Choice>
              <mc:Fallback>
                <p:oleObj r:id="rId17" imgW="241300" imgH="241300" progId="Equation.KSEE3">
                  <p:embed/>
                  <p:pic>
                    <p:nvPicPr>
                      <p:cNvPr id="0" name="图片 4098"/>
                      <p:cNvPicPr/>
                      <p:nvPr/>
                    </p:nvPicPr>
                    <p:blipFill>
                      <a:blip r:embed="rId18"/>
                      <a:stretch>
                        <a:fillRect/>
                      </a:stretch>
                    </p:blipFill>
                    <p:spPr>
                      <a:xfrm>
                        <a:off x="5988465" y="1711748"/>
                        <a:ext cx="588010" cy="591185"/>
                      </a:xfrm>
                      <a:prstGeom prst="rect">
                        <a:avLst/>
                      </a:prstGeom>
                    </p:spPr>
                  </p:pic>
                </p:oleObj>
              </mc:Fallback>
            </mc:AlternateContent>
          </a:graphicData>
        </a:graphic>
      </p:graphicFrame>
      <p:sp>
        <p:nvSpPr>
          <p:cNvPr id="22" name="Rectangle 4"/>
          <p:cNvSpPr>
            <a:spLocks noChangeArrowheads="1"/>
          </p:cNvSpPr>
          <p:nvPr/>
        </p:nvSpPr>
        <p:spPr bwMode="auto">
          <a:xfrm flipV="1">
            <a:off x="4472940" y="3241432"/>
            <a:ext cx="33955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mc:AlternateContent xmlns:mc="http://schemas.openxmlformats.org/markup-compatibility/2006" xmlns:a14="http://schemas.microsoft.com/office/drawing/2010/main">
        <mc:Choice Requires="a14">
          <p:sp>
            <p:nvSpPr>
              <p:cNvPr id="31" name="文本框 30"/>
              <p:cNvSpPr txBox="1"/>
              <p:nvPr/>
            </p:nvSpPr>
            <p:spPr>
              <a:xfrm>
                <a:off x="3122197" y="2832583"/>
                <a:ext cx="5947117" cy="13497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𝑤</m:t>
                              </m:r>
                            </m:e>
                          </m:acc>
                        </m:e>
                        <m:sub>
                          <m:r>
                            <a:rPr lang="zh-CN" altLang="en-US" i="1">
                              <a:latin typeface="Cambria Math" panose="02040503050406030204" pitchFamily="18" charset="0"/>
                            </a:rPr>
                            <m:t>𝑖</m:t>
                          </m:r>
                        </m:sub>
                      </m:sSub>
                      <m:r>
                        <a:rPr lang="zh-CN" altLang="en-US" i="0">
                          <a:latin typeface="Cambria Math" panose="02040503050406030204" pitchFamily="18" charset="0"/>
                        </a:rPr>
                        <m:t>=</m:t>
                      </m:r>
                      <m:d>
                        <m:dPr>
                          <m:begChr m:val="{"/>
                          <m:endChr m:val=""/>
                          <m:ctrlPr>
                            <a:rPr lang="zh-CN" altLang="en-US" i="1">
                              <a:solidFill>
                                <a:srgbClr val="836967"/>
                              </a:solidFill>
                              <a:latin typeface="Cambria Math" panose="02040503050406030204" pitchFamily="18" charset="0"/>
                            </a:rPr>
                          </m:ctrlPr>
                        </m:dPr>
                        <m:e>
                          <m:eqArr>
                            <m:eqArrPr>
                              <m:ctrlPr>
                                <a:rPr lang="zh-CN" altLang="en-US" i="1">
                                  <a:solidFill>
                                    <a:srgbClr val="836967"/>
                                  </a:solidFill>
                                  <a:latin typeface="Cambria Math" panose="02040503050406030204" pitchFamily="18" charset="0"/>
                                </a:rPr>
                              </m:ctrlPr>
                            </m:eqArrPr>
                            <m:e>
                              <m:r>
                                <a:rPr lang="zh-CN" altLang="en-US" i="0">
                                  <a:latin typeface="Cambria Math" panose="02040503050406030204" pitchFamily="18" charset="0"/>
                                </a:rPr>
                                <m:t>&amp;</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1</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1</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2</m:t>
                                      </m:r>
                                    </m:sub>
                                  </m:sSub>
                                </m:den>
                              </m:f>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𝑖</m:t>
                                      </m:r>
                                      <m:r>
                                        <a:rPr lang="zh-CN" altLang="en-US" i="0">
                                          <a:latin typeface="Cambria Math" panose="02040503050406030204" pitchFamily="18" charset="0"/>
                                        </a:rPr>
                                        <m:t>=1</m:t>
                                      </m:r>
                                    </m:sub>
                                    <m:sup>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2</m:t>
                                          </m:r>
                                        </m:sub>
                                      </m:sSub>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𝑤</m:t>
                                          </m:r>
                                        </m:e>
                                        <m:sub>
                                          <m:r>
                                            <a:rPr lang="zh-CN" altLang="en-US" i="0">
                                              <a:latin typeface="Cambria Math" panose="02040503050406030204" pitchFamily="18" charset="0"/>
                                            </a:rPr>
                                            <m:t>2</m:t>
                                          </m:r>
                                          <m:r>
                                            <a:rPr lang="zh-CN" altLang="en-US" i="1">
                                              <a:latin typeface="Cambria Math" panose="02040503050406030204" pitchFamily="18" charset="0"/>
                                            </a:rPr>
                                            <m:t>𝑖</m:t>
                                          </m:r>
                                        </m:sub>
                                      </m:sSub>
                                    </m:e>
                                  </m:nary>
                                </m:num>
                                <m:den>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𝑖</m:t>
                                      </m:r>
                                      <m:r>
                                        <a:rPr lang="zh-CN" altLang="en-US" i="0">
                                          <a:latin typeface="Cambria Math" panose="02040503050406030204" pitchFamily="18" charset="0"/>
                                        </a:rPr>
                                        <m:t>=1</m:t>
                                      </m:r>
                                    </m:sub>
                                    <m:sup>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1</m:t>
                                          </m:r>
                                        </m:sub>
                                      </m:sSub>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𝑤</m:t>
                                          </m:r>
                                        </m:e>
                                        <m:sub>
                                          <m:r>
                                            <a:rPr lang="zh-CN" altLang="en-US" i="0">
                                              <a:latin typeface="Cambria Math" panose="02040503050406030204" pitchFamily="18" charset="0"/>
                                            </a:rPr>
                                            <m:t>1</m:t>
                                          </m:r>
                                          <m:r>
                                            <a:rPr lang="zh-CN" altLang="en-US" i="1">
                                              <a:latin typeface="Cambria Math" panose="02040503050406030204" pitchFamily="18" charset="0"/>
                                            </a:rPr>
                                            <m:t>𝑖</m:t>
                                          </m:r>
                                        </m:sub>
                                      </m:sSub>
                                    </m:e>
                                  </m:nary>
                                </m:den>
                              </m:f>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𝑤</m:t>
                                  </m:r>
                                </m:e>
                                <m:sub>
                                  <m:r>
                                    <a:rPr lang="zh-CN" altLang="en-US" i="0">
                                      <a:latin typeface="Cambria Math" panose="02040503050406030204" pitchFamily="18" charset="0"/>
                                    </a:rPr>
                                    <m:t>1</m:t>
                                  </m:r>
                                  <m:r>
                                    <a:rPr lang="zh-CN" altLang="en-US" i="1">
                                      <a:latin typeface="Cambria Math" panose="02040503050406030204" pitchFamily="18" charset="0"/>
                                    </a:rPr>
                                    <m:t>𝑖</m:t>
                                  </m:r>
                                </m:sub>
                              </m:sSub>
                              <m:r>
                                <a:rPr lang="zh-CN" altLang="en-US" i="0">
                                  <a:latin typeface="Cambria Math" panose="02040503050406030204" pitchFamily="18" charset="0"/>
                                </a:rPr>
                                <m:t>,</m:t>
                              </m:r>
                              <m:m>
                                <m:mPr>
                                  <m:plcHide m:val="on"/>
                                  <m:mcs>
                                    <m:mc>
                                      <m:mcPr>
                                        <m:count m:val="2"/>
                                        <m:mcJc m:val="center"/>
                                      </m:mcPr>
                                    </m:mc>
                                  </m:mcs>
                                  <m:ctrlPr>
                                    <a:rPr lang="zh-CN" altLang="en-US" i="1">
                                      <a:solidFill>
                                        <a:srgbClr val="836967"/>
                                      </a:solidFill>
                                      <a:latin typeface="Cambria Math" panose="02040503050406030204" pitchFamily="18" charset="0"/>
                                    </a:rPr>
                                  </m:ctrlPr>
                                </m:mPr>
                                <m:mr>
                                  <m:e/>
                                  <m:e>
                                    <m:r>
                                      <a:rPr lang="zh-CN" altLang="en-US" i="1">
                                        <a:latin typeface="Cambria Math" panose="02040503050406030204" pitchFamily="18" charset="0"/>
                                      </a:rPr>
                                      <m:t>𝑖</m:t>
                                    </m:r>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𝑆</m:t>
                                        </m:r>
                                      </m:e>
                                      <m:sub>
                                        <m:r>
                                          <a:rPr lang="zh-CN" altLang="en-US" i="0">
                                            <a:latin typeface="Cambria Math" panose="02040503050406030204" pitchFamily="18" charset="0"/>
                                          </a:rPr>
                                          <m:t>1</m:t>
                                        </m:r>
                                      </m:sub>
                                    </m:sSub>
                                  </m:e>
                                </m:mr>
                              </m:m>
                            </m:e>
                            <m:e>
                              <m:r>
                                <a:rPr lang="zh-CN" altLang="en-US" i="0">
                                  <a:latin typeface="Cambria Math" panose="02040503050406030204" pitchFamily="18" charset="0"/>
                                </a:rPr>
                                <m:t>&amp;</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2</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1</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0">
                                          <a:latin typeface="Cambria Math" panose="02040503050406030204" pitchFamily="18" charset="0"/>
                                        </a:rPr>
                                        <m:t>2</m:t>
                                      </m:r>
                                    </m:sub>
                                  </m:sSub>
                                </m:den>
                              </m:f>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𝑤</m:t>
                                  </m:r>
                                </m:e>
                                <m:sub>
                                  <m:r>
                                    <a:rPr lang="zh-CN" altLang="en-US" i="0">
                                      <a:latin typeface="Cambria Math" panose="02040503050406030204" pitchFamily="18" charset="0"/>
                                    </a:rPr>
                                    <m:t>2</m:t>
                                  </m:r>
                                  <m:r>
                                    <a:rPr lang="zh-CN" altLang="en-US" i="1">
                                      <a:latin typeface="Cambria Math" panose="02040503050406030204" pitchFamily="18" charset="0"/>
                                    </a:rPr>
                                    <m:t>𝑖</m:t>
                                  </m:r>
                                </m:sub>
                              </m:sSub>
                              <m:m>
                                <m:mPr>
                                  <m:plcHide m:val="on"/>
                                  <m:mcs>
                                    <m:mc>
                                      <m:mcPr>
                                        <m:count m:val="3"/>
                                        <m:mcJc m:val="center"/>
                                      </m:mcPr>
                                    </m:mc>
                                  </m:mcs>
                                  <m:ctrlPr>
                                    <a:rPr lang="zh-CN" altLang="en-US" i="1">
                                      <a:solidFill>
                                        <a:srgbClr val="836967"/>
                                      </a:solidFill>
                                      <a:latin typeface="Cambria Math" panose="02040503050406030204" pitchFamily="18" charset="0"/>
                                    </a:rPr>
                                  </m:ctrlPr>
                                </m:mPr>
                                <m:mr>
                                  <m:e/>
                                  <m:e/>
                                  <m:e/>
                                </m:mr>
                              </m:m>
                              <m:m>
                                <m:mPr>
                                  <m:plcHide m:val="on"/>
                                  <m:mcs>
                                    <m:mc>
                                      <m:mcPr>
                                        <m:count m:val="2"/>
                                        <m:mcJc m:val="center"/>
                                      </m:mcPr>
                                    </m:mc>
                                  </m:mcs>
                                  <m:ctrlPr>
                                    <a:rPr lang="zh-CN" altLang="en-US" i="1">
                                      <a:solidFill>
                                        <a:srgbClr val="836967"/>
                                      </a:solidFill>
                                      <a:latin typeface="Cambria Math" panose="02040503050406030204" pitchFamily="18" charset="0"/>
                                    </a:rPr>
                                  </m:ctrlPr>
                                </m:mPr>
                                <m:mr>
                                  <m:e/>
                                  <m:e>
                                    <m:r>
                                      <a:rPr lang="zh-CN" altLang="en-US" i="1">
                                        <a:latin typeface="Cambria Math" panose="02040503050406030204" pitchFamily="18" charset="0"/>
                                      </a:rPr>
                                      <m:t>𝑖</m:t>
                                    </m:r>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𝑆</m:t>
                                        </m:r>
                                      </m:e>
                                      <m:sub>
                                        <m:r>
                                          <a:rPr lang="zh-CN" altLang="en-US" i="0">
                                            <a:latin typeface="Cambria Math" panose="02040503050406030204" pitchFamily="18" charset="0"/>
                                          </a:rPr>
                                          <m:t>2</m:t>
                                        </m:r>
                                      </m:sub>
                                    </m:sSub>
                                  </m:e>
                                </m:mr>
                              </m:m>
                            </m:e>
                          </m:eqArr>
                        </m:e>
                      </m:d>
                    </m:oMath>
                  </m:oMathPara>
                </a14:m>
                <a:endParaRPr lang="zh-CN" altLang="en-US" dirty="0"/>
              </a:p>
            </p:txBody>
          </p:sp>
        </mc:Choice>
        <mc:Fallback xmlns="">
          <p:sp>
            <p:nvSpPr>
              <p:cNvPr id="31" name="文本框 30"/>
              <p:cNvSpPr txBox="1">
                <a:spLocks noRot="1" noChangeAspect="1" noMove="1" noResize="1" noEditPoints="1" noAdjustHandles="1" noChangeArrowheads="1" noChangeShapeType="1" noTextEdit="1"/>
              </p:cNvSpPr>
              <p:nvPr/>
            </p:nvSpPr>
            <p:spPr>
              <a:xfrm>
                <a:off x="3122197" y="2832583"/>
                <a:ext cx="5947117" cy="1349728"/>
              </a:xfrm>
              <a:prstGeom prst="rect">
                <a:avLst/>
              </a:prstGeom>
              <a:blipFill rotWithShape="1">
                <a:blip r:embed="rId19"/>
                <a:stretch>
                  <a:fillRect l="-9" t="-36" r="4" b="15"/>
                </a:stretch>
              </a:blipFill>
            </p:spPr>
            <p:txBody>
              <a:bodyPr/>
              <a:lstStyle/>
              <a:p>
                <a:r>
                  <a:rPr lang="zh-CN" altLang="en-US">
                    <a:noFill/>
                  </a:rPr>
                  <a:t> </a:t>
                </a:r>
              </a:p>
            </p:txBody>
          </p:sp>
        </mc:Fallback>
      </mc:AlternateContent>
      <p:sp>
        <p:nvSpPr>
          <p:cNvPr id="33" name="文本框 32"/>
          <p:cNvSpPr txBox="1"/>
          <p:nvPr/>
        </p:nvSpPr>
        <p:spPr>
          <a:xfrm>
            <a:off x="988254" y="4424270"/>
            <a:ext cx="6275363" cy="461665"/>
          </a:xfrm>
          <a:prstGeom prst="rect">
            <a:avLst/>
          </a:prstGeom>
          <a:noFill/>
        </p:spPr>
        <p:txBody>
          <a:bodyPr wrap="square">
            <a:spAutoFit/>
          </a:bodyPr>
          <a:lstStyle/>
          <a:p>
            <a:pPr defTabSz="609600">
              <a:defRPr/>
            </a:pPr>
            <a:r>
              <a:rPr lang="zh-CN" altLang="en-US" sz="2400" dirty="0">
                <a:ea typeface="Adobe 楷体 Std R" pitchFamily="18" charset="-122"/>
                <a:sym typeface="汉仪细等线简" panose="00020600040101010101" pitchFamily="18" charset="-122"/>
              </a:rPr>
              <a:t>由此可得，总体均值估计为</a:t>
            </a:r>
          </a:p>
        </p:txBody>
      </p:sp>
      <mc:AlternateContent xmlns:mc="http://schemas.openxmlformats.org/markup-compatibility/2006" xmlns:a14="http://schemas.microsoft.com/office/drawing/2010/main">
        <mc:Choice Requires="a14">
          <p:sp>
            <p:nvSpPr>
              <p:cNvPr id="35" name="文本框 34"/>
              <p:cNvSpPr txBox="1"/>
              <p:nvPr/>
            </p:nvSpPr>
            <p:spPr>
              <a:xfrm>
                <a:off x="3014907" y="4979292"/>
                <a:ext cx="5947117" cy="7430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solidFill>
                                <a:schemeClr val="tx1"/>
                              </a:solidFill>
                              <a:latin typeface="Cambria Math" panose="02040503050406030204" pitchFamily="18" charset="0"/>
                            </a:rPr>
                          </m:ctrlPr>
                        </m:accPr>
                        <m:e>
                          <m:acc>
                            <m:accPr>
                              <m:chr m:val="̅"/>
                              <m:ctrlPr>
                                <a:rPr lang="zh-CN" altLang="en-US"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𝑌</m:t>
                              </m:r>
                            </m:e>
                          </m:acc>
                        </m:e>
                      </m:acc>
                      <m:r>
                        <a:rPr lang="zh-CN" altLang="en-US" i="0">
                          <a:solidFill>
                            <a:schemeClr val="tx1"/>
                          </a:solidFill>
                          <a:latin typeface="Cambria Math" panose="02040503050406030204" pitchFamily="18" charset="0"/>
                        </a:rPr>
                        <m:t>=</m:t>
                      </m:r>
                      <m:f>
                        <m:fPr>
                          <m:ctrlPr>
                            <a:rPr lang="en-US" altLang="zh-CN" i="1">
                              <a:solidFill>
                                <a:schemeClr val="tx1"/>
                              </a:solidFill>
                              <a:latin typeface="Cambria Math" panose="02040503050406030204" pitchFamily="18" charset="0"/>
                            </a:rPr>
                          </m:ctrlPr>
                        </m:fPr>
                        <m:num>
                          <m:nary>
                            <m:naryPr>
                              <m:chr m:val="∑"/>
                              <m:supHide m:val="on"/>
                              <m:ctrlPr>
                                <a:rPr lang="en-US" altLang="zh-CN" i="1">
                                  <a:solidFill>
                                    <a:schemeClr val="tx1"/>
                                  </a:solidFill>
                                  <a:latin typeface="Cambria Math" panose="02040503050406030204" pitchFamily="18" charset="0"/>
                                </a:rPr>
                              </m:ctrlPr>
                            </m:naryPr>
                            <m:sub>
                              <m:r>
                                <m:rPr>
                                  <m:brk m:alnAt="7"/>
                                </m:rP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ea typeface="Cambria Math" panose="02040503050406030204" pitchFamily="18" charset="0"/>
                                </a:rPr>
                                <m:t>∈</m:t>
                              </m:r>
                              <m:sSub>
                                <m:sSubPr>
                                  <m:ctrlPr>
                                    <a:rPr lang="en-US" altLang="zh-CN" i="1">
                                      <a:solidFill>
                                        <a:schemeClr val="tx1"/>
                                      </a:solidFill>
                                      <a:latin typeface="Cambria Math" panose="02040503050406030204" pitchFamily="18" charset="0"/>
                                      <a:ea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𝑆</m:t>
                                  </m:r>
                                </m:e>
                                <m:sub>
                                  <m:r>
                                    <a:rPr lang="en-US" altLang="zh-CN" i="1">
                                      <a:solidFill>
                                        <a:schemeClr val="tx1"/>
                                      </a:solidFill>
                                      <a:latin typeface="Cambria Math" panose="02040503050406030204" pitchFamily="18" charset="0"/>
                                      <a:ea typeface="Cambria Math" panose="02040503050406030204" pitchFamily="18" charset="0"/>
                                    </a:rPr>
                                    <m:t>1</m:t>
                                  </m:r>
                                </m:sub>
                              </m:sSub>
                              <m:r>
                                <m:rPr>
                                  <m:brk m:alnAt="7"/>
                                </m:rPr>
                                <a:rPr lang="en-US" altLang="zh-CN" i="1">
                                  <a:solidFill>
                                    <a:schemeClr val="tx1"/>
                                  </a:solidFill>
                                  <a:latin typeface="Cambria Math" panose="02040503050406030204" pitchFamily="18" charset="0"/>
                                  <a:ea typeface="Cambria Math" panose="02040503050406030204" pitchFamily="18" charset="0"/>
                                </a:rPr>
                                <m:t>∪</m:t>
                              </m:r>
                              <m:sSub>
                                <m:sSubPr>
                                  <m:ctrlPr>
                                    <a:rPr lang="en-US" altLang="zh-CN" i="1">
                                      <a:solidFill>
                                        <a:schemeClr val="tx1"/>
                                      </a:solidFill>
                                      <a:latin typeface="Cambria Math" panose="02040503050406030204" pitchFamily="18" charset="0"/>
                                      <a:ea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𝑆</m:t>
                                  </m:r>
                                </m:e>
                                <m:sub>
                                  <m:r>
                                    <a:rPr lang="en-US" altLang="zh-CN" i="1">
                                      <a:solidFill>
                                        <a:schemeClr val="tx1"/>
                                      </a:solidFill>
                                      <a:latin typeface="Cambria Math" panose="02040503050406030204" pitchFamily="18" charset="0"/>
                                      <a:ea typeface="Cambria Math" panose="02040503050406030204" pitchFamily="18" charset="0"/>
                                    </a:rPr>
                                    <m:t>2</m:t>
                                  </m:r>
                                </m:sub>
                              </m:sSub>
                            </m:sub>
                            <m:sup/>
                            <m:e>
                              <m:sSub>
                                <m:sSubPr>
                                  <m:ctrlPr>
                                    <a:rPr lang="zh-CN" altLang="en-US" i="1">
                                      <a:solidFill>
                                        <a:schemeClr val="tx1"/>
                                      </a:solidFill>
                                      <a:latin typeface="Cambria Math" panose="02040503050406030204" pitchFamily="18" charset="0"/>
                                    </a:rPr>
                                  </m:ctrlPr>
                                </m:sSubPr>
                                <m:e>
                                  <m:acc>
                                    <m:accPr>
                                      <m:chr m:val="̂"/>
                                      <m:ctrlPr>
                                        <a:rPr lang="zh-CN" altLang="en-US" i="1">
                                          <a:solidFill>
                                            <a:schemeClr val="tx1"/>
                                          </a:solidFill>
                                          <a:latin typeface="Cambria Math" panose="02040503050406030204" pitchFamily="18" charset="0"/>
                                        </a:rPr>
                                      </m:ctrlPr>
                                    </m:accPr>
                                    <m:e>
                                      <m:r>
                                        <a:rPr lang="zh-CN" altLang="en-US" i="1">
                                          <a:solidFill>
                                            <a:schemeClr val="tx1"/>
                                          </a:solidFill>
                                          <a:latin typeface="Cambria Math" panose="02040503050406030204" pitchFamily="18" charset="0"/>
                                        </a:rPr>
                                        <m:t>𝑤</m:t>
                                      </m:r>
                                    </m:e>
                                  </m:acc>
                                </m:e>
                                <m:sub>
                                  <m:r>
                                    <a:rPr lang="zh-CN" altLang="en-US" i="1">
                                      <a:solidFill>
                                        <a:schemeClr val="tx1"/>
                                      </a:solidFill>
                                      <a:latin typeface="Cambria Math" panose="02040503050406030204" pitchFamily="18" charset="0"/>
                                    </a:rPr>
                                    <m:t>𝑖</m:t>
                                  </m:r>
                                </m:sub>
                              </m:sSub>
                              <m:sSub>
                                <m:sSubPr>
                                  <m:ctrlPr>
                                    <a:rPr lang="en-US" altLang="zh-CN"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𝑌</m:t>
                                  </m:r>
                                </m:e>
                                <m:sub>
                                  <m:r>
                                    <a:rPr lang="en-US" altLang="zh-CN" b="0" i="1" smtClean="0">
                                      <a:solidFill>
                                        <a:schemeClr val="tx1"/>
                                      </a:solidFill>
                                      <a:latin typeface="Cambria Math" panose="02040503050406030204" pitchFamily="18" charset="0"/>
                                    </a:rPr>
                                    <m:t>𝑖</m:t>
                                  </m:r>
                                </m:sub>
                              </m:sSub>
                            </m:e>
                          </m:nary>
                        </m:num>
                        <m:den>
                          <m:nary>
                            <m:naryPr>
                              <m:chr m:val="∑"/>
                              <m:supHide m:val="on"/>
                              <m:ctrlPr>
                                <a:rPr lang="en-US" altLang="zh-CN" i="1">
                                  <a:solidFill>
                                    <a:schemeClr val="tx1"/>
                                  </a:solidFill>
                                  <a:latin typeface="Cambria Math" panose="02040503050406030204" pitchFamily="18" charset="0"/>
                                </a:rPr>
                              </m:ctrlPr>
                            </m:naryPr>
                            <m:sub>
                              <m:r>
                                <m:rPr>
                                  <m:brk m:alnAt="7"/>
                                </m:rP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ea typeface="Cambria Math" panose="02040503050406030204" pitchFamily="18" charset="0"/>
                                </a:rPr>
                                <m:t>∈</m:t>
                              </m:r>
                              <m:sSub>
                                <m:sSubPr>
                                  <m:ctrlPr>
                                    <a:rPr lang="en-US" altLang="zh-CN" i="1">
                                      <a:solidFill>
                                        <a:schemeClr val="tx1"/>
                                      </a:solidFill>
                                      <a:latin typeface="Cambria Math" panose="02040503050406030204" pitchFamily="18" charset="0"/>
                                      <a:ea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𝑆</m:t>
                                  </m:r>
                                </m:e>
                                <m:sub>
                                  <m:r>
                                    <a:rPr lang="en-US" altLang="zh-CN" i="1">
                                      <a:solidFill>
                                        <a:schemeClr val="tx1"/>
                                      </a:solidFill>
                                      <a:latin typeface="Cambria Math" panose="02040503050406030204" pitchFamily="18" charset="0"/>
                                      <a:ea typeface="Cambria Math" panose="02040503050406030204" pitchFamily="18" charset="0"/>
                                    </a:rPr>
                                    <m:t>1</m:t>
                                  </m:r>
                                </m:sub>
                              </m:sSub>
                              <m:r>
                                <m:rPr>
                                  <m:brk m:alnAt="7"/>
                                </m:rPr>
                                <a:rPr lang="en-US" altLang="zh-CN" i="1">
                                  <a:solidFill>
                                    <a:schemeClr val="tx1"/>
                                  </a:solidFill>
                                  <a:latin typeface="Cambria Math" panose="02040503050406030204" pitchFamily="18" charset="0"/>
                                  <a:ea typeface="Cambria Math" panose="02040503050406030204" pitchFamily="18" charset="0"/>
                                </a:rPr>
                                <m:t>∪</m:t>
                              </m:r>
                              <m:sSub>
                                <m:sSubPr>
                                  <m:ctrlPr>
                                    <a:rPr lang="en-US" altLang="zh-CN" i="1">
                                      <a:solidFill>
                                        <a:schemeClr val="tx1"/>
                                      </a:solidFill>
                                      <a:latin typeface="Cambria Math" panose="02040503050406030204" pitchFamily="18" charset="0"/>
                                      <a:ea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𝑆</m:t>
                                  </m:r>
                                </m:e>
                                <m:sub>
                                  <m:r>
                                    <a:rPr lang="en-US" altLang="zh-CN" i="1">
                                      <a:solidFill>
                                        <a:schemeClr val="tx1"/>
                                      </a:solidFill>
                                      <a:latin typeface="Cambria Math" panose="02040503050406030204" pitchFamily="18" charset="0"/>
                                      <a:ea typeface="Cambria Math" panose="02040503050406030204" pitchFamily="18" charset="0"/>
                                    </a:rPr>
                                    <m:t>2</m:t>
                                  </m:r>
                                </m:sub>
                              </m:sSub>
                            </m:sub>
                            <m:sup/>
                            <m:e>
                              <m:sSub>
                                <m:sSubPr>
                                  <m:ctrlPr>
                                    <a:rPr lang="zh-CN" altLang="en-US" i="1">
                                      <a:solidFill>
                                        <a:schemeClr val="tx1"/>
                                      </a:solidFill>
                                      <a:latin typeface="Cambria Math" panose="02040503050406030204" pitchFamily="18" charset="0"/>
                                    </a:rPr>
                                  </m:ctrlPr>
                                </m:sSubPr>
                                <m:e>
                                  <m:acc>
                                    <m:accPr>
                                      <m:chr m:val="̂"/>
                                      <m:ctrlPr>
                                        <a:rPr lang="zh-CN" altLang="en-US" i="1">
                                          <a:solidFill>
                                            <a:schemeClr val="tx1"/>
                                          </a:solidFill>
                                          <a:latin typeface="Cambria Math" panose="02040503050406030204" pitchFamily="18" charset="0"/>
                                        </a:rPr>
                                      </m:ctrlPr>
                                    </m:accPr>
                                    <m:e>
                                      <m:r>
                                        <a:rPr lang="zh-CN" altLang="en-US" i="1">
                                          <a:solidFill>
                                            <a:schemeClr val="tx1"/>
                                          </a:solidFill>
                                          <a:latin typeface="Cambria Math" panose="02040503050406030204" pitchFamily="18" charset="0"/>
                                        </a:rPr>
                                        <m:t>𝑤</m:t>
                                      </m:r>
                                    </m:e>
                                  </m:acc>
                                </m:e>
                                <m:sub>
                                  <m:r>
                                    <a:rPr lang="zh-CN" altLang="en-US" i="1">
                                      <a:solidFill>
                                        <a:schemeClr val="tx1"/>
                                      </a:solidFill>
                                      <a:latin typeface="Cambria Math" panose="02040503050406030204" pitchFamily="18" charset="0"/>
                                    </a:rPr>
                                    <m:t>𝑖</m:t>
                                  </m:r>
                                </m:sub>
                              </m:sSub>
                            </m:e>
                          </m:nary>
                        </m:den>
                      </m:f>
                    </m:oMath>
                  </m:oMathPara>
                </a14:m>
                <a:endParaRPr lang="zh-CN" altLang="en-US" dirty="0">
                  <a:solidFill>
                    <a:schemeClr val="tx1"/>
                  </a:solidFill>
                </a:endParaRPr>
              </a:p>
            </p:txBody>
          </p:sp>
        </mc:Choice>
        <mc:Fallback xmlns="">
          <p:sp>
            <p:nvSpPr>
              <p:cNvPr id="35" name="文本框 34"/>
              <p:cNvSpPr txBox="1">
                <a:spLocks noRot="1" noChangeAspect="1" noMove="1" noResize="1" noEditPoints="1" noAdjustHandles="1" noChangeArrowheads="1" noChangeShapeType="1" noTextEdit="1"/>
              </p:cNvSpPr>
              <p:nvPr/>
            </p:nvSpPr>
            <p:spPr>
              <a:xfrm>
                <a:off x="3014907" y="4979292"/>
                <a:ext cx="5947117" cy="743024"/>
              </a:xfrm>
              <a:prstGeom prst="rect">
                <a:avLst/>
              </a:prstGeom>
              <a:blipFill rotWithShape="1">
                <a:blip r:embed="rId20"/>
                <a:stretch>
                  <a:fillRect l="-9" t="-35" r="5" b="45"/>
                </a:stretch>
              </a:blipFill>
            </p:spPr>
            <p:txBody>
              <a:bodyPr/>
              <a:lstStyle/>
              <a:p>
                <a:r>
                  <a:rPr lang="zh-CN" altLang="en-US">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
            </p:custDataLst>
          </p:nvPr>
        </p:nvSpPr>
        <p:spPr>
          <a:xfrm>
            <a:off x="698263" y="469713"/>
            <a:ext cx="8753707" cy="645160"/>
          </a:xfrm>
          <a:prstGeom prst="rect">
            <a:avLst/>
          </a:prstGeom>
        </p:spPr>
        <p:txBody>
          <a:bodyPr wrap="square">
            <a:spAutoFit/>
          </a:bodyPr>
          <a:lstStyle/>
          <a:p>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01.</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基于非概率抽样的网络调查</a:t>
            </a:r>
          </a:p>
        </p:txBody>
      </p:sp>
      <p:sp>
        <p:nvSpPr>
          <p:cNvPr id="17" name="文本框 16"/>
          <p:cNvSpPr txBox="1"/>
          <p:nvPr/>
        </p:nvSpPr>
        <p:spPr>
          <a:xfrm>
            <a:off x="1077976" y="1953518"/>
            <a:ext cx="9496239" cy="830997"/>
          </a:xfrm>
          <a:prstGeom prst="rect">
            <a:avLst/>
          </a:prstGeom>
          <a:noFill/>
        </p:spPr>
        <p:txBody>
          <a:bodyPr wrap="square" rtlCol="0">
            <a:spAutoFit/>
          </a:bodyPr>
          <a:lstStyle/>
          <a:p>
            <a:pPr lvl="0" defTabSz="609600">
              <a:defRPr/>
            </a:pPr>
            <a:r>
              <a:rPr lang="zh-CN" altLang="zh-CN" sz="2400" dirty="0">
                <a:ea typeface="Adobe 楷体 Std R" pitchFamily="18" charset="-122"/>
              </a:rPr>
              <a:t>随着</a:t>
            </a:r>
            <a:r>
              <a:rPr lang="en-US" altLang="zh-CN" sz="2400" dirty="0">
                <a:latin typeface="Times New Roman" panose="02020603050405020304" pitchFamily="18" charset="0"/>
                <a:ea typeface="Adobe 楷体 Std R" pitchFamily="18" charset="-122"/>
                <a:cs typeface="Times New Roman" panose="02020603050405020304" pitchFamily="18" charset="0"/>
              </a:rPr>
              <a:t>1991</a:t>
            </a:r>
            <a:r>
              <a:rPr lang="zh-CN" altLang="zh-CN" sz="2400" dirty="0">
                <a:ea typeface="Adobe 楷体 Std R" pitchFamily="18" charset="-122"/>
              </a:rPr>
              <a:t>年互联网的出现，产生了</a:t>
            </a:r>
            <a:r>
              <a:rPr lang="zh-CN" altLang="zh-CN" sz="2400" dirty="0">
                <a:solidFill>
                  <a:srgbClr val="FF0000"/>
                </a:solidFill>
                <a:ea typeface="Adobe 楷体 Std R" pitchFamily="18" charset="-122"/>
              </a:rPr>
              <a:t>利用互联网手段</a:t>
            </a:r>
            <a:r>
              <a:rPr lang="zh-CN" altLang="zh-CN" sz="2400" dirty="0">
                <a:ea typeface="Adobe 楷体 Std R" pitchFamily="18" charset="-122"/>
              </a:rPr>
              <a:t>进行的调查，即网络调查或在线调查。</a:t>
            </a:r>
            <a:endParaRPr lang="zh-CN" altLang="en-US" sz="2400" dirty="0">
              <a:ea typeface="Adobe 楷体 Std R" pitchFamily="18" charset="-122"/>
              <a:sym typeface="汉仪细等线简" panose="00020600040101010101" pitchFamily="18" charset="-122"/>
            </a:endParaRPr>
          </a:p>
        </p:txBody>
      </p:sp>
      <p:sp>
        <p:nvSpPr>
          <p:cNvPr id="9" name="TextBox 8"/>
          <p:cNvSpPr txBox="1"/>
          <p:nvPr/>
        </p:nvSpPr>
        <p:spPr>
          <a:xfrm>
            <a:off x="1114561" y="3524738"/>
            <a:ext cx="9610164" cy="1569660"/>
          </a:xfrm>
          <a:prstGeom prst="rect">
            <a:avLst/>
          </a:prstGeom>
          <a:noFill/>
        </p:spPr>
        <p:txBody>
          <a:bodyPr wrap="square" rtlCol="0">
            <a:spAutoFit/>
          </a:bodyPr>
          <a:lstStyle/>
          <a:p>
            <a:pPr defTabSz="609600"/>
            <a:r>
              <a:rPr lang="zh-CN" altLang="zh-CN" sz="2400" dirty="0">
                <a:ea typeface="Adobe 楷体 Std R" pitchFamily="18" charset="-122"/>
              </a:rPr>
              <a:t>网络调查可视为一种单一的模式，但其抽取样本的方法有多种，包括</a:t>
            </a:r>
            <a:r>
              <a:rPr lang="zh-CN" altLang="zh-CN" sz="2400" dirty="0">
                <a:solidFill>
                  <a:srgbClr val="FF0000"/>
                </a:solidFill>
                <a:ea typeface="Adobe 楷体 Std R" pitchFamily="18" charset="-122"/>
              </a:rPr>
              <a:t>基于概率抽样的网络调查方法与基于非概率抽样的网络调查方法</a:t>
            </a:r>
            <a:r>
              <a:rPr lang="zh-CN" altLang="en-US" sz="2400" dirty="0">
                <a:ea typeface="Adobe 楷体 Std R" pitchFamily="18" charset="-122"/>
              </a:rPr>
              <a:t>。</a:t>
            </a:r>
            <a:endParaRPr lang="en-US" altLang="zh-CN" sz="2400" dirty="0">
              <a:ea typeface="Adobe 楷体 Std R" pitchFamily="18" charset="-122"/>
              <a:sym typeface="汉仪细等线简" panose="00020600040101010101" pitchFamily="18" charset="-122"/>
            </a:endParaRPr>
          </a:p>
          <a:p>
            <a:pPr defTabSz="609600"/>
            <a:endParaRPr lang="en-US" altLang="zh-CN" sz="2400" dirty="0">
              <a:ea typeface="Adobe 楷体 Std R" pitchFamily="18" charset="-122"/>
              <a:sym typeface="汉仪细等线简" panose="00020600040101010101" pitchFamily="18" charset="-122"/>
            </a:endParaRPr>
          </a:p>
          <a:p>
            <a:pPr defTabSz="609600"/>
            <a:endParaRPr lang="zh-CN" altLang="en-US" sz="2400" dirty="0">
              <a:latin typeface="Adobe 楷体 Std R" pitchFamily="18" charset="-122"/>
              <a:ea typeface="Adobe 楷体 Std R" pitchFamily="18" charset="-122"/>
              <a:sym typeface="汉仪细等线简" panose="00020600040101010101" pitchFamily="18"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28040" y="689023"/>
            <a:ext cx="11055350" cy="4154984"/>
          </a:xfrm>
          <a:prstGeom prst="rect">
            <a:avLst/>
          </a:prstGeom>
          <a:noFill/>
        </p:spPr>
        <p:txBody>
          <a:bodyPr wrap="square" rtlCol="0">
            <a:spAutoFit/>
          </a:bodyPr>
          <a:lstStyle/>
          <a:p>
            <a:pPr lvl="0" defTabSz="609600">
              <a:defRPr/>
            </a:pPr>
            <a:endParaRPr lang="en-US" altLang="zh-CN"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化简可得，总体均值估计为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en-US" altLang="zh-CN"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                             </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a:t>
            </a:r>
            <a:endParaRPr lang="en-US" altLang="zh-CN"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en-US" altLang="zh-CN" sz="2400" dirty="0">
                <a:latin typeface="Adobe 楷体 Std R" pitchFamily="18" charset="-122"/>
                <a:ea typeface="Adobe 楷体 Std R" pitchFamily="18" charset="-122"/>
                <a:sym typeface="汉仪细等线简" panose="00020600040101010101" pitchFamily="18" charset="-122"/>
              </a:rPr>
              <a:t>            </a:t>
            </a:r>
            <a:r>
              <a:rPr lang="zh-CN" altLang="en-US" sz="2400" dirty="0">
                <a:latin typeface="Adobe 楷体 Std R" pitchFamily="18" charset="-122"/>
                <a:ea typeface="Adobe 楷体 Std R" pitchFamily="18" charset="-122"/>
                <a:sym typeface="汉仪细等线简" panose="00020600040101010101" pitchFamily="18" charset="-122"/>
              </a:rPr>
              <a:t>、</a:t>
            </a:r>
            <a:r>
              <a:rPr lang="en-US" altLang="zh-CN" sz="2400" dirty="0">
                <a:latin typeface="Adobe 楷体 Std R" pitchFamily="18" charset="-122"/>
                <a:ea typeface="Adobe 楷体 Std R" pitchFamily="18" charset="-122"/>
                <a:sym typeface="汉仪细等线简" panose="00020600040101010101" pitchFamily="18" charset="-122"/>
              </a:rPr>
              <a:t>     </a:t>
            </a:r>
            <a:r>
              <a:rPr lang="zh-CN" altLang="en-US" sz="2400" dirty="0">
                <a:latin typeface="Adobe 楷体 Std R" pitchFamily="18" charset="-122"/>
                <a:ea typeface="Adobe 楷体 Std R" pitchFamily="18" charset="-122"/>
                <a:sym typeface="汉仪细等线简" panose="00020600040101010101" pitchFamily="18" charset="-122"/>
              </a:rPr>
              <a:t>分别是      与    的目标变量值，</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      分别是      与     的样本量。</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               </a:t>
            </a: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20915" r:id="rId6" imgW="914400" imgH="215900" progId="Equation.KSEE3">
                  <p:embed/>
                </p:oleObj>
              </mc:Choice>
              <mc:Fallback>
                <p:oleObj r:id="rId6" imgW="914400" imgH="215900" progId="Equation.KSEE3">
                  <p:embed/>
                  <p:pic>
                    <p:nvPicPr>
                      <p:cNvPr id="0" name="对象 20">
                        <a:hlinkClick r:id="" action="ppaction://ole?verb=0"/>
                      </p:cNvPr>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20916" r:id="rId8" imgW="914400" imgH="215900" progId="Equation.KSEE3">
                  <p:embed/>
                </p:oleObj>
              </mc:Choice>
              <mc:Fallback>
                <p:oleObj r:id="rId8" imgW="914400" imgH="215900" progId="Equation.KSEE3">
                  <p:embed/>
                  <p:pic>
                    <p:nvPicPr>
                      <p:cNvPr id="0" name="对象 6">
                        <a:hlinkClick r:id="" action="ppaction://ole?verb=0"/>
                      </p:cNvPr>
                      <p:cNvPicPr/>
                      <p:nvPr/>
                    </p:nvPicPr>
                    <p:blipFill>
                      <a:blip r:embed="rId7"/>
                      <a:stretch>
                        <a:fillRect/>
                      </a:stretch>
                    </p:blipFill>
                    <p:spPr>
                      <a:xfrm>
                        <a:off x="5441315" y="2480945"/>
                        <a:ext cx="914400" cy="2159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20917" r:id="rId9" imgW="914400" imgH="215900" progId="Equation.KSEE3">
                  <p:embed/>
                </p:oleObj>
              </mc:Choice>
              <mc:Fallback>
                <p:oleObj r:id="rId9" imgW="914400" imgH="215900" progId="Equation.KSEE3">
                  <p:embed/>
                  <p:pic>
                    <p:nvPicPr>
                      <p:cNvPr id="0" name="对象 24">
                        <a:hlinkClick r:id="" action="ppaction://ole?verb=0"/>
                      </p:cNvPr>
                      <p:cNvPicPr/>
                      <p:nvPr/>
                    </p:nvPicPr>
                    <p:blipFill>
                      <a:blip r:embed="rId7"/>
                      <a:stretch>
                        <a:fillRect/>
                      </a:stretch>
                    </p:blipFill>
                    <p:spPr>
                      <a:xfrm>
                        <a:off x="5638800" y="3321050"/>
                        <a:ext cx="914400" cy="215900"/>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nvGraphicFramePr>
        <p:xfrm>
          <a:off x="3948483" y="1630317"/>
          <a:ext cx="4224337" cy="547687"/>
        </p:xfrm>
        <a:graphic>
          <a:graphicData uri="http://schemas.openxmlformats.org/presentationml/2006/ole">
            <mc:AlternateContent xmlns:mc="http://schemas.openxmlformats.org/markup-compatibility/2006">
              <mc:Choice xmlns:v="urn:schemas-microsoft-com:vml" Requires="v">
                <p:oleObj spid="_x0000_s20918" r:id="rId10" imgW="2057400" imgH="266700" progId="Equation.KSEE3">
                  <p:embed/>
                </p:oleObj>
              </mc:Choice>
              <mc:Fallback>
                <p:oleObj r:id="rId10" imgW="2057400" imgH="266700" progId="Equation.KSEE3">
                  <p:embed/>
                  <p:pic>
                    <p:nvPicPr>
                      <p:cNvPr id="0" name="对象 12">
                        <a:hlinkClick r:id="" action="ppaction://ole?verb=0"/>
                      </p:cNvPr>
                      <p:cNvPicPr/>
                      <p:nvPr/>
                    </p:nvPicPr>
                    <p:blipFill>
                      <a:blip r:embed="rId11"/>
                      <a:stretch>
                        <a:fillRect/>
                      </a:stretch>
                    </p:blipFill>
                    <p:spPr>
                      <a:xfrm>
                        <a:off x="3948483" y="1630317"/>
                        <a:ext cx="4224337" cy="547687"/>
                      </a:xfrm>
                      <a:prstGeom prst="rect">
                        <a:avLst/>
                      </a:prstGeom>
                    </p:spPr>
                  </p:pic>
                </p:oleObj>
              </mc:Fallback>
            </mc:AlternateContent>
          </a:graphicData>
        </a:graphic>
      </p:graphicFrame>
      <p:graphicFrame>
        <p:nvGraphicFramePr>
          <p:cNvPr id="14" name="对象 13">
            <a:hlinkClick r:id="" action="ppaction://ole?verb=0"/>
          </p:cNvPr>
          <p:cNvGraphicFramePr>
            <a:graphicFrameLocks noChangeAspect="1"/>
          </p:cNvGraphicFramePr>
          <p:nvPr/>
        </p:nvGraphicFramePr>
        <p:xfrm>
          <a:off x="1867865" y="2404535"/>
          <a:ext cx="2346960" cy="839470"/>
        </p:xfrm>
        <a:graphic>
          <a:graphicData uri="http://schemas.openxmlformats.org/presentationml/2006/ole">
            <mc:AlternateContent xmlns:mc="http://schemas.openxmlformats.org/markup-compatibility/2006">
              <mc:Choice xmlns:v="urn:schemas-microsoft-com:vml" Requires="v">
                <p:oleObj spid="_x0000_s20919" r:id="rId12" imgW="1130300" imgH="444500" progId="Equation.KSEE3">
                  <p:embed/>
                </p:oleObj>
              </mc:Choice>
              <mc:Fallback>
                <p:oleObj r:id="rId12" imgW="1130300" imgH="444500" progId="Equation.KSEE3">
                  <p:embed/>
                  <p:pic>
                    <p:nvPicPr>
                      <p:cNvPr id="0" name="对象 13">
                        <a:hlinkClick r:id="" action="ppaction://ole?verb=0"/>
                      </p:cNvPr>
                      <p:cNvPicPr/>
                      <p:nvPr/>
                    </p:nvPicPr>
                    <p:blipFill>
                      <a:blip r:embed="rId13"/>
                      <a:stretch>
                        <a:fillRect/>
                      </a:stretch>
                    </p:blipFill>
                    <p:spPr>
                      <a:xfrm>
                        <a:off x="1867865" y="2404535"/>
                        <a:ext cx="2346960" cy="839470"/>
                      </a:xfrm>
                      <a:prstGeom prst="rect">
                        <a:avLst/>
                      </a:prstGeom>
                    </p:spPr>
                  </p:pic>
                </p:oleObj>
              </mc:Fallback>
            </mc:AlternateContent>
          </a:graphicData>
        </a:graphic>
      </p:graphicFrame>
      <p:graphicFrame>
        <p:nvGraphicFramePr>
          <p:cNvPr id="15" name="对象 14">
            <a:hlinkClick r:id="" action="ppaction://ole?verb=0"/>
          </p:cNvPr>
          <p:cNvGraphicFramePr>
            <a:graphicFrameLocks noChangeAspect="1"/>
          </p:cNvGraphicFramePr>
          <p:nvPr/>
        </p:nvGraphicFramePr>
        <p:xfrm>
          <a:off x="4915863" y="2392470"/>
          <a:ext cx="2499360" cy="863600"/>
        </p:xfrm>
        <a:graphic>
          <a:graphicData uri="http://schemas.openxmlformats.org/presentationml/2006/ole">
            <mc:AlternateContent xmlns:mc="http://schemas.openxmlformats.org/markup-compatibility/2006">
              <mc:Choice xmlns:v="urn:schemas-microsoft-com:vml" Requires="v">
                <p:oleObj spid="_x0000_s20920" r:id="rId14" imgW="1219200" imgH="457200" progId="Equation.KSEE3">
                  <p:embed/>
                </p:oleObj>
              </mc:Choice>
              <mc:Fallback>
                <p:oleObj r:id="rId14" imgW="1219200" imgH="457200" progId="Equation.KSEE3">
                  <p:embed/>
                  <p:pic>
                    <p:nvPicPr>
                      <p:cNvPr id="0" name="对象 14">
                        <a:hlinkClick r:id="" action="ppaction://ole?verb=0"/>
                      </p:cNvPr>
                      <p:cNvPicPr/>
                      <p:nvPr/>
                    </p:nvPicPr>
                    <p:blipFill>
                      <a:blip r:embed="rId15"/>
                      <a:stretch>
                        <a:fillRect/>
                      </a:stretch>
                    </p:blipFill>
                    <p:spPr>
                      <a:xfrm>
                        <a:off x="4915863" y="2392470"/>
                        <a:ext cx="2499360" cy="863600"/>
                      </a:xfrm>
                      <a:prstGeom prst="rect">
                        <a:avLst/>
                      </a:prstGeom>
                    </p:spPr>
                  </p:pic>
                </p:oleObj>
              </mc:Fallback>
            </mc:AlternateContent>
          </a:graphicData>
        </a:graphic>
      </p:graphicFrame>
      <p:graphicFrame>
        <p:nvGraphicFramePr>
          <p:cNvPr id="20" name="对象 19">
            <a:hlinkClick r:id="" action="ppaction://ole?verb=0"/>
          </p:cNvPr>
          <p:cNvGraphicFramePr>
            <a:graphicFrameLocks noChangeAspect="1"/>
          </p:cNvGraphicFramePr>
          <p:nvPr>
            <p:extLst>
              <p:ext uri="{D42A27DB-BD31-4B8C-83A1-F6EECF244321}">
                <p14:modId xmlns:p14="http://schemas.microsoft.com/office/powerpoint/2010/main" val="438441322"/>
              </p:ext>
            </p:extLst>
          </p:nvPr>
        </p:nvGraphicFramePr>
        <p:xfrm>
          <a:off x="1492574" y="3511414"/>
          <a:ext cx="401320" cy="518160"/>
        </p:xfrm>
        <a:graphic>
          <a:graphicData uri="http://schemas.openxmlformats.org/presentationml/2006/ole">
            <mc:AlternateContent xmlns:mc="http://schemas.openxmlformats.org/markup-compatibility/2006">
              <mc:Choice xmlns:v="urn:schemas-microsoft-com:vml" Requires="v">
                <p:oleObj spid="_x0000_s20921" r:id="rId16" imgW="177165" imgH="228600" progId="Equation.KSEE3">
                  <p:embed/>
                </p:oleObj>
              </mc:Choice>
              <mc:Fallback>
                <p:oleObj r:id="rId16" imgW="177165" imgH="228600" progId="Equation.KSEE3">
                  <p:embed/>
                  <p:pic>
                    <p:nvPicPr>
                      <p:cNvPr id="0" name="对象 19">
                        <a:hlinkClick r:id="" action="ppaction://ole?verb=0"/>
                      </p:cNvPr>
                      <p:cNvPicPr/>
                      <p:nvPr/>
                    </p:nvPicPr>
                    <p:blipFill>
                      <a:blip r:embed="rId17"/>
                      <a:stretch>
                        <a:fillRect/>
                      </a:stretch>
                    </p:blipFill>
                    <p:spPr>
                      <a:xfrm>
                        <a:off x="1492574" y="3511414"/>
                        <a:ext cx="401320" cy="518160"/>
                      </a:xfrm>
                      <a:prstGeom prst="rect">
                        <a:avLst/>
                      </a:prstGeom>
                    </p:spPr>
                  </p:pic>
                </p:oleObj>
              </mc:Fallback>
            </mc:AlternateContent>
          </a:graphicData>
        </a:graphic>
      </p:graphicFrame>
      <p:graphicFrame>
        <p:nvGraphicFramePr>
          <p:cNvPr id="22" name="对象 21">
            <a:hlinkClick r:id="" action="ppaction://ole?verb=0"/>
          </p:cNvPr>
          <p:cNvGraphicFramePr>
            <a:graphicFrameLocks noChangeAspect="1"/>
          </p:cNvGraphicFramePr>
          <p:nvPr/>
        </p:nvGraphicFramePr>
        <p:xfrm>
          <a:off x="2212860" y="3536950"/>
          <a:ext cx="489585" cy="548005"/>
        </p:xfrm>
        <a:graphic>
          <a:graphicData uri="http://schemas.openxmlformats.org/presentationml/2006/ole">
            <mc:AlternateContent xmlns:mc="http://schemas.openxmlformats.org/markup-compatibility/2006">
              <mc:Choice xmlns:v="urn:schemas-microsoft-com:vml" Requires="v">
                <p:oleObj spid="_x0000_s20922" r:id="rId18" imgW="215900" imgH="241300" progId="Equation.KSEE3">
                  <p:embed/>
                </p:oleObj>
              </mc:Choice>
              <mc:Fallback>
                <p:oleObj r:id="rId18" imgW="215900" imgH="241300" progId="Equation.KSEE3">
                  <p:embed/>
                  <p:pic>
                    <p:nvPicPr>
                      <p:cNvPr id="0" name="对象 21">
                        <a:hlinkClick r:id="" action="ppaction://ole?verb=0"/>
                      </p:cNvPr>
                      <p:cNvPicPr/>
                      <p:nvPr/>
                    </p:nvPicPr>
                    <p:blipFill>
                      <a:blip r:embed="rId19"/>
                      <a:stretch>
                        <a:fillRect/>
                      </a:stretch>
                    </p:blipFill>
                    <p:spPr>
                      <a:xfrm>
                        <a:off x="2212860" y="3536950"/>
                        <a:ext cx="489585" cy="548005"/>
                      </a:xfrm>
                      <a:prstGeom prst="rect">
                        <a:avLst/>
                      </a:prstGeom>
                    </p:spPr>
                  </p:pic>
                </p:oleObj>
              </mc:Fallback>
            </mc:AlternateContent>
          </a:graphicData>
        </a:graphic>
      </p:graphicFrame>
      <p:graphicFrame>
        <p:nvGraphicFramePr>
          <p:cNvPr id="24" name="对象 23">
            <a:hlinkClick r:id="" action="ppaction://ole?verb=0"/>
          </p:cNvPr>
          <p:cNvGraphicFramePr>
            <a:graphicFrameLocks noChangeAspect="1"/>
          </p:cNvGraphicFramePr>
          <p:nvPr/>
        </p:nvGraphicFramePr>
        <p:xfrm>
          <a:off x="3703888" y="3565956"/>
          <a:ext cx="334010" cy="436880"/>
        </p:xfrm>
        <a:graphic>
          <a:graphicData uri="http://schemas.openxmlformats.org/presentationml/2006/ole">
            <mc:AlternateContent xmlns:mc="http://schemas.openxmlformats.org/markup-compatibility/2006">
              <mc:Choice xmlns:v="urn:schemas-microsoft-com:vml" Requires="v">
                <p:oleObj spid="_x0000_s20923" r:id="rId20" imgW="165100" imgH="215900" progId="Equation.KSEE3">
                  <p:embed/>
                </p:oleObj>
              </mc:Choice>
              <mc:Fallback>
                <p:oleObj r:id="rId20" imgW="165100" imgH="215900" progId="Equation.KSEE3">
                  <p:embed/>
                  <p:pic>
                    <p:nvPicPr>
                      <p:cNvPr id="0" name="对象 23">
                        <a:hlinkClick r:id="" action="ppaction://ole?verb=0"/>
                      </p:cNvPr>
                      <p:cNvPicPr/>
                      <p:nvPr/>
                    </p:nvPicPr>
                    <p:blipFill>
                      <a:blip r:embed="rId21"/>
                      <a:stretch>
                        <a:fillRect/>
                      </a:stretch>
                    </p:blipFill>
                    <p:spPr>
                      <a:xfrm>
                        <a:off x="3703888" y="3565956"/>
                        <a:ext cx="334010" cy="436880"/>
                      </a:xfrm>
                      <a:prstGeom prst="rect">
                        <a:avLst/>
                      </a:prstGeom>
                    </p:spPr>
                  </p:pic>
                </p:oleObj>
              </mc:Fallback>
            </mc:AlternateContent>
          </a:graphicData>
        </a:graphic>
      </p:graphicFrame>
      <p:graphicFrame>
        <p:nvGraphicFramePr>
          <p:cNvPr id="27" name="对象 26">
            <a:hlinkClick r:id="" action="ppaction://ole?verb=0"/>
          </p:cNvPr>
          <p:cNvGraphicFramePr>
            <a:graphicFrameLocks noChangeAspect="1"/>
          </p:cNvGraphicFramePr>
          <p:nvPr/>
        </p:nvGraphicFramePr>
        <p:xfrm>
          <a:off x="4557141" y="3592694"/>
          <a:ext cx="358775" cy="436880"/>
        </p:xfrm>
        <a:graphic>
          <a:graphicData uri="http://schemas.openxmlformats.org/presentationml/2006/ole">
            <mc:AlternateContent xmlns:mc="http://schemas.openxmlformats.org/markup-compatibility/2006">
              <mc:Choice xmlns:v="urn:schemas-microsoft-com:vml" Requires="v">
                <p:oleObj spid="_x0000_s20924" r:id="rId22" imgW="177165" imgH="215900" progId="Equation.KSEE3">
                  <p:embed/>
                </p:oleObj>
              </mc:Choice>
              <mc:Fallback>
                <p:oleObj r:id="rId22" imgW="177165" imgH="215900" progId="Equation.KSEE3">
                  <p:embed/>
                  <p:pic>
                    <p:nvPicPr>
                      <p:cNvPr id="0" name="对象 26">
                        <a:hlinkClick r:id="" action="ppaction://ole?verb=0"/>
                      </p:cNvPr>
                      <p:cNvPicPr/>
                      <p:nvPr/>
                    </p:nvPicPr>
                    <p:blipFill>
                      <a:blip r:embed="rId23"/>
                      <a:stretch>
                        <a:fillRect/>
                      </a:stretch>
                    </p:blipFill>
                    <p:spPr>
                      <a:xfrm>
                        <a:off x="4557141" y="3592694"/>
                        <a:ext cx="358775" cy="436880"/>
                      </a:xfrm>
                      <a:prstGeom prst="rect">
                        <a:avLst/>
                      </a:prstGeom>
                    </p:spPr>
                  </p:pic>
                </p:oleObj>
              </mc:Fallback>
            </mc:AlternateContent>
          </a:graphicData>
        </a:graphic>
      </p:graphicFrame>
      <p:graphicFrame>
        <p:nvGraphicFramePr>
          <p:cNvPr id="29" name="对象 28">
            <a:hlinkClick r:id="" action="ppaction://ole?verb=0"/>
          </p:cNvPr>
          <p:cNvGraphicFramePr>
            <a:graphicFrameLocks noChangeAspect="1"/>
          </p:cNvGraphicFramePr>
          <p:nvPr>
            <p:extLst>
              <p:ext uri="{D42A27DB-BD31-4B8C-83A1-F6EECF244321}">
                <p14:modId xmlns:p14="http://schemas.microsoft.com/office/powerpoint/2010/main" val="3222288597"/>
              </p:ext>
            </p:extLst>
          </p:nvPr>
        </p:nvGraphicFramePr>
        <p:xfrm>
          <a:off x="1455032" y="3955202"/>
          <a:ext cx="375285" cy="532130"/>
        </p:xfrm>
        <a:graphic>
          <a:graphicData uri="http://schemas.openxmlformats.org/presentationml/2006/ole">
            <mc:AlternateContent xmlns:mc="http://schemas.openxmlformats.org/markup-compatibility/2006">
              <mc:Choice xmlns:v="urn:schemas-microsoft-com:vml" Requires="v">
                <p:oleObj spid="_x0000_s20925" r:id="rId24" imgW="152400" imgH="215900" progId="Equation.KSEE3">
                  <p:embed/>
                </p:oleObj>
              </mc:Choice>
              <mc:Fallback>
                <p:oleObj r:id="rId24" imgW="152400" imgH="215900" progId="Equation.KSEE3">
                  <p:embed/>
                  <p:pic>
                    <p:nvPicPr>
                      <p:cNvPr id="0" name="对象 28">
                        <a:hlinkClick r:id="" action="ppaction://ole?verb=0"/>
                      </p:cNvPr>
                      <p:cNvPicPr/>
                      <p:nvPr/>
                    </p:nvPicPr>
                    <p:blipFill>
                      <a:blip r:embed="rId25"/>
                      <a:stretch>
                        <a:fillRect/>
                      </a:stretch>
                    </p:blipFill>
                    <p:spPr>
                      <a:xfrm>
                        <a:off x="1455032" y="3955202"/>
                        <a:ext cx="375285" cy="532130"/>
                      </a:xfrm>
                      <a:prstGeom prst="rect">
                        <a:avLst/>
                      </a:prstGeom>
                    </p:spPr>
                  </p:pic>
                </p:oleObj>
              </mc:Fallback>
            </mc:AlternateContent>
          </a:graphicData>
        </a:graphic>
      </p:graphicFrame>
      <p:graphicFrame>
        <p:nvGraphicFramePr>
          <p:cNvPr id="30" name="对象 29">
            <a:hlinkClick r:id="" action="ppaction://ole?verb=0"/>
          </p:cNvPr>
          <p:cNvGraphicFramePr>
            <a:graphicFrameLocks noChangeAspect="1"/>
          </p:cNvGraphicFramePr>
          <p:nvPr/>
        </p:nvGraphicFramePr>
        <p:xfrm>
          <a:off x="2213178" y="3955202"/>
          <a:ext cx="407035" cy="532130"/>
        </p:xfrm>
        <a:graphic>
          <a:graphicData uri="http://schemas.openxmlformats.org/presentationml/2006/ole">
            <mc:AlternateContent xmlns:mc="http://schemas.openxmlformats.org/markup-compatibility/2006">
              <mc:Choice xmlns:v="urn:schemas-microsoft-com:vml" Requires="v">
                <p:oleObj spid="_x0000_s20926" r:id="rId26" imgW="165100" imgH="215900" progId="Equation.KSEE3">
                  <p:embed/>
                </p:oleObj>
              </mc:Choice>
              <mc:Fallback>
                <p:oleObj r:id="rId26" imgW="165100" imgH="215900" progId="Equation.KSEE3">
                  <p:embed/>
                  <p:pic>
                    <p:nvPicPr>
                      <p:cNvPr id="0" name="对象 29">
                        <a:hlinkClick r:id="" action="ppaction://ole?verb=0"/>
                      </p:cNvPr>
                      <p:cNvPicPr/>
                      <p:nvPr/>
                    </p:nvPicPr>
                    <p:blipFill>
                      <a:blip r:embed="rId27"/>
                      <a:stretch>
                        <a:fillRect/>
                      </a:stretch>
                    </p:blipFill>
                    <p:spPr>
                      <a:xfrm>
                        <a:off x="2213178" y="3955202"/>
                        <a:ext cx="407035" cy="532130"/>
                      </a:xfrm>
                      <a:prstGeom prst="rect">
                        <a:avLst/>
                      </a:prstGeom>
                    </p:spPr>
                  </p:pic>
                </p:oleObj>
              </mc:Fallback>
            </mc:AlternateContent>
          </a:graphicData>
        </a:graphic>
      </p:graphicFrame>
      <p:graphicFrame>
        <p:nvGraphicFramePr>
          <p:cNvPr id="32" name="对象 31">
            <a:hlinkClick r:id="" action="ppaction://ole?verb=0"/>
          </p:cNvPr>
          <p:cNvGraphicFramePr>
            <a:graphicFrameLocks noChangeAspect="1"/>
          </p:cNvGraphicFramePr>
          <p:nvPr/>
        </p:nvGraphicFramePr>
        <p:xfrm>
          <a:off x="3703701" y="4002888"/>
          <a:ext cx="334010" cy="436880"/>
        </p:xfrm>
        <a:graphic>
          <a:graphicData uri="http://schemas.openxmlformats.org/presentationml/2006/ole">
            <mc:AlternateContent xmlns:mc="http://schemas.openxmlformats.org/markup-compatibility/2006">
              <mc:Choice xmlns:v="urn:schemas-microsoft-com:vml" Requires="v">
                <p:oleObj spid="_x0000_s20927" r:id="rId28" imgW="165100" imgH="215900" progId="Equation.KSEE3">
                  <p:embed/>
                </p:oleObj>
              </mc:Choice>
              <mc:Fallback>
                <p:oleObj r:id="rId28" imgW="165100" imgH="215900" progId="Equation.KSEE3">
                  <p:embed/>
                  <p:pic>
                    <p:nvPicPr>
                      <p:cNvPr id="0" name="对象 31">
                        <a:hlinkClick r:id="" action="ppaction://ole?verb=0"/>
                      </p:cNvPr>
                      <p:cNvPicPr/>
                      <p:nvPr/>
                    </p:nvPicPr>
                    <p:blipFill>
                      <a:blip r:embed="rId21"/>
                      <a:stretch>
                        <a:fillRect/>
                      </a:stretch>
                    </p:blipFill>
                    <p:spPr>
                      <a:xfrm>
                        <a:off x="3703701" y="4002888"/>
                        <a:ext cx="334010" cy="436880"/>
                      </a:xfrm>
                      <a:prstGeom prst="rect">
                        <a:avLst/>
                      </a:prstGeom>
                    </p:spPr>
                  </p:pic>
                </p:oleObj>
              </mc:Fallback>
            </mc:AlternateContent>
          </a:graphicData>
        </a:graphic>
      </p:graphicFrame>
      <p:graphicFrame>
        <p:nvGraphicFramePr>
          <p:cNvPr id="34" name="对象 33">
            <a:hlinkClick r:id="" action="ppaction://ole?verb=0"/>
          </p:cNvPr>
          <p:cNvGraphicFramePr>
            <a:graphicFrameLocks noChangeAspect="1"/>
          </p:cNvGraphicFramePr>
          <p:nvPr/>
        </p:nvGraphicFramePr>
        <p:xfrm>
          <a:off x="4557337" y="4066022"/>
          <a:ext cx="358775" cy="436880"/>
        </p:xfrm>
        <a:graphic>
          <a:graphicData uri="http://schemas.openxmlformats.org/presentationml/2006/ole">
            <mc:AlternateContent xmlns:mc="http://schemas.openxmlformats.org/markup-compatibility/2006">
              <mc:Choice xmlns:v="urn:schemas-microsoft-com:vml" Requires="v">
                <p:oleObj spid="_x0000_s20928" r:id="rId29" imgW="177165" imgH="215900" progId="Equation.KSEE3">
                  <p:embed/>
                </p:oleObj>
              </mc:Choice>
              <mc:Fallback>
                <p:oleObj r:id="rId29" imgW="177165" imgH="215900" progId="Equation.KSEE3">
                  <p:embed/>
                  <p:pic>
                    <p:nvPicPr>
                      <p:cNvPr id="0" name="对象 33">
                        <a:hlinkClick r:id="" action="ppaction://ole?verb=0"/>
                      </p:cNvPr>
                      <p:cNvPicPr/>
                      <p:nvPr/>
                    </p:nvPicPr>
                    <p:blipFill>
                      <a:blip r:embed="rId23"/>
                      <a:stretch>
                        <a:fillRect/>
                      </a:stretch>
                    </p:blipFill>
                    <p:spPr>
                      <a:xfrm>
                        <a:off x="4557337" y="4066022"/>
                        <a:ext cx="358775" cy="436880"/>
                      </a:xfrm>
                      <a:prstGeom prst="rect">
                        <a:avLst/>
                      </a:prstGeom>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751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
            </p:custDataLst>
          </p:nvPr>
        </p:nvSpPr>
        <p:spPr>
          <a:xfrm>
            <a:off x="698500" y="469900"/>
            <a:ext cx="10139680" cy="645160"/>
          </a:xfrm>
          <a:prstGeom prst="rect">
            <a:avLst/>
          </a:prstGeom>
        </p:spPr>
        <p:txBody>
          <a:bodyPr wrap="square">
            <a:spAutoFit/>
          </a:bodyPr>
          <a:lstStyle/>
          <a:p>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03.</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mn-ea"/>
              </a:rPr>
              <a:t>准随机与超总体结合（</a:t>
            </a:r>
            <a:r>
              <a:rPr kumimoji="1" lang="en-US" altLang="zh-CN" sz="3600" b="1" kern="0" dirty="0">
                <a:solidFill>
                  <a:schemeClr val="bg1">
                    <a:lumMod val="50000"/>
                  </a:schemeClr>
                </a:solidFill>
                <a:effectLst>
                  <a:innerShdw blurRad="63500" dist="50800" dir="13500000">
                    <a:prstClr val="black">
                      <a:alpha val="50000"/>
                    </a:prstClr>
                  </a:innerShdw>
                </a:effectLst>
                <a:latin typeface="Times New Roman" panose="02020603050405020304" pitchFamily="18" charset="0"/>
                <a:ea typeface="汉仪中宋S" panose="00020600040101010101" pitchFamily="18" charset="-122"/>
                <a:cs typeface="Times New Roman" panose="02020603050405020304" pitchFamily="18" charset="0"/>
                <a:sym typeface="汉仪细等线简" panose="00020600040101010101" pitchFamily="18" charset="-122"/>
              </a:rPr>
              <a:t>doubly robust</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mn-ea"/>
              </a:rPr>
              <a:t>）方法</a:t>
            </a:r>
            <a:endPar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endParaRPr>
          </a:p>
        </p:txBody>
      </p:sp>
      <p:sp>
        <p:nvSpPr>
          <p:cNvPr id="17" name="文本框 16"/>
          <p:cNvSpPr txBox="1"/>
          <p:nvPr/>
        </p:nvSpPr>
        <p:spPr>
          <a:xfrm>
            <a:off x="1072515" y="1391285"/>
            <a:ext cx="10456545" cy="415417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rPr>
              <a:t>思路：将准随机和超总体方法结合起来产生估计量。</a:t>
            </a:r>
          </a:p>
          <a:p>
            <a:pPr lvl="0" defTabSz="609600">
              <a:defRPr/>
            </a:pPr>
            <a:endParaRPr lang="zh-CN" altLang="en-US" sz="2400" dirty="0">
              <a:latin typeface="Adobe 楷体 Std R" pitchFamily="18" charset="-122"/>
              <a:ea typeface="Adobe 楷体 Std R" pitchFamily="18" charset="-122"/>
            </a:endParaRPr>
          </a:p>
          <a:p>
            <a:pPr lvl="0" defTabSz="609600">
              <a:defRPr/>
            </a:pPr>
            <a:r>
              <a:rPr lang="zh-CN" altLang="en-US" sz="2400" dirty="0">
                <a:latin typeface="Adobe 楷体 Std R" pitchFamily="18" charset="-122"/>
                <a:ea typeface="Adobe 楷体 Std R" pitchFamily="18" charset="-122"/>
              </a:rPr>
              <a:t>目标：分别估计倾向得分模型和超总体模型。</a:t>
            </a: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双重稳健性：当倾向得分模型和超总体模型之一或者两者都建立正确时，所产生的估计量均具有渐近无偏性和一致性。</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p:txBody>
      </p:sp>
      <p:sp>
        <p:nvSpPr>
          <p:cNvPr id="186" name="Freeform 122"/>
          <p:cNvSpPr>
            <a:spLocks noEditPoints="1"/>
          </p:cNvSpPr>
          <p:nvPr/>
        </p:nvSpPr>
        <p:spPr bwMode="auto">
          <a:xfrm>
            <a:off x="796290" y="148971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 name="Freeform 122"/>
          <p:cNvSpPr>
            <a:spLocks noEditPoints="1"/>
          </p:cNvSpPr>
          <p:nvPr/>
        </p:nvSpPr>
        <p:spPr bwMode="auto">
          <a:xfrm>
            <a:off x="796290" y="2199640"/>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Freeform 122"/>
          <p:cNvSpPr>
            <a:spLocks noEditPoints="1"/>
          </p:cNvSpPr>
          <p:nvPr/>
        </p:nvSpPr>
        <p:spPr bwMode="auto">
          <a:xfrm>
            <a:off x="796290" y="295084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
        <p:nvSpPr>
          <p:cNvPr id="17" name="文本框 16"/>
          <p:cNvSpPr txBox="1"/>
          <p:nvPr/>
        </p:nvSpPr>
        <p:spPr>
          <a:xfrm>
            <a:off x="817880" y="671830"/>
            <a:ext cx="11055350" cy="3415030"/>
          </a:xfrm>
          <a:prstGeom prst="rect">
            <a:avLst/>
          </a:prstGeom>
          <a:noFill/>
        </p:spPr>
        <p:txBody>
          <a:bodyPr wrap="square" rtlCol="0">
            <a:spAutoFit/>
          </a:bodyPr>
          <a:lstStyle/>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举例：</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考虑倾向得分模型              和在给定  的情况下  的参数模型</a:t>
            </a: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分别估计出模型的参数，可得总体均值估计量为</a:t>
            </a: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defTabSz="609600">
              <a:defRPr/>
            </a:pPr>
            <a:r>
              <a:rPr lang="zh-CN" altLang="en-US" sz="2400" dirty="0">
                <a:latin typeface="Adobe 楷体 Std R" pitchFamily="18" charset="-122"/>
                <a:ea typeface="Adobe 楷体 Std R" pitchFamily="18" charset="-122"/>
                <a:sym typeface="汉仪细等线简" panose="00020600040101010101" pitchFamily="18" charset="-122"/>
              </a:rPr>
              <a:t>其中， 是总体规模，  是示性变量，        表示单元  在样本中。</a:t>
            </a:r>
          </a:p>
        </p:txBody>
      </p:sp>
      <p:sp>
        <p:nvSpPr>
          <p:cNvPr id="186" name="Freeform 122"/>
          <p:cNvSpPr>
            <a:spLocks noEditPoints="1"/>
          </p:cNvSpPr>
          <p:nvPr/>
        </p:nvSpPr>
        <p:spPr bwMode="auto">
          <a:xfrm>
            <a:off x="541655" y="828675"/>
            <a:ext cx="276225" cy="257810"/>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144934" y="5959096"/>
            <a:ext cx="4174066" cy="1025903"/>
          </a:xfrm>
          <a:prstGeom prst="rect">
            <a:avLst/>
          </a:prstGeom>
        </p:spPr>
      </p:pic>
      <p:graphicFrame>
        <p:nvGraphicFramePr>
          <p:cNvPr id="12" name="对象 11">
            <a:hlinkClick r:id="" action="ppaction://ole?verb=0"/>
          </p:cNvPr>
          <p:cNvGraphicFramePr>
            <a:graphicFrameLocks noChangeAspect="1"/>
          </p:cNvGraphicFramePr>
          <p:nvPr/>
        </p:nvGraphicFramePr>
        <p:xfrm>
          <a:off x="9168765" y="1428750"/>
          <a:ext cx="2154555" cy="392430"/>
        </p:xfrm>
        <a:graphic>
          <a:graphicData uri="http://schemas.openxmlformats.org/presentationml/2006/ole">
            <mc:AlternateContent xmlns:mc="http://schemas.openxmlformats.org/markup-compatibility/2006">
              <mc:Choice xmlns:v="urn:schemas-microsoft-com:vml" Requires="v">
                <p:oleObj spid="_x0000_s21877" r:id="rId6" imgW="1117600" imgH="203200" progId="Equation.KSEE3">
                  <p:embed/>
                </p:oleObj>
              </mc:Choice>
              <mc:Fallback>
                <p:oleObj r:id="rId6" imgW="1117600" imgH="203200" progId="Equation.KSEE3">
                  <p:embed/>
                  <p:pic>
                    <p:nvPicPr>
                      <p:cNvPr id="0" name="图片 1024"/>
                      <p:cNvPicPr/>
                      <p:nvPr/>
                    </p:nvPicPr>
                    <p:blipFill>
                      <a:blip r:embed="rId7"/>
                      <a:stretch>
                        <a:fillRect/>
                      </a:stretch>
                    </p:blipFill>
                    <p:spPr>
                      <a:xfrm>
                        <a:off x="9168765" y="1428750"/>
                        <a:ext cx="2154555" cy="392430"/>
                      </a:xfrm>
                      <a:prstGeom prst="rect">
                        <a:avLst/>
                      </a:prstGeom>
                    </p:spPr>
                  </p:pic>
                </p:oleObj>
              </mc:Fallback>
            </mc:AlternateContent>
          </a:graphicData>
        </a:graphic>
      </p:graphicFrame>
      <p:graphicFrame>
        <p:nvGraphicFramePr>
          <p:cNvPr id="15" name="对象 14">
            <a:hlinkClick r:id="" action="ppaction://ole?verb=0"/>
          </p:cNvPr>
          <p:cNvGraphicFramePr>
            <a:graphicFrameLocks noChangeAspect="1"/>
          </p:cNvGraphicFramePr>
          <p:nvPr>
            <p:extLst>
              <p:ext uri="{D42A27DB-BD31-4B8C-83A1-F6EECF244321}">
                <p14:modId xmlns:p14="http://schemas.microsoft.com/office/powerpoint/2010/main" val="15394779"/>
              </p:ext>
            </p:extLst>
          </p:nvPr>
        </p:nvGraphicFramePr>
        <p:xfrm>
          <a:off x="7160895" y="1476375"/>
          <a:ext cx="309880" cy="367030"/>
        </p:xfrm>
        <a:graphic>
          <a:graphicData uri="http://schemas.openxmlformats.org/presentationml/2006/ole">
            <mc:AlternateContent xmlns:mc="http://schemas.openxmlformats.org/markup-compatibility/2006">
              <mc:Choice xmlns:v="urn:schemas-microsoft-com:vml" Requires="v">
                <p:oleObj spid="_x0000_s21878" r:id="rId8" imgW="139700" imgH="165100" progId="Equation.KSEE3">
                  <p:embed/>
                </p:oleObj>
              </mc:Choice>
              <mc:Fallback>
                <p:oleObj r:id="rId8" imgW="139700" imgH="165100" progId="Equation.KSEE3">
                  <p:embed/>
                  <p:pic>
                    <p:nvPicPr>
                      <p:cNvPr id="0" name="图片 1025"/>
                      <p:cNvPicPr/>
                      <p:nvPr/>
                    </p:nvPicPr>
                    <p:blipFill>
                      <a:blip r:embed="rId9"/>
                      <a:stretch>
                        <a:fillRect/>
                      </a:stretch>
                    </p:blipFill>
                    <p:spPr>
                      <a:xfrm>
                        <a:off x="7160895" y="1476375"/>
                        <a:ext cx="309880" cy="367030"/>
                      </a:xfrm>
                      <a:prstGeom prst="rect">
                        <a:avLst/>
                      </a:prstGeom>
                    </p:spPr>
                  </p:pic>
                </p:oleObj>
              </mc:Fallback>
            </mc:AlternateContent>
          </a:graphicData>
        </a:graphic>
      </p:graphicFrame>
      <p:graphicFrame>
        <p:nvGraphicFramePr>
          <p:cNvPr id="16" name="对象 15">
            <a:hlinkClick r:id="" action="ppaction://ole?verb=0"/>
          </p:cNvPr>
          <p:cNvGraphicFramePr>
            <a:graphicFrameLocks noChangeAspect="1"/>
          </p:cNvGraphicFramePr>
          <p:nvPr/>
        </p:nvGraphicFramePr>
        <p:xfrm>
          <a:off x="3406457" y="1371600"/>
          <a:ext cx="1085215" cy="471805"/>
        </p:xfrm>
        <a:graphic>
          <a:graphicData uri="http://schemas.openxmlformats.org/presentationml/2006/ole">
            <mc:AlternateContent xmlns:mc="http://schemas.openxmlformats.org/markup-compatibility/2006">
              <mc:Choice xmlns:v="urn:schemas-microsoft-com:vml" Requires="v">
                <p:oleObj spid="_x0000_s21879" r:id="rId10" imgW="469900" imgH="203200" progId="Equation.KSEE3">
                  <p:embed/>
                </p:oleObj>
              </mc:Choice>
              <mc:Fallback>
                <p:oleObj r:id="rId10" imgW="469900" imgH="203200" progId="Equation.KSEE3">
                  <p:embed/>
                  <p:pic>
                    <p:nvPicPr>
                      <p:cNvPr id="0" name="图片 1026"/>
                      <p:cNvPicPr/>
                      <p:nvPr/>
                    </p:nvPicPr>
                    <p:blipFill>
                      <a:blip r:embed="rId11"/>
                      <a:stretch>
                        <a:fillRect/>
                      </a:stretch>
                    </p:blipFill>
                    <p:spPr>
                      <a:xfrm>
                        <a:off x="3406457" y="1371600"/>
                        <a:ext cx="1085215" cy="471805"/>
                      </a:xfrm>
                      <a:prstGeom prst="rect">
                        <a:avLst/>
                      </a:prstGeom>
                    </p:spPr>
                  </p:pic>
                </p:oleObj>
              </mc:Fallback>
            </mc:AlternateContent>
          </a:graphicData>
        </a:graphic>
      </p:graphicFrame>
      <p:graphicFrame>
        <p:nvGraphicFramePr>
          <p:cNvPr id="21" name="对象 20">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21880" r:id="rId12" imgW="914400" imgH="215900" progId="Equation.KSEE3">
                  <p:embed/>
                </p:oleObj>
              </mc:Choice>
              <mc:Fallback>
                <p:oleObj r:id="rId12" imgW="914400" imgH="215900" progId="Equation.KSEE3">
                  <p:embed/>
                  <p:pic>
                    <p:nvPicPr>
                      <p:cNvPr id="0" name="图片 1029"/>
                      <p:cNvPicPr/>
                      <p:nvPr/>
                    </p:nvPicPr>
                    <p:blipFill>
                      <a:blip r:embed="rId13"/>
                      <a:stretch>
                        <a:fillRect/>
                      </a:stretch>
                    </p:blipFill>
                    <p:spPr>
                      <a:xfrm>
                        <a:off x="5638800" y="3321050"/>
                        <a:ext cx="914400" cy="215900"/>
                      </a:xfrm>
                      <a:prstGeom prst="rect">
                        <a:avLst/>
                      </a:prstGeom>
                    </p:spPr>
                  </p:pic>
                </p:oleObj>
              </mc:Fallback>
            </mc:AlternateContent>
          </a:graphicData>
        </a:graphic>
      </p:graphicFrame>
      <p:graphicFrame>
        <p:nvGraphicFramePr>
          <p:cNvPr id="8" name="对象 7">
            <a:hlinkClick r:id="" action="ppaction://ole?verb=0"/>
          </p:cNvPr>
          <p:cNvGraphicFramePr>
            <a:graphicFrameLocks noChangeAspect="1"/>
          </p:cNvGraphicFramePr>
          <p:nvPr/>
        </p:nvGraphicFramePr>
        <p:xfrm>
          <a:off x="5441315" y="2480945"/>
          <a:ext cx="914400" cy="215900"/>
        </p:xfrm>
        <a:graphic>
          <a:graphicData uri="http://schemas.openxmlformats.org/presentationml/2006/ole">
            <mc:AlternateContent xmlns:mc="http://schemas.openxmlformats.org/markup-compatibility/2006">
              <mc:Choice xmlns:v="urn:schemas-microsoft-com:vml" Requires="v">
                <p:oleObj spid="_x0000_s21881" r:id="rId14" imgW="914400" imgH="215900" progId="Equation.KSEE3">
                  <p:embed/>
                </p:oleObj>
              </mc:Choice>
              <mc:Fallback>
                <p:oleObj r:id="rId14" imgW="914400" imgH="215900" progId="Equation.KSEE3">
                  <p:embed/>
                  <p:pic>
                    <p:nvPicPr>
                      <p:cNvPr id="0" name="图片 2048"/>
                      <p:cNvPicPr/>
                      <p:nvPr/>
                    </p:nvPicPr>
                    <p:blipFill>
                      <a:blip r:embed="rId13"/>
                      <a:stretch>
                        <a:fillRect/>
                      </a:stretch>
                    </p:blipFill>
                    <p:spPr>
                      <a:xfrm>
                        <a:off x="5441315" y="2480945"/>
                        <a:ext cx="914400" cy="215900"/>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nvGraphicFramePr>
        <p:xfrm>
          <a:off x="5724525" y="1473835"/>
          <a:ext cx="358140" cy="393700"/>
        </p:xfrm>
        <a:graphic>
          <a:graphicData uri="http://schemas.openxmlformats.org/presentationml/2006/ole">
            <mc:AlternateContent xmlns:mc="http://schemas.openxmlformats.org/markup-compatibility/2006">
              <mc:Choice xmlns:v="urn:schemas-microsoft-com:vml" Requires="v">
                <p:oleObj spid="_x0000_s21882" r:id="rId15" imgW="127000" imgH="139700" progId="Equation.KSEE3">
                  <p:embed/>
                </p:oleObj>
              </mc:Choice>
              <mc:Fallback>
                <p:oleObj r:id="rId15" imgW="127000" imgH="139700" progId="Equation.KSEE3">
                  <p:embed/>
                  <p:pic>
                    <p:nvPicPr>
                      <p:cNvPr id="0" name="图片 1025"/>
                      <p:cNvPicPr/>
                      <p:nvPr/>
                    </p:nvPicPr>
                    <p:blipFill>
                      <a:blip r:embed="rId16"/>
                      <a:stretch>
                        <a:fillRect/>
                      </a:stretch>
                    </p:blipFill>
                    <p:spPr>
                      <a:xfrm>
                        <a:off x="5724525" y="1473835"/>
                        <a:ext cx="358140" cy="393700"/>
                      </a:xfrm>
                      <a:prstGeom prst="rect">
                        <a:avLst/>
                      </a:prstGeom>
                    </p:spPr>
                  </p:pic>
                </p:oleObj>
              </mc:Fallback>
            </mc:AlternateContent>
          </a:graphicData>
        </a:graphic>
      </p:graphicFrame>
      <p:graphicFrame>
        <p:nvGraphicFramePr>
          <p:cNvPr id="25" name="对象 2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21883" r:id="rId17" imgW="914400" imgH="215900" progId="Equation.KSEE3">
                  <p:embed/>
                </p:oleObj>
              </mc:Choice>
              <mc:Fallback>
                <p:oleObj r:id="rId17" imgW="914400" imgH="215900" progId="Equation.KSEE3">
                  <p:embed/>
                  <p:pic>
                    <p:nvPicPr>
                      <p:cNvPr id="0" name="图片 2049"/>
                      <p:cNvPicPr/>
                      <p:nvPr/>
                    </p:nvPicPr>
                    <p:blipFill>
                      <a:blip r:embed="rId13"/>
                      <a:stretch>
                        <a:fillRect/>
                      </a:stretch>
                    </p:blipFill>
                    <p:spPr>
                      <a:xfrm>
                        <a:off x="5638800" y="3321050"/>
                        <a:ext cx="914400" cy="215900"/>
                      </a:xfrm>
                      <a:prstGeom prst="rect">
                        <a:avLst/>
                      </a:prstGeom>
                    </p:spPr>
                  </p:pic>
                </p:oleObj>
              </mc:Fallback>
            </mc:AlternateContent>
          </a:graphicData>
        </a:graphic>
      </p:graphicFrame>
      <p:graphicFrame>
        <p:nvGraphicFramePr>
          <p:cNvPr id="19" name="对象 18">
            <a:hlinkClick r:id="" action="ppaction://ole?verb=0"/>
          </p:cNvPr>
          <p:cNvGraphicFramePr>
            <a:graphicFrameLocks noChangeAspect="1"/>
          </p:cNvGraphicFramePr>
          <p:nvPr/>
        </p:nvGraphicFramePr>
        <p:xfrm>
          <a:off x="3134360" y="2480945"/>
          <a:ext cx="5528945" cy="968375"/>
        </p:xfrm>
        <a:graphic>
          <a:graphicData uri="http://schemas.openxmlformats.org/presentationml/2006/ole">
            <mc:AlternateContent xmlns:mc="http://schemas.openxmlformats.org/markup-compatibility/2006">
              <mc:Choice xmlns:v="urn:schemas-microsoft-com:vml" Requires="v">
                <p:oleObj spid="_x0000_s21884" r:id="rId18" imgW="2755900" imgH="482600" progId="Equation.KSEE3">
                  <p:embed/>
                </p:oleObj>
              </mc:Choice>
              <mc:Fallback>
                <p:oleObj r:id="rId18" imgW="2755900" imgH="482600" progId="Equation.KSEE3">
                  <p:embed/>
                  <p:pic>
                    <p:nvPicPr>
                      <p:cNvPr id="0" name="图片 3072"/>
                      <p:cNvPicPr/>
                      <p:nvPr/>
                    </p:nvPicPr>
                    <p:blipFill>
                      <a:blip r:embed="rId19"/>
                      <a:stretch>
                        <a:fillRect/>
                      </a:stretch>
                    </p:blipFill>
                    <p:spPr>
                      <a:xfrm>
                        <a:off x="3134360" y="2480945"/>
                        <a:ext cx="5528945" cy="968375"/>
                      </a:xfrm>
                      <a:prstGeom prst="rect">
                        <a:avLst/>
                      </a:prstGeom>
                    </p:spPr>
                  </p:pic>
                </p:oleObj>
              </mc:Fallback>
            </mc:AlternateContent>
          </a:graphicData>
        </a:graphic>
      </p:graphicFrame>
      <p:graphicFrame>
        <p:nvGraphicFramePr>
          <p:cNvPr id="22" name="对象 21">
            <a:hlinkClick r:id="" action="ppaction://ole?verb=0"/>
          </p:cNvPr>
          <p:cNvGraphicFramePr>
            <a:graphicFrameLocks noChangeAspect="1"/>
          </p:cNvGraphicFramePr>
          <p:nvPr/>
        </p:nvGraphicFramePr>
        <p:xfrm>
          <a:off x="1605280" y="3613150"/>
          <a:ext cx="415925" cy="415925"/>
        </p:xfrm>
        <a:graphic>
          <a:graphicData uri="http://schemas.openxmlformats.org/presentationml/2006/ole">
            <mc:AlternateContent xmlns:mc="http://schemas.openxmlformats.org/markup-compatibility/2006">
              <mc:Choice xmlns:v="urn:schemas-microsoft-com:vml" Requires="v">
                <p:oleObj spid="_x0000_s21885" r:id="rId20" imgW="177165" imgH="177165" progId="Equation.KSEE3">
                  <p:embed/>
                </p:oleObj>
              </mc:Choice>
              <mc:Fallback>
                <p:oleObj r:id="rId20" imgW="177165" imgH="177165" progId="Equation.KSEE3">
                  <p:embed/>
                  <p:pic>
                    <p:nvPicPr>
                      <p:cNvPr id="0" name="图片 3073"/>
                      <p:cNvPicPr/>
                      <p:nvPr/>
                    </p:nvPicPr>
                    <p:blipFill>
                      <a:blip r:embed="rId21"/>
                      <a:stretch>
                        <a:fillRect/>
                      </a:stretch>
                    </p:blipFill>
                    <p:spPr>
                      <a:xfrm>
                        <a:off x="1605280" y="3613150"/>
                        <a:ext cx="415925" cy="415925"/>
                      </a:xfrm>
                      <a:prstGeom prst="rect">
                        <a:avLst/>
                      </a:prstGeom>
                    </p:spPr>
                  </p:pic>
                </p:oleObj>
              </mc:Fallback>
            </mc:AlternateContent>
          </a:graphicData>
        </a:graphic>
      </p:graphicFrame>
      <p:graphicFrame>
        <p:nvGraphicFramePr>
          <p:cNvPr id="24" name="对象 23">
            <a:hlinkClick r:id="" action="ppaction://ole?verb=0"/>
          </p:cNvPr>
          <p:cNvGraphicFramePr>
            <a:graphicFrameLocks noChangeAspect="1"/>
          </p:cNvGraphicFramePr>
          <p:nvPr/>
        </p:nvGraphicFramePr>
        <p:xfrm>
          <a:off x="3630148" y="3590290"/>
          <a:ext cx="306705" cy="460375"/>
        </p:xfrm>
        <a:graphic>
          <a:graphicData uri="http://schemas.openxmlformats.org/presentationml/2006/ole">
            <mc:AlternateContent xmlns:mc="http://schemas.openxmlformats.org/markup-compatibility/2006">
              <mc:Choice xmlns:v="urn:schemas-microsoft-com:vml" Requires="v">
                <p:oleObj spid="_x0000_s21886" r:id="rId22" imgW="152400" imgH="228600" progId="Equation.KSEE3">
                  <p:embed/>
                </p:oleObj>
              </mc:Choice>
              <mc:Fallback>
                <p:oleObj r:id="rId22" imgW="152400" imgH="228600" progId="Equation.KSEE3">
                  <p:embed/>
                  <p:pic>
                    <p:nvPicPr>
                      <p:cNvPr id="0" name="图片 3074"/>
                      <p:cNvPicPr/>
                      <p:nvPr/>
                    </p:nvPicPr>
                    <p:blipFill>
                      <a:blip r:embed="rId23"/>
                      <a:stretch>
                        <a:fillRect/>
                      </a:stretch>
                    </p:blipFill>
                    <p:spPr>
                      <a:xfrm>
                        <a:off x="3630148" y="3590290"/>
                        <a:ext cx="306705" cy="460375"/>
                      </a:xfrm>
                      <a:prstGeom prst="rect">
                        <a:avLst/>
                      </a:prstGeom>
                    </p:spPr>
                  </p:pic>
                </p:oleObj>
              </mc:Fallback>
            </mc:AlternateContent>
          </a:graphicData>
        </a:graphic>
      </p:graphicFrame>
      <p:graphicFrame>
        <p:nvGraphicFramePr>
          <p:cNvPr id="30" name="对象 29">
            <a:hlinkClick r:id="" action="ppaction://ole?verb=0"/>
          </p:cNvPr>
          <p:cNvGraphicFramePr>
            <a:graphicFrameLocks noChangeAspect="1"/>
          </p:cNvGraphicFramePr>
          <p:nvPr/>
        </p:nvGraphicFramePr>
        <p:xfrm>
          <a:off x="5657803" y="3626485"/>
          <a:ext cx="742950" cy="460375"/>
        </p:xfrm>
        <a:graphic>
          <a:graphicData uri="http://schemas.openxmlformats.org/presentationml/2006/ole">
            <mc:AlternateContent xmlns:mc="http://schemas.openxmlformats.org/markup-compatibility/2006">
              <mc:Choice xmlns:v="urn:schemas-microsoft-com:vml" Requires="v">
                <p:oleObj spid="_x0000_s21887" r:id="rId24" imgW="368300" imgH="228600" progId="Equation.KSEE3">
                  <p:embed/>
                </p:oleObj>
              </mc:Choice>
              <mc:Fallback>
                <p:oleObj r:id="rId24" imgW="368300" imgH="228600" progId="Equation.KSEE3">
                  <p:embed/>
                  <p:pic>
                    <p:nvPicPr>
                      <p:cNvPr id="0" name="图片 3074"/>
                      <p:cNvPicPr/>
                      <p:nvPr/>
                    </p:nvPicPr>
                    <p:blipFill>
                      <a:blip r:embed="rId25"/>
                      <a:stretch>
                        <a:fillRect/>
                      </a:stretch>
                    </p:blipFill>
                    <p:spPr>
                      <a:xfrm>
                        <a:off x="5657803" y="3626485"/>
                        <a:ext cx="742950" cy="460375"/>
                      </a:xfrm>
                      <a:prstGeom prst="rect">
                        <a:avLst/>
                      </a:prstGeom>
                    </p:spPr>
                  </p:pic>
                </p:oleObj>
              </mc:Fallback>
            </mc:AlternateContent>
          </a:graphicData>
        </a:graphic>
      </p:graphicFrame>
      <p:graphicFrame>
        <p:nvGraphicFramePr>
          <p:cNvPr id="31" name="对象 30">
            <a:hlinkClick r:id="" action="ppaction://ole?verb=0"/>
          </p:cNvPr>
          <p:cNvGraphicFramePr>
            <a:graphicFrameLocks noChangeAspect="1"/>
          </p:cNvGraphicFramePr>
          <p:nvPr/>
        </p:nvGraphicFramePr>
        <p:xfrm>
          <a:off x="7676075" y="3626802"/>
          <a:ext cx="465455" cy="388620"/>
        </p:xfrm>
        <a:graphic>
          <a:graphicData uri="http://schemas.openxmlformats.org/presentationml/2006/ole">
            <mc:AlternateContent xmlns:mc="http://schemas.openxmlformats.org/markup-compatibility/2006">
              <mc:Choice xmlns:v="urn:schemas-microsoft-com:vml" Requires="v">
                <p:oleObj spid="_x0000_s21888" r:id="rId26" imgW="88265" imgH="165100" progId="Equation.KSEE3">
                  <p:embed/>
                </p:oleObj>
              </mc:Choice>
              <mc:Fallback>
                <p:oleObj r:id="rId26" imgW="88265" imgH="165100" progId="Equation.KSEE3">
                  <p:embed/>
                  <p:pic>
                    <p:nvPicPr>
                      <p:cNvPr id="0" name="图片 3075"/>
                      <p:cNvPicPr/>
                      <p:nvPr/>
                    </p:nvPicPr>
                    <p:blipFill>
                      <a:blip r:embed="rId27"/>
                      <a:stretch>
                        <a:fillRect/>
                      </a:stretch>
                    </p:blipFill>
                    <p:spPr>
                      <a:xfrm>
                        <a:off x="7676075" y="3626802"/>
                        <a:ext cx="465455" cy="388620"/>
                      </a:xfrm>
                      <a:prstGeom prst="rect">
                        <a:avLst/>
                      </a:prstGeom>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2" name="矩形 8"/>
          <p:cNvSpPr/>
          <p:nvPr>
            <p:custDataLst>
              <p:tags r:id="rId1"/>
            </p:custDataLst>
          </p:nvPr>
        </p:nvSpPr>
        <p:spPr>
          <a:xfrm>
            <a:off x="1495425" y="1863090"/>
            <a:ext cx="8439785" cy="2923877"/>
          </a:xfrm>
          <a:prstGeom prst="rect">
            <a:avLst/>
          </a:prstGeom>
        </p:spPr>
        <p:txBody>
          <a:bodyPr wrap="square">
            <a:spAutoFit/>
          </a:bodyPr>
          <a:lstStyle/>
          <a:p>
            <a:pPr lvl="0" algn="l" defTabSz="685800">
              <a:defRPr/>
            </a:pPr>
            <a:r>
              <a:rPr lang="zh-CN" altLang="en-US" sz="2400" dirty="0">
                <a:latin typeface="Adobe 楷体 Std R" pitchFamily="18" charset="-122"/>
                <a:ea typeface="Adobe 楷体 Std R" pitchFamily="18" charset="-122"/>
                <a:sym typeface="汉仪细等线简" panose="00020600040101010101" pitchFamily="18" charset="-122"/>
              </a:rPr>
              <a:t>以上三种方法均适用于非概率样本，可解决实际的网络调查推断问题，有利于促进网络调查的发展，也为其他非概率抽样如滚雪球抽样的推断提供一定的参考。</a:t>
            </a:r>
            <a:endParaRPr lang="zh-CN" altLang="en-US" sz="24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a:p>
            <a:pPr lvl="0" algn="l"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algn="ctr"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algn="ctr"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algn="ctr" defTabSz="685800">
              <a:defRPr/>
            </a:pPr>
            <a:endPar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2"/>
            </p:custDataLst>
          </p:nvPr>
        </p:nvSpPr>
        <p:spPr>
          <a:xfrm>
            <a:off x="421640" y="243840"/>
            <a:ext cx="2066925" cy="460375"/>
          </a:xfrm>
          <a:prstGeom prst="rect">
            <a:avLst/>
          </a:prstGeom>
        </p:spPr>
        <p:txBody>
          <a:bodyPr wrap="square">
            <a:spAutoFit/>
          </a:bodyPr>
          <a:lstStyle/>
          <a:p>
            <a:pPr lvl="0" algn="ctr" defTabSz="685800">
              <a:defRPr/>
            </a:pPr>
            <a:r>
              <a:rPr lang="zh-CN" altLang="en-US" sz="24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总结</a:t>
            </a:r>
          </a:p>
        </p:txBody>
      </p:sp>
      <p:cxnSp>
        <p:nvCxnSpPr>
          <p:cNvPr id="16" name="直接连接符 15"/>
          <p:cNvCxnSpPr/>
          <p:nvPr/>
        </p:nvCxnSpPr>
        <p:spPr>
          <a:xfrm flipV="1">
            <a:off x="974725" y="704215"/>
            <a:ext cx="1019175" cy="8255"/>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2" name="矩形 8"/>
          <p:cNvSpPr/>
          <p:nvPr>
            <p:custDataLst>
              <p:tags r:id="rId1"/>
            </p:custDataLst>
          </p:nvPr>
        </p:nvSpPr>
        <p:spPr>
          <a:xfrm>
            <a:off x="1513557" y="712470"/>
            <a:ext cx="9599919" cy="5027017"/>
          </a:xfrm>
          <a:prstGeom prst="rect">
            <a:avLst/>
          </a:prstGeom>
        </p:spPr>
        <p:txBody>
          <a:bodyPr wrap="square">
            <a:spAutoFit/>
          </a:bodyPr>
          <a:lstStyle/>
          <a:p>
            <a:pPr lvl="0" algn="l"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[1] 刘展、潘莹丽. 大数据背景下网络调查样本的建模推断问题研究——以广义Boosted模型的</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倾向得分推断为例.统计</a:t>
            </a:r>
            <a:r>
              <a:rPr lang="zh-CN" altLang="zh-CN" kern="100" dirty="0">
                <a:latin typeface="Times New Roman" panose="02020603050405020304" pitchFamily="18" charset="0"/>
                <a:ea typeface="宋体" panose="02010600030101010101" pitchFamily="2" charset="-122"/>
              </a:rPr>
              <a:t>研究</a:t>
            </a:r>
            <a:r>
              <a:rPr lang="en-US" altLang="zh-CN" kern="100" dirty="0">
                <a:latin typeface="Times New Roman" panose="02020603050405020304" pitchFamily="18" charset="0"/>
                <a:ea typeface="宋体" panose="02010600030101010101" pitchFamily="2" charset="-122"/>
              </a:rPr>
              <a:t>(</a:t>
            </a:r>
            <a:r>
              <a:rPr lang="zh-CN" altLang="zh-CN" kern="100" dirty="0">
                <a:latin typeface="Times New Roman" panose="02020603050405020304" pitchFamily="18" charset="0"/>
                <a:ea typeface="宋体" panose="02010600030101010101" pitchFamily="2" charset="-122"/>
              </a:rPr>
              <a:t>CSSCI，权威</a:t>
            </a:r>
            <a:r>
              <a:rPr lang="en-US" altLang="zh-CN" kern="100" dirty="0">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rPr>
              <a:t>，2019，36（9）：93-103.</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zh-CN"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[2] 刘展、潘莹丽. 基于超总体伪设计与组合样本的候选者数据库网络调查的推断研究.应用概率</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zh-CN" kern="100" dirty="0">
                <a:latin typeface="Times New Roman" panose="02020603050405020304" pitchFamily="18" charset="0"/>
                <a:ea typeface="宋体" panose="02010600030101010101" pitchFamily="2" charset="-122"/>
              </a:rPr>
              <a:t>统计</a:t>
            </a:r>
            <a:r>
              <a:rPr lang="en-US" altLang="zh-CN" kern="100" dirty="0">
                <a:latin typeface="Times New Roman" panose="02020603050405020304" pitchFamily="18" charset="0"/>
                <a:ea typeface="宋体" panose="02010600030101010101" pitchFamily="2" charset="-122"/>
              </a:rPr>
              <a:t>(</a:t>
            </a:r>
            <a:r>
              <a:rPr lang="zh-CN" altLang="zh-CN" kern="100" dirty="0">
                <a:latin typeface="Times New Roman" panose="02020603050405020304" pitchFamily="18" charset="0"/>
                <a:ea typeface="宋体" panose="02010600030101010101" pitchFamily="2" charset="-122"/>
              </a:rPr>
              <a:t>中文</a:t>
            </a:r>
            <a:r>
              <a:rPr lang="zh-CN" altLang="en-US" kern="100" dirty="0">
                <a:latin typeface="Times New Roman" panose="02020603050405020304" pitchFamily="18" charset="0"/>
                <a:ea typeface="宋体" panose="02010600030101010101" pitchFamily="2" charset="-122"/>
              </a:rPr>
              <a:t>核心</a:t>
            </a:r>
            <a:r>
              <a:rPr lang="zh-CN" altLang="zh-CN" kern="100" dirty="0">
                <a:latin typeface="Times New Roman" panose="02020603050405020304" pitchFamily="18" charset="0"/>
                <a:ea typeface="宋体" panose="02010600030101010101" pitchFamily="2" charset="-122"/>
              </a:rPr>
              <a:t>期刊</a:t>
            </a:r>
            <a:r>
              <a:rPr lang="en-US" altLang="zh-CN" kern="100" dirty="0">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rPr>
              <a:t>，2019，35（3）：221-232.</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zh-CN"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[3] 刘展、金勇进. 基于贝叶斯伪设计与组合样本的候选者数据库网络调查的推断研究.系统科学</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与</a:t>
            </a:r>
            <a:r>
              <a:rPr lang="zh-CN" altLang="zh-CN" kern="100" dirty="0">
                <a:latin typeface="Times New Roman" panose="02020603050405020304" pitchFamily="18" charset="0"/>
                <a:ea typeface="宋体" panose="02010600030101010101" pitchFamily="2" charset="-122"/>
              </a:rPr>
              <a:t>数学</a:t>
            </a:r>
            <a:r>
              <a:rPr lang="en-US" altLang="zh-CN" kern="100" dirty="0">
                <a:latin typeface="Times New Roman" panose="02020603050405020304" pitchFamily="18" charset="0"/>
                <a:ea typeface="宋体" panose="02010600030101010101" pitchFamily="2" charset="-122"/>
              </a:rPr>
              <a:t>(</a:t>
            </a:r>
            <a:r>
              <a:rPr lang="zh-CN" altLang="zh-CN" kern="100" dirty="0">
                <a:latin typeface="Times New Roman" panose="02020603050405020304" pitchFamily="18" charset="0"/>
                <a:ea typeface="宋体" panose="02010600030101010101" pitchFamily="2" charset="-122"/>
              </a:rPr>
              <a:t>CSCD，中文</a:t>
            </a:r>
            <a:r>
              <a:rPr lang="zh-CN" altLang="en-US" kern="100" dirty="0">
                <a:latin typeface="Times New Roman" panose="02020603050405020304" pitchFamily="18" charset="0"/>
                <a:ea typeface="宋体" panose="02010600030101010101" pitchFamily="2" charset="-122"/>
              </a:rPr>
              <a:t>核心</a:t>
            </a:r>
            <a:r>
              <a:rPr lang="zh-CN" altLang="zh-CN" kern="100" dirty="0">
                <a:latin typeface="Times New Roman" panose="02020603050405020304" pitchFamily="18" charset="0"/>
                <a:ea typeface="宋体" panose="02010600030101010101" pitchFamily="2" charset="-122"/>
              </a:rPr>
              <a:t>期刊</a:t>
            </a:r>
            <a:r>
              <a:rPr lang="en-US" altLang="zh-CN" kern="100" dirty="0">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rPr>
              <a:t>，2019，39（6）：990-1000. </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zh-CN" altLang="zh-CN" sz="1800" kern="100" dirty="0">
              <a:effectLst/>
              <a:latin typeface="Times New Roman" panose="02020603050405020304" pitchFamily="18" charset="0"/>
              <a:ea typeface="宋体" panose="02010600030101010101" pitchFamily="2" charset="-122"/>
            </a:endParaRPr>
          </a:p>
          <a:p>
            <a:pPr algn="dist"/>
            <a:r>
              <a:rPr lang="zh-CN" altLang="zh-CN" sz="1800" kern="100" dirty="0">
                <a:effectLst/>
                <a:latin typeface="Times New Roman" panose="02020603050405020304" pitchFamily="18" charset="0"/>
                <a:ea typeface="宋体" panose="02010600030101010101" pitchFamily="2" charset="-122"/>
              </a:rPr>
              <a:t>[4]</a:t>
            </a:r>
            <a:r>
              <a:rPr lang="en-US" altLang="zh-CN" sz="1800"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刘展．基于倾向得分多层模型的非概率抽样统计推断．统计与决策</a:t>
            </a:r>
            <a:r>
              <a:rPr lang="en-US" altLang="zh-CN" kern="100" dirty="0">
                <a:latin typeface="Times New Roman" panose="02020603050405020304" pitchFamily="18" charset="0"/>
                <a:ea typeface="宋体" panose="02010600030101010101" pitchFamily="2" charset="-122"/>
              </a:rPr>
              <a:t>(CSSCI)</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2018</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23</a:t>
            </a:r>
            <a:r>
              <a:rPr lang="zh-CN" altLang="zh-CN" sz="1800" kern="100" dirty="0">
                <a:effectLst/>
                <a:latin typeface="Times New Roman" panose="02020603050405020304" pitchFamily="18" charset="0"/>
                <a:ea typeface="宋体" panose="02010600030101010101" pitchFamily="2" charset="-122"/>
              </a:rPr>
              <a:t>：</a:t>
            </a:r>
            <a:endParaRPr lang="en-US" altLang="zh-CN" sz="1800" kern="100" dirty="0">
              <a:effectLst/>
              <a:latin typeface="Times New Roman" panose="02020603050405020304" pitchFamily="18" charset="0"/>
              <a:ea typeface="宋体" panose="02010600030101010101" pitchFamily="2" charset="-122"/>
            </a:endParaRPr>
          </a:p>
          <a:p>
            <a:r>
              <a:rPr lang="en-US" altLang="zh-CN" kern="100" dirty="0">
                <a:latin typeface="Times New Roman" panose="02020603050405020304" pitchFamily="18" charset="0"/>
                <a:ea typeface="宋体" panose="02010600030101010101" pitchFamily="2" charset="-122"/>
              </a:rPr>
              <a:t>       </a:t>
            </a:r>
            <a:r>
              <a:rPr lang="en-US" altLang="zh-CN" sz="1800" kern="100" dirty="0">
                <a:effectLst/>
                <a:latin typeface="Times New Roman" panose="02020603050405020304" pitchFamily="18" charset="0"/>
                <a:ea typeface="宋体" panose="02010600030101010101" pitchFamily="2" charset="-122"/>
              </a:rPr>
              <a:t>11-15</a:t>
            </a:r>
            <a:r>
              <a:rPr lang="zh-CN" altLang="zh-CN" sz="1800" kern="100" dirty="0">
                <a:effectLst/>
                <a:latin typeface="Times New Roman" panose="02020603050405020304" pitchFamily="18" charset="0"/>
                <a:ea typeface="宋体" panose="02010600030101010101" pitchFamily="2" charset="-122"/>
              </a:rPr>
              <a:t>．</a:t>
            </a:r>
            <a:endParaRPr lang="en-US" altLang="zh-CN" sz="1800" kern="100" dirty="0">
              <a:effectLst/>
              <a:latin typeface="Times New Roman" panose="02020603050405020304" pitchFamily="18" charset="0"/>
              <a:ea typeface="宋体" panose="02010600030101010101" pitchFamily="2" charset="-122"/>
            </a:endParaRPr>
          </a:p>
          <a:p>
            <a:pPr>
              <a:lnSpc>
                <a:spcPct val="150000"/>
              </a:lnSpc>
            </a:pPr>
            <a:endParaRPr lang="zh-CN" altLang="zh-CN" sz="1800" kern="100" dirty="0">
              <a:effectLst/>
              <a:latin typeface="Times New Roman" panose="02020603050405020304" pitchFamily="18" charset="0"/>
              <a:ea typeface="宋体" panose="02010600030101010101" pitchFamily="2" charset="-122"/>
            </a:endParaRPr>
          </a:p>
          <a:p>
            <a:pPr>
              <a:lnSpc>
                <a:spcPts val="2000"/>
              </a:lnSpc>
            </a:pPr>
            <a:r>
              <a:rPr lang="zh-CN" altLang="zh-CN" sz="1800" kern="100" dirty="0">
                <a:effectLst/>
                <a:latin typeface="Times New Roman" panose="02020603050405020304" pitchFamily="18" charset="0"/>
                <a:ea typeface="宋体" panose="02010600030101010101" pitchFamily="2" charset="-122"/>
              </a:rPr>
              <a:t>[5]</a:t>
            </a:r>
            <a:r>
              <a:rPr lang="en-US" altLang="zh-CN" sz="1800"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刘展．基于倾向得分广义线性模型的非概率抽样统计推断研究．数学的实践与认识</a:t>
            </a:r>
            <a:r>
              <a:rPr lang="en-US" altLang="zh-CN" kern="100" dirty="0">
                <a:latin typeface="Times New Roman" panose="02020603050405020304" pitchFamily="18" charset="0"/>
                <a:ea typeface="宋体" panose="02010600030101010101" pitchFamily="2" charset="-122"/>
              </a:rPr>
              <a:t>(</a:t>
            </a:r>
            <a:r>
              <a:rPr lang="zh-CN" altLang="zh-CN" kern="100" dirty="0">
                <a:latin typeface="Times New Roman" panose="02020603050405020304" pitchFamily="18" charset="0"/>
                <a:ea typeface="宋体" panose="02010600030101010101" pitchFamily="2" charset="-122"/>
              </a:rPr>
              <a:t>中文核</a:t>
            </a:r>
            <a:endParaRPr lang="en-US" altLang="zh-CN" kern="100" dirty="0">
              <a:latin typeface="Times New Roman" panose="02020603050405020304" pitchFamily="18" charset="0"/>
              <a:ea typeface="宋体" panose="02010600030101010101" pitchFamily="2" charset="-122"/>
            </a:endParaRPr>
          </a:p>
          <a:p>
            <a:pPr>
              <a:lnSpc>
                <a:spcPts val="2000"/>
              </a:lnSpc>
            </a:pPr>
            <a:r>
              <a:rPr lang="en-US" altLang="zh-CN" kern="100" dirty="0">
                <a:latin typeface="Times New Roman" panose="02020603050405020304" pitchFamily="18" charset="0"/>
                <a:ea typeface="宋体" panose="02010600030101010101" pitchFamily="2" charset="-122"/>
              </a:rPr>
              <a:t>     </a:t>
            </a:r>
            <a:r>
              <a:rPr lang="zh-CN" altLang="zh-CN" kern="100" dirty="0">
                <a:latin typeface="Times New Roman" panose="02020603050405020304" pitchFamily="18" charset="0"/>
                <a:ea typeface="宋体" panose="02010600030101010101" pitchFamily="2" charset="-122"/>
              </a:rPr>
              <a:t>心期刊</a:t>
            </a:r>
            <a:r>
              <a:rPr lang="en-US" altLang="zh-CN" kern="100" dirty="0">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2018</a:t>
            </a:r>
            <a:r>
              <a:rPr lang="zh-CN" altLang="zh-CN" sz="1800" kern="100" dirty="0">
                <a:effectLst/>
                <a:latin typeface="Times New Roman" panose="02020603050405020304" pitchFamily="18" charset="0"/>
                <a:ea typeface="宋体" panose="02010600030101010101" pitchFamily="2" charset="-122"/>
              </a:rPr>
              <a:t>(16)：175-184．</a:t>
            </a:r>
            <a:endParaRPr lang="en-US" altLang="zh-CN" sz="1800" kern="100" dirty="0">
              <a:effectLst/>
              <a:latin typeface="Times New Roman" panose="02020603050405020304" pitchFamily="18" charset="0"/>
              <a:ea typeface="宋体" panose="02010600030101010101" pitchFamily="2" charset="-122"/>
            </a:endParaRPr>
          </a:p>
          <a:p>
            <a:pPr>
              <a:lnSpc>
                <a:spcPts val="2000"/>
              </a:lnSpc>
            </a:pPr>
            <a:endParaRPr lang="zh-CN"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[6] 金勇进，刘展．大数据背景下非概率抽样的统计推断问题[J]．统计研究</a:t>
            </a:r>
            <a:r>
              <a:rPr lang="en-US" altLang="zh-CN" kern="100" dirty="0">
                <a:latin typeface="Times New Roman" panose="02020603050405020304" pitchFamily="18" charset="0"/>
                <a:ea typeface="宋体" panose="02010600030101010101" pitchFamily="2" charset="-122"/>
              </a:rPr>
              <a:t>(CSSCI</a:t>
            </a:r>
            <a:r>
              <a:rPr lang="zh-CN" altLang="zh-CN" kern="100" dirty="0">
                <a:latin typeface="Times New Roman" panose="02020603050405020304" pitchFamily="18" charset="0"/>
                <a:ea typeface="宋体" panose="02010600030101010101" pitchFamily="2" charset="-122"/>
              </a:rPr>
              <a:t>，权威</a:t>
            </a:r>
            <a:r>
              <a:rPr lang="en-US" altLang="zh-CN" kern="100" dirty="0">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rPr>
              <a:t>，</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2016，33(3)：11-17．</a:t>
            </a:r>
            <a:endPar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2"/>
            </p:custDataLst>
          </p:nvPr>
        </p:nvSpPr>
        <p:spPr>
          <a:xfrm>
            <a:off x="421640" y="243840"/>
            <a:ext cx="2066925" cy="460375"/>
          </a:xfrm>
          <a:prstGeom prst="rect">
            <a:avLst/>
          </a:prstGeom>
        </p:spPr>
        <p:txBody>
          <a:bodyPr wrap="square">
            <a:spAutoFit/>
          </a:bodyPr>
          <a:lstStyle/>
          <a:p>
            <a:pPr lvl="0" algn="ctr" defTabSz="685800">
              <a:defRPr/>
            </a:pPr>
            <a:r>
              <a:rPr lang="zh-CN" altLang="en-US" sz="24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参考文献</a:t>
            </a:r>
          </a:p>
        </p:txBody>
      </p:sp>
      <p:cxnSp>
        <p:nvCxnSpPr>
          <p:cNvPr id="16" name="直接连接符 15"/>
          <p:cNvCxnSpPr/>
          <p:nvPr/>
        </p:nvCxnSpPr>
        <p:spPr>
          <a:xfrm flipV="1">
            <a:off x="974725" y="704215"/>
            <a:ext cx="1019175" cy="8255"/>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2" name="矩形 8"/>
          <p:cNvSpPr/>
          <p:nvPr>
            <p:custDataLst>
              <p:tags r:id="rId1"/>
            </p:custDataLst>
          </p:nvPr>
        </p:nvSpPr>
        <p:spPr>
          <a:xfrm>
            <a:off x="1513558" y="1042341"/>
            <a:ext cx="8863086" cy="6124754"/>
          </a:xfrm>
          <a:prstGeom prst="rect">
            <a:avLst/>
          </a:prstGeom>
        </p:spPr>
        <p:txBody>
          <a:bodyPr wrap="square">
            <a:spAutoFit/>
          </a:bodyPr>
          <a:lstStyle/>
          <a:p>
            <a:pPr lvl="0" algn="l"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marL="266700" indent="-266700"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[7]</a:t>
            </a:r>
            <a:r>
              <a:rPr lang="en-US" altLang="zh-CN" sz="1800"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刘展，金勇进．网络访问固定样本调查的统计推断研究[J]．统计与信息论坛</a:t>
            </a:r>
            <a:r>
              <a:rPr lang="en-US" altLang="zh-CN" kern="100" dirty="0">
                <a:latin typeface="Times New Roman" panose="02020603050405020304" pitchFamily="18" charset="0"/>
                <a:ea typeface="宋体" panose="02010600030101010101" pitchFamily="2" charset="-122"/>
              </a:rPr>
              <a:t>(CSSCI)</a:t>
            </a:r>
          </a:p>
          <a:p>
            <a:pPr marL="266700" indent="-266700" algn="just">
              <a:lnSpc>
                <a:spcPts val="2000"/>
              </a:lnSpc>
              <a:tabLst>
                <a:tab pos="228600" algn="l"/>
                <a:tab pos="342900" algn="l"/>
              </a:tabLst>
            </a:pPr>
            <a:r>
              <a:rPr lang="en-US" altLang="zh-CN" sz="1800"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2017</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32(2)</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 3-10</a:t>
            </a:r>
            <a:r>
              <a:rPr lang="zh-CN" altLang="zh-CN" sz="1800" kern="100" dirty="0">
                <a:effectLst/>
                <a:latin typeface="Times New Roman" panose="02020603050405020304" pitchFamily="18" charset="0"/>
                <a:ea typeface="宋体" panose="02010600030101010101" pitchFamily="2" charset="-122"/>
              </a:rPr>
              <a:t>．</a:t>
            </a:r>
            <a:endParaRPr lang="en-US" altLang="zh-CN" sz="1800" kern="100" dirty="0">
              <a:effectLst/>
              <a:latin typeface="Times New Roman" panose="02020603050405020304" pitchFamily="18" charset="0"/>
              <a:ea typeface="宋体" panose="02010600030101010101" pitchFamily="2" charset="-122"/>
            </a:endParaRPr>
          </a:p>
          <a:p>
            <a:pPr marL="266700" indent="-266700" algn="just">
              <a:lnSpc>
                <a:spcPts val="2000"/>
              </a:lnSpc>
              <a:tabLst>
                <a:tab pos="228600" algn="l"/>
                <a:tab pos="342900" algn="l"/>
              </a:tabLst>
            </a:pPr>
            <a:endParaRPr lang="zh-CN"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[8] 刘展，金勇进．基于倾向得分匹配与加权调整的非概率抽样统计推断方法研究</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[J]．统计与决策</a:t>
            </a:r>
            <a:r>
              <a:rPr lang="en-US" altLang="zh-CN" kern="100" dirty="0">
                <a:latin typeface="Times New Roman" panose="02020603050405020304" pitchFamily="18" charset="0"/>
                <a:ea typeface="宋体" panose="02010600030101010101" pitchFamily="2" charset="-122"/>
              </a:rPr>
              <a:t>(CSSCI)</a:t>
            </a:r>
            <a:r>
              <a:rPr lang="zh-CN" altLang="zh-CN" sz="1800" kern="100" dirty="0">
                <a:effectLst/>
                <a:latin typeface="Times New Roman" panose="02020603050405020304" pitchFamily="18" charset="0"/>
                <a:ea typeface="宋体" panose="02010600030101010101" pitchFamily="2" charset="-122"/>
              </a:rPr>
              <a:t>，2016</a:t>
            </a:r>
            <a:r>
              <a:rPr lang="en-US" altLang="zh-CN" sz="1800" kern="100" dirty="0">
                <a:effectLst/>
                <a:latin typeface="Times New Roman" panose="02020603050405020304" pitchFamily="18" charset="0"/>
                <a:ea typeface="宋体" panose="02010600030101010101" pitchFamily="2" charset="-122"/>
              </a:rPr>
              <a:t>(21)</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4-8</a:t>
            </a:r>
            <a:r>
              <a:rPr lang="zh-CN" altLang="zh-CN" sz="1800" kern="100" dirty="0">
                <a:effectLst/>
                <a:latin typeface="Times New Roman" panose="02020603050405020304" pitchFamily="18" charset="0"/>
                <a:ea typeface="宋体" panose="02010600030101010101" pitchFamily="2" charset="-122"/>
              </a:rPr>
              <a:t>．</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zh-CN"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9</a:t>
            </a:r>
            <a:r>
              <a:rPr lang="zh-CN" altLang="zh-CN" sz="1800" kern="100" dirty="0">
                <a:effectLst/>
                <a:latin typeface="Times New Roman" panose="02020603050405020304" pitchFamily="18" charset="0"/>
                <a:ea typeface="宋体" panose="02010600030101010101" pitchFamily="2" charset="-122"/>
              </a:rPr>
              <a:t>] 刘展，金勇进，韩显男．基于倾向得分匹配的缺失数据插补方法[J]．数学的实践与</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认识</a:t>
            </a:r>
            <a:r>
              <a:rPr lang="en-US" altLang="zh-CN" kern="100" dirty="0">
                <a:latin typeface="Times New Roman" panose="02020603050405020304" pitchFamily="18" charset="0"/>
                <a:ea typeface="宋体" panose="02010600030101010101" pitchFamily="2" charset="-122"/>
              </a:rPr>
              <a:t>(</a:t>
            </a:r>
            <a:r>
              <a:rPr lang="zh-CN" altLang="zh-CN" kern="100" dirty="0">
                <a:latin typeface="Times New Roman" panose="02020603050405020304" pitchFamily="18" charset="0"/>
                <a:ea typeface="宋体" panose="02010600030101010101" pitchFamily="2" charset="-122"/>
              </a:rPr>
              <a:t>中文核心期刊</a:t>
            </a:r>
            <a:r>
              <a:rPr lang="en-US" altLang="zh-CN" kern="100" dirty="0">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rPr>
              <a:t>， 2016，46 (12)：193-201．</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zh-CN"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[10] 刘展．自选式网络调查的统计推断研究[J]．暨南学报哲学社会科学版</a:t>
            </a:r>
            <a:r>
              <a:rPr lang="en-US" altLang="zh-CN" kern="100" dirty="0">
                <a:latin typeface="Times New Roman" panose="02020603050405020304" pitchFamily="18" charset="0"/>
                <a:ea typeface="宋体" panose="02010600030101010101" pitchFamily="2" charset="-122"/>
              </a:rPr>
              <a:t>(CSSCI)</a:t>
            </a:r>
            <a:r>
              <a:rPr lang="zh-CN" altLang="zh-CN" sz="1800" kern="100" dirty="0">
                <a:effectLst/>
                <a:latin typeface="Times New Roman" panose="02020603050405020304" pitchFamily="18" charset="0"/>
                <a:ea typeface="宋体" panose="02010600030101010101" pitchFamily="2" charset="-122"/>
              </a:rPr>
              <a:t>，</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2015，9：106-111．</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en-US" altLang="zh-CN" kern="100" dirty="0">
              <a:latin typeface="Times New Roman" panose="02020603050405020304" pitchFamily="18" charset="0"/>
              <a:ea typeface="宋体" panose="02010600030101010101" pitchFamily="2" charset="-122"/>
            </a:endParaRPr>
          </a:p>
          <a:p>
            <a:r>
              <a:rPr lang="en-US" altLang="zh-CN" sz="1800" kern="100" dirty="0">
                <a:effectLst/>
                <a:latin typeface="Times New Roman" panose="02020603050405020304" pitchFamily="18" charset="0"/>
                <a:ea typeface="宋体" panose="02010600030101010101" pitchFamily="2" charset="-122"/>
              </a:rPr>
              <a:t>[11] </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刘展、潘莹丽</a:t>
            </a:r>
            <a:r>
              <a:rPr lang="en-US" altLang="zh-CN" kern="100" dirty="0">
                <a:latin typeface="Times New Roman" panose="02020603050405020304" pitchFamily="18" charset="0"/>
                <a:ea typeface="宋体" panose="02010600030101010101" pitchFamily="2" charset="-122"/>
              </a:rPr>
              <a:t>. </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基于倾向得分的伪权数构造与混合样本推断研究</a:t>
            </a:r>
            <a:r>
              <a:rPr lang="zh-CN" altLang="zh-CN" kern="100" dirty="0">
                <a:ea typeface="Times New Roman" panose="02020603050405020304" pitchFamily="18" charset="0"/>
              </a:rPr>
              <a:t> </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．统计与决策</a:t>
            </a:r>
            <a:r>
              <a:rPr lang="en-US" altLang="zh-CN" kern="100" dirty="0">
                <a:latin typeface="Times New Roman" panose="02020603050405020304" pitchFamily="18" charset="0"/>
                <a:ea typeface="宋体" panose="02010600030101010101" pitchFamily="2" charset="-122"/>
              </a:rPr>
              <a:t>(CS</a:t>
            </a:r>
          </a:p>
          <a:p>
            <a:r>
              <a:rPr lang="en-US" altLang="zh-CN" kern="100" dirty="0">
                <a:latin typeface="Times New Roman" panose="02020603050405020304" pitchFamily="18" charset="0"/>
                <a:ea typeface="宋体" panose="02010600030101010101" pitchFamily="2" charset="-122"/>
              </a:rPr>
              <a:t>       SCI)</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宋体" panose="02010600030101010101" pitchFamily="2" charset="-122"/>
              </a:rPr>
              <a:t>2021, 37(2)</a:t>
            </a:r>
            <a:r>
              <a:rPr lang="zh-CN" altLang="en-US" kern="100" dirty="0">
                <a:latin typeface="Times New Roman" panose="02020603050405020304" pitchFamily="18" charset="0"/>
                <a:ea typeface="宋体" panose="02010600030101010101" pitchFamily="2" charset="-122"/>
              </a:rPr>
              <a:t>：</a:t>
            </a:r>
            <a:r>
              <a:rPr lang="en-US" altLang="zh-CN" kern="100" dirty="0">
                <a:latin typeface="Times New Roman" panose="02020603050405020304" pitchFamily="18" charset="0"/>
                <a:ea typeface="宋体" panose="02010600030101010101" pitchFamily="2" charset="-122"/>
              </a:rPr>
              <a:t>20-24</a:t>
            </a:r>
            <a:r>
              <a:rPr lang="zh-CN" altLang="en-US" kern="100" dirty="0">
                <a:latin typeface="Times New Roman" panose="02020603050405020304" pitchFamily="18" charset="0"/>
                <a:ea typeface="宋体" panose="02010600030101010101" pitchFamily="2" charset="-122"/>
              </a:rPr>
              <a:t>．</a:t>
            </a:r>
            <a:endParaRPr lang="zh-CN" altLang="zh-CN" kern="100" dirty="0">
              <a:latin typeface="Times New Roman" panose="02020603050405020304" pitchFamily="18" charset="0"/>
              <a:ea typeface="宋体" panose="02010600030101010101" pitchFamily="2" charset="-122"/>
            </a:endParaRPr>
          </a:p>
          <a:p>
            <a:pPr algn="l">
              <a:lnSpc>
                <a:spcPts val="2000"/>
              </a:lnSpc>
              <a:tabLst>
                <a:tab pos="2628900" algn="l"/>
                <a:tab pos="2743200" algn="l"/>
                <a:tab pos="2857500" algn="l"/>
                <a:tab pos="2971800" algn="l"/>
                <a:tab pos="5029200" algn="l"/>
              </a:tabLst>
            </a:pPr>
            <a:endParaRPr lang="zh-CN" altLang="zh-CN" sz="1800" kern="100" dirty="0">
              <a:effectLst/>
              <a:latin typeface="Times New Roman" panose="02020603050405020304" pitchFamily="18" charset="0"/>
              <a:ea typeface="宋体" panose="02010600030101010101" pitchFamily="2" charset="-122"/>
            </a:endParaRPr>
          </a:p>
          <a:p>
            <a:pPr>
              <a:lnSpc>
                <a:spcPts val="2000"/>
              </a:lnSpc>
              <a:tabLst>
                <a:tab pos="2628900" algn="l"/>
                <a:tab pos="2743200" algn="l"/>
                <a:tab pos="2857500" algn="l"/>
                <a:tab pos="2971800" algn="l"/>
                <a:tab pos="5029200" algn="l"/>
              </a:tabLst>
            </a:pPr>
            <a:r>
              <a:rPr lang="en-US" altLang="zh-CN" sz="1800" kern="100" dirty="0">
                <a:effectLst/>
                <a:latin typeface="Times New Roman" panose="02020603050405020304" pitchFamily="18" charset="0"/>
                <a:ea typeface="宋体" panose="02010600030101010101" pitchFamily="2" charset="-122"/>
              </a:rPr>
              <a:t>[12</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刘展，潘莹丽，蔡雯．混合样本的小域模型推断研究</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[J]</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．统计与决策</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(CSSCI)</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a:lnSpc>
                <a:spcPts val="2000"/>
              </a:lnSpc>
              <a:tabLst>
                <a:tab pos="2628900" algn="l"/>
                <a:tab pos="2743200" algn="l"/>
                <a:tab pos="2857500" algn="l"/>
                <a:tab pos="2971800" algn="l"/>
                <a:tab pos="5029200" algn="l"/>
              </a:tabLst>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2021, 37(20): 5-9</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a:t>
            </a:r>
          </a:p>
          <a:p>
            <a:endParaRPr lang="zh-CN" altLang="en-US" kern="100" dirty="0">
              <a:latin typeface="Times New Roman" panose="02020603050405020304" pitchFamily="18" charset="0"/>
              <a:ea typeface="宋体" panose="02010600030101010101" pitchFamily="2" charset="-122"/>
              <a:cs typeface="Times New Roman" panose="02020603050405020304" pitchFamily="18" charset="0"/>
              <a:sym typeface="汉仪细等线简" panose="00020600040101010101" pitchFamily="18" charset="-122"/>
            </a:endParaRPr>
          </a:p>
          <a:p>
            <a:pPr lvl="0" algn="ctr"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algn="ctr" defTabSz="685800">
              <a:defRPr/>
            </a:pPr>
            <a:endPar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2"/>
            </p:custDataLst>
          </p:nvPr>
        </p:nvSpPr>
        <p:spPr>
          <a:xfrm>
            <a:off x="421640" y="243840"/>
            <a:ext cx="2066925" cy="460375"/>
          </a:xfrm>
          <a:prstGeom prst="rect">
            <a:avLst/>
          </a:prstGeom>
        </p:spPr>
        <p:txBody>
          <a:bodyPr wrap="square">
            <a:spAutoFit/>
          </a:bodyPr>
          <a:lstStyle/>
          <a:p>
            <a:pPr lvl="0" algn="ctr" defTabSz="685800">
              <a:defRPr/>
            </a:pPr>
            <a:r>
              <a:rPr lang="zh-CN" altLang="en-US" sz="24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参考文献</a:t>
            </a:r>
          </a:p>
        </p:txBody>
      </p:sp>
      <p:cxnSp>
        <p:nvCxnSpPr>
          <p:cNvPr id="16" name="直接连接符 15"/>
          <p:cNvCxnSpPr/>
          <p:nvPr/>
        </p:nvCxnSpPr>
        <p:spPr>
          <a:xfrm flipV="1">
            <a:off x="974725" y="704215"/>
            <a:ext cx="1019175" cy="8255"/>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4332"/>
            <a:ext cx="4833668" cy="97366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2" name="矩形 8"/>
          <p:cNvSpPr/>
          <p:nvPr>
            <p:custDataLst>
              <p:tags r:id="rId1"/>
            </p:custDataLst>
          </p:nvPr>
        </p:nvSpPr>
        <p:spPr>
          <a:xfrm>
            <a:off x="1495885" y="784433"/>
            <a:ext cx="8863086" cy="5339923"/>
          </a:xfrm>
          <a:prstGeom prst="rect">
            <a:avLst/>
          </a:prstGeom>
        </p:spPr>
        <p:txBody>
          <a:bodyPr wrap="square">
            <a:spAutoFit/>
          </a:bodyPr>
          <a:lstStyle/>
          <a:p>
            <a:pPr lvl="0" algn="l"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marL="266700" indent="-266700"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13</a:t>
            </a:r>
            <a:r>
              <a:rPr lang="zh-CN" altLang="zh-CN" sz="1800" kern="100" dirty="0">
                <a:effectLst/>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王俊、刘展</a:t>
            </a:r>
            <a:r>
              <a:rPr lang="en-US" altLang="zh-CN" sz="1800"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概率</a:t>
            </a:r>
            <a:r>
              <a:rPr lang="en-US" altLang="zh-CN" sz="1800" kern="100" dirty="0">
                <a:effectLst/>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非概率混合样本的统计推断问题研究</a:t>
            </a:r>
            <a:r>
              <a:rPr lang="en-US" altLang="zh-CN" sz="1800"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数理统计与管理</a:t>
            </a:r>
            <a:r>
              <a:rPr lang="zh-CN" altLang="en-US" kern="100" dirty="0">
                <a:latin typeface="Times New Roman" panose="02020603050405020304" pitchFamily="18" charset="0"/>
                <a:ea typeface="宋体" panose="02010600030101010101" pitchFamily="2" charset="-122"/>
              </a:rPr>
              <a:t> </a:t>
            </a:r>
            <a:r>
              <a:rPr lang="en-US" altLang="zh-CN" kern="100" dirty="0">
                <a:latin typeface="Times New Roman" panose="02020603050405020304" pitchFamily="18" charset="0"/>
                <a:ea typeface="宋体" panose="02010600030101010101" pitchFamily="2" charset="-122"/>
              </a:rPr>
              <a:t>(CSSCI</a:t>
            </a:r>
            <a:r>
              <a:rPr lang="zh-CN" altLang="en-US" kern="100" dirty="0">
                <a:latin typeface="Times New Roman" panose="02020603050405020304" pitchFamily="18" charset="0"/>
                <a:ea typeface="宋体" panose="02010600030101010101" pitchFamily="2" charset="-122"/>
              </a:rPr>
              <a:t>）</a:t>
            </a:r>
            <a:r>
              <a:rPr lang="en-US" altLang="zh-CN" kern="100" dirty="0">
                <a:latin typeface="Times New Roman" panose="02020603050405020304" pitchFamily="18" charset="0"/>
                <a:ea typeface="宋体" panose="02010600030101010101" pitchFamily="2" charset="-122"/>
              </a:rPr>
              <a:t>.</a:t>
            </a:r>
          </a:p>
          <a:p>
            <a:pPr marL="266700" indent="-266700" algn="just">
              <a:lnSpc>
                <a:spcPts val="2000"/>
              </a:lnSpc>
              <a:tabLst>
                <a:tab pos="228600" algn="l"/>
                <a:tab pos="342900" algn="l"/>
              </a:tabLst>
            </a:pPr>
            <a:r>
              <a:rPr lang="en-US" altLang="zh-CN" sz="1800" kern="100" dirty="0">
                <a:effectLst/>
                <a:latin typeface="Times New Roman" panose="02020603050405020304" pitchFamily="18" charset="0"/>
                <a:ea typeface="宋体" panose="02010600030101010101" pitchFamily="2" charset="-122"/>
              </a:rPr>
              <a:t>       , 2020.9.</a:t>
            </a:r>
          </a:p>
          <a:p>
            <a:pPr marL="266700" indent="-266700" algn="just">
              <a:lnSpc>
                <a:spcPts val="2000"/>
              </a:lnSpc>
              <a:tabLst>
                <a:tab pos="228600" algn="l"/>
                <a:tab pos="342900" algn="l"/>
              </a:tabLst>
            </a:pPr>
            <a:endParaRPr lang="zh-CN" altLang="zh-CN" sz="1800" kern="100" dirty="0">
              <a:effectLst/>
              <a:latin typeface="Times New Roman" panose="02020603050405020304" pitchFamily="18" charset="0"/>
              <a:ea typeface="宋体" panose="02010600030101010101" pitchFamily="2" charset="-122"/>
            </a:endParaRPr>
          </a:p>
          <a:p>
            <a:pPr algn="l">
              <a:lnSpc>
                <a:spcPts val="2000"/>
              </a:lnSpc>
              <a:tabLst>
                <a:tab pos="2628900" algn="l"/>
                <a:tab pos="2743200" algn="l"/>
                <a:tab pos="2857500" algn="l"/>
                <a:tab pos="2971800" algn="l"/>
                <a:tab pos="5029200" algn="l"/>
              </a:tabLst>
            </a:pP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14</a:t>
            </a:r>
            <a:r>
              <a:rPr lang="zh-CN" altLang="zh-CN" sz="1800" kern="100" dirty="0">
                <a:effectLst/>
                <a:latin typeface="Times New Roman" panose="02020603050405020304" pitchFamily="18" charset="0"/>
                <a:ea typeface="宋体" panose="02010600030101010101" pitchFamily="2" charset="-122"/>
              </a:rPr>
              <a:t>]</a:t>
            </a:r>
            <a:r>
              <a:rPr lang="zh-CN" altLang="en-US" sz="1800" kern="100" dirty="0">
                <a:effectLst/>
                <a:latin typeface="Times New Roman" panose="02020603050405020304" pitchFamily="18" charset="0"/>
                <a:ea typeface="宋体" panose="02010600030101010101" pitchFamily="2" charset="-122"/>
              </a:rPr>
              <a:t>刘 展、潘莹丽、石寒</a:t>
            </a:r>
            <a:r>
              <a:rPr lang="en-US" altLang="zh-CN" sz="1800" kern="100" dirty="0">
                <a:effectLst/>
                <a:latin typeface="Times New Roman" panose="02020603050405020304" pitchFamily="18" charset="0"/>
                <a:ea typeface="宋体" panose="02010600030101010101" pitchFamily="2" charset="-122"/>
              </a:rPr>
              <a:t>. </a:t>
            </a:r>
            <a:r>
              <a:rPr lang="zh-CN" altLang="en-US" sz="1800" kern="100" dirty="0">
                <a:effectLst/>
                <a:latin typeface="Times New Roman" panose="02020603050405020304" pitchFamily="18" charset="0"/>
                <a:ea typeface="宋体" panose="02010600030101010101" pitchFamily="2" charset="-122"/>
              </a:rPr>
              <a:t>基于</a:t>
            </a:r>
            <a:r>
              <a:rPr lang="en-US" altLang="zh-CN" sz="1800" kern="100" dirty="0">
                <a:effectLst/>
                <a:latin typeface="Times New Roman" panose="02020603050405020304" pitchFamily="18" charset="0"/>
                <a:ea typeface="宋体" panose="02010600030101010101" pitchFamily="2" charset="-122"/>
              </a:rPr>
              <a:t>Adaptive LASSO Logistic</a:t>
            </a:r>
            <a:r>
              <a:rPr lang="zh-CN" altLang="en-US" sz="1800" kern="100" dirty="0">
                <a:effectLst/>
                <a:latin typeface="Times New Roman" panose="02020603050405020304" pitchFamily="18" charset="0"/>
                <a:ea typeface="宋体" panose="02010600030101010101" pitchFamily="2" charset="-122"/>
              </a:rPr>
              <a:t>倾向得分模型的网络调查样</a:t>
            </a:r>
            <a:endParaRPr lang="en-US" altLang="zh-CN" sz="1800" kern="100" dirty="0">
              <a:effectLst/>
              <a:latin typeface="Times New Roman" panose="02020603050405020304" pitchFamily="18" charset="0"/>
              <a:ea typeface="宋体" panose="02010600030101010101" pitchFamily="2" charset="-122"/>
            </a:endParaRPr>
          </a:p>
          <a:p>
            <a:pPr algn="l">
              <a:lnSpc>
                <a:spcPts val="2000"/>
              </a:lnSpc>
              <a:tabLst>
                <a:tab pos="2628900" algn="l"/>
                <a:tab pos="2743200" algn="l"/>
                <a:tab pos="2857500" algn="l"/>
                <a:tab pos="2971800" algn="l"/>
                <a:tab pos="5029200" algn="l"/>
              </a:tabLst>
            </a:pPr>
            <a:r>
              <a:rPr lang="en-US" altLang="zh-CN" kern="100" dirty="0">
                <a:latin typeface="Times New Roman" panose="02020603050405020304" pitchFamily="18" charset="0"/>
                <a:ea typeface="宋体" panose="02010600030101010101" pitchFamily="2" charset="-122"/>
              </a:rPr>
              <a:t>       </a:t>
            </a:r>
            <a:r>
              <a:rPr lang="zh-CN" altLang="en-US" sz="1800" kern="100" dirty="0">
                <a:effectLst/>
                <a:latin typeface="Times New Roman" panose="02020603050405020304" pitchFamily="18" charset="0"/>
                <a:ea typeface="宋体" panose="02010600030101010101" pitchFamily="2" charset="-122"/>
              </a:rPr>
              <a:t>本推断研究</a:t>
            </a:r>
            <a:r>
              <a:rPr lang="zh-CN" altLang="zh-CN" sz="1800" kern="100" dirty="0">
                <a:effectLst/>
                <a:latin typeface="Times New Roman" panose="02020603050405020304" pitchFamily="18" charset="0"/>
                <a:ea typeface="宋体" panose="02010600030101010101" pitchFamily="2" charset="-122"/>
              </a:rPr>
              <a:t>．统计与决策</a:t>
            </a:r>
            <a:r>
              <a:rPr lang="en-US" altLang="zh-CN" sz="1800" kern="100" dirty="0">
                <a:effectLst/>
                <a:latin typeface="Times New Roman" panose="02020603050405020304" pitchFamily="18" charset="0"/>
                <a:ea typeface="宋体" panose="02010600030101010101" pitchFamily="2" charset="-122"/>
              </a:rPr>
              <a:t>(CSSCI)</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2020</a:t>
            </a:r>
            <a:r>
              <a:rPr lang="zh-CN" altLang="zh-CN" sz="1800" kern="100" dirty="0">
                <a:effectLst/>
                <a:latin typeface="Times New Roman" panose="02020603050405020304" pitchFamily="18" charset="0"/>
                <a:ea typeface="宋体" panose="02010600030101010101" pitchFamily="2" charset="-122"/>
              </a:rPr>
              <a:t>，录用．</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[15]</a:t>
            </a:r>
            <a:r>
              <a:rPr lang="zh-CN" altLang="en-US" sz="1800" kern="100" dirty="0">
                <a:effectLst/>
                <a:latin typeface="Times New Roman" panose="02020603050405020304" pitchFamily="18" charset="0"/>
                <a:ea typeface="宋体" panose="02010600030101010101" pitchFamily="2" charset="-122"/>
              </a:rPr>
              <a:t>刘展，潘莹丽，金美玲．大数据背景下网络调查样本的随机森林倾向得分模型推</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en-US" sz="1800" kern="100" dirty="0">
                <a:effectLst/>
                <a:latin typeface="Times New Roman" panose="02020603050405020304" pitchFamily="18" charset="0"/>
                <a:ea typeface="宋体" panose="02010600030101010101" pitchFamily="2" charset="-122"/>
              </a:rPr>
              <a:t>断研究</a:t>
            </a:r>
            <a:r>
              <a:rPr lang="en-US" altLang="zh-CN" sz="1800" kern="100" dirty="0">
                <a:effectLst/>
                <a:latin typeface="Times New Roman" panose="02020603050405020304" pitchFamily="18" charset="0"/>
                <a:ea typeface="宋体" panose="02010600030101010101" pitchFamily="2" charset="-122"/>
              </a:rPr>
              <a:t>[J]</a:t>
            </a:r>
            <a:r>
              <a:rPr lang="zh-CN" altLang="en-US" sz="1800" kern="100" dirty="0">
                <a:effectLst/>
                <a:latin typeface="Times New Roman" panose="02020603050405020304" pitchFamily="18" charset="0"/>
                <a:ea typeface="宋体" panose="02010600030101010101" pitchFamily="2" charset="-122"/>
              </a:rPr>
              <a:t>．统计研究</a:t>
            </a:r>
            <a:r>
              <a:rPr lang="en-US" altLang="zh-CN" sz="1800" kern="100" dirty="0">
                <a:effectLst/>
                <a:latin typeface="Times New Roman" panose="02020603050405020304" pitchFamily="18" charset="0"/>
                <a:ea typeface="宋体" panose="02010600030101010101" pitchFamily="2" charset="-122"/>
              </a:rPr>
              <a:t>(CSSCI</a:t>
            </a:r>
            <a:r>
              <a:rPr lang="zh-CN" altLang="en-US" sz="1800" kern="100" dirty="0">
                <a:effectLst/>
                <a:latin typeface="Times New Roman" panose="02020603050405020304" pitchFamily="18" charset="0"/>
                <a:ea typeface="宋体" panose="02010600030101010101" pitchFamily="2" charset="-122"/>
              </a:rPr>
              <a:t>，权威</a:t>
            </a:r>
            <a:r>
              <a:rPr lang="en-US" altLang="zh-CN" sz="1800" kern="100" dirty="0">
                <a:effectLst/>
                <a:latin typeface="Times New Roman" panose="02020603050405020304" pitchFamily="18" charset="0"/>
                <a:ea typeface="宋体" panose="02010600030101010101" pitchFamily="2" charset="-122"/>
              </a:rPr>
              <a:t>)</a:t>
            </a:r>
            <a:r>
              <a:rPr lang="zh-CN" altLang="en-US"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2021</a:t>
            </a:r>
            <a:r>
              <a:rPr lang="zh-CN" altLang="en-US"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38(11): 130-140</a:t>
            </a:r>
            <a:r>
              <a:rPr lang="zh-CN" altLang="en-US" sz="1800" kern="100" dirty="0">
                <a:effectLst/>
                <a:latin typeface="Times New Roman" panose="02020603050405020304" pitchFamily="18" charset="0"/>
                <a:ea typeface="宋体" panose="02010600030101010101" pitchFamily="2" charset="-122"/>
              </a:rPr>
              <a:t>．</a:t>
            </a:r>
          </a:p>
          <a:p>
            <a:pPr algn="just">
              <a:lnSpc>
                <a:spcPts val="2000"/>
              </a:lnSpc>
              <a:tabLst>
                <a:tab pos="228600" algn="l"/>
                <a:tab pos="342900" algn="l"/>
              </a:tabLst>
            </a:pP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16</a:t>
            </a:r>
            <a:r>
              <a:rPr lang="zh-CN" altLang="zh-CN" sz="1800" kern="100" dirty="0">
                <a:effectLst/>
                <a:latin typeface="Times New Roman" panose="02020603050405020304" pitchFamily="18" charset="0"/>
                <a:ea typeface="宋体" panose="02010600030101010101" pitchFamily="2" charset="-122"/>
              </a:rPr>
              <a:t>] 刘展</a:t>
            </a:r>
            <a:r>
              <a:rPr lang="en-US" altLang="zh-CN" sz="1800" kern="100" dirty="0">
                <a:effectLst/>
                <a:latin typeface="Times New Roman" panose="02020603050405020304" pitchFamily="18" charset="0"/>
                <a:ea typeface="宋体" panose="02010600030101010101" pitchFamily="2" charset="-122"/>
              </a:rPr>
              <a:t>, </a:t>
            </a:r>
            <a:r>
              <a:rPr lang="zh-CN" altLang="en-US" sz="1800" kern="100" dirty="0">
                <a:effectLst/>
                <a:latin typeface="Times New Roman" panose="02020603050405020304" pitchFamily="18" charset="0"/>
                <a:ea typeface="宋体" panose="02010600030101010101" pitchFamily="2" charset="-122"/>
              </a:rPr>
              <a:t>王林，潘莹丽，叶桉均</a:t>
            </a:r>
            <a:r>
              <a:rPr lang="en-US" altLang="zh-CN" sz="1800" kern="100" dirty="0">
                <a:effectLst/>
                <a:latin typeface="Times New Roman" panose="02020603050405020304" pitchFamily="18" charset="0"/>
                <a:ea typeface="宋体" panose="02010600030101010101" pitchFamily="2" charset="-122"/>
              </a:rPr>
              <a:t>. </a:t>
            </a:r>
            <a:r>
              <a:rPr lang="zh-CN" altLang="en-US" sz="1800" kern="100" dirty="0">
                <a:effectLst/>
                <a:latin typeface="Times New Roman" panose="02020603050405020304" pitchFamily="18" charset="0"/>
                <a:ea typeface="宋体" panose="02010600030101010101" pitchFamily="2" charset="-122"/>
              </a:rPr>
              <a:t>大数据背景下网络调查样本的超总体局部多项式回归</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zh-CN" altLang="en-US" sz="1800" kern="100" dirty="0">
                <a:effectLst/>
                <a:latin typeface="Times New Roman" panose="02020603050405020304" pitchFamily="18" charset="0"/>
                <a:ea typeface="宋体" panose="02010600030101010101" pitchFamily="2" charset="-122"/>
              </a:rPr>
              <a:t>模型推断研究，</a:t>
            </a:r>
            <a:r>
              <a:rPr lang="en-US" altLang="zh-CN" sz="1800" kern="100" dirty="0">
                <a:effectLst/>
                <a:latin typeface="Times New Roman" panose="02020603050405020304" pitchFamily="18" charset="0"/>
                <a:ea typeface="宋体" panose="02010600030101010101" pitchFamily="2" charset="-122"/>
              </a:rPr>
              <a:t>2021</a:t>
            </a:r>
            <a:r>
              <a:rPr lang="zh-CN" altLang="en-US" sz="1800" kern="100" dirty="0">
                <a:effectLst/>
                <a:latin typeface="Times New Roman" panose="02020603050405020304" pitchFamily="18" charset="0"/>
                <a:ea typeface="宋体" panose="02010600030101010101" pitchFamily="2" charset="-122"/>
              </a:rPr>
              <a:t>，在审</a:t>
            </a:r>
            <a:r>
              <a:rPr lang="en-US" altLang="zh-CN" sz="1800" kern="100" dirty="0">
                <a:effectLst/>
                <a:latin typeface="Times New Roman" panose="02020603050405020304" pitchFamily="18" charset="0"/>
                <a:ea typeface="宋体" panose="02010600030101010101" pitchFamily="2" charset="-122"/>
              </a:rPr>
              <a:t>.</a:t>
            </a:r>
            <a:r>
              <a:rPr lang="zh-CN" altLang="en-US" sz="1800" kern="100" dirty="0">
                <a:effectLst/>
                <a:latin typeface="Times New Roman" panose="02020603050405020304" pitchFamily="18" charset="0"/>
                <a:ea typeface="宋体" panose="02010600030101010101" pitchFamily="2" charset="-122"/>
              </a:rPr>
              <a:t> </a:t>
            </a: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endParaRPr lang="en-US" altLang="zh-CN" kern="100" dirty="0">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zh-CN" altLang="zh-CN" sz="1800" kern="100" dirty="0">
                <a:effectLst/>
                <a:latin typeface="Times New Roman" panose="02020603050405020304" pitchFamily="18" charset="0"/>
                <a:ea typeface="宋体" panose="02010600030101010101" pitchFamily="2" charset="-122"/>
              </a:rPr>
              <a:t>[1</a:t>
            </a:r>
            <a:r>
              <a:rPr lang="en-US" altLang="zh-CN" sz="1800" kern="100" dirty="0">
                <a:effectLst/>
                <a:latin typeface="Times New Roman" panose="02020603050405020304" pitchFamily="18" charset="0"/>
                <a:ea typeface="宋体" panose="02010600030101010101" pitchFamily="2" charset="-122"/>
              </a:rPr>
              <a:t>7</a:t>
            </a:r>
            <a:r>
              <a:rPr lang="zh-CN" altLang="zh-CN" sz="1800" kern="100" dirty="0">
                <a:effectLst/>
                <a:latin typeface="Times New Roman" panose="02020603050405020304" pitchFamily="18" charset="0"/>
                <a:ea typeface="宋体" panose="02010600030101010101" pitchFamily="2" charset="-122"/>
              </a:rPr>
              <a:t>] </a:t>
            </a:r>
            <a:r>
              <a:rPr lang="en-US" altLang="zh-CN" sz="1800" kern="100" dirty="0">
                <a:effectLst/>
                <a:latin typeface="Times New Roman" panose="02020603050405020304" pitchFamily="18" charset="0"/>
                <a:ea typeface="宋体" panose="02010600030101010101" pitchFamily="2" charset="-122"/>
              </a:rPr>
              <a:t>Zhan Liu, </a:t>
            </a:r>
            <a:r>
              <a:rPr lang="en-US" altLang="zh-CN" sz="1800" kern="100" dirty="0" err="1">
                <a:effectLst/>
                <a:latin typeface="Times New Roman" panose="02020603050405020304" pitchFamily="18" charset="0"/>
                <a:ea typeface="宋体" panose="02010600030101010101" pitchFamily="2" charset="-122"/>
              </a:rPr>
              <a:t>Yingli</a:t>
            </a:r>
            <a:r>
              <a:rPr lang="en-US" altLang="zh-CN" sz="1800" kern="100" dirty="0">
                <a:effectLst/>
                <a:latin typeface="Times New Roman" panose="02020603050405020304" pitchFamily="18" charset="0"/>
                <a:ea typeface="宋体" panose="02010600030101010101" pitchFamily="2" charset="-122"/>
              </a:rPr>
              <a:t> Pan, </a:t>
            </a:r>
            <a:r>
              <a:rPr lang="en-US" altLang="zh-CN" sz="1800" kern="100" dirty="0" err="1">
                <a:effectLst/>
                <a:latin typeface="Times New Roman" panose="02020603050405020304" pitchFamily="18" charset="0"/>
                <a:ea typeface="宋体" panose="02010600030101010101" pitchFamily="2" charset="-122"/>
              </a:rPr>
              <a:t>Chaofeng</a:t>
            </a:r>
            <a:r>
              <a:rPr lang="en-US" altLang="zh-CN" sz="1800" kern="100" dirty="0">
                <a:effectLst/>
                <a:latin typeface="Times New Roman" panose="02020603050405020304" pitchFamily="18" charset="0"/>
                <a:ea typeface="宋体" panose="02010600030101010101" pitchFamily="2" charset="-122"/>
              </a:rPr>
              <a:t> Tu. Estimation for volunteer web survey samples using</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en-US" altLang="zh-CN" sz="1800" kern="100" dirty="0">
                <a:effectLst/>
                <a:latin typeface="Times New Roman" panose="02020603050405020304" pitchFamily="18" charset="0"/>
                <a:ea typeface="宋体" panose="02010600030101010101" pitchFamily="2" charset="-122"/>
              </a:rPr>
              <a:t>a model-combing approach. 2019, Under review.</a:t>
            </a:r>
          </a:p>
          <a:p>
            <a:pPr algn="just">
              <a:lnSpc>
                <a:spcPts val="2000"/>
              </a:lnSpc>
              <a:tabLst>
                <a:tab pos="228600" algn="l"/>
                <a:tab pos="342900" algn="l"/>
              </a:tabLst>
            </a:pP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sz="1800" kern="100" dirty="0">
                <a:effectLst/>
                <a:latin typeface="Times New Roman" panose="02020603050405020304" pitchFamily="18" charset="0"/>
                <a:ea typeface="宋体" panose="02010600030101010101" pitchFamily="2" charset="-122"/>
              </a:rPr>
              <a:t>[18] Zhan Liu, </a:t>
            </a:r>
            <a:r>
              <a:rPr lang="en-US" altLang="zh-CN" sz="1800" kern="100" dirty="0" err="1">
                <a:effectLst/>
                <a:latin typeface="Times New Roman" panose="02020603050405020304" pitchFamily="18" charset="0"/>
                <a:ea typeface="宋体" panose="02010600030101010101" pitchFamily="2" charset="-122"/>
              </a:rPr>
              <a:t>Yingli</a:t>
            </a:r>
            <a:r>
              <a:rPr lang="en-US" altLang="zh-CN" sz="1800" kern="100" dirty="0">
                <a:effectLst/>
                <a:latin typeface="Times New Roman" panose="02020603050405020304" pitchFamily="18" charset="0"/>
                <a:ea typeface="宋体" panose="02010600030101010101" pitchFamily="2" charset="-122"/>
              </a:rPr>
              <a:t> Pan, </a:t>
            </a:r>
            <a:r>
              <a:rPr lang="en-US" altLang="zh-CN" sz="1800" kern="100" dirty="0" err="1">
                <a:effectLst/>
                <a:latin typeface="Times New Roman" panose="02020603050405020304" pitchFamily="18" charset="0"/>
                <a:ea typeface="宋体" panose="02010600030101010101" pitchFamily="2" charset="-122"/>
              </a:rPr>
              <a:t>Chaofeng</a:t>
            </a:r>
            <a:r>
              <a:rPr lang="en-US" altLang="zh-CN" sz="1800" kern="100" dirty="0">
                <a:effectLst/>
                <a:latin typeface="Times New Roman" panose="02020603050405020304" pitchFamily="18" charset="0"/>
                <a:ea typeface="宋体" panose="02010600030101010101" pitchFamily="2" charset="-122"/>
              </a:rPr>
              <a:t> Tu. (2021). Model-assisted SCAD calibration for non-</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en-US" altLang="zh-CN" sz="1800" kern="100" dirty="0">
                <a:effectLst/>
                <a:latin typeface="Times New Roman" panose="02020603050405020304" pitchFamily="18" charset="0"/>
                <a:ea typeface="宋体" panose="02010600030101010101" pitchFamily="2" charset="-122"/>
              </a:rPr>
              <a:t>probability Samples. Brazilian Journal of Probability and Statistics(SCI), https://www.</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seman</a:t>
            </a:r>
            <a:r>
              <a:rPr lang="en-US" altLang="zh-CN" sz="1800" kern="100" dirty="0">
                <a:effectLst/>
                <a:latin typeface="Times New Roman" panose="02020603050405020304" pitchFamily="18" charset="0"/>
                <a:ea typeface="宋体" panose="02010600030101010101" pitchFamily="2" charset="-122"/>
              </a:rPr>
              <a:t>ticscholar.org/paper/Model-assisted-SCAD-Calibration-For-Non-probability-Liu</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en-US" altLang="zh-CN" sz="1800" kern="100" dirty="0">
                <a:effectLst/>
                <a:latin typeface="Times New Roman" panose="02020603050405020304" pitchFamily="18" charset="0"/>
                <a:ea typeface="宋体" panose="02010600030101010101" pitchFamily="2" charset="-122"/>
              </a:rPr>
              <a:t>-Tu/31aa37254a710cc23ef951b856c5da60f7d42457.</a:t>
            </a:r>
            <a:endPar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2"/>
            </p:custDataLst>
          </p:nvPr>
        </p:nvSpPr>
        <p:spPr>
          <a:xfrm>
            <a:off x="421640" y="243840"/>
            <a:ext cx="2066925" cy="460375"/>
          </a:xfrm>
          <a:prstGeom prst="rect">
            <a:avLst/>
          </a:prstGeom>
        </p:spPr>
        <p:txBody>
          <a:bodyPr wrap="square">
            <a:spAutoFit/>
          </a:bodyPr>
          <a:lstStyle/>
          <a:p>
            <a:pPr lvl="0" algn="ctr" defTabSz="685800">
              <a:defRPr/>
            </a:pPr>
            <a:r>
              <a:rPr lang="zh-CN" altLang="en-US" sz="24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参考文献</a:t>
            </a:r>
          </a:p>
        </p:txBody>
      </p:sp>
      <p:cxnSp>
        <p:nvCxnSpPr>
          <p:cNvPr id="16" name="直接连接符 15"/>
          <p:cNvCxnSpPr/>
          <p:nvPr/>
        </p:nvCxnSpPr>
        <p:spPr>
          <a:xfrm flipV="1">
            <a:off x="974725" y="704215"/>
            <a:ext cx="1019175" cy="8255"/>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rot="5400000">
            <a:off x="9288332" y="3954332"/>
            <a:ext cx="4833668" cy="97366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2" name="矩形 8"/>
          <p:cNvSpPr/>
          <p:nvPr>
            <p:custDataLst>
              <p:tags r:id="rId1"/>
            </p:custDataLst>
          </p:nvPr>
        </p:nvSpPr>
        <p:spPr>
          <a:xfrm>
            <a:off x="1495885" y="762721"/>
            <a:ext cx="8863086" cy="5693866"/>
          </a:xfrm>
          <a:prstGeom prst="rect">
            <a:avLst/>
          </a:prstGeom>
        </p:spPr>
        <p:txBody>
          <a:bodyPr wrap="square">
            <a:spAutoFit/>
          </a:bodyPr>
          <a:lstStyle/>
          <a:p>
            <a:pPr lvl="0" algn="l" defTabSz="685800">
              <a:defRPr/>
            </a:pPr>
            <a:endParaRPr lang="zh-CN" altLang="en-US" sz="2400" dirty="0">
              <a:latin typeface="Adobe 楷体 Std R" pitchFamily="18" charset="-122"/>
              <a:ea typeface="Adobe 楷体 Std R" pitchFamily="18" charset="-122"/>
              <a:sym typeface="汉仪细等线简" panose="00020600040101010101" pitchFamily="18" charset="-122"/>
            </a:endParaRPr>
          </a:p>
          <a:p>
            <a:pPr algn="just">
              <a:lnSpc>
                <a:spcPts val="2000"/>
              </a:lnSpc>
              <a:tabLst>
                <a:tab pos="228600" algn="l"/>
                <a:tab pos="342900" algn="l"/>
              </a:tabLst>
            </a:pPr>
            <a:r>
              <a:rPr lang="en-US" altLang="zh-CN" sz="1800" kern="100" dirty="0">
                <a:effectLst/>
                <a:latin typeface="Times New Roman" panose="02020603050405020304" pitchFamily="18" charset="0"/>
                <a:ea typeface="宋体" panose="02010600030101010101" pitchFamily="2" charset="-122"/>
              </a:rPr>
              <a:t>[19] Zhan Liu, </a:t>
            </a:r>
            <a:r>
              <a:rPr lang="en-US" altLang="zh-CN" sz="1800" kern="100" dirty="0" err="1">
                <a:effectLst/>
                <a:latin typeface="Times New Roman" panose="02020603050405020304" pitchFamily="18" charset="0"/>
                <a:ea typeface="宋体" panose="02010600030101010101" pitchFamily="2" charset="-122"/>
              </a:rPr>
              <a:t>Yingli</a:t>
            </a:r>
            <a:r>
              <a:rPr lang="en-US" altLang="zh-CN" sz="1800" kern="100" dirty="0">
                <a:effectLst/>
                <a:latin typeface="Times New Roman" panose="02020603050405020304" pitchFamily="18" charset="0"/>
                <a:ea typeface="宋体" panose="02010600030101010101" pitchFamily="2" charset="-122"/>
              </a:rPr>
              <a:t> Pan, </a:t>
            </a:r>
            <a:r>
              <a:rPr lang="en-US" altLang="zh-CN" sz="1800" kern="100" dirty="0" err="1">
                <a:effectLst/>
                <a:latin typeface="Times New Roman" panose="02020603050405020304" pitchFamily="18" charset="0"/>
                <a:ea typeface="宋体" panose="02010600030101010101" pitchFamily="2" charset="-122"/>
              </a:rPr>
              <a:t>Chaofeng</a:t>
            </a:r>
            <a:r>
              <a:rPr lang="en-US" altLang="zh-CN" sz="1800" kern="100" dirty="0">
                <a:effectLst/>
                <a:latin typeface="Times New Roman" panose="02020603050405020304" pitchFamily="18" charset="0"/>
                <a:ea typeface="宋体" panose="02010600030101010101" pitchFamily="2" charset="-122"/>
              </a:rPr>
              <a:t> Tu. (2021). Model-assisted calibration with SCAD to </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en-US" altLang="zh-CN" sz="1800" kern="100" dirty="0">
                <a:effectLst/>
                <a:latin typeface="Times New Roman" panose="02020603050405020304" pitchFamily="18" charset="0"/>
                <a:ea typeface="宋体" panose="02010600030101010101" pitchFamily="2" charset="-122"/>
              </a:rPr>
              <a:t>estimated control for non-probability samples. To appear in Statistical Methods &amp; </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rPr>
              <a:t>        </a:t>
            </a:r>
            <a:r>
              <a:rPr lang="en-US" altLang="zh-CN" sz="1800" kern="100" dirty="0">
                <a:effectLst/>
                <a:latin typeface="Times New Roman" panose="02020603050405020304" pitchFamily="18" charset="0"/>
                <a:ea typeface="宋体" panose="02010600030101010101" pitchFamily="2" charset="-122"/>
              </a:rPr>
              <a:t>Applications(SCI).</a:t>
            </a:r>
          </a:p>
          <a:p>
            <a:pPr algn="just">
              <a:lnSpc>
                <a:spcPts val="2000"/>
              </a:lnSpc>
              <a:tabLst>
                <a:tab pos="228600" algn="l"/>
                <a:tab pos="342900" algn="l"/>
              </a:tabLst>
            </a:pPr>
            <a:endParaRPr lang="en-US" altLang="zh-CN" sz="1800" kern="100" dirty="0">
              <a:effectLst/>
              <a:latin typeface="Times New Roman" panose="02020603050405020304" pitchFamily="18" charset="0"/>
              <a:ea typeface="宋体" panose="02010600030101010101" pitchFamily="2"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[20] </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潘莹丽，刘展，姚靖宏．非概率样本模型辅助校准估计方法</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[J]</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．统计与决策</a:t>
            </a:r>
            <a:endParaRPr lang="en-US" altLang="zh-CN"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        (CSSCI)</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2021(22):5-10.</a:t>
            </a:r>
          </a:p>
          <a:p>
            <a:pPr algn="just">
              <a:lnSpc>
                <a:spcPts val="2000"/>
              </a:lnSpc>
              <a:tabLst>
                <a:tab pos="228600" algn="l"/>
                <a:tab pos="342900" algn="l"/>
              </a:tabLst>
            </a:pPr>
            <a:endParaRPr lang="en-US" altLang="zh-CN"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[21] </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刘展，郑俊博，刘洋，潘莹丽，基于</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Model-X Knockoffs</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的非概率样本倾向得分模</a:t>
            </a:r>
            <a:endParaRPr lang="en-US" altLang="zh-CN"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       </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型推断方法</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[J]</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．统计与决策</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(CSSCI)</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2021</a:t>
            </a:r>
            <a:r>
              <a:rPr lang="zh-CN" altLang="en-US" kern="100" dirty="0">
                <a:latin typeface="Times New Roman" panose="02020603050405020304" pitchFamily="18" charset="0"/>
                <a:ea typeface="宋体" panose="02010600030101010101" pitchFamily="2" charset="-122"/>
                <a:sym typeface="汉仪细等线简" panose="00020600040101010101" pitchFamily="18" charset="-122"/>
              </a:rPr>
              <a:t>，已录用．</a:t>
            </a:r>
            <a:endParaRPr lang="en-US" altLang="zh-CN"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endParaRPr lang="en-US" altLang="zh-CN"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[22] </a:t>
            </a:r>
            <a:r>
              <a:rPr lang="en-US" altLang="zh-CN" kern="100" dirty="0" err="1">
                <a:latin typeface="Times New Roman" panose="02020603050405020304" pitchFamily="18" charset="0"/>
                <a:ea typeface="宋体" panose="02010600030101010101" pitchFamily="2" charset="-122"/>
                <a:sym typeface="汉仪细等线简" panose="00020600040101010101" pitchFamily="18" charset="-122"/>
              </a:rPr>
              <a:t>Yingli</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 Pan, Wen Cai, Zhan Liu. (2021).  Inference for non-probability samples under</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        high-dimensional covariate-adjusted superpopulation model. To appear in Statistical</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        Methods &amp; Applications(SCI).</a:t>
            </a:r>
          </a:p>
          <a:p>
            <a:pPr algn="just">
              <a:lnSpc>
                <a:spcPts val="2000"/>
              </a:lnSpc>
              <a:tabLst>
                <a:tab pos="228600" algn="l"/>
                <a:tab pos="342900" algn="l"/>
              </a:tabLst>
            </a:pPr>
            <a:endParaRPr lang="en-US" altLang="zh-CN"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a:t>
            </a:r>
            <a:r>
              <a:rPr lang="en-US" altLang="zh-CN" kern="100">
                <a:latin typeface="Times New Roman" panose="02020603050405020304" pitchFamily="18" charset="0"/>
                <a:ea typeface="宋体" panose="02010600030101010101" pitchFamily="2" charset="-122"/>
                <a:sym typeface="汉仪细等线简" panose="00020600040101010101" pitchFamily="18" charset="-122"/>
              </a:rPr>
              <a:t>23] Zhan </a:t>
            </a: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Liu, Richard Valliant. (2021). Investigating an alternative for estimation from a</a:t>
            </a:r>
          </a:p>
          <a:p>
            <a:pPr algn="just">
              <a:lnSpc>
                <a:spcPts val="2000"/>
              </a:lnSpc>
              <a:tabLst>
                <a:tab pos="228600" algn="l"/>
                <a:tab pos="342900" algn="l"/>
              </a:tabLst>
            </a:pPr>
            <a:r>
              <a:rPr lang="en-US" altLang="zh-CN" kern="100" dirty="0">
                <a:latin typeface="Times New Roman" panose="02020603050405020304" pitchFamily="18" charset="0"/>
                <a:ea typeface="宋体" panose="02010600030101010101" pitchFamily="2" charset="-122"/>
                <a:sym typeface="汉仪细等线简" panose="00020600040101010101" pitchFamily="18" charset="-122"/>
              </a:rPr>
              <a:t>        nonprobability sample: Matching plus calibration. arXiv:2112.00855 .</a:t>
            </a:r>
            <a:endParaRPr lang="zh-CN" altLang="en-US"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endParaRPr lang="en-US" altLang="zh-CN" kern="100" dirty="0">
              <a:latin typeface="Times New Roman" panose="02020603050405020304" pitchFamily="18" charset="0"/>
              <a:ea typeface="宋体" panose="02010600030101010101" pitchFamily="2" charset="-122"/>
              <a:sym typeface="汉仪细等线简" panose="00020600040101010101" pitchFamily="18" charset="-122"/>
            </a:endParaRPr>
          </a:p>
          <a:p>
            <a:pPr algn="just">
              <a:lnSpc>
                <a:spcPts val="2000"/>
              </a:lnSpc>
              <a:tabLst>
                <a:tab pos="228600" algn="l"/>
                <a:tab pos="342900" algn="l"/>
              </a:tabLst>
            </a:pPr>
            <a:endParaRPr lang="zh-CN" altLang="en-US" sz="2400" dirty="0">
              <a:latin typeface="Adobe 楷体 Std R" pitchFamily="18" charset="-122"/>
              <a:ea typeface="Adobe 楷体 Std R" pitchFamily="18" charset="-122"/>
              <a:sym typeface="汉仪细等线简" panose="00020600040101010101" pitchFamily="18" charset="-122"/>
            </a:endParaRPr>
          </a:p>
          <a:p>
            <a:pPr lvl="0" algn="ctr" defTabSz="685800">
              <a:defRPr/>
            </a:pPr>
            <a:endPar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2"/>
            </p:custDataLst>
          </p:nvPr>
        </p:nvSpPr>
        <p:spPr>
          <a:xfrm>
            <a:off x="421640" y="243840"/>
            <a:ext cx="2066925" cy="460375"/>
          </a:xfrm>
          <a:prstGeom prst="rect">
            <a:avLst/>
          </a:prstGeom>
        </p:spPr>
        <p:txBody>
          <a:bodyPr wrap="square">
            <a:spAutoFit/>
          </a:bodyPr>
          <a:lstStyle/>
          <a:p>
            <a:pPr lvl="0" algn="ctr" defTabSz="685800">
              <a:defRPr/>
            </a:pPr>
            <a:r>
              <a:rPr lang="zh-CN" altLang="en-US" sz="24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参考文献</a:t>
            </a:r>
          </a:p>
        </p:txBody>
      </p:sp>
      <p:cxnSp>
        <p:nvCxnSpPr>
          <p:cNvPr id="16" name="直接连接符 15"/>
          <p:cNvCxnSpPr/>
          <p:nvPr/>
        </p:nvCxnSpPr>
        <p:spPr>
          <a:xfrm flipV="1">
            <a:off x="974725" y="704215"/>
            <a:ext cx="1019175" cy="8255"/>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825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361" t="68575" r="63706" b="14444"/>
          <a:stretch>
            <a:fillRect/>
          </a:stretch>
        </p:blipFill>
        <p:spPr>
          <a:xfrm>
            <a:off x="1" y="5693434"/>
            <a:ext cx="3450566" cy="116456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46473" t="51481" r="10059" b="14444"/>
          <a:stretch>
            <a:fillRect/>
          </a:stretch>
        </p:blipFill>
        <p:spPr>
          <a:xfrm>
            <a:off x="8017934" y="4768172"/>
            <a:ext cx="4174066" cy="2089828"/>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39605" t="9259" r="10059" b="70238"/>
          <a:stretch>
            <a:fillRect/>
          </a:stretch>
        </p:blipFill>
        <p:spPr>
          <a:xfrm>
            <a:off x="7358332" y="0"/>
            <a:ext cx="4833668" cy="1406106"/>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60452" t="23934" r="23109" b="59136"/>
          <a:stretch>
            <a:fillRect/>
          </a:stretch>
        </p:blipFill>
        <p:spPr>
          <a:xfrm>
            <a:off x="9609825" y="127159"/>
            <a:ext cx="1578635" cy="1161052"/>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11117" t="18148" r="72660" b="62222"/>
          <a:stretch>
            <a:fillRect/>
          </a:stretch>
        </p:blipFill>
        <p:spPr>
          <a:xfrm>
            <a:off x="0" y="-177799"/>
            <a:ext cx="1557866" cy="1346200"/>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25910" t="21352" r="67971" b="59982"/>
          <a:stretch>
            <a:fillRect/>
          </a:stretch>
        </p:blipFill>
        <p:spPr>
          <a:xfrm>
            <a:off x="4067" y="1"/>
            <a:ext cx="587604" cy="1280160"/>
          </a:xfrm>
          <a:prstGeom prst="rect">
            <a:avLst/>
          </a:prstGeom>
        </p:spPr>
      </p:pic>
      <p:sp>
        <p:nvSpPr>
          <p:cNvPr id="10" name="矩形 9"/>
          <p:cNvSpPr/>
          <p:nvPr/>
        </p:nvSpPr>
        <p:spPr>
          <a:xfrm>
            <a:off x="1372162" y="2233753"/>
            <a:ext cx="9447601" cy="1106805"/>
          </a:xfrm>
          <a:prstGeom prst="rect">
            <a:avLst/>
          </a:prstGeom>
        </p:spPr>
        <p:txBody>
          <a:bodyPr wrap="square">
            <a:spAutoFit/>
          </a:bodyPr>
          <a:lstStyle/>
          <a:p>
            <a:pPr algn="ctr" fontAlgn="auto">
              <a:spcBef>
                <a:spcPts val="0"/>
              </a:spcBef>
              <a:spcAft>
                <a:spcPts val="0"/>
              </a:spcAft>
              <a:defRPr/>
            </a:pPr>
            <a:r>
              <a:rPr lang="zh-CN" altLang="en-US" sz="6600" dirty="0">
                <a:solidFill>
                  <a:schemeClr val="bg1">
                    <a:lumMod val="50000"/>
                  </a:schemeClr>
                </a:solidFill>
                <a:effectLst>
                  <a:innerShdw blurRad="63500" dist="50800" dir="16200000">
                    <a:prstClr val="black">
                      <a:alpha val="50000"/>
                    </a:prstClr>
                  </a:innerShdw>
                </a:effectLst>
                <a:latin typeface="汉仪中宋S" panose="00020600040101010101" pitchFamily="18" charset="-122"/>
                <a:ea typeface="汉仪中宋S" panose="00020600040101010101" pitchFamily="18" charset="-122"/>
                <a:cs typeface="经典圆体简" panose="02010609000101010101" pitchFamily="49" charset="-122"/>
                <a:sym typeface="汉仪细等线简" panose="00020600040101010101" pitchFamily="18" charset="-122"/>
              </a:rPr>
              <a:t>谢 谢 大 家</a:t>
            </a:r>
          </a:p>
        </p:txBody>
      </p:sp>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427951" y="4768172"/>
            <a:ext cx="835817" cy="1063925"/>
          </a:xfrm>
          <a:prstGeom prst="rect">
            <a:avLst/>
          </a:prstGeom>
        </p:spPr>
      </p:pic>
      <p:pic>
        <p:nvPicPr>
          <p:cNvPr id="21" name="图片 20"/>
          <p:cNvPicPr>
            <a:picLocks noChangeAspect="1"/>
          </p:cNvPicPr>
          <p:nvPr/>
        </p:nvPicPr>
        <p:blipFill rotWithShape="1">
          <a:blip r:embed="rId11" cstate="print">
            <a:extLst>
              <a:ext uri="{28A0092B-C50C-407E-A947-70E740481C1C}">
                <a14:useLocalDpi xmlns:a14="http://schemas.microsoft.com/office/drawing/2010/main" val="0"/>
              </a:ext>
            </a:extLst>
          </a:blip>
          <a:srcRect l="35596" t="53639" r="47699" b="6698"/>
          <a:stretch>
            <a:fillRect/>
          </a:stretch>
        </p:blipFill>
        <p:spPr>
          <a:xfrm>
            <a:off x="-1" y="3206840"/>
            <a:ext cx="1604169" cy="2720027"/>
          </a:xfrm>
          <a:prstGeom prst="rect">
            <a:avLst/>
          </a:prstGeom>
        </p:spPr>
      </p:pic>
      <p:pic>
        <p:nvPicPr>
          <p:cNvPr id="6" name="图片 5"/>
          <p:cNvPicPr>
            <a:picLocks noChangeAspect="1"/>
          </p:cNvPicPr>
          <p:nvPr/>
        </p:nvPicPr>
        <p:blipFill rotWithShape="1">
          <a:blip r:embed="rId12" cstate="print">
            <a:extLst>
              <a:ext uri="{28A0092B-C50C-407E-A947-70E740481C1C}">
                <a14:useLocalDpi xmlns:a14="http://schemas.microsoft.com/office/drawing/2010/main" val="0"/>
              </a:ext>
            </a:extLst>
          </a:blip>
          <a:srcRect l="43211" t="45679" r="11823" b="2346"/>
          <a:stretch>
            <a:fillRect/>
          </a:stretch>
        </p:blipFill>
        <p:spPr>
          <a:xfrm>
            <a:off x="-560925" y="5170336"/>
            <a:ext cx="3368854" cy="2780956"/>
          </a:xfrm>
          <a:prstGeom prst="rect">
            <a:avLst/>
          </a:prstGeom>
        </p:spPr>
      </p:pic>
      <p:sp>
        <p:nvSpPr>
          <p:cNvPr id="13" name="矩形 12"/>
          <p:cNvSpPr/>
          <p:nvPr/>
        </p:nvSpPr>
        <p:spPr>
          <a:xfrm>
            <a:off x="4544588" y="3260648"/>
            <a:ext cx="3101975" cy="337185"/>
          </a:xfrm>
          <a:prstGeom prst="rect">
            <a:avLst/>
          </a:prstGeom>
        </p:spPr>
        <p:txBody>
          <a:bodyPr wrap="none">
            <a:spAutoFit/>
          </a:bodyPr>
          <a:lstStyle/>
          <a:p>
            <a:pPr lvl="0" algn="ctr">
              <a:defRPr/>
            </a:pPr>
            <a:r>
              <a:rPr lang="en-US" altLang="zh-CN" sz="1600" b="1" dirty="0">
                <a:solidFill>
                  <a:srgbClr val="D8CFC0"/>
                </a:solidFill>
                <a:latin typeface="汉仪细等线简" panose="00020600040101010101" pitchFamily="18" charset="-122"/>
                <a:ea typeface="汉仪细等线简" panose="00020600040101010101" pitchFamily="18" charset="-122"/>
                <a:sym typeface="汉仪细等线简" panose="00020600040101010101" pitchFamily="18" charset="-122"/>
              </a:rPr>
              <a:t>Thanks for your time and attention</a:t>
            </a:r>
            <a:endParaRPr kumimoji="0" lang="zh-CN" altLang="en-US" sz="1600" b="1" i="0" u="none" strike="noStrike" kern="1200" cap="none" normalizeH="0" baseline="0" noProof="0" dirty="0">
              <a:ln>
                <a:noFill/>
              </a:ln>
              <a:solidFill>
                <a:srgbClr val="D8CFC0"/>
              </a:solidFill>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
            </p:custDataLst>
          </p:nvPr>
        </p:nvSpPr>
        <p:spPr>
          <a:xfrm>
            <a:off x="698263" y="469713"/>
            <a:ext cx="8753707" cy="645160"/>
          </a:xfrm>
          <a:prstGeom prst="rect">
            <a:avLst/>
          </a:prstGeom>
        </p:spPr>
        <p:txBody>
          <a:bodyPr wrap="square">
            <a:spAutoFit/>
          </a:bodyPr>
          <a:lstStyle/>
          <a:p>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01.</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基于非概率抽样的网络调查</a:t>
            </a:r>
          </a:p>
        </p:txBody>
      </p:sp>
      <p:sp>
        <p:nvSpPr>
          <p:cNvPr id="17" name="文本框 16"/>
          <p:cNvSpPr txBox="1"/>
          <p:nvPr/>
        </p:nvSpPr>
        <p:spPr>
          <a:xfrm>
            <a:off x="974710" y="1298026"/>
            <a:ext cx="9962231" cy="830997"/>
          </a:xfrm>
          <a:prstGeom prst="rect">
            <a:avLst/>
          </a:prstGeom>
          <a:noFill/>
        </p:spPr>
        <p:txBody>
          <a:bodyPr wrap="square" rtlCol="0">
            <a:spAutoFit/>
          </a:bodyPr>
          <a:lstStyle/>
          <a:p>
            <a:pPr lvl="0" defTabSz="609600">
              <a:defRPr/>
            </a:pPr>
            <a:r>
              <a:rPr lang="en-US" altLang="zh-CN" sz="2400" dirty="0">
                <a:latin typeface="Adobe 楷体 Std R" pitchFamily="18" charset="-122"/>
                <a:ea typeface="Adobe 楷体 Std R" pitchFamily="18" charset="-122"/>
              </a:rPr>
              <a:t>Couper</a:t>
            </a:r>
            <a:r>
              <a:rPr lang="zh-CN" altLang="zh-CN" sz="2400" dirty="0">
                <a:latin typeface="Adobe 楷体 Std R" pitchFamily="18" charset="-122"/>
                <a:ea typeface="Adobe 楷体 Std R" pitchFamily="18" charset="-122"/>
              </a:rPr>
              <a:t>（</a:t>
            </a:r>
            <a:r>
              <a:rPr lang="en-US" altLang="zh-CN" sz="2400" dirty="0">
                <a:latin typeface="Adobe 楷体 Std R" pitchFamily="18" charset="-122"/>
                <a:ea typeface="Adobe 楷体 Std R" pitchFamily="18" charset="-122"/>
              </a:rPr>
              <a:t>2000</a:t>
            </a:r>
            <a:r>
              <a:rPr lang="zh-CN" altLang="zh-CN" sz="2400" dirty="0">
                <a:latin typeface="Adobe 楷体 Std R" pitchFamily="18" charset="-122"/>
                <a:ea typeface="Adobe 楷体 Std R" pitchFamily="18" charset="-122"/>
              </a:rPr>
              <a:t>）</a:t>
            </a:r>
            <a:r>
              <a:rPr lang="zh-CN" altLang="en-US" sz="2400" dirty="0">
                <a:latin typeface="Adobe 楷体 Std R" pitchFamily="18" charset="-122"/>
                <a:ea typeface="Adobe 楷体 Std R" pitchFamily="18" charset="-122"/>
              </a:rPr>
              <a:t>提出</a:t>
            </a:r>
            <a:r>
              <a:rPr lang="zh-CN" altLang="zh-CN" sz="2400" dirty="0">
                <a:latin typeface="Adobe 楷体 Std R" pitchFamily="18" charset="-122"/>
                <a:ea typeface="Adobe 楷体 Std R" pitchFamily="18" charset="-122"/>
              </a:rPr>
              <a:t>了三种基于非概率抽样的网络调查：娱乐性网络调查、自选式网络调查和候选者数据库网络调查</a:t>
            </a:r>
            <a:r>
              <a:rPr lang="zh-CN" altLang="en-US" sz="2400" dirty="0">
                <a:latin typeface="Adobe 楷体 Std R" pitchFamily="18" charset="-122"/>
                <a:ea typeface="Adobe 楷体 Std R" pitchFamily="18" charset="-122"/>
              </a:rPr>
              <a:t>。</a:t>
            </a:r>
            <a:endParaRPr lang="zh-CN" altLang="en-US" sz="2400" dirty="0">
              <a:latin typeface="Adobe 楷体 Std R" pitchFamily="18" charset="-122"/>
              <a:ea typeface="Adobe 楷体 Std R" pitchFamily="18" charset="-122"/>
              <a:sym typeface="汉仪细等线简" panose="00020600040101010101" pitchFamily="18" charset="-122"/>
            </a:endParaRPr>
          </a:p>
        </p:txBody>
      </p:sp>
      <p:sp>
        <p:nvSpPr>
          <p:cNvPr id="9" name="TextBox 8"/>
          <p:cNvSpPr txBox="1"/>
          <p:nvPr/>
        </p:nvSpPr>
        <p:spPr>
          <a:xfrm>
            <a:off x="1326777" y="2447646"/>
            <a:ext cx="9610164" cy="4154984"/>
          </a:xfrm>
          <a:prstGeom prst="rect">
            <a:avLst/>
          </a:prstGeom>
          <a:noFill/>
        </p:spPr>
        <p:txBody>
          <a:bodyPr wrap="square" rtlCol="0">
            <a:spAutoFit/>
          </a:bodyPr>
          <a:lstStyle/>
          <a:p>
            <a:pPr defTabSz="609600"/>
            <a:r>
              <a:rPr lang="zh-CN" altLang="en-US" sz="2400" dirty="0">
                <a:solidFill>
                  <a:srgbClr val="FF0000"/>
                </a:solidFill>
                <a:latin typeface="Adobe 楷体 Std R" pitchFamily="18" charset="-122"/>
                <a:ea typeface="Adobe 楷体 Std R" pitchFamily="18" charset="-122"/>
                <a:sym typeface="汉仪细等线简" panose="00020600040101010101" pitchFamily="18" charset="-122"/>
              </a:rPr>
              <a:t>①</a:t>
            </a:r>
            <a:r>
              <a:rPr lang="zh-CN" altLang="zh-CN" sz="2400" dirty="0">
                <a:solidFill>
                  <a:srgbClr val="FF0000"/>
                </a:solidFill>
                <a:latin typeface="Adobe 楷体 Std R" pitchFamily="18" charset="-122"/>
                <a:ea typeface="Adobe 楷体 Std R" pitchFamily="18" charset="-122"/>
              </a:rPr>
              <a:t>娱乐性网络调查</a:t>
            </a:r>
            <a:r>
              <a:rPr lang="en-US" altLang="zh-CN" sz="2400" dirty="0">
                <a:latin typeface="Adobe 楷体 Std R" pitchFamily="18" charset="-122"/>
                <a:ea typeface="Adobe 楷体 Std R" pitchFamily="18" charset="-122"/>
              </a:rPr>
              <a:t>:</a:t>
            </a:r>
            <a:r>
              <a:rPr lang="zh-CN" altLang="zh-CN" sz="2400" dirty="0">
                <a:latin typeface="Adobe 楷体 Std R" pitchFamily="18" charset="-122"/>
                <a:ea typeface="Adobe 楷体 Std R" pitchFamily="18" charset="-122"/>
              </a:rPr>
              <a:t>主要由一些专门发布和完成民意调查的网站构成，并不控制发布什么问题或者由谁来回答，任何访客都可以回答调查问题。</a:t>
            </a:r>
            <a:endParaRPr lang="en-US" altLang="zh-CN" sz="2400" dirty="0">
              <a:latin typeface="Adobe 楷体 Std R" pitchFamily="18" charset="-122"/>
              <a:ea typeface="Adobe 楷体 Std R" pitchFamily="18" charset="-122"/>
            </a:endParaRPr>
          </a:p>
          <a:p>
            <a:pPr defTabSz="609600"/>
            <a:endParaRPr lang="en-US" altLang="zh-CN" sz="2400" dirty="0">
              <a:latin typeface="Adobe 楷体 Std R" pitchFamily="18" charset="-122"/>
              <a:ea typeface="Adobe 楷体 Std R" pitchFamily="18" charset="-122"/>
            </a:endParaRPr>
          </a:p>
          <a:p>
            <a:pPr defTabSz="609600"/>
            <a:r>
              <a:rPr lang="zh-CN" altLang="zh-CN" sz="2400" dirty="0">
                <a:solidFill>
                  <a:srgbClr val="FF0000"/>
                </a:solidFill>
                <a:latin typeface="Adobe 楷体 Std R" pitchFamily="18" charset="-122"/>
                <a:ea typeface="Adobe 楷体 Std R" pitchFamily="18" charset="-122"/>
                <a:sym typeface="汉仪细等线简" panose="00020600040101010101" pitchFamily="18" charset="-122"/>
              </a:rPr>
              <a:t>②</a:t>
            </a:r>
            <a:r>
              <a:rPr lang="zh-CN" altLang="zh-CN" sz="2400" dirty="0">
                <a:solidFill>
                  <a:srgbClr val="FF0000"/>
                </a:solidFill>
                <a:latin typeface="Adobe 楷体 Std R" pitchFamily="18" charset="-122"/>
                <a:ea typeface="Adobe 楷体 Std R" pitchFamily="18" charset="-122"/>
              </a:rPr>
              <a:t>自选式网络调查</a:t>
            </a:r>
            <a:r>
              <a:rPr lang="en-US" altLang="zh-CN" sz="2400" dirty="0">
                <a:latin typeface="Adobe 楷体 Std R" pitchFamily="18" charset="-122"/>
                <a:ea typeface="Adobe 楷体 Std R" pitchFamily="18" charset="-122"/>
              </a:rPr>
              <a:t>:</a:t>
            </a:r>
            <a:r>
              <a:rPr lang="zh-CN" altLang="en-US" sz="2400" dirty="0">
                <a:latin typeface="Adobe 楷体 Std R" pitchFamily="18" charset="-122"/>
                <a:ea typeface="Adobe 楷体 Std R" pitchFamily="18" charset="-122"/>
              </a:rPr>
              <a:t>主要</a:t>
            </a:r>
            <a:r>
              <a:rPr lang="zh-CN" altLang="zh-CN" sz="2400" dirty="0">
                <a:latin typeface="Adobe 楷体 Std R" pitchFamily="18" charset="-122"/>
                <a:ea typeface="Adobe 楷体 Std R" pitchFamily="18" charset="-122"/>
              </a:rPr>
              <a:t>在各大门户网站、网上讨论区或专门的调查网站上公开，调查问卷只是简单的放在网上，回答者正好是上了网、访问了这个网址并选择去参与这个调查的人群，调查研究者并不控制选择的过程，选择概率是未知的</a:t>
            </a:r>
            <a:r>
              <a:rPr lang="zh-CN" altLang="en-US" sz="2400" dirty="0">
                <a:latin typeface="Adobe 楷体 Std R" pitchFamily="18" charset="-122"/>
                <a:ea typeface="Adobe 楷体 Std R" pitchFamily="18" charset="-122"/>
              </a:rPr>
              <a:t>。</a:t>
            </a:r>
            <a:endParaRPr lang="en-US" altLang="zh-CN" sz="2400" dirty="0">
              <a:latin typeface="Adobe 楷体 Std R" pitchFamily="18" charset="-122"/>
              <a:ea typeface="Adobe 楷体 Std R" pitchFamily="18" charset="-122"/>
            </a:endParaRPr>
          </a:p>
          <a:p>
            <a:pPr defTabSz="609600"/>
            <a:endParaRPr lang="en-US" altLang="zh-CN" sz="2400" dirty="0">
              <a:latin typeface="Adobe 楷体 Std R" pitchFamily="18" charset="-122"/>
              <a:ea typeface="Adobe 楷体 Std R" pitchFamily="18" charset="-122"/>
              <a:sym typeface="汉仪细等线简" panose="00020600040101010101" pitchFamily="18" charset="-122"/>
            </a:endParaRPr>
          </a:p>
          <a:p>
            <a:pPr defTabSz="609600"/>
            <a:endParaRPr lang="en-US" altLang="zh-CN" sz="2400" dirty="0">
              <a:latin typeface="Adobe 楷体 Std R" pitchFamily="18" charset="-122"/>
              <a:ea typeface="Adobe 楷体 Std R" pitchFamily="18" charset="-122"/>
              <a:sym typeface="汉仪细等线简" panose="00020600040101010101" pitchFamily="18" charset="-122"/>
            </a:endParaRPr>
          </a:p>
          <a:p>
            <a:pPr defTabSz="609600"/>
            <a:endParaRPr lang="zh-CN" altLang="en-US" sz="2400" dirty="0">
              <a:latin typeface="Adobe 楷体 Std R" pitchFamily="18" charset="-122"/>
              <a:ea typeface="Adobe 楷体 Std R" pitchFamily="18" charset="-122"/>
              <a:sym typeface="汉仪细等线简"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
            </p:custDataLst>
          </p:nvPr>
        </p:nvSpPr>
        <p:spPr>
          <a:xfrm>
            <a:off x="698263" y="469713"/>
            <a:ext cx="8753707" cy="645160"/>
          </a:xfrm>
          <a:prstGeom prst="rect">
            <a:avLst/>
          </a:prstGeom>
        </p:spPr>
        <p:txBody>
          <a:bodyPr wrap="square">
            <a:spAutoFit/>
          </a:bodyPr>
          <a:lstStyle/>
          <a:p>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01.</a:t>
            </a:r>
            <a:r>
              <a:rPr kumimoji="1" lang="zh-CN"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rPr>
              <a:t>基于非概率抽样的网络调查</a:t>
            </a:r>
          </a:p>
        </p:txBody>
      </p:sp>
      <p:sp>
        <p:nvSpPr>
          <p:cNvPr id="17" name="文本框 16"/>
          <p:cNvSpPr txBox="1"/>
          <p:nvPr/>
        </p:nvSpPr>
        <p:spPr>
          <a:xfrm>
            <a:off x="974710" y="1298026"/>
            <a:ext cx="9962231" cy="2677656"/>
          </a:xfrm>
          <a:prstGeom prst="rect">
            <a:avLst/>
          </a:prstGeom>
          <a:noFill/>
        </p:spPr>
        <p:txBody>
          <a:bodyPr wrap="square" rtlCol="0">
            <a:spAutoFit/>
          </a:bodyPr>
          <a:lstStyle/>
          <a:p>
            <a:pPr defTabSz="609600"/>
            <a:r>
              <a:rPr lang="zh-CN" altLang="en-US" sz="2400" dirty="0">
                <a:solidFill>
                  <a:srgbClr val="FF0000"/>
                </a:solidFill>
                <a:latin typeface="Adobe 楷体 Std R" pitchFamily="18" charset="-122"/>
                <a:ea typeface="Adobe 楷体 Std R" pitchFamily="18" charset="-122"/>
                <a:sym typeface="汉仪细等线简" panose="00020600040101010101" pitchFamily="18" charset="-122"/>
              </a:rPr>
              <a:t>③</a:t>
            </a:r>
            <a:r>
              <a:rPr lang="zh-CN" altLang="zh-CN" sz="2400" dirty="0">
                <a:solidFill>
                  <a:srgbClr val="FF0000"/>
                </a:solidFill>
                <a:latin typeface="Adobe 楷体 Std R" pitchFamily="18" charset="-122"/>
                <a:ea typeface="Adobe 楷体 Std R" pitchFamily="18" charset="-122"/>
              </a:rPr>
              <a:t>候选者数据库网络调查</a:t>
            </a:r>
            <a:r>
              <a:rPr lang="en-US" altLang="zh-CN" sz="2400" dirty="0">
                <a:latin typeface="Adobe 楷体 Std R" pitchFamily="18" charset="-122"/>
                <a:ea typeface="Adobe 楷体 Std R" pitchFamily="18" charset="-122"/>
              </a:rPr>
              <a:t>:  </a:t>
            </a:r>
            <a:r>
              <a:rPr lang="zh-CN" altLang="zh-CN" sz="2400" dirty="0">
                <a:latin typeface="Adobe 楷体 Std R" pitchFamily="18" charset="-122"/>
                <a:ea typeface="Adobe 楷体 Std R" pitchFamily="18" charset="-122"/>
              </a:rPr>
              <a:t>网络调查的候选者数据库，简称网络候选者数据库，指的是愿意完成网络调查的网络访问（上网）人群，这就意味着在未来的数据收集中，如果他们被选择为调查对象，他们将愿意配合完成调查，在国外的一些文献上也称其为网络访问固定样本（</a:t>
            </a:r>
            <a:r>
              <a:rPr lang="en-US" altLang="zh-CN" sz="2400" dirty="0">
                <a:latin typeface="Adobe 楷体 Std R" pitchFamily="18" charset="-122"/>
                <a:ea typeface="Adobe 楷体 Std R" pitchFamily="18" charset="-122"/>
              </a:rPr>
              <a:t>Web access panel</a:t>
            </a:r>
            <a:r>
              <a:rPr lang="zh-CN" altLang="zh-CN" sz="2400" dirty="0">
                <a:latin typeface="Adobe 楷体 Std R" pitchFamily="18" charset="-122"/>
                <a:ea typeface="Adobe 楷体 Std R" pitchFamily="18" charset="-122"/>
              </a:rPr>
              <a:t>）、非概率在线固定样本（</a:t>
            </a:r>
            <a:r>
              <a:rPr lang="en-US" altLang="zh-CN" sz="2400" dirty="0">
                <a:latin typeface="Adobe 楷体 Std R" pitchFamily="18" charset="-122"/>
                <a:ea typeface="Adobe 楷体 Std R" pitchFamily="18" charset="-122"/>
              </a:rPr>
              <a:t>Non-probability online panels</a:t>
            </a:r>
            <a:r>
              <a:rPr lang="zh-CN" altLang="zh-CN" sz="2400" dirty="0">
                <a:latin typeface="Adobe 楷体 Std R" pitchFamily="18" charset="-122"/>
                <a:ea typeface="Adobe 楷体 Std R" pitchFamily="18" charset="-122"/>
              </a:rPr>
              <a:t>）、志愿者在线固定样本（</a:t>
            </a:r>
            <a:r>
              <a:rPr lang="en-US" altLang="zh-CN" sz="2400" dirty="0">
                <a:latin typeface="Adobe 楷体 Std R" pitchFamily="18" charset="-122"/>
                <a:ea typeface="Adobe 楷体 Std R" pitchFamily="18" charset="-122"/>
              </a:rPr>
              <a:t>Volunteer online panels</a:t>
            </a:r>
            <a:r>
              <a:rPr lang="zh-CN" altLang="zh-CN" sz="2400" dirty="0">
                <a:latin typeface="Adobe 楷体 Std R" pitchFamily="18" charset="-122"/>
                <a:ea typeface="Adobe 楷体 Std R" pitchFamily="18" charset="-122"/>
              </a:rPr>
              <a:t>）、志愿者网络固定样本（</a:t>
            </a:r>
            <a:r>
              <a:rPr lang="en-US" altLang="zh-CN" sz="2400" dirty="0">
                <a:latin typeface="Adobe 楷体 Std R" pitchFamily="18" charset="-122"/>
                <a:ea typeface="Adobe 楷体 Std R" pitchFamily="18" charset="-122"/>
              </a:rPr>
              <a:t>Volunteer web panels</a:t>
            </a:r>
            <a:r>
              <a:rPr lang="zh-CN" altLang="zh-CN" sz="2400" dirty="0">
                <a:latin typeface="Adobe 楷体 Std R" pitchFamily="18" charset="-122"/>
                <a:ea typeface="Adobe 楷体 Std R" pitchFamily="18" charset="-122"/>
              </a:rPr>
              <a:t>）、选择固定样本（</a:t>
            </a:r>
            <a:r>
              <a:rPr lang="en-US" altLang="zh-CN" sz="2400" dirty="0">
                <a:latin typeface="Adobe 楷体 Std R" pitchFamily="18" charset="-122"/>
                <a:ea typeface="Adobe 楷体 Std R" pitchFamily="18" charset="-122"/>
              </a:rPr>
              <a:t>Opt-in panels</a:t>
            </a:r>
            <a:r>
              <a:rPr lang="zh-CN" altLang="zh-CN" sz="2400" dirty="0">
                <a:latin typeface="Adobe 楷体 Std R" pitchFamily="18" charset="-122"/>
                <a:ea typeface="Adobe 楷体 Std R" pitchFamily="18" charset="-122"/>
              </a:rPr>
              <a:t>）等。</a:t>
            </a:r>
            <a:endParaRPr lang="en-US" altLang="zh-CN" sz="2400" dirty="0">
              <a:latin typeface="Adobe 楷体 Std R" pitchFamily="18" charset="-122"/>
              <a:ea typeface="Adobe 楷体 Std R" pitchFamily="18" charset="-122"/>
            </a:endParaRPr>
          </a:p>
        </p:txBody>
      </p:sp>
      <p:sp>
        <p:nvSpPr>
          <p:cNvPr id="9" name="TextBox 8"/>
          <p:cNvSpPr txBox="1"/>
          <p:nvPr/>
        </p:nvSpPr>
        <p:spPr>
          <a:xfrm>
            <a:off x="974710" y="3940391"/>
            <a:ext cx="10110632" cy="2308324"/>
          </a:xfrm>
          <a:prstGeom prst="rect">
            <a:avLst/>
          </a:prstGeom>
          <a:noFill/>
        </p:spPr>
        <p:txBody>
          <a:bodyPr wrap="square" rtlCol="0">
            <a:spAutoFit/>
          </a:bodyPr>
          <a:lstStyle/>
          <a:p>
            <a:pPr defTabSz="609600"/>
            <a:endParaRPr lang="en-US" altLang="zh-CN" sz="2400" dirty="0">
              <a:latin typeface="Adobe 楷体 Std R" pitchFamily="18" charset="-122"/>
              <a:ea typeface="Adobe 楷体 Std R" pitchFamily="18" charset="-122"/>
            </a:endParaRPr>
          </a:p>
          <a:p>
            <a:pPr defTabSz="609600"/>
            <a:r>
              <a:rPr lang="zh-CN" altLang="zh-CN" sz="2400" dirty="0">
                <a:latin typeface="Adobe 楷体 Std R" pitchFamily="18" charset="-122"/>
                <a:ea typeface="Adobe 楷体 Std R" pitchFamily="18" charset="-122"/>
              </a:rPr>
              <a:t>候选者数据库网络调查是指从网络候选者数据库中抽取样本进行网络调查，其获得的样本为网络候选者数据库的调查样本或候选者数据库的网络调查样本。</a:t>
            </a:r>
            <a:r>
              <a:rPr lang="en-US" altLang="zh-CN" sz="2400" dirty="0" err="1">
                <a:latin typeface="Adobe 楷体 Std R" pitchFamily="18" charset="-122"/>
                <a:ea typeface="Adobe 楷体 Std R" pitchFamily="18" charset="-122"/>
              </a:rPr>
              <a:t>要进行此种类型的调查，最关键的是构建网络候选者数据库</a:t>
            </a:r>
            <a:r>
              <a:rPr lang="en-US" altLang="zh-CN" sz="2400" dirty="0">
                <a:latin typeface="Adobe 楷体 Std R" pitchFamily="18" charset="-122"/>
                <a:ea typeface="Adobe 楷体 Std R" pitchFamily="18" charset="-122"/>
              </a:rPr>
              <a:t>。</a:t>
            </a:r>
          </a:p>
          <a:p>
            <a:pPr defTabSz="609600"/>
            <a:endParaRPr lang="en-US" altLang="zh-CN" sz="2400" dirty="0">
              <a:latin typeface="Adobe 楷体 Std R" pitchFamily="18" charset="-122"/>
              <a:ea typeface="Adobe 楷体 Std R" pitchFamily="18" charset="-122"/>
              <a:sym typeface="汉仪细等线简" panose="00020600040101010101" pitchFamily="18" charset="-122"/>
            </a:endParaRPr>
          </a:p>
          <a:p>
            <a:pPr defTabSz="609600"/>
            <a:endParaRPr lang="zh-CN" altLang="en-US" sz="2400" dirty="0">
              <a:latin typeface="Adobe 楷体 Std R" pitchFamily="18" charset="-122"/>
              <a:ea typeface="Adobe 楷体 Std R" pitchFamily="18" charset="-122"/>
              <a:sym typeface="汉仪细等线简" panose="00020600040101010101" pitchFamily="18"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组合 49"/>
          <p:cNvGrpSpPr/>
          <p:nvPr/>
        </p:nvGrpSpPr>
        <p:grpSpPr>
          <a:xfrm>
            <a:off x="4267199" y="4937146"/>
            <a:ext cx="846340" cy="846340"/>
            <a:chOff x="3413979" y="5100583"/>
            <a:chExt cx="853440" cy="853440"/>
          </a:xfrm>
          <a:effectLst>
            <a:outerShdw blurRad="50800" dist="38100" dir="2700000" algn="tl" rotWithShape="0">
              <a:prstClr val="black">
                <a:alpha val="40000"/>
              </a:prstClr>
            </a:outerShdw>
          </a:effectLst>
        </p:grpSpPr>
        <p:sp>
          <p:nvSpPr>
            <p:cNvPr id="51" name="椭圆 50"/>
            <p:cNvSpPr/>
            <p:nvPr/>
          </p:nvSpPr>
          <p:spPr>
            <a:xfrm>
              <a:off x="3413979" y="5100583"/>
              <a:ext cx="853440" cy="853440"/>
            </a:xfrm>
            <a:prstGeom prst="ellipse">
              <a:avLst/>
            </a:prstGeom>
            <a:solidFill>
              <a:srgbClr val="D8CF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Freeform 81"/>
            <p:cNvSpPr>
              <a:spLocks noChangeArrowheads="1"/>
            </p:cNvSpPr>
            <p:nvPr/>
          </p:nvSpPr>
          <p:spPr bwMode="auto">
            <a:xfrm>
              <a:off x="3622424" y="5333118"/>
              <a:ext cx="436550" cy="335206"/>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3" name="组合 52"/>
          <p:cNvGrpSpPr/>
          <p:nvPr/>
        </p:nvGrpSpPr>
        <p:grpSpPr>
          <a:xfrm>
            <a:off x="2746060" y="4937146"/>
            <a:ext cx="846340" cy="846340"/>
            <a:chOff x="2111412" y="5100583"/>
            <a:chExt cx="853440" cy="853440"/>
          </a:xfrm>
          <a:effectLst>
            <a:outerShdw blurRad="50800" dist="38100" dir="2700000" algn="tl" rotWithShape="0">
              <a:prstClr val="black">
                <a:alpha val="40000"/>
              </a:prstClr>
            </a:outerShdw>
          </a:effectLst>
        </p:grpSpPr>
        <p:sp>
          <p:nvSpPr>
            <p:cNvPr id="54" name="椭圆 53"/>
            <p:cNvSpPr/>
            <p:nvPr/>
          </p:nvSpPr>
          <p:spPr>
            <a:xfrm>
              <a:off x="2111412" y="5100583"/>
              <a:ext cx="853440" cy="853440"/>
            </a:xfrm>
            <a:prstGeom prst="ellipse">
              <a:avLst/>
            </a:prstGeom>
            <a:solidFill>
              <a:srgbClr val="F0CB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Freeform 158"/>
            <p:cNvSpPr>
              <a:spLocks noChangeArrowheads="1"/>
            </p:cNvSpPr>
            <p:nvPr/>
          </p:nvSpPr>
          <p:spPr bwMode="auto">
            <a:xfrm>
              <a:off x="2309464" y="5329515"/>
              <a:ext cx="457336" cy="418360"/>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6" name="组合 55"/>
          <p:cNvGrpSpPr/>
          <p:nvPr/>
        </p:nvGrpSpPr>
        <p:grpSpPr>
          <a:xfrm>
            <a:off x="1224921" y="4937146"/>
            <a:ext cx="846340" cy="846340"/>
            <a:chOff x="808845" y="5100583"/>
            <a:chExt cx="853440" cy="853440"/>
          </a:xfrm>
          <a:effectLst>
            <a:outerShdw blurRad="50800" dist="38100" dir="2700000" algn="tl" rotWithShape="0">
              <a:prstClr val="black">
                <a:alpha val="40000"/>
              </a:prstClr>
            </a:outerShdw>
          </a:effectLst>
        </p:grpSpPr>
        <p:sp>
          <p:nvSpPr>
            <p:cNvPr id="57" name="椭圆 56"/>
            <p:cNvSpPr/>
            <p:nvPr/>
          </p:nvSpPr>
          <p:spPr>
            <a:xfrm>
              <a:off x="808845" y="5100583"/>
              <a:ext cx="853440" cy="853440"/>
            </a:xfrm>
            <a:prstGeom prst="ellipse">
              <a:avLst/>
            </a:prstGeom>
            <a:solidFill>
              <a:srgbClr val="D8A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59"/>
            <p:cNvSpPr>
              <a:spLocks noChangeArrowheads="1"/>
            </p:cNvSpPr>
            <p:nvPr/>
          </p:nvSpPr>
          <p:spPr bwMode="auto">
            <a:xfrm>
              <a:off x="1010795" y="5309030"/>
              <a:ext cx="449540" cy="43654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9" name="Rectangle 24"/>
          <p:cNvSpPr>
            <a:spLocks noChangeArrowheads="1"/>
          </p:cNvSpPr>
          <p:nvPr/>
        </p:nvSpPr>
        <p:spPr bwMode="auto">
          <a:xfrm>
            <a:off x="794095" y="497334"/>
            <a:ext cx="933464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en-US" sz="3200" dirty="0">
                <a:latin typeface="Adobe 楷体 Std R" pitchFamily="18" charset="-122"/>
                <a:ea typeface="Adobe 楷体 Std R" pitchFamily="18" charset="-122"/>
                <a:sym typeface="汉仪细等线简" panose="00020600040101010101" pitchFamily="18" charset="-122"/>
              </a:rPr>
              <a:t>①</a:t>
            </a:r>
            <a:r>
              <a:rPr lang="zh-CN" altLang="zh-CN" sz="3200" dirty="0">
                <a:latin typeface="Adobe 楷体 Std R" pitchFamily="18" charset="-122"/>
                <a:ea typeface="Adobe 楷体 Std R" pitchFamily="18" charset="-122"/>
              </a:rPr>
              <a:t>娱乐性网络调查</a:t>
            </a:r>
            <a:r>
              <a:rPr lang="zh-CN" altLang="en-US" sz="3200" dirty="0">
                <a:latin typeface="Adobe 楷体 Std R" pitchFamily="18" charset="-122"/>
                <a:ea typeface="Adobe 楷体 Std R" pitchFamily="18" charset="-122"/>
              </a:rPr>
              <a:t>：</a:t>
            </a:r>
            <a:endParaRPr lang="en-US" altLang="zh-CN" sz="3200" dirty="0">
              <a:latin typeface="Adobe 楷体 Std R" pitchFamily="18" charset="-122"/>
              <a:ea typeface="Adobe 楷体 Std R" pitchFamily="18" charset="-122"/>
              <a:sym typeface="汉仪细等线简" panose="00020600040101010101" pitchFamily="18" charset="-122"/>
            </a:endParaRPr>
          </a:p>
        </p:txBody>
      </p:sp>
      <p:sp>
        <p:nvSpPr>
          <p:cNvPr id="2" name="TextBox 1"/>
          <p:cNvSpPr txBox="1"/>
          <p:nvPr/>
        </p:nvSpPr>
        <p:spPr>
          <a:xfrm>
            <a:off x="1425191" y="1248508"/>
            <a:ext cx="8923355" cy="2867836"/>
          </a:xfrm>
          <a:prstGeom prst="rect">
            <a:avLst/>
          </a:prstGeom>
          <a:noFill/>
        </p:spPr>
        <p:txBody>
          <a:bodyPr wrap="square" rtlCol="0">
            <a:spAutoFit/>
          </a:bodyPr>
          <a:lstStyle/>
          <a:p>
            <a:pPr lvl="0" defTabSz="1219200">
              <a:lnSpc>
                <a:spcPct val="120000"/>
              </a:lnSpc>
              <a:spcBef>
                <a:spcPts val="400"/>
              </a:spcBef>
            </a:pPr>
            <a:endParaRPr lang="en-US" altLang="zh-CN" sz="2400" b="1" dirty="0">
              <a:solidFill>
                <a:schemeClr val="accent5">
                  <a:lumMod val="60000"/>
                  <a:lumOff val="40000"/>
                </a:schemeClr>
              </a:solidFill>
              <a:latin typeface="Adobe 楷体 Std R" pitchFamily="18" charset="-122"/>
              <a:ea typeface="Adobe 楷体 Std R" pitchFamily="18" charset="-122"/>
            </a:endParaRPr>
          </a:p>
          <a:p>
            <a:pPr lvl="0" defTabSz="1219200">
              <a:lnSpc>
                <a:spcPct val="120000"/>
              </a:lnSpc>
              <a:spcBef>
                <a:spcPts val="400"/>
              </a:spcBef>
            </a:pPr>
            <a:r>
              <a:rPr lang="zh-CN" altLang="en-US" sz="2400" b="1" dirty="0">
                <a:solidFill>
                  <a:schemeClr val="accent5">
                    <a:lumMod val="60000"/>
                    <a:lumOff val="40000"/>
                  </a:schemeClr>
                </a:solidFill>
                <a:latin typeface="Adobe 楷体 Std R" pitchFamily="18" charset="-122"/>
                <a:ea typeface="Adobe 楷体 Std R" pitchFamily="18" charset="-122"/>
              </a:rPr>
              <a:t>优点：</a:t>
            </a:r>
            <a:r>
              <a:rPr lang="zh-CN" altLang="en-US" sz="2400" dirty="0">
                <a:solidFill>
                  <a:prstClr val="black"/>
                </a:solidFill>
                <a:latin typeface="Adobe 楷体 Std R" pitchFamily="18" charset="-122"/>
                <a:ea typeface="Adobe 楷体 Std R" pitchFamily="18" charset="-122"/>
              </a:rPr>
              <a:t>对调查内容无限制、无要求。</a:t>
            </a: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a:p>
            <a:pPr lvl="0" defTabSz="1219200">
              <a:lnSpc>
                <a:spcPct val="120000"/>
              </a:lnSpc>
              <a:spcBef>
                <a:spcPts val="400"/>
              </a:spcBef>
            </a:pPr>
            <a:r>
              <a:rPr lang="zh-CN" altLang="en-US" sz="2400" b="1" dirty="0">
                <a:solidFill>
                  <a:schemeClr val="accent5">
                    <a:lumMod val="60000"/>
                    <a:lumOff val="40000"/>
                  </a:schemeClr>
                </a:solidFill>
                <a:latin typeface="Adobe 楷体 Std R" pitchFamily="18" charset="-122"/>
                <a:ea typeface="Adobe 楷体 Std R" pitchFamily="18" charset="-122"/>
              </a:rPr>
              <a:t>缺点：</a:t>
            </a:r>
            <a:r>
              <a:rPr lang="zh-CN" altLang="zh-CN" sz="2400" dirty="0">
                <a:solidFill>
                  <a:prstClr val="black"/>
                </a:solidFill>
                <a:latin typeface="Adobe 楷体 Std R" pitchFamily="18" charset="-122"/>
                <a:ea typeface="Adobe 楷体 Std R" pitchFamily="18" charset="-122"/>
              </a:rPr>
              <a:t>娱乐性网络调查是问一些有关当前话题的问题，并不是真正意义上的调查，通常不能由回答者的观点来反映普通大众的观点，其价值较为有限</a:t>
            </a:r>
            <a:r>
              <a:rPr lang="zh-CN" altLang="en-US" sz="2400" dirty="0">
                <a:solidFill>
                  <a:prstClr val="black"/>
                </a:solidFill>
                <a:latin typeface="Adobe 楷体 Std R" pitchFamily="18" charset="-122"/>
                <a:ea typeface="Adobe 楷体 Std R" pitchFamily="18" charset="-122"/>
              </a:rPr>
              <a:t>。</a:t>
            </a:r>
            <a:endParaRPr lang="en-US" altLang="zh-CN" sz="2400" dirty="0">
              <a:solidFill>
                <a:prstClr val="black"/>
              </a:solidFill>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组合 49"/>
          <p:cNvGrpSpPr/>
          <p:nvPr/>
        </p:nvGrpSpPr>
        <p:grpSpPr>
          <a:xfrm>
            <a:off x="4267199" y="4937146"/>
            <a:ext cx="846340" cy="846340"/>
            <a:chOff x="3413979" y="5100583"/>
            <a:chExt cx="853440" cy="853440"/>
          </a:xfrm>
          <a:effectLst>
            <a:outerShdw blurRad="50800" dist="38100" dir="2700000" algn="tl" rotWithShape="0">
              <a:prstClr val="black">
                <a:alpha val="40000"/>
              </a:prstClr>
            </a:outerShdw>
          </a:effectLst>
        </p:grpSpPr>
        <p:sp>
          <p:nvSpPr>
            <p:cNvPr id="51" name="椭圆 50"/>
            <p:cNvSpPr/>
            <p:nvPr/>
          </p:nvSpPr>
          <p:spPr>
            <a:xfrm>
              <a:off x="3413979" y="5100583"/>
              <a:ext cx="853440" cy="853440"/>
            </a:xfrm>
            <a:prstGeom prst="ellipse">
              <a:avLst/>
            </a:prstGeom>
            <a:solidFill>
              <a:srgbClr val="D8CF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Freeform 81"/>
            <p:cNvSpPr>
              <a:spLocks noChangeArrowheads="1"/>
            </p:cNvSpPr>
            <p:nvPr/>
          </p:nvSpPr>
          <p:spPr bwMode="auto">
            <a:xfrm>
              <a:off x="3622424" y="5333118"/>
              <a:ext cx="436550" cy="335206"/>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3" name="组合 52"/>
          <p:cNvGrpSpPr/>
          <p:nvPr/>
        </p:nvGrpSpPr>
        <p:grpSpPr>
          <a:xfrm>
            <a:off x="2746060" y="4937146"/>
            <a:ext cx="846340" cy="846340"/>
            <a:chOff x="2111412" y="5100583"/>
            <a:chExt cx="853440" cy="853440"/>
          </a:xfrm>
          <a:effectLst>
            <a:outerShdw blurRad="50800" dist="38100" dir="2700000" algn="tl" rotWithShape="0">
              <a:prstClr val="black">
                <a:alpha val="40000"/>
              </a:prstClr>
            </a:outerShdw>
          </a:effectLst>
        </p:grpSpPr>
        <p:sp>
          <p:nvSpPr>
            <p:cNvPr id="54" name="椭圆 53"/>
            <p:cNvSpPr/>
            <p:nvPr/>
          </p:nvSpPr>
          <p:spPr>
            <a:xfrm>
              <a:off x="2111412" y="5100583"/>
              <a:ext cx="853440" cy="853440"/>
            </a:xfrm>
            <a:prstGeom prst="ellipse">
              <a:avLst/>
            </a:prstGeom>
            <a:solidFill>
              <a:srgbClr val="F0CB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Freeform 158"/>
            <p:cNvSpPr>
              <a:spLocks noChangeArrowheads="1"/>
            </p:cNvSpPr>
            <p:nvPr/>
          </p:nvSpPr>
          <p:spPr bwMode="auto">
            <a:xfrm>
              <a:off x="2309464" y="5329515"/>
              <a:ext cx="457336" cy="418360"/>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6" name="组合 55"/>
          <p:cNvGrpSpPr/>
          <p:nvPr/>
        </p:nvGrpSpPr>
        <p:grpSpPr>
          <a:xfrm>
            <a:off x="1224921" y="4937146"/>
            <a:ext cx="846340" cy="846340"/>
            <a:chOff x="808845" y="5100583"/>
            <a:chExt cx="853440" cy="853440"/>
          </a:xfrm>
          <a:effectLst>
            <a:outerShdw blurRad="50800" dist="38100" dir="2700000" algn="tl" rotWithShape="0">
              <a:prstClr val="black">
                <a:alpha val="40000"/>
              </a:prstClr>
            </a:outerShdw>
          </a:effectLst>
        </p:grpSpPr>
        <p:sp>
          <p:nvSpPr>
            <p:cNvPr id="57" name="椭圆 56"/>
            <p:cNvSpPr/>
            <p:nvPr/>
          </p:nvSpPr>
          <p:spPr>
            <a:xfrm>
              <a:off x="808845" y="5100583"/>
              <a:ext cx="853440" cy="853440"/>
            </a:xfrm>
            <a:prstGeom prst="ellipse">
              <a:avLst/>
            </a:prstGeom>
            <a:solidFill>
              <a:srgbClr val="D8A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59"/>
            <p:cNvSpPr>
              <a:spLocks noChangeArrowheads="1"/>
            </p:cNvSpPr>
            <p:nvPr/>
          </p:nvSpPr>
          <p:spPr bwMode="auto">
            <a:xfrm>
              <a:off x="1010795" y="5309030"/>
              <a:ext cx="449540" cy="43654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9" name="Rectangle 24"/>
          <p:cNvSpPr>
            <a:spLocks noChangeArrowheads="1"/>
          </p:cNvSpPr>
          <p:nvPr/>
        </p:nvSpPr>
        <p:spPr bwMode="auto">
          <a:xfrm>
            <a:off x="794095" y="497334"/>
            <a:ext cx="9334641" cy="5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zh-CN" sz="3200" dirty="0">
                <a:latin typeface="Adobe 楷体 Std R" pitchFamily="18" charset="-122"/>
                <a:ea typeface="Adobe 楷体 Std R" pitchFamily="18" charset="-122"/>
                <a:sym typeface="汉仪细等线简" panose="00020600040101010101" pitchFamily="18" charset="-122"/>
              </a:rPr>
              <a:t>②</a:t>
            </a:r>
            <a:r>
              <a:rPr lang="zh-CN" altLang="zh-CN" sz="3200" dirty="0">
                <a:latin typeface="Adobe 楷体 Std R" pitchFamily="18" charset="-122"/>
                <a:ea typeface="Adobe 楷体 Std R" pitchFamily="18" charset="-122"/>
              </a:rPr>
              <a:t>自选式网络调查</a:t>
            </a:r>
            <a:r>
              <a:rPr lang="en-US" altLang="zh-CN" sz="3200" dirty="0">
                <a:latin typeface="Adobe 楷体 Std R" pitchFamily="18" charset="-122"/>
                <a:ea typeface="Adobe 楷体 Std R" pitchFamily="18" charset="-122"/>
              </a:rPr>
              <a:t>:</a:t>
            </a:r>
            <a:endParaRPr lang="en-US" altLang="zh-CN" sz="3200" dirty="0">
              <a:latin typeface="Adobe 楷体 Std R" pitchFamily="18" charset="-122"/>
              <a:ea typeface="Adobe 楷体 Std R" pitchFamily="18" charset="-122"/>
              <a:sym typeface="汉仪细等线简" panose="00020600040101010101" pitchFamily="18" charset="-122"/>
            </a:endParaRPr>
          </a:p>
        </p:txBody>
      </p:sp>
      <p:sp>
        <p:nvSpPr>
          <p:cNvPr id="2" name="TextBox 1"/>
          <p:cNvSpPr txBox="1"/>
          <p:nvPr/>
        </p:nvSpPr>
        <p:spPr>
          <a:xfrm>
            <a:off x="1425191" y="1248508"/>
            <a:ext cx="8923355" cy="3518912"/>
          </a:xfrm>
          <a:prstGeom prst="rect">
            <a:avLst/>
          </a:prstGeom>
          <a:noFill/>
        </p:spPr>
        <p:txBody>
          <a:bodyPr wrap="square" rtlCol="0">
            <a:spAutoFit/>
          </a:bodyPr>
          <a:lstStyle/>
          <a:p>
            <a:pPr defTabSz="1219200">
              <a:lnSpc>
                <a:spcPct val="120000"/>
              </a:lnSpc>
              <a:spcBef>
                <a:spcPts val="400"/>
              </a:spcBef>
            </a:pPr>
            <a:endParaRPr lang="en-US" altLang="zh-CN" sz="2400" b="1" dirty="0">
              <a:solidFill>
                <a:schemeClr val="accent5">
                  <a:lumMod val="60000"/>
                  <a:lumOff val="40000"/>
                </a:schemeClr>
              </a:solidFill>
              <a:latin typeface="Adobe 楷体 Std R" pitchFamily="18" charset="-122"/>
              <a:ea typeface="Adobe 楷体 Std R" pitchFamily="18" charset="-122"/>
            </a:endParaRPr>
          </a:p>
          <a:p>
            <a:pPr defTabSz="1219200">
              <a:lnSpc>
                <a:spcPct val="120000"/>
              </a:lnSpc>
              <a:spcBef>
                <a:spcPts val="400"/>
              </a:spcBef>
            </a:pPr>
            <a:r>
              <a:rPr lang="zh-CN" altLang="en-US" sz="2400" b="1" dirty="0">
                <a:solidFill>
                  <a:schemeClr val="accent5">
                    <a:lumMod val="60000"/>
                    <a:lumOff val="40000"/>
                  </a:schemeClr>
                </a:solidFill>
                <a:latin typeface="Adobe 楷体 Std R" pitchFamily="18" charset="-122"/>
                <a:ea typeface="Adobe 楷体 Std R" pitchFamily="18" charset="-122"/>
              </a:rPr>
              <a:t>优点：</a:t>
            </a:r>
            <a:r>
              <a:rPr lang="zh-CN" altLang="zh-CN" sz="2400" dirty="0">
                <a:latin typeface="Adobe 楷体 Std R" pitchFamily="18" charset="-122"/>
                <a:ea typeface="Adobe 楷体 Std R" pitchFamily="18" charset="-122"/>
              </a:rPr>
              <a:t>更容易访问难以接触的人群，通过网络与自愿性选择可能就能接触到这些人群，并有可能比概率抽样调查收集到更多的数据。有助于确定未来概率抽样调查的有关问题</a:t>
            </a:r>
            <a:r>
              <a:rPr lang="zh-CN" altLang="en-US" sz="2400" dirty="0">
                <a:latin typeface="Adobe 楷体 Std R" pitchFamily="18" charset="-122"/>
                <a:ea typeface="Adobe 楷体 Std R" pitchFamily="18" charset="-122"/>
              </a:rPr>
              <a:t>。</a:t>
            </a:r>
            <a:endParaRPr lang="en-US" altLang="zh-CN" sz="2400" dirty="0">
              <a:latin typeface="Adobe 楷体 Std R" pitchFamily="18" charset="-122"/>
              <a:ea typeface="Adobe 楷体 Std R" pitchFamily="18" charset="-122"/>
            </a:endParaRPr>
          </a:p>
          <a:p>
            <a:pPr defTabSz="1219200">
              <a:lnSpc>
                <a:spcPct val="120000"/>
              </a:lnSpc>
              <a:spcBef>
                <a:spcPts val="400"/>
              </a:spcBef>
            </a:pPr>
            <a:endParaRPr lang="en-US" altLang="zh-CN" sz="2400" dirty="0">
              <a:solidFill>
                <a:prstClr val="black"/>
              </a:solidFill>
              <a:latin typeface="Adobe 楷体 Std R" pitchFamily="18" charset="-122"/>
              <a:ea typeface="Adobe 楷体 Std R" pitchFamily="18" charset="-122"/>
            </a:endParaRPr>
          </a:p>
          <a:p>
            <a:r>
              <a:rPr lang="zh-CN" altLang="en-US" sz="2400" b="1" dirty="0">
                <a:solidFill>
                  <a:schemeClr val="accent5">
                    <a:lumMod val="60000"/>
                    <a:lumOff val="40000"/>
                  </a:schemeClr>
                </a:solidFill>
                <a:latin typeface="Adobe 楷体 Std R" pitchFamily="18" charset="-122"/>
                <a:ea typeface="Adobe 楷体 Std R" pitchFamily="18" charset="-122"/>
              </a:rPr>
              <a:t>缺点：</a:t>
            </a:r>
            <a:r>
              <a:rPr lang="zh-CN" altLang="zh-CN" sz="2400" dirty="0">
                <a:latin typeface="Adobe 楷体 Std R" pitchFamily="18" charset="-122"/>
                <a:ea typeface="Adobe 楷体 Std R" pitchFamily="18" charset="-122"/>
              </a:rPr>
              <a:t>自选式网络调查结果一般不能直接推广到更大的总体，因为研究者并没有对选择机制进行任何控制</a:t>
            </a:r>
            <a:r>
              <a:rPr lang="zh-CN" altLang="en-US" sz="2400" dirty="0">
                <a:latin typeface="Adobe 楷体 Std R" pitchFamily="18" charset="-122"/>
                <a:ea typeface="Adobe 楷体 Std R" pitchFamily="18" charset="-122"/>
              </a:rPr>
              <a:t>。</a:t>
            </a:r>
            <a:endParaRPr lang="en-US" altLang="zh-CN" sz="2400" dirty="0">
              <a:latin typeface="Adobe 楷体 Std R" pitchFamily="18" charset="-122"/>
              <a:ea typeface="Adobe 楷体 Std R" pitchFamily="18" charset="-122"/>
            </a:endParaRPr>
          </a:p>
          <a:p>
            <a:endParaRPr lang="en-US" altLang="zh-CN" sz="2400" dirty="0">
              <a:latin typeface="Adobe 楷体 Std R" pitchFamily="18" charset="-122"/>
              <a:ea typeface="Adobe 楷体 Std R" pitchFamily="18"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组合 49"/>
          <p:cNvGrpSpPr/>
          <p:nvPr/>
        </p:nvGrpSpPr>
        <p:grpSpPr>
          <a:xfrm>
            <a:off x="4267199" y="4937146"/>
            <a:ext cx="846340" cy="846340"/>
            <a:chOff x="3413979" y="5100583"/>
            <a:chExt cx="853440" cy="853440"/>
          </a:xfrm>
          <a:effectLst>
            <a:outerShdw blurRad="50800" dist="38100" dir="2700000" algn="tl" rotWithShape="0">
              <a:prstClr val="black">
                <a:alpha val="40000"/>
              </a:prstClr>
            </a:outerShdw>
          </a:effectLst>
        </p:grpSpPr>
        <p:sp>
          <p:nvSpPr>
            <p:cNvPr id="51" name="椭圆 50"/>
            <p:cNvSpPr/>
            <p:nvPr/>
          </p:nvSpPr>
          <p:spPr>
            <a:xfrm>
              <a:off x="3413979" y="5100583"/>
              <a:ext cx="853440" cy="853440"/>
            </a:xfrm>
            <a:prstGeom prst="ellipse">
              <a:avLst/>
            </a:prstGeom>
            <a:solidFill>
              <a:srgbClr val="D8CF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Freeform 81"/>
            <p:cNvSpPr>
              <a:spLocks noChangeArrowheads="1"/>
            </p:cNvSpPr>
            <p:nvPr/>
          </p:nvSpPr>
          <p:spPr bwMode="auto">
            <a:xfrm>
              <a:off x="3622424" y="5333118"/>
              <a:ext cx="436550" cy="335206"/>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3" name="组合 52"/>
          <p:cNvGrpSpPr/>
          <p:nvPr/>
        </p:nvGrpSpPr>
        <p:grpSpPr>
          <a:xfrm>
            <a:off x="2746060" y="4937146"/>
            <a:ext cx="846340" cy="846340"/>
            <a:chOff x="2111412" y="5100583"/>
            <a:chExt cx="853440" cy="853440"/>
          </a:xfrm>
          <a:effectLst>
            <a:outerShdw blurRad="50800" dist="38100" dir="2700000" algn="tl" rotWithShape="0">
              <a:prstClr val="black">
                <a:alpha val="40000"/>
              </a:prstClr>
            </a:outerShdw>
          </a:effectLst>
        </p:grpSpPr>
        <p:sp>
          <p:nvSpPr>
            <p:cNvPr id="54" name="椭圆 53"/>
            <p:cNvSpPr/>
            <p:nvPr/>
          </p:nvSpPr>
          <p:spPr>
            <a:xfrm>
              <a:off x="2111412" y="5100583"/>
              <a:ext cx="853440" cy="853440"/>
            </a:xfrm>
            <a:prstGeom prst="ellipse">
              <a:avLst/>
            </a:prstGeom>
            <a:solidFill>
              <a:srgbClr val="F0CB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Freeform 158"/>
            <p:cNvSpPr>
              <a:spLocks noChangeArrowheads="1"/>
            </p:cNvSpPr>
            <p:nvPr/>
          </p:nvSpPr>
          <p:spPr bwMode="auto">
            <a:xfrm>
              <a:off x="2309464" y="5329515"/>
              <a:ext cx="457336" cy="418360"/>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6" name="组合 55"/>
          <p:cNvGrpSpPr/>
          <p:nvPr/>
        </p:nvGrpSpPr>
        <p:grpSpPr>
          <a:xfrm>
            <a:off x="1224921" y="4937146"/>
            <a:ext cx="846340" cy="846340"/>
            <a:chOff x="808845" y="5100583"/>
            <a:chExt cx="853440" cy="853440"/>
          </a:xfrm>
          <a:effectLst>
            <a:outerShdw blurRad="50800" dist="38100" dir="2700000" algn="tl" rotWithShape="0">
              <a:prstClr val="black">
                <a:alpha val="40000"/>
              </a:prstClr>
            </a:outerShdw>
          </a:effectLst>
        </p:grpSpPr>
        <p:sp>
          <p:nvSpPr>
            <p:cNvPr id="57" name="椭圆 56"/>
            <p:cNvSpPr/>
            <p:nvPr/>
          </p:nvSpPr>
          <p:spPr>
            <a:xfrm>
              <a:off x="808845" y="5100583"/>
              <a:ext cx="853440" cy="853440"/>
            </a:xfrm>
            <a:prstGeom prst="ellipse">
              <a:avLst/>
            </a:prstGeom>
            <a:solidFill>
              <a:srgbClr val="D8A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59"/>
            <p:cNvSpPr>
              <a:spLocks noChangeArrowheads="1"/>
            </p:cNvSpPr>
            <p:nvPr/>
          </p:nvSpPr>
          <p:spPr bwMode="auto">
            <a:xfrm>
              <a:off x="1010795" y="5309030"/>
              <a:ext cx="449540" cy="43654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9" name="Rectangle 24"/>
          <p:cNvSpPr>
            <a:spLocks noChangeArrowheads="1"/>
          </p:cNvSpPr>
          <p:nvPr/>
        </p:nvSpPr>
        <p:spPr bwMode="auto">
          <a:xfrm>
            <a:off x="794095" y="497334"/>
            <a:ext cx="9334641" cy="5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en-US" sz="3200" dirty="0">
                <a:solidFill>
                  <a:prstClr val="black"/>
                </a:solidFill>
                <a:latin typeface="Adobe 楷体 Std R" pitchFamily="18" charset="-122"/>
                <a:ea typeface="Adobe 楷体 Std R" pitchFamily="18" charset="-122"/>
                <a:sym typeface="汉仪细等线简" panose="00020600040101010101" pitchFamily="18" charset="-122"/>
              </a:rPr>
              <a:t>③</a:t>
            </a:r>
            <a:r>
              <a:rPr lang="zh-CN" altLang="zh-CN" sz="3200" dirty="0">
                <a:solidFill>
                  <a:prstClr val="black"/>
                </a:solidFill>
                <a:latin typeface="Adobe 楷体 Std R" pitchFamily="18" charset="-122"/>
                <a:ea typeface="Adobe 楷体 Std R" pitchFamily="18" charset="-122"/>
              </a:rPr>
              <a:t>候选者数据库网络调查</a:t>
            </a:r>
            <a:r>
              <a:rPr lang="en-US" altLang="zh-CN" sz="3200" dirty="0">
                <a:solidFill>
                  <a:prstClr val="black"/>
                </a:solidFill>
                <a:latin typeface="Adobe 楷体 Std R" pitchFamily="18" charset="-122"/>
                <a:ea typeface="Adobe 楷体 Std R" pitchFamily="18" charset="-122"/>
              </a:rPr>
              <a:t>:</a:t>
            </a:r>
            <a:endParaRPr lang="en-US" altLang="zh-CN" sz="3200" dirty="0">
              <a:latin typeface="Adobe 楷体 Std R" pitchFamily="18" charset="-122"/>
              <a:ea typeface="Adobe 楷体 Std R" pitchFamily="18" charset="-122"/>
              <a:sym typeface="汉仪细等线简" panose="00020600040101010101" pitchFamily="18" charset="-122"/>
            </a:endParaRPr>
          </a:p>
        </p:txBody>
      </p:sp>
      <p:sp>
        <p:nvSpPr>
          <p:cNvPr id="2" name="TextBox 1"/>
          <p:cNvSpPr txBox="1"/>
          <p:nvPr/>
        </p:nvSpPr>
        <p:spPr>
          <a:xfrm>
            <a:off x="1500219" y="1544956"/>
            <a:ext cx="8923355" cy="3024418"/>
          </a:xfrm>
          <a:prstGeom prst="rect">
            <a:avLst/>
          </a:prstGeom>
          <a:noFill/>
        </p:spPr>
        <p:txBody>
          <a:bodyPr wrap="square" rtlCol="0">
            <a:spAutoFit/>
          </a:bodyPr>
          <a:lstStyle/>
          <a:p>
            <a:pPr defTabSz="1219200">
              <a:lnSpc>
                <a:spcPct val="120000"/>
              </a:lnSpc>
              <a:spcBef>
                <a:spcPts val="400"/>
              </a:spcBef>
            </a:pPr>
            <a:r>
              <a:rPr lang="zh-CN" altLang="en-US" sz="2400" b="1" dirty="0">
                <a:solidFill>
                  <a:schemeClr val="accent5">
                    <a:lumMod val="60000"/>
                    <a:lumOff val="40000"/>
                  </a:schemeClr>
                </a:solidFill>
                <a:latin typeface="Adobe 楷体 Std R" pitchFamily="18" charset="-122"/>
                <a:ea typeface="Adobe 楷体 Std R" pitchFamily="18" charset="-122"/>
              </a:rPr>
              <a:t>优点：</a:t>
            </a:r>
            <a:r>
              <a:rPr lang="zh-CN" altLang="zh-CN" sz="2400" dirty="0">
                <a:solidFill>
                  <a:prstClr val="black"/>
                </a:solidFill>
                <a:latin typeface="Adobe 楷体 Std R" pitchFamily="18" charset="-122"/>
                <a:ea typeface="Adobe 楷体 Std R" pitchFamily="18" charset="-122"/>
              </a:rPr>
              <a:t>候选者数据库网络调查比较划算，能快速获取大量且多样的样本，比传统的抽样调查方法花费的时间更少，并且其数据收集的规范化能使研究易于验证</a:t>
            </a:r>
            <a:r>
              <a:rPr lang="zh-CN" altLang="en-US" sz="2400" dirty="0">
                <a:solidFill>
                  <a:prstClr val="black"/>
                </a:solidFill>
                <a:latin typeface="Adobe 楷体 Std R" pitchFamily="18" charset="-122"/>
                <a:ea typeface="Adobe 楷体 Std R" pitchFamily="18" charset="-122"/>
              </a:rPr>
              <a:t>。</a:t>
            </a:r>
            <a:endParaRPr lang="en-US" altLang="zh-CN" sz="2400" dirty="0">
              <a:solidFill>
                <a:prstClr val="black"/>
              </a:solidFill>
              <a:latin typeface="Adobe 楷体 Std R" pitchFamily="18" charset="-122"/>
              <a:ea typeface="Adobe 楷体 Std R" pitchFamily="18" charset="-122"/>
            </a:endParaRPr>
          </a:p>
          <a:p>
            <a:pPr defTabSz="1219200">
              <a:lnSpc>
                <a:spcPct val="120000"/>
              </a:lnSpc>
              <a:spcBef>
                <a:spcPts val="400"/>
              </a:spcBef>
            </a:pPr>
            <a:endParaRPr lang="zh-CN" altLang="en-US" sz="2400" dirty="0">
              <a:solidFill>
                <a:prstClr val="black"/>
              </a:solidFill>
              <a:latin typeface="Adobe 楷体 Std R" pitchFamily="18" charset="-122"/>
              <a:ea typeface="Adobe 楷体 Std R" pitchFamily="18" charset="-122"/>
              <a:sym typeface="汉仪细等线简" panose="00020600040101010101" pitchFamily="18" charset="-122"/>
            </a:endParaRPr>
          </a:p>
          <a:p>
            <a:r>
              <a:rPr lang="zh-CN" altLang="en-US" sz="2400" b="1" dirty="0">
                <a:solidFill>
                  <a:schemeClr val="accent5">
                    <a:lumMod val="60000"/>
                    <a:lumOff val="40000"/>
                  </a:schemeClr>
                </a:solidFill>
                <a:latin typeface="Adobe 楷体 Std R" pitchFamily="18" charset="-122"/>
                <a:ea typeface="Adobe 楷体 Std R" pitchFamily="18" charset="-122"/>
              </a:rPr>
              <a:t>缺点：</a:t>
            </a:r>
            <a:r>
              <a:rPr lang="zh-CN" altLang="zh-CN" sz="2400" dirty="0">
                <a:latin typeface="Adobe 楷体 Std R" pitchFamily="18" charset="-122"/>
                <a:ea typeface="Adobe 楷体 Std R" pitchFamily="18" charset="-122"/>
              </a:rPr>
              <a:t>缺乏一个足够的抽样框，并且使用的是自愿选择招募方法，因此候选者数据库网络调查得到的是一个方便样本而不是概率样本</a:t>
            </a:r>
            <a:r>
              <a:rPr lang="zh-CN" altLang="en-US" sz="2400" dirty="0">
                <a:latin typeface="Adobe 楷体 Std R" pitchFamily="18" charset="-122"/>
                <a:ea typeface="Adobe 楷体 Std R" pitchFamily="18" charset="-122"/>
              </a:rPr>
              <a:t>。</a:t>
            </a:r>
            <a:endParaRPr lang="en-US" altLang="zh-CN" sz="2400" dirty="0">
              <a:latin typeface="Adobe 楷体 Std R" pitchFamily="18" charset="-122"/>
              <a:ea typeface="Adobe 楷体 Std R" pitchFamily="18" charset="-122"/>
            </a:endParaRPr>
          </a:p>
        </p:txBody>
      </p:sp>
      <p:sp>
        <p:nvSpPr>
          <p:cNvPr id="3" name="TextBox 2"/>
          <p:cNvSpPr txBox="1"/>
          <p:nvPr/>
        </p:nvSpPr>
        <p:spPr>
          <a:xfrm>
            <a:off x="1500219" y="5725383"/>
            <a:ext cx="8703545" cy="830997"/>
          </a:xfrm>
          <a:prstGeom prst="rect">
            <a:avLst/>
          </a:prstGeom>
          <a:noFill/>
        </p:spPr>
        <p:txBody>
          <a:bodyPr wrap="square" rtlCol="0">
            <a:spAutoFit/>
          </a:bodyPr>
          <a:lstStyle/>
          <a:p>
            <a:pPr defTabSz="609600"/>
            <a:r>
              <a:rPr lang="zh-CN" altLang="zh-CN" sz="2400" dirty="0">
                <a:solidFill>
                  <a:prstClr val="black"/>
                </a:solidFill>
                <a:latin typeface="Adobe 楷体 Std R" pitchFamily="18" charset="-122"/>
                <a:ea typeface="Adobe 楷体 Std R" pitchFamily="18" charset="-122"/>
              </a:rPr>
              <a:t>候选者数据库网络调查</a:t>
            </a:r>
            <a:r>
              <a:rPr lang="zh-CN" altLang="zh-CN" sz="2400" dirty="0">
                <a:latin typeface="Adobe 楷体 Std R" pitchFamily="18" charset="-122"/>
                <a:ea typeface="Adobe 楷体 Std R" pitchFamily="18" charset="-122"/>
              </a:rPr>
              <a:t>在媒体和调查行业内受到了最多的关注，似乎已经成为网络调查行业中发展最快的一部分。</a:t>
            </a:r>
            <a:endParaRPr lang="zh-CN" altLang="en-US" sz="2400" dirty="0">
              <a:latin typeface="Adobe 楷体 Std R" pitchFamily="18" charset="-122"/>
              <a:ea typeface="Adobe 楷体 Std R" pitchFamily="18" charset="-122"/>
              <a:sym typeface="汉仪细等线简" panose="00020600040101010101" pitchFamily="18"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PA" val="v4.1.3"/>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30.xml><?xml version="1.0" encoding="utf-8"?>
<p:tagLst xmlns:a="http://schemas.openxmlformats.org/drawingml/2006/main" xmlns:r="http://schemas.openxmlformats.org/officeDocument/2006/relationships" xmlns:p="http://schemas.openxmlformats.org/presentationml/2006/main">
  <p:tag name="PA" val="v4.1.3"/>
</p:tagLst>
</file>

<file path=ppt/tags/tag31.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主题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汉仪中黑S"/>
        <a:ea typeface="汉仪中黑S"/>
        <a:cs typeface=""/>
      </a:majorFont>
      <a:minorFont>
        <a:latin typeface="汉仪中黑S"/>
        <a:ea typeface="汉仪中黑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defTabSz="609600">
          <a:defRPr kumimoji="1"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稻壳儿.RIVER原创</Template>
  <TotalTime>1531</TotalTime>
  <Words>4225</Words>
  <Application>Microsoft Office PowerPoint</Application>
  <PresentationFormat>宽屏</PresentationFormat>
  <Paragraphs>415</Paragraphs>
  <Slides>48</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48</vt:i4>
      </vt:variant>
    </vt:vector>
  </HeadingPairs>
  <TitlesOfParts>
    <vt:vector size="61" baseType="lpstr">
      <vt:lpstr>汉仪中黑S</vt:lpstr>
      <vt:lpstr>汉仪细等线简</vt:lpstr>
      <vt:lpstr>Arial</vt:lpstr>
      <vt:lpstr>Times New Roman</vt:lpstr>
      <vt:lpstr>Calibri</vt:lpstr>
      <vt:lpstr>Cambria Math</vt:lpstr>
      <vt:lpstr>等线</vt:lpstr>
      <vt:lpstr>黑体</vt:lpstr>
      <vt:lpstr>宋体</vt:lpstr>
      <vt:lpstr>Adobe 楷体 Std R</vt:lpstr>
      <vt:lpstr>汉仪中宋S</vt:lpstr>
      <vt:lpstr>主题1</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RIVER</Manager>
  <LinksUpToDate>false</LinksUpToDate>
  <SharedDoc>false</SharedDoc>
  <HyperlinkBase>https://www.docer.com/designer/detail/254494219</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PPT原创模板</dc:subject>
  <dc:creator>RIVER</dc:creator>
  <cp:keywords>稻壳儿RIVER</cp:keywords>
  <dc:description>稻壳儿原创PPT模板,RIVER制作。_x000d_
https://www.docer.com/designer/detail/254494219</dc:description>
  <cp:lastModifiedBy>576844961@qq.com</cp:lastModifiedBy>
  <cp:revision>351</cp:revision>
  <dcterms:created xsi:type="dcterms:W3CDTF">2020-06-12T01:04:00Z</dcterms:created>
  <dcterms:modified xsi:type="dcterms:W3CDTF">2021-12-17T12:07:01Z</dcterms:modified>
  <cp:category>PPT模板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9CEFC405C8C3476BAAAB2F90D7764785</vt:lpwstr>
  </property>
</Properties>
</file>