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0" r:id="rId2"/>
  </p:sldMasterIdLst>
  <p:notesMasterIdLst>
    <p:notesMasterId r:id="rId77"/>
  </p:notesMasterIdLst>
  <p:sldIdLst>
    <p:sldId id="256" r:id="rId3"/>
    <p:sldId id="308" r:id="rId4"/>
    <p:sldId id="335" r:id="rId5"/>
    <p:sldId id="309" r:id="rId6"/>
    <p:sldId id="310" r:id="rId7"/>
    <p:sldId id="315" r:id="rId8"/>
    <p:sldId id="316" r:id="rId9"/>
    <p:sldId id="317" r:id="rId10"/>
    <p:sldId id="318" r:id="rId11"/>
    <p:sldId id="323" r:id="rId12"/>
    <p:sldId id="324" r:id="rId13"/>
    <p:sldId id="325" r:id="rId14"/>
    <p:sldId id="326" r:id="rId15"/>
    <p:sldId id="327" r:id="rId16"/>
    <p:sldId id="311" r:id="rId17"/>
    <p:sldId id="312" r:id="rId18"/>
    <p:sldId id="299" r:id="rId19"/>
    <p:sldId id="300" r:id="rId20"/>
    <p:sldId id="339" r:id="rId21"/>
    <p:sldId id="303" r:id="rId22"/>
    <p:sldId id="302" r:id="rId23"/>
    <p:sldId id="304" r:id="rId24"/>
    <p:sldId id="305" r:id="rId25"/>
    <p:sldId id="341" r:id="rId26"/>
    <p:sldId id="342" r:id="rId27"/>
    <p:sldId id="343" r:id="rId28"/>
    <p:sldId id="307" r:id="rId29"/>
    <p:sldId id="259" r:id="rId30"/>
    <p:sldId id="260" r:id="rId31"/>
    <p:sldId id="262" r:id="rId32"/>
    <p:sldId id="261" r:id="rId33"/>
    <p:sldId id="263" r:id="rId34"/>
    <p:sldId id="264" r:id="rId35"/>
    <p:sldId id="265" r:id="rId36"/>
    <p:sldId id="266" r:id="rId37"/>
    <p:sldId id="267" r:id="rId38"/>
    <p:sldId id="268" r:id="rId39"/>
    <p:sldId id="292" r:id="rId40"/>
    <p:sldId id="293" r:id="rId41"/>
    <p:sldId id="296" r:id="rId42"/>
    <p:sldId id="295" r:id="rId43"/>
    <p:sldId id="328" r:id="rId44"/>
    <p:sldId id="329" r:id="rId45"/>
    <p:sldId id="330" r:id="rId46"/>
    <p:sldId id="331" r:id="rId47"/>
    <p:sldId id="332" r:id="rId48"/>
    <p:sldId id="333" r:id="rId49"/>
    <p:sldId id="334" r:id="rId50"/>
    <p:sldId id="269" r:id="rId51"/>
    <p:sldId id="270" r:id="rId52"/>
    <p:sldId id="337" r:id="rId53"/>
    <p:sldId id="338" r:id="rId54"/>
    <p:sldId id="271" r:id="rId55"/>
    <p:sldId id="272" r:id="rId56"/>
    <p:sldId id="273" r:id="rId57"/>
    <p:sldId id="274" r:id="rId58"/>
    <p:sldId id="283" r:id="rId59"/>
    <p:sldId id="284" r:id="rId60"/>
    <p:sldId id="275" r:id="rId61"/>
    <p:sldId id="276" r:id="rId62"/>
    <p:sldId id="277" r:id="rId63"/>
    <p:sldId id="278" r:id="rId64"/>
    <p:sldId id="279" r:id="rId65"/>
    <p:sldId id="280" r:id="rId66"/>
    <p:sldId id="281" r:id="rId67"/>
    <p:sldId id="282" r:id="rId68"/>
    <p:sldId id="285" r:id="rId69"/>
    <p:sldId id="287" r:id="rId70"/>
    <p:sldId id="288" r:id="rId71"/>
    <p:sldId id="289" r:id="rId72"/>
    <p:sldId id="286" r:id="rId73"/>
    <p:sldId id="290" r:id="rId74"/>
    <p:sldId id="291" r:id="rId75"/>
    <p:sldId id="336" r:id="rId7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4DE98291-7FD1-4959-8743-88BEFB46E3E4}">
          <p14:sldIdLst>
            <p14:sldId id="256"/>
            <p14:sldId id="308"/>
            <p14:sldId id="335"/>
          </p14:sldIdLst>
        </p14:section>
        <p14:section name="无标题节" id="{F5AC43A6-B0F0-4EAC-AEF7-3E226C72A0B4}">
          <p14:sldIdLst>
            <p14:sldId id="309"/>
            <p14:sldId id="310"/>
            <p14:sldId id="315"/>
            <p14:sldId id="316"/>
            <p14:sldId id="317"/>
            <p14:sldId id="318"/>
            <p14:sldId id="323"/>
            <p14:sldId id="324"/>
            <p14:sldId id="325"/>
            <p14:sldId id="326"/>
            <p14:sldId id="327"/>
            <p14:sldId id="311"/>
            <p14:sldId id="312"/>
            <p14:sldId id="299"/>
            <p14:sldId id="300"/>
            <p14:sldId id="339"/>
            <p14:sldId id="303"/>
            <p14:sldId id="302"/>
            <p14:sldId id="304"/>
            <p14:sldId id="305"/>
            <p14:sldId id="341"/>
            <p14:sldId id="342"/>
            <p14:sldId id="343"/>
            <p14:sldId id="307"/>
            <p14:sldId id="259"/>
            <p14:sldId id="260"/>
            <p14:sldId id="262"/>
            <p14:sldId id="261"/>
            <p14:sldId id="263"/>
            <p14:sldId id="264"/>
            <p14:sldId id="265"/>
            <p14:sldId id="266"/>
            <p14:sldId id="267"/>
            <p14:sldId id="268"/>
            <p14:sldId id="292"/>
            <p14:sldId id="293"/>
            <p14:sldId id="296"/>
            <p14:sldId id="295"/>
            <p14:sldId id="328"/>
            <p14:sldId id="329"/>
            <p14:sldId id="330"/>
            <p14:sldId id="331"/>
            <p14:sldId id="332"/>
            <p14:sldId id="333"/>
            <p14:sldId id="334"/>
            <p14:sldId id="269"/>
            <p14:sldId id="270"/>
            <p14:sldId id="337"/>
            <p14:sldId id="338"/>
            <p14:sldId id="271"/>
            <p14:sldId id="272"/>
            <p14:sldId id="273"/>
            <p14:sldId id="274"/>
            <p14:sldId id="283"/>
            <p14:sldId id="284"/>
            <p14:sldId id="275"/>
            <p14:sldId id="276"/>
            <p14:sldId id="277"/>
            <p14:sldId id="278"/>
            <p14:sldId id="279"/>
            <p14:sldId id="280"/>
            <p14:sldId id="281"/>
            <p14:sldId id="282"/>
            <p14:sldId id="285"/>
            <p14:sldId id="287"/>
            <p14:sldId id="288"/>
            <p14:sldId id="289"/>
            <p14:sldId id="286"/>
            <p14:sldId id="290"/>
            <p14:sldId id="291"/>
            <p14:sldId id="33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701" autoAdjust="0"/>
  </p:normalViewPr>
  <p:slideViewPr>
    <p:cSldViewPr snapToGrid="0">
      <p:cViewPr varScale="1">
        <p:scale>
          <a:sx n="63" d="100"/>
          <a:sy n="63" d="100"/>
        </p:scale>
        <p:origin x="1380" y="4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D3B200-68DA-4AD3-8936-083A2CC2F3F6}" type="datetimeFigureOut">
              <a:rPr lang="zh-CN" altLang="en-US" smtClean="0"/>
              <a:t>2021/12/16</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4FC585-FCFA-4E71-97D1-744F1194D9B4}" type="slidenum">
              <a:rPr lang="zh-CN" altLang="en-US" smtClean="0"/>
              <a:t>‹#›</a:t>
            </a:fld>
            <a:endParaRPr lang="zh-CN" altLang="en-US"/>
          </a:p>
        </p:txBody>
      </p:sp>
    </p:spTree>
    <p:extLst>
      <p:ext uri="{BB962C8B-B14F-4D97-AF65-F5344CB8AC3E}">
        <p14:creationId xmlns:p14="http://schemas.microsoft.com/office/powerpoint/2010/main" val="1107809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DFC666-FD60-45A6-9894-70DEDC2805D6}" type="slidenum">
              <a:rPr lang="en-US" altLang="zh-CN"/>
              <a:pPr/>
              <a:t>2</a:t>
            </a:fld>
            <a:endParaRPr lang="en-US" altLang="zh-CN"/>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039432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535486A-523A-4169-A026-E9B7C8D197E8}" type="slidenum">
              <a:rPr lang="zh-CN" altLang="en-US" smtClean="0"/>
              <a:pPr/>
              <a:t>42</a:t>
            </a:fld>
            <a:endParaRPr lang="zh-CN" altLang="en-US"/>
          </a:p>
        </p:txBody>
      </p:sp>
    </p:spTree>
    <p:extLst>
      <p:ext uri="{BB962C8B-B14F-4D97-AF65-F5344CB8AC3E}">
        <p14:creationId xmlns:p14="http://schemas.microsoft.com/office/powerpoint/2010/main" val="1178868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535486A-523A-4169-A026-E9B7C8D197E8}" type="slidenum">
              <a:rPr lang="zh-CN" altLang="en-US" smtClean="0"/>
              <a:pPr/>
              <a:t>43</a:t>
            </a:fld>
            <a:endParaRPr lang="zh-CN" altLang="en-US"/>
          </a:p>
        </p:txBody>
      </p:sp>
    </p:spTree>
    <p:extLst>
      <p:ext uri="{BB962C8B-B14F-4D97-AF65-F5344CB8AC3E}">
        <p14:creationId xmlns:p14="http://schemas.microsoft.com/office/powerpoint/2010/main" val="2225631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535486A-523A-4169-A026-E9B7C8D197E8}" type="slidenum">
              <a:rPr lang="zh-CN" altLang="en-US" smtClean="0"/>
              <a:pPr/>
              <a:t>44</a:t>
            </a:fld>
            <a:endParaRPr lang="zh-CN" altLang="en-US"/>
          </a:p>
        </p:txBody>
      </p:sp>
    </p:spTree>
    <p:extLst>
      <p:ext uri="{BB962C8B-B14F-4D97-AF65-F5344CB8AC3E}">
        <p14:creationId xmlns:p14="http://schemas.microsoft.com/office/powerpoint/2010/main" val="227772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535486A-523A-4169-A026-E9B7C8D197E8}" type="slidenum">
              <a:rPr lang="zh-CN" altLang="en-US" smtClean="0"/>
              <a:pPr/>
              <a:t>45</a:t>
            </a:fld>
            <a:endParaRPr lang="zh-CN" altLang="en-US"/>
          </a:p>
        </p:txBody>
      </p:sp>
    </p:spTree>
    <p:extLst>
      <p:ext uri="{BB962C8B-B14F-4D97-AF65-F5344CB8AC3E}">
        <p14:creationId xmlns:p14="http://schemas.microsoft.com/office/powerpoint/2010/main" val="40324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535486A-523A-4169-A026-E9B7C8D197E8}" type="slidenum">
              <a:rPr lang="zh-CN" altLang="en-US" smtClean="0"/>
              <a:pPr/>
              <a:t>46</a:t>
            </a:fld>
            <a:endParaRPr lang="zh-CN" altLang="en-US"/>
          </a:p>
        </p:txBody>
      </p:sp>
    </p:spTree>
    <p:extLst>
      <p:ext uri="{BB962C8B-B14F-4D97-AF65-F5344CB8AC3E}">
        <p14:creationId xmlns:p14="http://schemas.microsoft.com/office/powerpoint/2010/main" val="2860803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535486A-523A-4169-A026-E9B7C8D197E8}" type="slidenum">
              <a:rPr lang="zh-CN" altLang="en-US" smtClean="0"/>
              <a:pPr/>
              <a:t>47</a:t>
            </a:fld>
            <a:endParaRPr lang="zh-CN" altLang="en-US"/>
          </a:p>
        </p:txBody>
      </p:sp>
    </p:spTree>
    <p:extLst>
      <p:ext uri="{BB962C8B-B14F-4D97-AF65-F5344CB8AC3E}">
        <p14:creationId xmlns:p14="http://schemas.microsoft.com/office/powerpoint/2010/main" val="738467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535486A-523A-4169-A026-E9B7C8D197E8}" type="slidenum">
              <a:rPr lang="zh-CN" altLang="en-US" smtClean="0"/>
              <a:pPr/>
              <a:t>48</a:t>
            </a:fld>
            <a:endParaRPr lang="zh-CN" altLang="en-US"/>
          </a:p>
        </p:txBody>
      </p:sp>
    </p:spTree>
    <p:extLst>
      <p:ext uri="{BB962C8B-B14F-4D97-AF65-F5344CB8AC3E}">
        <p14:creationId xmlns:p14="http://schemas.microsoft.com/office/powerpoint/2010/main" val="3962070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a:t>单击此处编辑母版标题样式</a:t>
            </a:r>
          </a:p>
        </p:txBody>
      </p:sp>
      <p:sp>
        <p:nvSpPr>
          <p:cNvPr id="3" name="幻灯片编号占位符 5">
            <a:extLst>
              <a:ext uri="{FF2B5EF4-FFF2-40B4-BE49-F238E27FC236}">
                <a16:creationId xmlns:a16="http://schemas.microsoft.com/office/drawing/2014/main" id="{551EC6C8-0789-4F44-B320-BBBE78F38B3D}"/>
              </a:ext>
            </a:extLst>
          </p:cNvPr>
          <p:cNvSpPr>
            <a:spLocks noGrp="1"/>
          </p:cNvSpPr>
          <p:nvPr>
            <p:ph type="sldNum" sz="quarter" idx="10"/>
          </p:nvPr>
        </p:nvSpPr>
        <p:spPr/>
        <p:txBody>
          <a:bodyPr/>
          <a:lstStyle>
            <a:lvl1pPr>
              <a:defRPr/>
            </a:lvl1pPr>
          </a:lstStyle>
          <a:p>
            <a:pPr>
              <a:defRPr/>
            </a:pPr>
            <a:fld id="{7250F655-0152-455C-80B5-FC3D8EB69595}" type="slidenum">
              <a:rPr lang="zh-CN" altLang="en-US"/>
              <a:pPr>
                <a:defRPr/>
              </a:pPr>
              <a:t>‹#›</a:t>
            </a:fld>
            <a:endParaRPr lang="zh-CN" altLang="en-US" dirty="0"/>
          </a:p>
        </p:txBody>
      </p:sp>
    </p:spTree>
    <p:extLst>
      <p:ext uri="{BB962C8B-B14F-4D97-AF65-F5344CB8AC3E}">
        <p14:creationId xmlns:p14="http://schemas.microsoft.com/office/powerpoint/2010/main" val="3209520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C764DE79-268F-4C1A-8933-263129D2AF90}" type="datetimeFigureOut">
              <a:rPr lang="en-US" dirty="0"/>
              <a:t>12/16/2021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85011231-81E5-4BA8-9FA8-895B313E0088}" type="slidenum">
              <a:rPr lang="zh-CN" altLang="en-US" smtClean="0"/>
              <a:pPr>
                <a:defRPr/>
              </a:pPr>
              <a:t>‹#›</a:t>
            </a:fld>
            <a:endParaRPr lang="zh-CN" altLang="en-US" dirty="0"/>
          </a:p>
        </p:txBody>
      </p:sp>
    </p:spTree>
    <p:extLst>
      <p:ext uri="{BB962C8B-B14F-4D97-AF65-F5344CB8AC3E}">
        <p14:creationId xmlns:p14="http://schemas.microsoft.com/office/powerpoint/2010/main" val="194024567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12/16/2021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85011231-81E5-4BA8-9FA8-895B313E0088}" type="slidenum">
              <a:rPr lang="zh-CN" altLang="en-US" smtClean="0"/>
              <a:pPr>
                <a:defRPr/>
              </a:pPr>
              <a:t>‹#›</a:t>
            </a:fld>
            <a:endParaRPr lang="zh-CN" altLang="en-US" dirty="0"/>
          </a:p>
        </p:txBody>
      </p:sp>
    </p:spTree>
    <p:extLst>
      <p:ext uri="{BB962C8B-B14F-4D97-AF65-F5344CB8AC3E}">
        <p14:creationId xmlns:p14="http://schemas.microsoft.com/office/powerpoint/2010/main" val="289310695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12/16/2021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defRPr/>
            </a:pPr>
            <a:fld id="{85011231-81E5-4BA8-9FA8-895B313E0088}" type="slidenum">
              <a:rPr lang="zh-CN" altLang="en-US" smtClean="0"/>
              <a:pPr>
                <a:defRPr/>
              </a:pPr>
              <a:t>‹#›</a:t>
            </a:fld>
            <a:endParaRPr lang="zh-CN" altLang="en-US" dirty="0"/>
          </a:p>
        </p:txBody>
      </p:sp>
    </p:spTree>
    <p:extLst>
      <p:ext uri="{BB962C8B-B14F-4D97-AF65-F5344CB8AC3E}">
        <p14:creationId xmlns:p14="http://schemas.microsoft.com/office/powerpoint/2010/main" val="281482504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12/16/2021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6653868D-2EC6-4868-A3E7-7694AB47ADEF}" type="slidenum">
              <a:rPr lang="zh-CN" altLang="en-US" smtClean="0"/>
              <a:pPr>
                <a:defRPr/>
              </a:pPr>
              <a:t>‹#›</a:t>
            </a:fld>
            <a:endParaRPr lang="zh-CN" altLang="en-US" dirty="0"/>
          </a:p>
        </p:txBody>
      </p:sp>
    </p:spTree>
    <p:extLst>
      <p:ext uri="{BB962C8B-B14F-4D97-AF65-F5344CB8AC3E}">
        <p14:creationId xmlns:p14="http://schemas.microsoft.com/office/powerpoint/2010/main" val="814251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85011231-81E5-4BA8-9FA8-895B313E0088}" type="slidenum">
              <a:rPr lang="zh-CN" altLang="en-US" smtClean="0"/>
              <a:pPr>
                <a:defRPr/>
              </a:pPr>
              <a:t>‹#›</a:t>
            </a:fld>
            <a:endParaRPr lang="zh-CN" altLang="en-US" dirty="0"/>
          </a:p>
        </p:txBody>
      </p:sp>
    </p:spTree>
    <p:extLst>
      <p:ext uri="{BB962C8B-B14F-4D97-AF65-F5344CB8AC3E}">
        <p14:creationId xmlns:p14="http://schemas.microsoft.com/office/powerpoint/2010/main" val="29177981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dirty="0"/>
              <a:t>12/16/2021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85011231-81E5-4BA8-9FA8-895B313E0088}" type="slidenum">
              <a:rPr lang="zh-CN" altLang="en-US" smtClean="0"/>
              <a:pPr>
                <a:defRPr/>
              </a:pPr>
              <a:t>‹#›</a:t>
            </a:fld>
            <a:endParaRPr lang="zh-CN" altLang="en-US" dirty="0"/>
          </a:p>
        </p:txBody>
      </p:sp>
    </p:spTree>
    <p:extLst>
      <p:ext uri="{BB962C8B-B14F-4D97-AF65-F5344CB8AC3E}">
        <p14:creationId xmlns:p14="http://schemas.microsoft.com/office/powerpoint/2010/main" val="108589422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dirty="0"/>
              <a:t>12/16/2021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85011231-81E5-4BA8-9FA8-895B313E0088}" type="slidenum">
              <a:rPr lang="zh-CN" altLang="en-US" smtClean="0"/>
              <a:pPr>
                <a:defRPr/>
              </a:pPr>
              <a:t>‹#›</a:t>
            </a:fld>
            <a:endParaRPr lang="zh-CN" altLang="en-US" dirty="0"/>
          </a:p>
        </p:txBody>
      </p:sp>
    </p:spTree>
    <p:extLst>
      <p:ext uri="{BB962C8B-B14F-4D97-AF65-F5344CB8AC3E}">
        <p14:creationId xmlns:p14="http://schemas.microsoft.com/office/powerpoint/2010/main" val="2545428493"/>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85011231-81E5-4BA8-9FA8-895B313E0088}" type="slidenum">
              <a:rPr lang="zh-CN" altLang="en-US" smtClean="0"/>
              <a:pPr>
                <a:defRPr/>
              </a:pPr>
              <a:t>‹#›</a:t>
            </a:fld>
            <a:endParaRPr lang="zh-CN" altLang="en-US" dirty="0"/>
          </a:p>
        </p:txBody>
      </p:sp>
    </p:spTree>
    <p:extLst>
      <p:ext uri="{BB962C8B-B14F-4D97-AF65-F5344CB8AC3E}">
        <p14:creationId xmlns:p14="http://schemas.microsoft.com/office/powerpoint/2010/main" val="4189340171"/>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85011231-81E5-4BA8-9FA8-895B313E0088}" type="slidenum">
              <a:rPr lang="zh-CN" altLang="en-US" smtClean="0"/>
              <a:pPr>
                <a:defRPr/>
              </a:pPr>
              <a:t>‹#›</a:t>
            </a:fld>
            <a:endParaRPr lang="zh-CN" altLang="en-US" dirty="0"/>
          </a:p>
        </p:txBody>
      </p:sp>
    </p:spTree>
    <p:extLst>
      <p:ext uri="{BB962C8B-B14F-4D97-AF65-F5344CB8AC3E}">
        <p14:creationId xmlns:p14="http://schemas.microsoft.com/office/powerpoint/2010/main" val="1230219064"/>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18" name="矩形 17"/>
          <p:cNvSpPr/>
          <p:nvPr userDrawn="1"/>
        </p:nvSpPr>
        <p:spPr bwMode="auto">
          <a:xfrm>
            <a:off x="-10884" y="6502400"/>
            <a:ext cx="7952249" cy="145142"/>
          </a:xfrm>
          <a:prstGeom prst="rect">
            <a:avLst/>
          </a:prstGeom>
          <a:solidFill>
            <a:srgbClr val="269FD3"/>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 typeface="Arial" pitchFamily="34" charset="0"/>
              <a:buNone/>
              <a:tabLst/>
            </a:pPr>
            <a:endParaRPr kumimoji="0" lang="zh-CN" altLang="en-US" sz="1350" b="0" i="0" u="none" strike="noStrike" cap="none" normalizeH="0" baseline="0">
              <a:ln>
                <a:noFill/>
              </a:ln>
              <a:solidFill>
                <a:schemeClr val="tx1"/>
              </a:solidFill>
              <a:effectLst/>
              <a:latin typeface="Calibri" pitchFamily="34" charset="0"/>
              <a:ea typeface="宋体" pitchFamily="2" charset="-122"/>
            </a:endParaRPr>
          </a:p>
        </p:txBody>
      </p:sp>
      <p:sp>
        <p:nvSpPr>
          <p:cNvPr id="19" name="矩形 18"/>
          <p:cNvSpPr/>
          <p:nvPr userDrawn="1"/>
        </p:nvSpPr>
        <p:spPr bwMode="auto">
          <a:xfrm>
            <a:off x="8458224" y="6495144"/>
            <a:ext cx="691243" cy="152398"/>
          </a:xfrm>
          <a:prstGeom prst="rect">
            <a:avLst/>
          </a:prstGeom>
          <a:solidFill>
            <a:srgbClr val="269FD3"/>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 typeface="Arial" pitchFamily="34" charset="0"/>
              <a:buNone/>
              <a:tabLst/>
            </a:pPr>
            <a:endParaRPr kumimoji="0" lang="zh-CN" altLang="en-US" sz="1350" b="0" i="0" u="none" strike="noStrike" cap="none" normalizeH="0" baseline="0">
              <a:ln>
                <a:noFill/>
              </a:ln>
              <a:solidFill>
                <a:schemeClr val="tx1"/>
              </a:solidFill>
              <a:effectLst/>
              <a:latin typeface="Calibri" pitchFamily="34" charset="0"/>
              <a:ea typeface="宋体" pitchFamily="2" charset="-122"/>
            </a:endParaRPr>
          </a:p>
        </p:txBody>
      </p:sp>
      <p:sp>
        <p:nvSpPr>
          <p:cNvPr id="20" name="灯片编号占位符 2"/>
          <p:cNvSpPr txBox="1">
            <a:spLocks/>
          </p:cNvSpPr>
          <p:nvPr userDrawn="1"/>
        </p:nvSpPr>
        <p:spPr bwMode="auto">
          <a:xfrm>
            <a:off x="7770248" y="6341572"/>
            <a:ext cx="635883" cy="365125"/>
          </a:xfrm>
          <a:prstGeom prst="rect">
            <a:avLst/>
          </a:prstGeom>
          <a:noFill/>
          <a:ln>
            <a:noFill/>
          </a:ln>
        </p:spPr>
        <p:txBody>
          <a:bodyPr vert="horz" wrap="square" lIns="68580" tIns="34290" rIns="68580" bIns="34290" numCol="1" anchor="ctr" anchorCtr="0" compatLnSpc="1">
            <a:prstTxWarp prst="textNoShape">
              <a:avLst/>
            </a:prstTxWarp>
          </a:bodyPr>
          <a:lstStyle>
            <a:defPPr>
              <a:defRPr lang="zh-CN"/>
            </a:defPPr>
            <a:lvl1pPr algn="r" rtl="0" eaLnBrk="1" fontAlgn="base" hangingPunct="1">
              <a:spcBef>
                <a:spcPct val="0"/>
              </a:spcBef>
              <a:spcAft>
                <a:spcPct val="0"/>
              </a:spcAft>
              <a:buFont typeface="Arial" pitchFamily="34" charset="0"/>
              <a:buNone/>
              <a:defRPr sz="1200" kern="1200">
                <a:solidFill>
                  <a:srgbClr val="898989"/>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defRPr/>
            </a:pPr>
            <a:fld id="{2CCF5A7F-EC20-4BA8-A62C-D8F3AF147111}" type="slidenum">
              <a:rPr lang="zh-CN" altLang="en-US" sz="2400" b="1" smtClean="0">
                <a:solidFill>
                  <a:srgbClr val="269FD3"/>
                </a:solidFill>
                <a:latin typeface="楷体" panose="02010609060101010101" pitchFamily="49" charset="-122"/>
                <a:ea typeface="楷体" panose="02010609060101010101" pitchFamily="49" charset="-122"/>
              </a:rPr>
              <a:pPr>
                <a:defRPr/>
              </a:pPr>
              <a:t>‹#›</a:t>
            </a:fld>
            <a:endParaRPr lang="zh-CN" altLang="en-US" sz="2400" b="1" dirty="0">
              <a:solidFill>
                <a:srgbClr val="269FD3"/>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3469794741"/>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a:t>单击此处编辑母版标题样式</a:t>
            </a:r>
          </a:p>
        </p:txBody>
      </p:sp>
      <p:sp>
        <p:nvSpPr>
          <p:cNvPr id="3" name="幻灯片编号占位符 5">
            <a:extLst>
              <a:ext uri="{FF2B5EF4-FFF2-40B4-BE49-F238E27FC236}">
                <a16:creationId xmlns:a16="http://schemas.microsoft.com/office/drawing/2014/main" id="{76A3701E-CD6E-4983-9412-090138D3A2C9}"/>
              </a:ext>
            </a:extLst>
          </p:cNvPr>
          <p:cNvSpPr>
            <a:spLocks noGrp="1"/>
          </p:cNvSpPr>
          <p:nvPr>
            <p:ph type="sldNum" sz="quarter" idx="10"/>
          </p:nvPr>
        </p:nvSpPr>
        <p:spPr/>
        <p:txBody>
          <a:bodyPr/>
          <a:lstStyle>
            <a:lvl1pPr>
              <a:defRPr/>
            </a:lvl1pPr>
          </a:lstStyle>
          <a:p>
            <a:pPr>
              <a:defRPr/>
            </a:pPr>
            <a:fld id="{ED0C8D2E-32AE-44B3-AA62-062856F11227}" type="slidenum">
              <a:rPr lang="zh-CN" altLang="en-US"/>
              <a:pPr>
                <a:defRPr/>
              </a:pPr>
              <a:t>‹#›</a:t>
            </a:fld>
            <a:endParaRPr lang="zh-CN" altLang="en-US" dirty="0"/>
          </a:p>
        </p:txBody>
      </p:sp>
    </p:spTree>
    <p:extLst>
      <p:ext uri="{BB962C8B-B14F-4D97-AF65-F5344CB8AC3E}">
        <p14:creationId xmlns:p14="http://schemas.microsoft.com/office/powerpoint/2010/main" val="952868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a:t>单击此处编辑母版标题样式</a:t>
            </a:r>
          </a:p>
        </p:txBody>
      </p:sp>
      <p:sp>
        <p:nvSpPr>
          <p:cNvPr id="3" name="幻灯片编号占位符 5">
            <a:extLst>
              <a:ext uri="{FF2B5EF4-FFF2-40B4-BE49-F238E27FC236}">
                <a16:creationId xmlns:a16="http://schemas.microsoft.com/office/drawing/2014/main" id="{D584D02E-D51D-4045-8B4A-31DEF6A1ECB6}"/>
              </a:ext>
            </a:extLst>
          </p:cNvPr>
          <p:cNvSpPr>
            <a:spLocks noGrp="1"/>
          </p:cNvSpPr>
          <p:nvPr>
            <p:ph type="sldNum" sz="quarter" idx="10"/>
          </p:nvPr>
        </p:nvSpPr>
        <p:spPr/>
        <p:txBody>
          <a:bodyPr/>
          <a:lstStyle>
            <a:lvl1pPr>
              <a:defRPr/>
            </a:lvl1pPr>
          </a:lstStyle>
          <a:p>
            <a:pPr>
              <a:defRPr/>
            </a:pPr>
            <a:fld id="{6653868D-2EC6-4868-A3E7-7694AB47ADEF}" type="slidenum">
              <a:rPr lang="zh-CN" altLang="en-US"/>
              <a:pPr>
                <a:defRPr/>
              </a:pPr>
              <a:t>‹#›</a:t>
            </a:fld>
            <a:endParaRPr lang="zh-CN" altLang="en-US" dirty="0"/>
          </a:p>
        </p:txBody>
      </p:sp>
    </p:spTree>
    <p:extLst>
      <p:ext uri="{BB962C8B-B14F-4D97-AF65-F5344CB8AC3E}">
        <p14:creationId xmlns:p14="http://schemas.microsoft.com/office/powerpoint/2010/main" val="3929463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空白">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a:t>单击此处编辑母版标题样式</a:t>
            </a:r>
          </a:p>
        </p:txBody>
      </p:sp>
      <p:sp>
        <p:nvSpPr>
          <p:cNvPr id="3" name="幻灯片编号占位符 5">
            <a:extLst>
              <a:ext uri="{FF2B5EF4-FFF2-40B4-BE49-F238E27FC236}">
                <a16:creationId xmlns:a16="http://schemas.microsoft.com/office/drawing/2014/main" id="{7D76F387-0F00-4428-8A85-CB75991E9554}"/>
              </a:ext>
            </a:extLst>
          </p:cNvPr>
          <p:cNvSpPr>
            <a:spLocks noGrp="1"/>
          </p:cNvSpPr>
          <p:nvPr>
            <p:ph type="sldNum" sz="quarter" idx="10"/>
          </p:nvPr>
        </p:nvSpPr>
        <p:spPr/>
        <p:txBody>
          <a:bodyPr/>
          <a:lstStyle>
            <a:lvl1pPr>
              <a:defRPr/>
            </a:lvl1pPr>
          </a:lstStyle>
          <a:p>
            <a:pPr>
              <a:defRPr/>
            </a:pPr>
            <a:fld id="{A747D749-FD05-4508-815F-A05EE279C716}" type="slidenum">
              <a:rPr lang="zh-CN" altLang="en-US"/>
              <a:pPr>
                <a:defRPr/>
              </a:pPr>
              <a:t>‹#›</a:t>
            </a:fld>
            <a:endParaRPr lang="zh-CN" altLang="en-US" dirty="0"/>
          </a:p>
        </p:txBody>
      </p:sp>
    </p:spTree>
    <p:extLst>
      <p:ext uri="{BB962C8B-B14F-4D97-AF65-F5344CB8AC3E}">
        <p14:creationId xmlns:p14="http://schemas.microsoft.com/office/powerpoint/2010/main" val="4251491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7"/>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zh-CN" altLang="en-US"/>
              <a:t>单击此处编辑母版副标题样式</a:t>
            </a:r>
          </a:p>
        </p:txBody>
      </p:sp>
      <p:sp>
        <p:nvSpPr>
          <p:cNvPr id="4" name="Rectangle 4">
            <a:extLst>
              <a:ext uri="{FF2B5EF4-FFF2-40B4-BE49-F238E27FC236}">
                <a16:creationId xmlns:a16="http://schemas.microsoft.com/office/drawing/2014/main" id="{A79EC88F-D023-42E4-BC25-1EE09533B5D1}"/>
              </a:ext>
            </a:extLst>
          </p:cNvPr>
          <p:cNvSpPr>
            <a:spLocks noGrp="1" noChangeArrowheads="1"/>
          </p:cNvSpPr>
          <p:nvPr>
            <p:ph type="dt" sz="half" idx="10"/>
          </p:nvPr>
        </p:nvSpPr>
        <p:spPr>
          <a:xfrm>
            <a:off x="0" y="0"/>
            <a:ext cx="0" cy="0"/>
          </a:xfrm>
        </p:spPr>
        <p:txBody>
          <a:bodyPr/>
          <a:lstStyle>
            <a:lvl1pPr eaLnBrk="1" hangingPunct="1">
              <a:defRPr/>
            </a:lvl1pPr>
          </a:lstStyle>
          <a:p>
            <a:pPr>
              <a:defRPr/>
            </a:pPr>
            <a:endParaRPr lang="en-US" altLang="zh-CN" dirty="0"/>
          </a:p>
        </p:txBody>
      </p:sp>
      <p:sp>
        <p:nvSpPr>
          <p:cNvPr id="5" name="Rectangle 5">
            <a:extLst>
              <a:ext uri="{FF2B5EF4-FFF2-40B4-BE49-F238E27FC236}">
                <a16:creationId xmlns:a16="http://schemas.microsoft.com/office/drawing/2014/main" id="{27707F99-7CF2-4AA7-BD6B-7B8701FA1359}"/>
              </a:ext>
            </a:extLst>
          </p:cNvPr>
          <p:cNvSpPr>
            <a:spLocks noGrp="1" noChangeArrowheads="1"/>
          </p:cNvSpPr>
          <p:nvPr>
            <p:ph type="ftr" sz="quarter" idx="11"/>
          </p:nvPr>
        </p:nvSpPr>
        <p:spPr>
          <a:xfrm>
            <a:off x="0" y="0"/>
            <a:ext cx="0" cy="0"/>
          </a:xfrm>
        </p:spPr>
        <p:txBody>
          <a:bodyPr/>
          <a:lstStyle>
            <a:lvl1pPr eaLnBrk="1" hangingPunct="1">
              <a:defRPr/>
            </a:lvl1pPr>
          </a:lstStyle>
          <a:p>
            <a:pPr>
              <a:defRPr/>
            </a:pPr>
            <a:endParaRPr lang="en-US" altLang="zh-CN" dirty="0"/>
          </a:p>
        </p:txBody>
      </p:sp>
      <p:sp>
        <p:nvSpPr>
          <p:cNvPr id="6" name="Rectangle 6">
            <a:extLst>
              <a:ext uri="{FF2B5EF4-FFF2-40B4-BE49-F238E27FC236}">
                <a16:creationId xmlns:a16="http://schemas.microsoft.com/office/drawing/2014/main" id="{F13BBBC3-8853-4B14-A239-DDADBC70B6B5}"/>
              </a:ext>
            </a:extLst>
          </p:cNvPr>
          <p:cNvSpPr>
            <a:spLocks noGrp="1" noChangeArrowheads="1"/>
          </p:cNvSpPr>
          <p:nvPr>
            <p:ph type="sldNum" sz="quarter" idx="12"/>
          </p:nvPr>
        </p:nvSpPr>
        <p:spPr/>
        <p:txBody>
          <a:bodyPr/>
          <a:lstStyle>
            <a:lvl1pPr>
              <a:defRPr kumimoji="0"/>
            </a:lvl1pPr>
          </a:lstStyle>
          <a:p>
            <a:pPr>
              <a:defRPr/>
            </a:pPr>
            <a:fld id="{17359B46-504B-4FAE-B362-674D0F8275F0}" type="slidenum">
              <a:rPr lang="zh-CN" altLang="en-US"/>
              <a:pPr>
                <a:defRPr/>
              </a:pPr>
              <a:t>‹#›</a:t>
            </a:fld>
            <a:endParaRPr lang="en-US" altLang="zh-CN"/>
          </a:p>
        </p:txBody>
      </p:sp>
    </p:spTree>
    <p:extLst>
      <p:ext uri="{BB962C8B-B14F-4D97-AF65-F5344CB8AC3E}">
        <p14:creationId xmlns:p14="http://schemas.microsoft.com/office/powerpoint/2010/main" val="4185081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991DD6CA-3207-4A8A-B475-D7CFA98C8B6A}"/>
              </a:ext>
            </a:extLst>
          </p:cNvPr>
          <p:cNvSpPr>
            <a:spLocks noChangeArrowheads="1"/>
          </p:cNvSpPr>
          <p:nvPr userDrawn="1"/>
        </p:nvSpPr>
        <p:spPr bwMode="auto">
          <a:xfrm>
            <a:off x="7929563" y="6484940"/>
            <a:ext cx="428625" cy="231775"/>
          </a:xfrm>
          <a:prstGeom prst="rect">
            <a:avLst/>
          </a:prstGeom>
          <a:noFill/>
          <a:ln>
            <a:noFill/>
          </a:ln>
        </p:spPr>
        <p:txBody>
          <a:bodyPr/>
          <a:lstStyle>
            <a:lvl1pPr>
              <a:defRPr sz="900">
                <a:solidFill>
                  <a:srgbClr val="000000"/>
                </a:solidFill>
                <a:latin typeface="Arial" panose="020B0604020202020204" pitchFamily="34" charset="0"/>
                <a:ea typeface="宋体" panose="02010600030101010101" pitchFamily="2" charset="-122"/>
              </a:defRPr>
            </a:lvl1pPr>
            <a:lvl2pPr marL="742950" indent="-285750">
              <a:defRPr sz="900">
                <a:solidFill>
                  <a:srgbClr val="000000"/>
                </a:solidFill>
                <a:latin typeface="Arial" panose="020B0604020202020204" pitchFamily="34" charset="0"/>
                <a:ea typeface="宋体" panose="02010600030101010101" pitchFamily="2" charset="-122"/>
              </a:defRPr>
            </a:lvl2pPr>
            <a:lvl3pPr marL="1143000" indent="-228600">
              <a:defRPr sz="900">
                <a:solidFill>
                  <a:srgbClr val="000000"/>
                </a:solidFill>
                <a:latin typeface="Arial" panose="020B0604020202020204" pitchFamily="34" charset="0"/>
                <a:ea typeface="宋体" panose="02010600030101010101" pitchFamily="2" charset="-122"/>
              </a:defRPr>
            </a:lvl3pPr>
            <a:lvl4pPr marL="1600200" indent="-228600">
              <a:defRPr sz="900">
                <a:solidFill>
                  <a:srgbClr val="000000"/>
                </a:solidFill>
                <a:latin typeface="Arial" panose="020B0604020202020204" pitchFamily="34" charset="0"/>
                <a:ea typeface="宋体" panose="02010600030101010101" pitchFamily="2" charset="-122"/>
              </a:defRPr>
            </a:lvl4pPr>
            <a:lvl5pPr marL="2057400" indent="-228600">
              <a:defRPr sz="9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9pPr>
          </a:lstStyle>
          <a:p>
            <a:pPr algn="ctr" eaLnBrk="1" hangingPunct="1">
              <a:defRPr/>
            </a:pPr>
            <a:r>
              <a:rPr lang="en-US" altLang="zh-CN" sz="750">
                <a:solidFill>
                  <a:srgbClr val="7F7F7F"/>
                </a:solidFill>
                <a:ea typeface="黑体" panose="02010609060101010101" pitchFamily="49" charset="-122"/>
                <a:cs typeface="Arial" panose="020B0604020202020204" pitchFamily="34" charset="0"/>
              </a:rPr>
              <a:t> </a:t>
            </a:r>
            <a:fld id="{64B69737-EF87-4E5D-A3A9-2CAC73B83D62}" type="slidenum">
              <a:rPr lang="en-US" altLang="zh-CN" sz="750" smtClean="0">
                <a:solidFill>
                  <a:srgbClr val="7F7F7F"/>
                </a:solidFill>
                <a:ea typeface="黑体" panose="02010609060101010101" pitchFamily="49" charset="-122"/>
                <a:cs typeface="Arial" panose="020B0604020202020204" pitchFamily="34" charset="0"/>
              </a:rPr>
              <a:pPr algn="ctr" eaLnBrk="1" hangingPunct="1">
                <a:defRPr/>
              </a:pPr>
              <a:t>‹#›</a:t>
            </a:fld>
            <a:endParaRPr lang="en-US" altLang="zh-CN" sz="750">
              <a:solidFill>
                <a:srgbClr val="7F7F7F"/>
              </a:solidFill>
              <a:ea typeface="黑体" panose="02010609060101010101" pitchFamily="49" charset="-122"/>
              <a:cs typeface="Arial" panose="020B0604020202020204" pitchFamily="34" charset="0"/>
            </a:endParaRPr>
          </a:p>
        </p:txBody>
      </p:sp>
      <p:cxnSp>
        <p:nvCxnSpPr>
          <p:cNvPr id="3" name="直接连接符 2">
            <a:extLst>
              <a:ext uri="{FF2B5EF4-FFF2-40B4-BE49-F238E27FC236}">
                <a16:creationId xmlns:a16="http://schemas.microsoft.com/office/drawing/2014/main" id="{0B05160A-0094-4929-95E4-9BFC65D01A76}"/>
              </a:ext>
            </a:extLst>
          </p:cNvPr>
          <p:cNvCxnSpPr/>
          <p:nvPr userDrawn="1"/>
        </p:nvCxnSpPr>
        <p:spPr>
          <a:xfrm>
            <a:off x="2500314" y="6642100"/>
            <a:ext cx="5500687" cy="1588"/>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a:extLst>
              <a:ext uri="{FF2B5EF4-FFF2-40B4-BE49-F238E27FC236}">
                <a16:creationId xmlns:a16="http://schemas.microsoft.com/office/drawing/2014/main" id="{C683BF26-DD74-4D47-8753-0EB61DFF5F44}"/>
              </a:ext>
            </a:extLst>
          </p:cNvPr>
          <p:cNvCxnSpPr/>
          <p:nvPr userDrawn="1"/>
        </p:nvCxnSpPr>
        <p:spPr>
          <a:xfrm>
            <a:off x="8335964" y="6629400"/>
            <a:ext cx="395287"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9692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03FC83B-02CD-443A-9535-3282DA59A904}"/>
              </a:ext>
            </a:extLst>
          </p:cNvPr>
          <p:cNvSpPr>
            <a:spLocks noGrp="1"/>
          </p:cNvSpPr>
          <p:nvPr>
            <p:ph type="dt" sz="half" idx="10"/>
          </p:nvPr>
        </p:nvSpPr>
        <p:spPr>
          <a:xfrm>
            <a:off x="0" y="0"/>
            <a:ext cx="0" cy="0"/>
          </a:xfrm>
        </p:spPr>
        <p:txBody>
          <a:bodyPr/>
          <a:lstStyle>
            <a:lvl1pPr>
              <a:defRPr/>
            </a:lvl1pPr>
          </a:lstStyle>
          <a:p>
            <a:pPr>
              <a:defRPr/>
            </a:pPr>
            <a:fld id="{18C7E609-C368-4DAB-9D7D-B8C198F430B8}" type="datetimeFigureOut">
              <a:rPr lang="zh-CN" altLang="en-US"/>
              <a:pPr>
                <a:defRPr/>
              </a:pPr>
              <a:t>2021/12/16</a:t>
            </a:fld>
            <a:endParaRPr lang="zh-CN" altLang="en-US"/>
          </a:p>
        </p:txBody>
      </p:sp>
      <p:sp>
        <p:nvSpPr>
          <p:cNvPr id="5" name="页脚占位符 4">
            <a:extLst>
              <a:ext uri="{FF2B5EF4-FFF2-40B4-BE49-F238E27FC236}">
                <a16:creationId xmlns:a16="http://schemas.microsoft.com/office/drawing/2014/main" id="{917F60C1-05D4-4512-916D-1F95D5A396A1}"/>
              </a:ext>
            </a:extLst>
          </p:cNvPr>
          <p:cNvSpPr>
            <a:spLocks noGrp="1"/>
          </p:cNvSpPr>
          <p:nvPr>
            <p:ph type="ftr" sz="quarter" idx="11"/>
          </p:nvPr>
        </p:nvSpPr>
        <p:spPr>
          <a:xfrm>
            <a:off x="0" y="0"/>
            <a:ext cx="0" cy="0"/>
          </a:xfrm>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7FEF0BA2-EF5E-4FEB-A78C-F0473A59F077}"/>
              </a:ext>
            </a:extLst>
          </p:cNvPr>
          <p:cNvSpPr>
            <a:spLocks noGrp="1"/>
          </p:cNvSpPr>
          <p:nvPr>
            <p:ph type="sldNum" sz="quarter" idx="12"/>
          </p:nvPr>
        </p:nvSpPr>
        <p:spPr/>
        <p:txBody>
          <a:bodyPr/>
          <a:lstStyle>
            <a:lvl1pPr>
              <a:defRPr smtClean="0"/>
            </a:lvl1pPr>
          </a:lstStyle>
          <a:p>
            <a:pPr>
              <a:defRPr/>
            </a:pPr>
            <a:fld id="{AD7C7E12-3E0A-4AE2-B3C6-D8E5D56F68E6}" type="slidenum">
              <a:rPr lang="zh-CN" altLang="en-US"/>
              <a:pPr>
                <a:defRPr/>
              </a:pPr>
              <a:t>‹#›</a:t>
            </a:fld>
            <a:endParaRPr lang="zh-CN" altLang="en-US"/>
          </a:p>
        </p:txBody>
      </p:sp>
    </p:spTree>
    <p:extLst>
      <p:ext uri="{BB962C8B-B14F-4D97-AF65-F5344CB8AC3E}">
        <p14:creationId xmlns:p14="http://schemas.microsoft.com/office/powerpoint/2010/main" val="1015956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85011231-81E5-4BA8-9FA8-895B313E0088}" type="slidenum">
              <a:rPr lang="zh-CN" altLang="en-US" smtClean="0"/>
              <a:pPr>
                <a:defRPr/>
              </a:pPr>
              <a:t>‹#›</a:t>
            </a:fld>
            <a:endParaRPr lang="zh-CN" altLang="en-US" dirty="0"/>
          </a:p>
        </p:txBody>
      </p:sp>
    </p:spTree>
    <p:extLst>
      <p:ext uri="{BB962C8B-B14F-4D97-AF65-F5344CB8AC3E}">
        <p14:creationId xmlns:p14="http://schemas.microsoft.com/office/powerpoint/2010/main" val="382729335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85011231-81E5-4BA8-9FA8-895B313E0088}" type="slidenum">
              <a:rPr lang="zh-CN" altLang="en-US" smtClean="0"/>
              <a:pPr>
                <a:defRPr/>
              </a:pPr>
              <a:t>‹#›</a:t>
            </a:fld>
            <a:endParaRPr lang="zh-CN" altLang="en-US" dirty="0"/>
          </a:p>
        </p:txBody>
      </p:sp>
    </p:spTree>
    <p:extLst>
      <p:ext uri="{BB962C8B-B14F-4D97-AF65-F5344CB8AC3E}">
        <p14:creationId xmlns:p14="http://schemas.microsoft.com/office/powerpoint/2010/main" val="135646500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DA2A741D-4996-4EC5-8439-111F785A3822}"/>
              </a:ext>
            </a:extLst>
          </p:cNvPr>
          <p:cNvSpPr/>
          <p:nvPr userDrawn="1"/>
        </p:nvSpPr>
        <p:spPr>
          <a:xfrm>
            <a:off x="-23813" y="6516688"/>
            <a:ext cx="9180513" cy="3683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kumimoji="1" lang="zh-CN" altLang="en-US" sz="1350">
              <a:latin typeface="Microsoft YaHei" charset="0"/>
              <a:ea typeface="Microsoft YaHei" charset="0"/>
              <a:cs typeface="Microsoft YaHei" charset="0"/>
            </a:endParaRPr>
          </a:p>
        </p:txBody>
      </p:sp>
      <p:cxnSp>
        <p:nvCxnSpPr>
          <p:cNvPr id="6" name="直线连接符 5">
            <a:extLst>
              <a:ext uri="{FF2B5EF4-FFF2-40B4-BE49-F238E27FC236}">
                <a16:creationId xmlns:a16="http://schemas.microsoft.com/office/drawing/2014/main" id="{325ED864-AE9F-400C-AC2B-6E2754702A17}"/>
              </a:ext>
            </a:extLst>
          </p:cNvPr>
          <p:cNvCxnSpPr/>
          <p:nvPr userDrawn="1"/>
        </p:nvCxnSpPr>
        <p:spPr>
          <a:xfrm>
            <a:off x="250826" y="1125538"/>
            <a:ext cx="864235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054" name="标题占位符 12">
            <a:extLst>
              <a:ext uri="{FF2B5EF4-FFF2-40B4-BE49-F238E27FC236}">
                <a16:creationId xmlns:a16="http://schemas.microsoft.com/office/drawing/2014/main" id="{5876A7B4-9FD7-4E3D-B440-C825F61C3772}"/>
              </a:ext>
            </a:extLst>
          </p:cNvPr>
          <p:cNvSpPr>
            <a:spLocks noGrp="1" noChangeArrowheads="1"/>
          </p:cNvSpPr>
          <p:nvPr>
            <p:ph type="title"/>
          </p:nvPr>
        </p:nvSpPr>
        <p:spPr bwMode="auto">
          <a:xfrm>
            <a:off x="628650" y="366715"/>
            <a:ext cx="78867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1" name="幻灯片编号占位符 5">
            <a:extLst>
              <a:ext uri="{FF2B5EF4-FFF2-40B4-BE49-F238E27FC236}">
                <a16:creationId xmlns:a16="http://schemas.microsoft.com/office/drawing/2014/main" id="{BB50EE13-6E5C-4B47-987C-47C7264747DB}"/>
              </a:ext>
            </a:extLst>
          </p:cNvPr>
          <p:cNvSpPr>
            <a:spLocks noGrp="1"/>
          </p:cNvSpPr>
          <p:nvPr>
            <p:ph type="sldNum" sz="quarter" idx="4"/>
          </p:nvPr>
        </p:nvSpPr>
        <p:spPr>
          <a:xfrm>
            <a:off x="8375650" y="6519865"/>
            <a:ext cx="768350" cy="365125"/>
          </a:xfrm>
          <a:prstGeom prst="rect">
            <a:avLst/>
          </a:prstGeom>
        </p:spPr>
        <p:txBody>
          <a:bodyPr/>
          <a:lstStyle>
            <a:lvl1pPr algn="r" eaLnBrk="1" hangingPunct="1">
              <a:defRPr kumimoji="1" sz="1200">
                <a:solidFill>
                  <a:schemeClr val="bg1"/>
                </a:solidFill>
              </a:defRPr>
            </a:lvl1pPr>
          </a:lstStyle>
          <a:p>
            <a:pPr>
              <a:defRPr/>
            </a:pPr>
            <a:fld id="{85011231-81E5-4BA8-9FA8-895B313E0088}" type="slidenum">
              <a:rPr lang="zh-CN" altLang="en-US"/>
              <a:pPr>
                <a:defRPr/>
              </a:pPr>
              <a:t>‹#›</a:t>
            </a:fld>
            <a:endParaRPr lang="zh-CN" altLang="en-US" dirty="0"/>
          </a:p>
        </p:txBody>
      </p:sp>
    </p:spTree>
    <p:extLst>
      <p:ext uri="{BB962C8B-B14F-4D97-AF65-F5344CB8AC3E}">
        <p14:creationId xmlns:p14="http://schemas.microsoft.com/office/powerpoint/2010/main" val="11172314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hf hdr="0" ftr="0" dt="0"/>
  <p:txStyles>
    <p:titleStyle>
      <a:lvl1pPr algn="l" defTabSz="684610" rtl="0" eaLnBrk="0" fontAlgn="base" hangingPunct="0">
        <a:lnSpc>
          <a:spcPct val="90000"/>
        </a:lnSpc>
        <a:spcBef>
          <a:spcPct val="0"/>
        </a:spcBef>
        <a:spcAft>
          <a:spcPct val="0"/>
        </a:spcAft>
        <a:defRPr sz="2400" b="1" kern="1200">
          <a:solidFill>
            <a:schemeClr val="tx1"/>
          </a:solidFill>
          <a:latin typeface="Microsoft YaHei" charset="0"/>
          <a:ea typeface="Microsoft YaHei" charset="0"/>
          <a:cs typeface="Microsoft YaHei" charset="0"/>
        </a:defRPr>
      </a:lvl1pPr>
      <a:lvl2pPr algn="l" defTabSz="684610" rtl="0" eaLnBrk="0" fontAlgn="base" hangingPunct="0">
        <a:lnSpc>
          <a:spcPct val="90000"/>
        </a:lnSpc>
        <a:spcBef>
          <a:spcPct val="0"/>
        </a:spcBef>
        <a:spcAft>
          <a:spcPct val="0"/>
        </a:spcAft>
        <a:defRPr sz="2400" b="1">
          <a:solidFill>
            <a:schemeClr val="tx1"/>
          </a:solidFill>
          <a:latin typeface="Microsoft YaHei" panose="020B0503020204020204" pitchFamily="34" charset="-122"/>
          <a:ea typeface="Microsoft YaHei" panose="020B0503020204020204" pitchFamily="34" charset="-122"/>
        </a:defRPr>
      </a:lvl2pPr>
      <a:lvl3pPr algn="l" defTabSz="684610" rtl="0" eaLnBrk="0" fontAlgn="base" hangingPunct="0">
        <a:lnSpc>
          <a:spcPct val="90000"/>
        </a:lnSpc>
        <a:spcBef>
          <a:spcPct val="0"/>
        </a:spcBef>
        <a:spcAft>
          <a:spcPct val="0"/>
        </a:spcAft>
        <a:defRPr sz="2400" b="1">
          <a:solidFill>
            <a:schemeClr val="tx1"/>
          </a:solidFill>
          <a:latin typeface="Microsoft YaHei" panose="020B0503020204020204" pitchFamily="34" charset="-122"/>
          <a:ea typeface="Microsoft YaHei" panose="020B0503020204020204" pitchFamily="34" charset="-122"/>
        </a:defRPr>
      </a:lvl3pPr>
      <a:lvl4pPr algn="l" defTabSz="684610" rtl="0" eaLnBrk="0" fontAlgn="base" hangingPunct="0">
        <a:lnSpc>
          <a:spcPct val="90000"/>
        </a:lnSpc>
        <a:spcBef>
          <a:spcPct val="0"/>
        </a:spcBef>
        <a:spcAft>
          <a:spcPct val="0"/>
        </a:spcAft>
        <a:defRPr sz="2400" b="1">
          <a:solidFill>
            <a:schemeClr val="tx1"/>
          </a:solidFill>
          <a:latin typeface="Microsoft YaHei" panose="020B0503020204020204" pitchFamily="34" charset="-122"/>
          <a:ea typeface="Microsoft YaHei" panose="020B0503020204020204" pitchFamily="34" charset="-122"/>
        </a:defRPr>
      </a:lvl4pPr>
      <a:lvl5pPr algn="l" defTabSz="684610" rtl="0" eaLnBrk="0" fontAlgn="base" hangingPunct="0">
        <a:lnSpc>
          <a:spcPct val="90000"/>
        </a:lnSpc>
        <a:spcBef>
          <a:spcPct val="0"/>
        </a:spcBef>
        <a:spcAft>
          <a:spcPct val="0"/>
        </a:spcAft>
        <a:defRPr sz="2400" b="1">
          <a:solidFill>
            <a:schemeClr val="tx1"/>
          </a:solidFill>
          <a:latin typeface="Microsoft YaHei" panose="020B0503020204020204" pitchFamily="34" charset="-122"/>
          <a:ea typeface="Microsoft YaHei" panose="020B0503020204020204" pitchFamily="34" charset="-122"/>
        </a:defRPr>
      </a:lvl5pPr>
      <a:lvl6pPr marL="342900" algn="l" defTabSz="684610" rtl="0" fontAlgn="base">
        <a:lnSpc>
          <a:spcPct val="90000"/>
        </a:lnSpc>
        <a:spcBef>
          <a:spcPct val="0"/>
        </a:spcBef>
        <a:spcAft>
          <a:spcPct val="0"/>
        </a:spcAft>
        <a:defRPr sz="2400" b="1">
          <a:solidFill>
            <a:schemeClr val="tx1"/>
          </a:solidFill>
          <a:latin typeface="Microsoft YaHei" panose="020B0503020204020204" pitchFamily="34" charset="-122"/>
          <a:ea typeface="Microsoft YaHei" panose="020B0503020204020204" pitchFamily="34" charset="-122"/>
        </a:defRPr>
      </a:lvl6pPr>
      <a:lvl7pPr marL="685800" algn="l" defTabSz="684610" rtl="0" fontAlgn="base">
        <a:lnSpc>
          <a:spcPct val="90000"/>
        </a:lnSpc>
        <a:spcBef>
          <a:spcPct val="0"/>
        </a:spcBef>
        <a:spcAft>
          <a:spcPct val="0"/>
        </a:spcAft>
        <a:defRPr sz="2400" b="1">
          <a:solidFill>
            <a:schemeClr val="tx1"/>
          </a:solidFill>
          <a:latin typeface="Microsoft YaHei" panose="020B0503020204020204" pitchFamily="34" charset="-122"/>
          <a:ea typeface="Microsoft YaHei" panose="020B0503020204020204" pitchFamily="34" charset="-122"/>
        </a:defRPr>
      </a:lvl7pPr>
      <a:lvl8pPr marL="1028700" algn="l" defTabSz="684610" rtl="0" fontAlgn="base">
        <a:lnSpc>
          <a:spcPct val="90000"/>
        </a:lnSpc>
        <a:spcBef>
          <a:spcPct val="0"/>
        </a:spcBef>
        <a:spcAft>
          <a:spcPct val="0"/>
        </a:spcAft>
        <a:defRPr sz="2400" b="1">
          <a:solidFill>
            <a:schemeClr val="tx1"/>
          </a:solidFill>
          <a:latin typeface="Microsoft YaHei" panose="020B0503020204020204" pitchFamily="34" charset="-122"/>
          <a:ea typeface="Microsoft YaHei" panose="020B0503020204020204" pitchFamily="34" charset="-122"/>
        </a:defRPr>
      </a:lvl8pPr>
      <a:lvl9pPr marL="1371600" algn="l" defTabSz="684610" rtl="0" fontAlgn="base">
        <a:lnSpc>
          <a:spcPct val="90000"/>
        </a:lnSpc>
        <a:spcBef>
          <a:spcPct val="0"/>
        </a:spcBef>
        <a:spcAft>
          <a:spcPct val="0"/>
        </a:spcAft>
        <a:defRPr sz="2400" b="1">
          <a:solidFill>
            <a:schemeClr val="tx1"/>
          </a:solidFill>
          <a:latin typeface="Microsoft YaHei" panose="020B0503020204020204" pitchFamily="34" charset="-122"/>
          <a:ea typeface="Microsoft YaHei" panose="020B0503020204020204" pitchFamily="34" charset="-122"/>
        </a:defRPr>
      </a:lvl9pPr>
    </p:titleStyle>
    <p:bodyStyle>
      <a:lvl1pPr marL="170260" indent="-170260" algn="l" defTabSz="68461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3160" indent="-170260" algn="l" defTabSz="684610"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6060" indent="-170260" algn="l" defTabSz="68461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198960" indent="-170260" algn="l" defTabSz="68461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1860" indent="-170260" algn="l" defTabSz="68461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zh-CN"/>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12/16/2021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5011231-81E5-4BA8-9FA8-895B313E0088}" type="slidenum">
              <a:rPr lang="zh-CN" altLang="en-US" smtClean="0"/>
              <a:pPr>
                <a:defRPr/>
              </a:pPr>
              <a:t>‹#›</a:t>
            </a:fld>
            <a:endParaRPr lang="zh-CN" altLang="en-US" dirty="0"/>
          </a:p>
        </p:txBody>
      </p:sp>
      <p:sp>
        <p:nvSpPr>
          <p:cNvPr id="7" name="矩形 6">
            <a:extLst>
              <a:ext uri="{FF2B5EF4-FFF2-40B4-BE49-F238E27FC236}">
                <a16:creationId xmlns:a16="http://schemas.microsoft.com/office/drawing/2014/main" id="{EF2C1C08-1497-48F6-A508-CA4A059F61DC}"/>
              </a:ext>
            </a:extLst>
          </p:cNvPr>
          <p:cNvSpPr/>
          <p:nvPr userDrawn="1"/>
        </p:nvSpPr>
        <p:spPr>
          <a:xfrm>
            <a:off x="-23813" y="6516688"/>
            <a:ext cx="9180513" cy="3683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kumimoji="1" lang="zh-CN" altLang="en-US" sz="1350">
              <a:latin typeface="Microsoft YaHei" charset="0"/>
              <a:ea typeface="Microsoft YaHei" charset="0"/>
              <a:cs typeface="Microsoft YaHei" charset="0"/>
            </a:endParaRPr>
          </a:p>
        </p:txBody>
      </p:sp>
      <p:cxnSp>
        <p:nvCxnSpPr>
          <p:cNvPr id="10" name="直线连接符 5">
            <a:extLst>
              <a:ext uri="{FF2B5EF4-FFF2-40B4-BE49-F238E27FC236}">
                <a16:creationId xmlns:a16="http://schemas.microsoft.com/office/drawing/2014/main" id="{7115FB36-283F-493C-8828-1ADFAA0920DF}"/>
              </a:ext>
            </a:extLst>
          </p:cNvPr>
          <p:cNvCxnSpPr/>
          <p:nvPr userDrawn="1"/>
        </p:nvCxnSpPr>
        <p:spPr>
          <a:xfrm>
            <a:off x="250826" y="1125538"/>
            <a:ext cx="864235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85192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70AC11-69ED-4C10-BF7B-8A498A7D2830}"/>
              </a:ext>
            </a:extLst>
          </p:cNvPr>
          <p:cNvSpPr>
            <a:spLocks noGrp="1"/>
          </p:cNvSpPr>
          <p:nvPr>
            <p:ph type="ctrTitle"/>
          </p:nvPr>
        </p:nvSpPr>
        <p:spPr>
          <a:xfrm>
            <a:off x="2827647" y="2764649"/>
            <a:ext cx="2993666" cy="798808"/>
          </a:xfrm>
        </p:spPr>
        <p:txBody>
          <a:bodyPr>
            <a:normAutofit/>
          </a:bodyPr>
          <a:lstStyle/>
          <a:p>
            <a:r>
              <a:rPr lang="zh-CN" altLang="en-US" sz="4400">
                <a:latin typeface="微软雅黑" panose="020B0503020204020204" pitchFamily="34" charset="-122"/>
                <a:ea typeface="微软雅黑" panose="020B0503020204020204" pitchFamily="34" charset="-122"/>
              </a:rPr>
              <a:t> 文本挖掘</a:t>
            </a:r>
            <a:endParaRPr lang="zh-CN" altLang="en-US" sz="4400" dirty="0">
              <a:latin typeface="微软雅黑" panose="020B0503020204020204" pitchFamily="34" charset="-122"/>
              <a:ea typeface="微软雅黑" panose="020B0503020204020204" pitchFamily="34" charset="-122"/>
            </a:endParaRPr>
          </a:p>
        </p:txBody>
      </p:sp>
      <p:sp>
        <p:nvSpPr>
          <p:cNvPr id="3" name="标题 1">
            <a:extLst>
              <a:ext uri="{FF2B5EF4-FFF2-40B4-BE49-F238E27FC236}">
                <a16:creationId xmlns:a16="http://schemas.microsoft.com/office/drawing/2014/main" id="{6270AC11-69ED-4C10-BF7B-8A498A7D2830}"/>
              </a:ext>
            </a:extLst>
          </p:cNvPr>
          <p:cNvSpPr txBox="1">
            <a:spLocks/>
          </p:cNvSpPr>
          <p:nvPr/>
        </p:nvSpPr>
        <p:spPr>
          <a:xfrm>
            <a:off x="1508760" y="4095706"/>
            <a:ext cx="5842000" cy="143133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200000"/>
              </a:lnSpc>
            </a:pPr>
            <a:r>
              <a:rPr lang="zh-CN" altLang="en-US" sz="4400" dirty="0">
                <a:latin typeface="微软雅黑" panose="020B0503020204020204" pitchFamily="34" charset="-122"/>
                <a:ea typeface="微软雅黑" panose="020B0503020204020204" pitchFamily="34" charset="-122"/>
              </a:rPr>
              <a:t> 戴明锋   博士</a:t>
            </a:r>
            <a:endParaRPr lang="en-US" altLang="zh-CN" sz="4400" dirty="0">
              <a:latin typeface="微软雅黑" panose="020B0503020204020204" pitchFamily="34" charset="-122"/>
              <a:ea typeface="微软雅黑" panose="020B0503020204020204" pitchFamily="34" charset="-122"/>
            </a:endParaRPr>
          </a:p>
          <a:p>
            <a:pPr>
              <a:lnSpc>
                <a:spcPct val="200000"/>
              </a:lnSpc>
            </a:pPr>
            <a:r>
              <a:rPr lang="en-US" altLang="zh-CN" sz="4400" dirty="0">
                <a:latin typeface="微软雅黑" panose="020B0503020204020204" pitchFamily="34" charset="-122"/>
                <a:ea typeface="微软雅黑" panose="020B0503020204020204" pitchFamily="34" charset="-122"/>
              </a:rPr>
              <a:t>18810321396@163.com</a:t>
            </a:r>
            <a:endParaRPr lang="zh-CN" altLang="en-US" sz="4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1337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E331E649-D05D-4ADB-ADD4-2C048F37319F}" type="slidenum">
              <a:rPr lang="zh-CN" altLang="en-US" smtClean="0">
                <a:solidFill>
                  <a:srgbClr val="BFE7F7">
                    <a:lumMod val="75000"/>
                  </a:srgbClr>
                </a:solidFill>
              </a:rPr>
              <a:pPr>
                <a:defRPr/>
              </a:pPr>
              <a:t>10</a:t>
            </a:fld>
            <a:endParaRPr lang="zh-CN" altLang="en-US" dirty="0">
              <a:solidFill>
                <a:srgbClr val="BFE7F7">
                  <a:lumMod val="75000"/>
                </a:srgbClr>
              </a:solidFill>
            </a:endParaRPr>
          </a:p>
        </p:txBody>
      </p:sp>
      <p:sp>
        <p:nvSpPr>
          <p:cNvPr id="4" name="TextBox 3"/>
          <p:cNvSpPr txBox="1"/>
          <p:nvPr/>
        </p:nvSpPr>
        <p:spPr>
          <a:xfrm>
            <a:off x="2722563" y="601524"/>
            <a:ext cx="5040560" cy="461665"/>
          </a:xfrm>
          <a:prstGeom prst="rect">
            <a:avLst/>
          </a:prstGeom>
          <a:noFill/>
        </p:spPr>
        <p:txBody>
          <a:bodyPr wrap="square" rtlCol="0">
            <a:spAutoFit/>
          </a:bodyPr>
          <a:lstStyle/>
          <a:p>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企业竞争情报系统</a:t>
            </a:r>
          </a:p>
        </p:txBody>
      </p:sp>
      <p:sp>
        <p:nvSpPr>
          <p:cNvPr id="5" name="AutoShape 14"/>
          <p:cNvSpPr>
            <a:spLocks noChangeArrowheads="1"/>
          </p:cNvSpPr>
          <p:nvPr/>
        </p:nvSpPr>
        <p:spPr bwMode="auto">
          <a:xfrm>
            <a:off x="444500" y="1772816"/>
            <a:ext cx="8087940" cy="1656184"/>
          </a:xfrm>
          <a:prstGeom prst="roundRect">
            <a:avLst>
              <a:gd name="adj" fmla="val 16667"/>
            </a:avLst>
          </a:prstGeom>
          <a:gradFill rotWithShape="1">
            <a:gsLst>
              <a:gs pos="0">
                <a:srgbClr val="E9E4C1"/>
              </a:gs>
              <a:gs pos="100000">
                <a:schemeClr val="bg1"/>
              </a:gs>
            </a:gsLst>
            <a:lin ang="5400000" scaled="1"/>
          </a:gradFill>
          <a:ln w="9525" algn="ctr">
            <a:solidFill>
              <a:srgbClr val="808000"/>
            </a:solidFill>
            <a:round/>
            <a:headEnd/>
            <a:tailEnd/>
          </a:ln>
        </p:spPr>
        <p:txBody>
          <a:bodyPr wrap="none" lIns="2520000" anchor="ctr"/>
          <a:lstStyle/>
          <a:p>
            <a:pPr marL="285750" indent="-285750">
              <a:lnSpc>
                <a:spcPct val="150000"/>
              </a:lnSpc>
              <a:buClr>
                <a:srgbClr val="808000"/>
              </a:buClr>
              <a:buSzPct val="75000"/>
              <a:buFont typeface="Wingdings" pitchFamily="2" charset="2"/>
              <a:buChar char="l"/>
            </a:pPr>
            <a:r>
              <a:rPr lang="zh-CN" altLang="en-US" dirty="0">
                <a:solidFill>
                  <a:srgbClr val="000000"/>
                </a:solidFill>
                <a:latin typeface="微软雅黑" pitchFamily="34" charset="-122"/>
                <a:ea typeface="微软雅黑" pitchFamily="34" charset="-122"/>
              </a:rPr>
              <a:t>企业情报采集效率低和实时性差</a:t>
            </a:r>
            <a:endParaRPr lang="en-US" altLang="zh-CN" dirty="0">
              <a:solidFill>
                <a:srgbClr val="000000"/>
              </a:solidFill>
              <a:latin typeface="微软雅黑" pitchFamily="34" charset="-122"/>
              <a:ea typeface="微软雅黑" pitchFamily="34" charset="-122"/>
            </a:endParaRPr>
          </a:p>
          <a:p>
            <a:pPr marL="285750" indent="-285750">
              <a:lnSpc>
                <a:spcPct val="150000"/>
              </a:lnSpc>
              <a:buClr>
                <a:srgbClr val="808000"/>
              </a:buClr>
              <a:buSzPct val="75000"/>
              <a:buFont typeface="Wingdings" pitchFamily="2" charset="2"/>
              <a:buChar char="l"/>
            </a:pPr>
            <a:r>
              <a:rPr lang="zh-CN" altLang="en-US" dirty="0">
                <a:solidFill>
                  <a:srgbClr val="000000"/>
                </a:solidFill>
                <a:latin typeface="微软雅黑" pitchFamily="34" charset="-122"/>
                <a:ea typeface="微软雅黑" pitchFamily="34" charset="-122"/>
              </a:rPr>
              <a:t>信息孤岛，缺少跨部门情报资源共享</a:t>
            </a:r>
            <a:endParaRPr lang="en-US" altLang="zh-CN" dirty="0">
              <a:solidFill>
                <a:srgbClr val="000000"/>
              </a:solidFill>
              <a:latin typeface="微软雅黑" pitchFamily="34" charset="-122"/>
              <a:ea typeface="微软雅黑" pitchFamily="34" charset="-122"/>
            </a:endParaRPr>
          </a:p>
          <a:p>
            <a:pPr marL="285750" indent="-285750">
              <a:lnSpc>
                <a:spcPct val="150000"/>
              </a:lnSpc>
              <a:buClr>
                <a:srgbClr val="808000"/>
              </a:buClr>
              <a:buSzPct val="75000"/>
              <a:buFont typeface="Wingdings" pitchFamily="2" charset="2"/>
              <a:buChar char="l"/>
            </a:pPr>
            <a:r>
              <a:rPr lang="zh-CN" altLang="en-US" dirty="0">
                <a:solidFill>
                  <a:srgbClr val="000000"/>
                </a:solidFill>
                <a:latin typeface="微软雅黑" pitchFamily="34" charset="-122"/>
                <a:ea typeface="微软雅黑" pitchFamily="34" charset="-122"/>
              </a:rPr>
              <a:t>情报内容存在重复性，资源没有得到有效整合</a:t>
            </a:r>
            <a:endParaRPr lang="en-US" altLang="zh-CN" dirty="0">
              <a:solidFill>
                <a:srgbClr val="000000"/>
              </a:solidFill>
              <a:latin typeface="微软雅黑" pitchFamily="34" charset="-122"/>
              <a:ea typeface="微软雅黑" pitchFamily="34" charset="-122"/>
            </a:endParaRPr>
          </a:p>
        </p:txBody>
      </p:sp>
      <p:sp>
        <p:nvSpPr>
          <p:cNvPr id="6" name="AutoShape 15"/>
          <p:cNvSpPr>
            <a:spLocks noChangeArrowheads="1"/>
          </p:cNvSpPr>
          <p:nvPr/>
        </p:nvSpPr>
        <p:spPr bwMode="auto">
          <a:xfrm>
            <a:off x="520700" y="1872779"/>
            <a:ext cx="2298700" cy="1467321"/>
          </a:xfrm>
          <a:prstGeom prst="roundRect">
            <a:avLst>
              <a:gd name="adj" fmla="val 14051"/>
            </a:avLst>
          </a:prstGeom>
          <a:gradFill rotWithShape="1">
            <a:gsLst>
              <a:gs pos="0">
                <a:srgbClr val="808000"/>
              </a:gs>
              <a:gs pos="100000">
                <a:schemeClr val="bg1"/>
              </a:gs>
            </a:gsLst>
            <a:lin ang="5400000" scaled="1"/>
          </a:gradFill>
          <a:ln w="9525" algn="ctr">
            <a:solidFill>
              <a:srgbClr val="808000"/>
            </a:solidFill>
            <a:round/>
            <a:headEnd/>
            <a:tailEnd/>
          </a:ln>
        </p:spPr>
        <p:txBody>
          <a:bodyPr wrap="none"/>
          <a:lstStyle/>
          <a:p>
            <a:pPr fontAlgn="t">
              <a:lnSpc>
                <a:spcPct val="150000"/>
              </a:lnSpc>
            </a:pPr>
            <a:r>
              <a:rPr lang="zh-CN" altLang="en-US" sz="2400" b="1" dirty="0">
                <a:solidFill>
                  <a:srgbClr val="FFFFFF"/>
                </a:solidFill>
                <a:latin typeface="微软雅黑" pitchFamily="34" charset="-122"/>
                <a:ea typeface="微软雅黑" pitchFamily="34" charset="-122"/>
              </a:rPr>
              <a:t>面临的问题</a:t>
            </a:r>
          </a:p>
        </p:txBody>
      </p:sp>
      <p:sp>
        <p:nvSpPr>
          <p:cNvPr id="7" name="AutoShape 24"/>
          <p:cNvSpPr>
            <a:spLocks noChangeArrowheads="1"/>
          </p:cNvSpPr>
          <p:nvPr/>
        </p:nvSpPr>
        <p:spPr bwMode="auto">
          <a:xfrm>
            <a:off x="444500" y="3789040"/>
            <a:ext cx="8087940" cy="1944216"/>
          </a:xfrm>
          <a:prstGeom prst="roundRect">
            <a:avLst>
              <a:gd name="adj" fmla="val 16667"/>
            </a:avLst>
          </a:prstGeom>
          <a:gradFill rotWithShape="1">
            <a:gsLst>
              <a:gs pos="0">
                <a:srgbClr val="D4E1C9"/>
              </a:gs>
              <a:gs pos="100000">
                <a:schemeClr val="bg1"/>
              </a:gs>
            </a:gsLst>
            <a:lin ang="5400000" scaled="1"/>
          </a:gradFill>
          <a:ln w="9525" algn="ctr">
            <a:solidFill>
              <a:srgbClr val="336600"/>
            </a:solidFill>
            <a:round/>
            <a:headEnd/>
            <a:tailEnd/>
          </a:ln>
        </p:spPr>
        <p:txBody>
          <a:bodyPr wrap="none" lIns="2520000" anchor="ctr"/>
          <a:lstStyle/>
          <a:p>
            <a:pPr marL="355600" indent="-355600">
              <a:lnSpc>
                <a:spcPct val="150000"/>
              </a:lnSpc>
              <a:buClr>
                <a:srgbClr val="336600"/>
              </a:buClr>
              <a:buSzPct val="75000"/>
              <a:buFont typeface="Wingdings" pitchFamily="2" charset="2"/>
              <a:buChar char="l"/>
            </a:pPr>
            <a:r>
              <a:rPr lang="zh-CN" altLang="en-US" dirty="0">
                <a:solidFill>
                  <a:srgbClr val="000000"/>
                </a:solidFill>
                <a:latin typeface="微软雅黑" pitchFamily="34" charset="-122"/>
                <a:ea typeface="微软雅黑" pitchFamily="34" charset="-122"/>
              </a:rPr>
              <a:t>自动化收集商业信息</a:t>
            </a:r>
            <a:endParaRPr lang="en-US" altLang="zh-CN" dirty="0">
              <a:solidFill>
                <a:srgbClr val="000000"/>
              </a:solidFill>
              <a:latin typeface="微软雅黑" pitchFamily="34" charset="-122"/>
              <a:ea typeface="微软雅黑" pitchFamily="34" charset="-122"/>
            </a:endParaRPr>
          </a:p>
          <a:p>
            <a:pPr marL="355600" indent="-355600">
              <a:lnSpc>
                <a:spcPct val="150000"/>
              </a:lnSpc>
              <a:buClr>
                <a:srgbClr val="336600"/>
              </a:buClr>
              <a:buSzPct val="75000"/>
              <a:buFont typeface="Wingdings" pitchFamily="2" charset="2"/>
              <a:buChar char="l"/>
            </a:pPr>
            <a:r>
              <a:rPr lang="zh-CN" altLang="en-US" dirty="0">
                <a:solidFill>
                  <a:srgbClr val="000000"/>
                </a:solidFill>
                <a:latin typeface="微软雅黑" pitchFamily="34" charset="-122"/>
                <a:ea typeface="微软雅黑" pitchFamily="34" charset="-122"/>
              </a:rPr>
              <a:t>对情报内容进行统一管理</a:t>
            </a:r>
            <a:endParaRPr lang="en-US" altLang="zh-CN" dirty="0">
              <a:solidFill>
                <a:srgbClr val="000000"/>
              </a:solidFill>
              <a:latin typeface="微软雅黑" pitchFamily="34" charset="-122"/>
              <a:ea typeface="微软雅黑" pitchFamily="34" charset="-122"/>
            </a:endParaRPr>
          </a:p>
          <a:p>
            <a:pPr marL="355600" indent="-355600">
              <a:lnSpc>
                <a:spcPct val="150000"/>
              </a:lnSpc>
              <a:buClr>
                <a:srgbClr val="336600"/>
              </a:buClr>
              <a:buSzPct val="75000"/>
              <a:buFont typeface="Wingdings" pitchFamily="2" charset="2"/>
              <a:buChar char="l"/>
            </a:pPr>
            <a:r>
              <a:rPr lang="zh-CN" altLang="en-US" dirty="0">
                <a:solidFill>
                  <a:srgbClr val="000000"/>
                </a:solidFill>
                <a:latin typeface="微软雅黑" pitchFamily="34" charset="-122"/>
                <a:ea typeface="微软雅黑" pitchFamily="34" charset="-122"/>
              </a:rPr>
              <a:t>根据情报内容，确定潜在威胁，及时预警，</a:t>
            </a:r>
            <a:endParaRPr lang="en-US" altLang="zh-CN" dirty="0">
              <a:solidFill>
                <a:srgbClr val="000000"/>
              </a:solidFill>
              <a:latin typeface="微软雅黑" pitchFamily="34" charset="-122"/>
              <a:ea typeface="微软雅黑" pitchFamily="34" charset="-122"/>
            </a:endParaRPr>
          </a:p>
          <a:p>
            <a:pPr>
              <a:lnSpc>
                <a:spcPct val="150000"/>
              </a:lnSpc>
              <a:buClr>
                <a:srgbClr val="336600"/>
              </a:buClr>
              <a:buSzPct val="75000"/>
            </a:pPr>
            <a:r>
              <a:rPr lang="zh-CN" altLang="en-US" dirty="0">
                <a:solidFill>
                  <a:srgbClr val="000000"/>
                </a:solidFill>
                <a:latin typeface="微软雅黑" pitchFamily="34" charset="-122"/>
                <a:ea typeface="微软雅黑" pitchFamily="34" charset="-122"/>
              </a:rPr>
              <a:t>并制定相应策略</a:t>
            </a:r>
            <a:endParaRPr lang="en-US" altLang="zh-CN" dirty="0">
              <a:solidFill>
                <a:srgbClr val="000000"/>
              </a:solidFill>
              <a:latin typeface="微软雅黑" pitchFamily="34" charset="-122"/>
              <a:ea typeface="微软雅黑" pitchFamily="34" charset="-122"/>
            </a:endParaRPr>
          </a:p>
        </p:txBody>
      </p:sp>
      <p:sp>
        <p:nvSpPr>
          <p:cNvPr id="8" name="AutoShape 25"/>
          <p:cNvSpPr>
            <a:spLocks noChangeArrowheads="1"/>
          </p:cNvSpPr>
          <p:nvPr/>
        </p:nvSpPr>
        <p:spPr bwMode="auto">
          <a:xfrm>
            <a:off x="520700" y="3963611"/>
            <a:ext cx="2311400" cy="1487516"/>
          </a:xfrm>
          <a:prstGeom prst="roundRect">
            <a:avLst>
              <a:gd name="adj" fmla="val 14051"/>
            </a:avLst>
          </a:prstGeom>
          <a:gradFill rotWithShape="1">
            <a:gsLst>
              <a:gs pos="0">
                <a:srgbClr val="336600"/>
              </a:gs>
              <a:gs pos="100000">
                <a:schemeClr val="bg1"/>
              </a:gs>
            </a:gsLst>
            <a:lin ang="5400000" scaled="1"/>
          </a:gradFill>
          <a:ln w="9525" algn="ctr">
            <a:solidFill>
              <a:srgbClr val="336600"/>
            </a:solidFill>
            <a:round/>
            <a:headEnd/>
            <a:tailEnd/>
          </a:ln>
        </p:spPr>
        <p:txBody>
          <a:bodyPr wrap="none"/>
          <a:lstStyle/>
          <a:p>
            <a:pPr fontAlgn="t">
              <a:lnSpc>
                <a:spcPct val="150000"/>
              </a:lnSpc>
            </a:pPr>
            <a:r>
              <a:rPr lang="zh-CN" altLang="en-US" sz="2400" b="1" dirty="0">
                <a:solidFill>
                  <a:srgbClr val="FFFFFF"/>
                </a:solidFill>
                <a:latin typeface="微软雅黑" pitchFamily="34" charset="-122"/>
                <a:ea typeface="微软雅黑" pitchFamily="34" charset="-122"/>
              </a:rPr>
              <a:t>关键需求</a:t>
            </a:r>
            <a:endParaRPr lang="en-US" altLang="zh-CN" sz="2400" b="1" dirty="0">
              <a:solidFill>
                <a:srgbClr val="FFFFFF"/>
              </a:solidFill>
              <a:latin typeface="微软雅黑" pitchFamily="34" charset="-122"/>
              <a:ea typeface="微软雅黑" pitchFamily="34" charset="-122"/>
            </a:endParaRPr>
          </a:p>
        </p:txBody>
      </p:sp>
      <p:pic>
        <p:nvPicPr>
          <p:cNvPr id="9" name="Picture 28" descr="01章_05-1"/>
          <p:cNvPicPr>
            <a:picLocks noChangeAspect="1" noChangeArrowheads="1"/>
          </p:cNvPicPr>
          <p:nvPr/>
        </p:nvPicPr>
        <p:blipFill>
          <a:blip r:embed="rId2"/>
          <a:srcRect/>
          <a:stretch>
            <a:fillRect/>
          </a:stretch>
        </p:blipFill>
        <p:spPr bwMode="auto">
          <a:xfrm>
            <a:off x="1643063" y="2600907"/>
            <a:ext cx="1116012" cy="664581"/>
          </a:xfrm>
          <a:prstGeom prst="rect">
            <a:avLst/>
          </a:prstGeom>
          <a:noFill/>
          <a:ln w="9525">
            <a:noFill/>
            <a:miter lim="800000"/>
            <a:headEnd/>
            <a:tailEnd/>
          </a:ln>
        </p:spPr>
      </p:pic>
      <p:pic>
        <p:nvPicPr>
          <p:cNvPr id="10" name="Picture 29" descr="01章_05-2"/>
          <p:cNvPicPr>
            <a:picLocks noChangeAspect="1" noChangeArrowheads="1"/>
          </p:cNvPicPr>
          <p:nvPr/>
        </p:nvPicPr>
        <p:blipFill>
          <a:blip r:embed="rId3"/>
          <a:srcRect/>
          <a:stretch>
            <a:fillRect/>
          </a:stretch>
        </p:blipFill>
        <p:spPr bwMode="auto">
          <a:xfrm>
            <a:off x="1722438" y="4581128"/>
            <a:ext cx="1000125" cy="1008112"/>
          </a:xfrm>
          <a:prstGeom prst="rect">
            <a:avLst/>
          </a:prstGeom>
          <a:noFill/>
          <a:ln w="9525">
            <a:noFill/>
            <a:miter lim="800000"/>
            <a:headEnd/>
            <a:tailEnd/>
          </a:ln>
        </p:spPr>
      </p:pic>
      <p:sp>
        <p:nvSpPr>
          <p:cNvPr id="11" name="TextBox 2"/>
          <p:cNvSpPr txBox="1"/>
          <p:nvPr/>
        </p:nvSpPr>
        <p:spPr>
          <a:xfrm>
            <a:off x="224515" y="601524"/>
            <a:ext cx="3823773" cy="523220"/>
          </a:xfrm>
          <a:prstGeom prst="rect">
            <a:avLst/>
          </a:prstGeom>
          <a:noFill/>
        </p:spPr>
        <p:txBody>
          <a:bodyPr wrap="square" rtlCol="0">
            <a:spAutoFit/>
          </a:bodyPr>
          <a:lstStyle/>
          <a:p>
            <a:r>
              <a:rPr lang="zh-CN" altLang="en-US" sz="2800" dirty="0">
                <a:latin typeface="微软雅黑" pitchFamily="34" charset="-122"/>
                <a:ea typeface="微软雅黑" pitchFamily="34" charset="-122"/>
              </a:rPr>
              <a:t>文本挖掘的应用</a:t>
            </a:r>
          </a:p>
        </p:txBody>
      </p:sp>
    </p:spTree>
    <p:extLst>
      <p:ext uri="{BB962C8B-B14F-4D97-AF65-F5344CB8AC3E}">
        <p14:creationId xmlns:p14="http://schemas.microsoft.com/office/powerpoint/2010/main" val="1334908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E331E649-D05D-4ADB-ADD4-2C048F37319F}" type="slidenum">
              <a:rPr lang="zh-CN" altLang="en-US" smtClean="0">
                <a:solidFill>
                  <a:srgbClr val="BFE7F7">
                    <a:lumMod val="75000"/>
                  </a:srgbClr>
                </a:solidFill>
              </a:rPr>
              <a:pPr>
                <a:defRPr/>
              </a:pPr>
              <a:t>11</a:t>
            </a:fld>
            <a:endParaRPr lang="zh-CN" altLang="en-US" dirty="0">
              <a:solidFill>
                <a:srgbClr val="BFE7F7">
                  <a:lumMod val="75000"/>
                </a:srgbClr>
              </a:solidFill>
            </a:endParaRPr>
          </a:p>
        </p:txBody>
      </p:sp>
      <p:sp>
        <p:nvSpPr>
          <p:cNvPr id="4" name="TextBox 3"/>
          <p:cNvSpPr txBox="1"/>
          <p:nvPr/>
        </p:nvSpPr>
        <p:spPr>
          <a:xfrm>
            <a:off x="2773239" y="632301"/>
            <a:ext cx="5040560" cy="461665"/>
          </a:xfrm>
          <a:prstGeom prst="rect">
            <a:avLst/>
          </a:prstGeom>
          <a:noFill/>
        </p:spPr>
        <p:txBody>
          <a:bodyPr wrap="square" rtlCol="0">
            <a:spAutoFit/>
          </a:bodyPr>
          <a:lstStyle/>
          <a:p>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企业竞争情报系统</a:t>
            </a:r>
          </a:p>
        </p:txBody>
      </p:sp>
      <p:sp>
        <p:nvSpPr>
          <p:cNvPr id="5" name="TextBox 4"/>
          <p:cNvSpPr txBox="1"/>
          <p:nvPr/>
        </p:nvSpPr>
        <p:spPr>
          <a:xfrm>
            <a:off x="503548" y="1412776"/>
            <a:ext cx="8316924" cy="1338828"/>
          </a:xfrm>
          <a:prstGeom prst="rect">
            <a:avLst/>
          </a:prstGeom>
          <a:noFill/>
        </p:spPr>
        <p:txBody>
          <a:bodyPr wrap="square" rtlCol="0">
            <a:spAutoFit/>
          </a:bodyPr>
          <a:lstStyle/>
          <a:p>
            <a:pPr>
              <a:lnSpc>
                <a:spcPct val="150000"/>
              </a:lnSpc>
            </a:pPr>
            <a:r>
              <a:rPr lang="zh-CN" altLang="en-US" dirty="0">
                <a:latin typeface="微软雅黑" pitchFamily="34" charset="-122"/>
                <a:ea typeface="微软雅黑" pitchFamily="34" charset="-122"/>
              </a:rPr>
              <a:t>伊利作为中国乳业巨头之一，面临多方竞争，必须密切关注对手动态，其最大的竞争对手是蒙牛，因此，蒙牛公司的动态对伊利公司有很大的影响。采集某年</a:t>
            </a:r>
            <a:r>
              <a:rPr lang="en-US" altLang="zh-CN" dirty="0">
                <a:latin typeface="微软雅黑" pitchFamily="34" charset="-122"/>
                <a:ea typeface="微软雅黑" pitchFamily="34" charset="-122"/>
              </a:rPr>
              <a:t>6</a:t>
            </a:r>
            <a:r>
              <a:rPr lang="zh-CN" altLang="en-US" dirty="0">
                <a:latin typeface="微软雅黑" pitchFamily="34" charset="-122"/>
                <a:ea typeface="微软雅黑" pitchFamily="34" charset="-122"/>
              </a:rPr>
              <a:t>月至</a:t>
            </a:r>
            <a:r>
              <a:rPr lang="en-US" altLang="zh-CN" dirty="0">
                <a:latin typeface="微软雅黑" pitchFamily="34" charset="-122"/>
                <a:ea typeface="微软雅黑" pitchFamily="34" charset="-122"/>
              </a:rPr>
              <a:t>11</a:t>
            </a:r>
            <a:r>
              <a:rPr lang="zh-CN" altLang="en-US" dirty="0">
                <a:latin typeface="微软雅黑" pitchFamily="34" charset="-122"/>
                <a:ea typeface="微软雅黑" pitchFamily="34" charset="-122"/>
              </a:rPr>
              <a:t>月蒙牛官网的信息，对其进行分析。</a:t>
            </a:r>
          </a:p>
        </p:txBody>
      </p:sp>
      <p:graphicFrame>
        <p:nvGraphicFramePr>
          <p:cNvPr id="6" name="表格 5"/>
          <p:cNvGraphicFramePr>
            <a:graphicFrameLocks noGrp="1"/>
          </p:cNvGraphicFramePr>
          <p:nvPr/>
        </p:nvGraphicFramePr>
        <p:xfrm>
          <a:off x="2195736" y="2962279"/>
          <a:ext cx="5544616" cy="1259840"/>
        </p:xfrm>
        <a:graphic>
          <a:graphicData uri="http://schemas.openxmlformats.org/drawingml/2006/table">
            <a:tbl>
              <a:tblPr firstRow="1" bandRow="1">
                <a:tableStyleId>{5C22544A-7EE6-4342-B048-85BDC9FD1C3A}</a:tableStyleId>
              </a:tblPr>
              <a:tblGrid>
                <a:gridCol w="897557">
                  <a:extLst>
                    <a:ext uri="{9D8B030D-6E8A-4147-A177-3AD203B41FA5}">
                      <a16:colId xmlns:a16="http://schemas.microsoft.com/office/drawing/2014/main" val="20000"/>
                    </a:ext>
                  </a:extLst>
                </a:gridCol>
                <a:gridCol w="758627">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20080">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gridCol w="792088">
                  <a:extLst>
                    <a:ext uri="{9D8B030D-6E8A-4147-A177-3AD203B41FA5}">
                      <a16:colId xmlns:a16="http://schemas.microsoft.com/office/drawing/2014/main" val="20006"/>
                    </a:ext>
                  </a:extLst>
                </a:gridCol>
              </a:tblGrid>
              <a:tr h="441817">
                <a:tc>
                  <a:txBody>
                    <a:bodyPr/>
                    <a:lstStyle/>
                    <a:p>
                      <a:pPr algn="ctr"/>
                      <a:endParaRPr lang="zh-CN" altLang="en-US" sz="1400" dirty="0">
                        <a:solidFill>
                          <a:schemeClr val="tx1"/>
                        </a:solidFill>
                        <a:latin typeface="微软雅黑" pitchFamily="34" charset="-122"/>
                        <a:ea typeface="微软雅黑" pitchFamily="34" charset="-122"/>
                      </a:endParaRPr>
                    </a:p>
                  </a:txBody>
                  <a:tcPr/>
                </a:tc>
                <a:tc>
                  <a:txBody>
                    <a:bodyPr/>
                    <a:lstStyle/>
                    <a:p>
                      <a:pPr algn="ctr"/>
                      <a:r>
                        <a:rPr lang="en-US" altLang="zh-CN" sz="1400" dirty="0">
                          <a:solidFill>
                            <a:schemeClr val="tx1"/>
                          </a:solidFill>
                          <a:latin typeface="微软雅黑" pitchFamily="34" charset="-122"/>
                          <a:ea typeface="微软雅黑" pitchFamily="34" charset="-122"/>
                        </a:rPr>
                        <a:t>6</a:t>
                      </a:r>
                      <a:r>
                        <a:rPr lang="zh-CN" altLang="en-US" sz="1400" dirty="0">
                          <a:solidFill>
                            <a:schemeClr val="tx1"/>
                          </a:solidFill>
                          <a:latin typeface="微软雅黑" pitchFamily="34" charset="-122"/>
                          <a:ea typeface="微软雅黑" pitchFamily="34" charset="-122"/>
                        </a:rPr>
                        <a:t>月</a:t>
                      </a:r>
                      <a:endParaRPr lang="en-US" altLang="zh-CN" sz="1400" dirty="0">
                        <a:solidFill>
                          <a:schemeClr val="tx1"/>
                        </a:solidFill>
                        <a:latin typeface="微软雅黑" pitchFamily="34" charset="-122"/>
                        <a:ea typeface="微软雅黑" pitchFamily="34" charset="-122"/>
                      </a:endParaRPr>
                    </a:p>
                    <a:p>
                      <a:r>
                        <a:rPr lang="zh-CN" altLang="en-US" sz="1400" dirty="0">
                          <a:solidFill>
                            <a:schemeClr val="tx1"/>
                          </a:solidFill>
                          <a:latin typeface="微软雅黑" pitchFamily="34" charset="-122"/>
                          <a:ea typeface="微软雅黑" pitchFamily="34" charset="-122"/>
                        </a:rPr>
                        <a:t>词频量</a:t>
                      </a:r>
                    </a:p>
                  </a:txBody>
                  <a:tcPr/>
                </a:tc>
                <a:tc>
                  <a:txBody>
                    <a:bodyPr/>
                    <a:lstStyle/>
                    <a:p>
                      <a:pPr algn="ctr"/>
                      <a:r>
                        <a:rPr lang="en-US" altLang="zh-CN" sz="1400" dirty="0">
                          <a:solidFill>
                            <a:schemeClr val="tx1"/>
                          </a:solidFill>
                          <a:latin typeface="微软雅黑" pitchFamily="34" charset="-122"/>
                          <a:ea typeface="微软雅黑" pitchFamily="34" charset="-122"/>
                        </a:rPr>
                        <a:t>7</a:t>
                      </a:r>
                      <a:r>
                        <a:rPr lang="zh-CN" altLang="en-US" sz="1400" dirty="0">
                          <a:solidFill>
                            <a:schemeClr val="tx1"/>
                          </a:solidFill>
                          <a:latin typeface="微软雅黑" pitchFamily="34" charset="-122"/>
                          <a:ea typeface="微软雅黑" pitchFamily="34" charset="-122"/>
                        </a:rPr>
                        <a:t>月</a:t>
                      </a:r>
                      <a:endParaRPr lang="en-US" altLang="zh-CN" sz="1400" dirty="0">
                        <a:solidFill>
                          <a:schemeClr val="tx1"/>
                        </a:solidFill>
                        <a:latin typeface="微软雅黑" pitchFamily="34" charset="-122"/>
                        <a:ea typeface="微软雅黑" pitchFamily="34" charset="-122"/>
                      </a:endParaRPr>
                    </a:p>
                    <a:p>
                      <a:r>
                        <a:rPr lang="zh-CN" altLang="en-US" sz="1400" dirty="0">
                          <a:solidFill>
                            <a:schemeClr val="tx1"/>
                          </a:solidFill>
                          <a:latin typeface="微软雅黑" pitchFamily="34" charset="-122"/>
                          <a:ea typeface="微软雅黑" pitchFamily="34" charset="-122"/>
                        </a:rPr>
                        <a:t>词频量</a:t>
                      </a:r>
                    </a:p>
                  </a:txBody>
                  <a:tcPr/>
                </a:tc>
                <a:tc>
                  <a:txBody>
                    <a:bodyPr/>
                    <a:lstStyle/>
                    <a:p>
                      <a:pPr algn="ctr"/>
                      <a:r>
                        <a:rPr lang="en-US" altLang="zh-CN" sz="1400" dirty="0">
                          <a:solidFill>
                            <a:schemeClr val="tx1"/>
                          </a:solidFill>
                          <a:latin typeface="微软雅黑" pitchFamily="34" charset="-122"/>
                          <a:ea typeface="微软雅黑" pitchFamily="34" charset="-122"/>
                        </a:rPr>
                        <a:t>8</a:t>
                      </a:r>
                      <a:r>
                        <a:rPr lang="zh-CN" altLang="en-US" sz="1400" dirty="0">
                          <a:solidFill>
                            <a:schemeClr val="tx1"/>
                          </a:solidFill>
                          <a:latin typeface="微软雅黑" pitchFamily="34" charset="-122"/>
                          <a:ea typeface="微软雅黑" pitchFamily="34" charset="-122"/>
                        </a:rPr>
                        <a:t>月</a:t>
                      </a:r>
                      <a:endParaRPr lang="en-US" altLang="zh-CN" sz="1400" dirty="0">
                        <a:solidFill>
                          <a:schemeClr val="tx1"/>
                        </a:solidFill>
                        <a:latin typeface="微软雅黑" pitchFamily="34" charset="-122"/>
                        <a:ea typeface="微软雅黑" pitchFamily="34" charset="-122"/>
                      </a:endParaRPr>
                    </a:p>
                    <a:p>
                      <a:r>
                        <a:rPr lang="zh-CN" altLang="en-US" sz="1400" dirty="0">
                          <a:solidFill>
                            <a:schemeClr val="tx1"/>
                          </a:solidFill>
                          <a:latin typeface="微软雅黑" pitchFamily="34" charset="-122"/>
                          <a:ea typeface="微软雅黑" pitchFamily="34" charset="-122"/>
                        </a:rPr>
                        <a:t>词频量</a:t>
                      </a:r>
                    </a:p>
                  </a:txBody>
                  <a:tcPr/>
                </a:tc>
                <a:tc>
                  <a:txBody>
                    <a:bodyPr/>
                    <a:lstStyle/>
                    <a:p>
                      <a:pPr algn="ctr"/>
                      <a:r>
                        <a:rPr lang="en-US" altLang="zh-CN" sz="1400" dirty="0">
                          <a:solidFill>
                            <a:schemeClr val="tx1"/>
                          </a:solidFill>
                          <a:latin typeface="微软雅黑" pitchFamily="34" charset="-122"/>
                          <a:ea typeface="微软雅黑" pitchFamily="34" charset="-122"/>
                        </a:rPr>
                        <a:t>9</a:t>
                      </a:r>
                      <a:r>
                        <a:rPr lang="zh-CN" altLang="en-US" sz="1400" dirty="0">
                          <a:solidFill>
                            <a:schemeClr val="tx1"/>
                          </a:solidFill>
                          <a:latin typeface="微软雅黑" pitchFamily="34" charset="-122"/>
                          <a:ea typeface="微软雅黑" pitchFamily="34" charset="-122"/>
                        </a:rPr>
                        <a:t>月</a:t>
                      </a:r>
                      <a:endParaRPr lang="en-US" altLang="zh-CN" sz="1400" dirty="0">
                        <a:solidFill>
                          <a:schemeClr val="tx1"/>
                        </a:solidFill>
                        <a:latin typeface="微软雅黑" pitchFamily="34" charset="-122"/>
                        <a:ea typeface="微软雅黑" pitchFamily="34" charset="-122"/>
                      </a:endParaRPr>
                    </a:p>
                    <a:p>
                      <a:r>
                        <a:rPr lang="zh-CN" altLang="en-US" sz="1400" dirty="0">
                          <a:solidFill>
                            <a:schemeClr val="tx1"/>
                          </a:solidFill>
                          <a:latin typeface="微软雅黑" pitchFamily="34" charset="-122"/>
                          <a:ea typeface="微软雅黑" pitchFamily="34" charset="-122"/>
                        </a:rPr>
                        <a:t>词频量</a:t>
                      </a:r>
                    </a:p>
                  </a:txBody>
                  <a:tcPr/>
                </a:tc>
                <a:tc>
                  <a:txBody>
                    <a:bodyPr/>
                    <a:lstStyle/>
                    <a:p>
                      <a:pPr algn="ctr"/>
                      <a:r>
                        <a:rPr lang="en-US" altLang="zh-CN" sz="1400" dirty="0">
                          <a:solidFill>
                            <a:schemeClr val="tx1"/>
                          </a:solidFill>
                          <a:latin typeface="微软雅黑" pitchFamily="34" charset="-122"/>
                          <a:ea typeface="微软雅黑" pitchFamily="34" charset="-122"/>
                        </a:rPr>
                        <a:t>10</a:t>
                      </a:r>
                      <a:r>
                        <a:rPr lang="zh-CN" altLang="en-US" sz="1400" dirty="0">
                          <a:solidFill>
                            <a:schemeClr val="tx1"/>
                          </a:solidFill>
                          <a:latin typeface="微软雅黑" pitchFamily="34" charset="-122"/>
                          <a:ea typeface="微软雅黑" pitchFamily="34" charset="-122"/>
                        </a:rPr>
                        <a:t>月</a:t>
                      </a:r>
                      <a:endParaRPr lang="en-US" altLang="zh-CN" sz="1400" dirty="0">
                        <a:solidFill>
                          <a:schemeClr val="tx1"/>
                        </a:solidFill>
                        <a:latin typeface="微软雅黑" pitchFamily="34" charset="-122"/>
                        <a:ea typeface="微软雅黑" pitchFamily="34" charset="-122"/>
                      </a:endParaRPr>
                    </a:p>
                    <a:p>
                      <a:r>
                        <a:rPr lang="zh-CN" altLang="en-US" sz="1400" dirty="0">
                          <a:solidFill>
                            <a:schemeClr val="tx1"/>
                          </a:solidFill>
                          <a:latin typeface="微软雅黑" pitchFamily="34" charset="-122"/>
                          <a:ea typeface="微软雅黑" pitchFamily="34" charset="-122"/>
                        </a:rPr>
                        <a:t>词频量</a:t>
                      </a:r>
                    </a:p>
                  </a:txBody>
                  <a:tcPr/>
                </a:tc>
                <a:tc>
                  <a:txBody>
                    <a:bodyPr/>
                    <a:lstStyle/>
                    <a:p>
                      <a:pPr algn="ctr"/>
                      <a:r>
                        <a:rPr lang="en-US" altLang="zh-CN" sz="1400" dirty="0">
                          <a:solidFill>
                            <a:schemeClr val="tx1"/>
                          </a:solidFill>
                          <a:latin typeface="微软雅黑" pitchFamily="34" charset="-122"/>
                          <a:ea typeface="微软雅黑" pitchFamily="34" charset="-122"/>
                        </a:rPr>
                        <a:t>11</a:t>
                      </a:r>
                      <a:r>
                        <a:rPr lang="zh-CN" altLang="en-US" sz="1400" dirty="0">
                          <a:solidFill>
                            <a:schemeClr val="tx1"/>
                          </a:solidFill>
                          <a:latin typeface="微软雅黑" pitchFamily="34" charset="-122"/>
                          <a:ea typeface="微软雅黑" pitchFamily="34" charset="-122"/>
                        </a:rPr>
                        <a:t>月</a:t>
                      </a:r>
                      <a:endParaRPr lang="en-US" altLang="zh-CN" sz="1400" dirty="0">
                        <a:solidFill>
                          <a:schemeClr val="tx1"/>
                        </a:solidFill>
                        <a:latin typeface="微软雅黑" pitchFamily="34" charset="-122"/>
                        <a:ea typeface="微软雅黑" pitchFamily="34" charset="-122"/>
                      </a:endParaRPr>
                    </a:p>
                    <a:p>
                      <a:pPr algn="ctr"/>
                      <a:r>
                        <a:rPr lang="zh-CN" altLang="en-US" sz="1400" dirty="0">
                          <a:solidFill>
                            <a:schemeClr val="tx1"/>
                          </a:solidFill>
                          <a:latin typeface="微软雅黑" pitchFamily="34" charset="-122"/>
                          <a:ea typeface="微软雅黑" pitchFamily="34" charset="-122"/>
                        </a:rPr>
                        <a:t>词频量</a:t>
                      </a:r>
                    </a:p>
                  </a:txBody>
                  <a:tcPr/>
                </a:tc>
                <a:extLst>
                  <a:ext uri="{0D108BD9-81ED-4DB2-BD59-A6C34878D82A}">
                    <a16:rowId xmlns:a16="http://schemas.microsoft.com/office/drawing/2014/main" val="10000"/>
                  </a:ext>
                </a:extLst>
              </a:tr>
              <a:tr h="370840">
                <a:tc>
                  <a:txBody>
                    <a:bodyPr/>
                    <a:lstStyle/>
                    <a:p>
                      <a:pPr algn="ctr"/>
                      <a:r>
                        <a:rPr lang="zh-CN" altLang="en-US" sz="1400" dirty="0">
                          <a:solidFill>
                            <a:schemeClr val="tx1"/>
                          </a:solidFill>
                          <a:latin typeface="微软雅黑" pitchFamily="34" charset="-122"/>
                          <a:ea typeface="微软雅黑" pitchFamily="34" charset="-122"/>
                        </a:rPr>
                        <a:t>合作</a:t>
                      </a:r>
                    </a:p>
                  </a:txBody>
                  <a:tcPr/>
                </a:tc>
                <a:tc>
                  <a:txBody>
                    <a:bodyPr/>
                    <a:lstStyle/>
                    <a:p>
                      <a:pPr algn="ctr"/>
                      <a:r>
                        <a:rPr lang="en-US" altLang="zh-CN" sz="1400" dirty="0">
                          <a:solidFill>
                            <a:schemeClr val="tx1"/>
                          </a:solidFill>
                          <a:latin typeface="微软雅黑" pitchFamily="34" charset="-122"/>
                          <a:ea typeface="微软雅黑" pitchFamily="34" charset="-122"/>
                        </a:rPr>
                        <a:t>8</a:t>
                      </a:r>
                      <a:endParaRPr lang="zh-CN" altLang="en-US" sz="1400" dirty="0">
                        <a:solidFill>
                          <a:schemeClr val="tx1"/>
                        </a:solidFill>
                        <a:latin typeface="微软雅黑" pitchFamily="34" charset="-122"/>
                        <a:ea typeface="微软雅黑" pitchFamily="34" charset="-122"/>
                      </a:endParaRPr>
                    </a:p>
                  </a:txBody>
                  <a:tcPr/>
                </a:tc>
                <a:tc>
                  <a:txBody>
                    <a:bodyPr/>
                    <a:lstStyle/>
                    <a:p>
                      <a:pPr algn="ctr"/>
                      <a:r>
                        <a:rPr lang="en-US" altLang="zh-CN" sz="1400" dirty="0">
                          <a:solidFill>
                            <a:schemeClr val="tx1"/>
                          </a:solidFill>
                          <a:latin typeface="微软雅黑" pitchFamily="34" charset="-122"/>
                          <a:ea typeface="微软雅黑" pitchFamily="34" charset="-122"/>
                        </a:rPr>
                        <a:t>6</a:t>
                      </a:r>
                      <a:endParaRPr lang="zh-CN" altLang="en-US" sz="1400" dirty="0">
                        <a:solidFill>
                          <a:schemeClr val="tx1"/>
                        </a:solidFill>
                        <a:latin typeface="微软雅黑" pitchFamily="34" charset="-122"/>
                        <a:ea typeface="微软雅黑" pitchFamily="34" charset="-122"/>
                      </a:endParaRPr>
                    </a:p>
                  </a:txBody>
                  <a:tcPr/>
                </a:tc>
                <a:tc>
                  <a:txBody>
                    <a:bodyPr/>
                    <a:lstStyle/>
                    <a:p>
                      <a:pPr algn="ctr"/>
                      <a:r>
                        <a:rPr lang="en-US" altLang="zh-CN" sz="1400" dirty="0">
                          <a:solidFill>
                            <a:schemeClr val="tx1"/>
                          </a:solidFill>
                          <a:latin typeface="微软雅黑" pitchFamily="34" charset="-122"/>
                          <a:ea typeface="微软雅黑" pitchFamily="34" charset="-122"/>
                        </a:rPr>
                        <a:t>9</a:t>
                      </a:r>
                      <a:endParaRPr lang="zh-CN" altLang="en-US" sz="1400" dirty="0">
                        <a:solidFill>
                          <a:schemeClr val="tx1"/>
                        </a:solidFill>
                        <a:latin typeface="微软雅黑" pitchFamily="34" charset="-122"/>
                        <a:ea typeface="微软雅黑" pitchFamily="34" charset="-122"/>
                      </a:endParaRPr>
                    </a:p>
                  </a:txBody>
                  <a:tcPr/>
                </a:tc>
                <a:tc>
                  <a:txBody>
                    <a:bodyPr/>
                    <a:lstStyle/>
                    <a:p>
                      <a:pPr algn="ctr"/>
                      <a:r>
                        <a:rPr lang="en-US" altLang="zh-CN" sz="1400" dirty="0">
                          <a:solidFill>
                            <a:schemeClr val="tx1"/>
                          </a:solidFill>
                          <a:latin typeface="微软雅黑" pitchFamily="34" charset="-122"/>
                          <a:ea typeface="微软雅黑" pitchFamily="34" charset="-122"/>
                        </a:rPr>
                        <a:t>10</a:t>
                      </a:r>
                      <a:endParaRPr lang="zh-CN" altLang="en-US" sz="1400" dirty="0">
                        <a:solidFill>
                          <a:schemeClr val="tx1"/>
                        </a:solidFill>
                        <a:latin typeface="微软雅黑" pitchFamily="34" charset="-122"/>
                        <a:ea typeface="微软雅黑" pitchFamily="34" charset="-122"/>
                      </a:endParaRPr>
                    </a:p>
                  </a:txBody>
                  <a:tcPr/>
                </a:tc>
                <a:tc>
                  <a:txBody>
                    <a:bodyPr/>
                    <a:lstStyle/>
                    <a:p>
                      <a:pPr algn="ctr"/>
                      <a:r>
                        <a:rPr lang="en-US" altLang="zh-CN" sz="1400" dirty="0">
                          <a:solidFill>
                            <a:schemeClr val="tx1"/>
                          </a:solidFill>
                          <a:latin typeface="微软雅黑" pitchFamily="34" charset="-122"/>
                          <a:ea typeface="微软雅黑" pitchFamily="34" charset="-122"/>
                        </a:rPr>
                        <a:t>7</a:t>
                      </a:r>
                      <a:endParaRPr lang="zh-CN" altLang="en-US" sz="1400" dirty="0">
                        <a:solidFill>
                          <a:schemeClr val="tx1"/>
                        </a:solidFill>
                        <a:latin typeface="微软雅黑" pitchFamily="34" charset="-122"/>
                        <a:ea typeface="微软雅黑" pitchFamily="34" charset="-122"/>
                      </a:endParaRPr>
                    </a:p>
                  </a:txBody>
                  <a:tcPr/>
                </a:tc>
                <a:tc>
                  <a:txBody>
                    <a:bodyPr/>
                    <a:lstStyle/>
                    <a:p>
                      <a:pPr algn="ctr"/>
                      <a:r>
                        <a:rPr lang="en-US" altLang="zh-CN" sz="1400" dirty="0">
                          <a:solidFill>
                            <a:schemeClr val="tx1"/>
                          </a:solidFill>
                          <a:latin typeface="微软雅黑" pitchFamily="34" charset="-122"/>
                          <a:ea typeface="微软雅黑" pitchFamily="34" charset="-122"/>
                        </a:rPr>
                        <a:t>104</a:t>
                      </a:r>
                      <a:endParaRPr lang="zh-CN" altLang="en-US" sz="1400" dirty="0">
                        <a:solidFill>
                          <a:schemeClr val="tx1"/>
                        </a:solidFill>
                        <a:latin typeface="微软雅黑" pitchFamily="34" charset="-122"/>
                        <a:ea typeface="微软雅黑" pitchFamily="34" charset="-122"/>
                      </a:endParaRPr>
                    </a:p>
                  </a:txBody>
                  <a:tcPr/>
                </a:tc>
                <a:extLst>
                  <a:ext uri="{0D108BD9-81ED-4DB2-BD59-A6C34878D82A}">
                    <a16:rowId xmlns:a16="http://schemas.microsoft.com/office/drawing/2014/main" val="10001"/>
                  </a:ext>
                </a:extLst>
              </a:tr>
              <a:tr h="370840">
                <a:tc>
                  <a:txBody>
                    <a:bodyPr/>
                    <a:lstStyle/>
                    <a:p>
                      <a:pPr algn="ctr"/>
                      <a:r>
                        <a:rPr lang="zh-CN" altLang="en-US" sz="1400" dirty="0">
                          <a:solidFill>
                            <a:schemeClr val="tx1"/>
                          </a:solidFill>
                          <a:latin typeface="微软雅黑" pitchFamily="34" charset="-122"/>
                          <a:ea typeface="微软雅黑" pitchFamily="34" charset="-122"/>
                        </a:rPr>
                        <a:t>君乐宝</a:t>
                      </a:r>
                    </a:p>
                  </a:txBody>
                  <a:tcPr/>
                </a:tc>
                <a:tc>
                  <a:txBody>
                    <a:bodyPr/>
                    <a:lstStyle/>
                    <a:p>
                      <a:pPr algn="ctr"/>
                      <a:r>
                        <a:rPr lang="en-US" altLang="zh-CN" sz="1400" dirty="0">
                          <a:solidFill>
                            <a:schemeClr val="tx1"/>
                          </a:solidFill>
                          <a:latin typeface="微软雅黑" pitchFamily="34" charset="-122"/>
                          <a:ea typeface="微软雅黑" pitchFamily="34" charset="-122"/>
                        </a:rPr>
                        <a:t>0</a:t>
                      </a:r>
                      <a:endParaRPr lang="zh-CN" altLang="en-US" sz="1400" dirty="0">
                        <a:solidFill>
                          <a:schemeClr val="tx1"/>
                        </a:solidFill>
                        <a:latin typeface="微软雅黑" pitchFamily="34" charset="-122"/>
                        <a:ea typeface="微软雅黑" pitchFamily="34" charset="-122"/>
                      </a:endParaRPr>
                    </a:p>
                  </a:txBody>
                  <a:tcPr/>
                </a:tc>
                <a:tc>
                  <a:txBody>
                    <a:bodyPr/>
                    <a:lstStyle/>
                    <a:p>
                      <a:pPr algn="ctr"/>
                      <a:r>
                        <a:rPr lang="en-US" altLang="zh-CN" sz="1400" dirty="0">
                          <a:solidFill>
                            <a:schemeClr val="tx1"/>
                          </a:solidFill>
                          <a:latin typeface="微软雅黑" pitchFamily="34" charset="-122"/>
                          <a:ea typeface="微软雅黑" pitchFamily="34" charset="-122"/>
                        </a:rPr>
                        <a:t>0</a:t>
                      </a:r>
                      <a:endParaRPr lang="zh-CN" altLang="en-US" sz="1400" dirty="0">
                        <a:solidFill>
                          <a:schemeClr val="tx1"/>
                        </a:solidFill>
                        <a:latin typeface="微软雅黑" pitchFamily="34" charset="-122"/>
                        <a:ea typeface="微软雅黑" pitchFamily="34" charset="-122"/>
                      </a:endParaRPr>
                    </a:p>
                  </a:txBody>
                  <a:tcPr/>
                </a:tc>
                <a:tc>
                  <a:txBody>
                    <a:bodyPr/>
                    <a:lstStyle/>
                    <a:p>
                      <a:pPr algn="ctr"/>
                      <a:r>
                        <a:rPr lang="en-US" altLang="zh-CN" sz="1400" dirty="0">
                          <a:solidFill>
                            <a:schemeClr val="tx1"/>
                          </a:solidFill>
                          <a:latin typeface="微软雅黑" pitchFamily="34" charset="-122"/>
                          <a:ea typeface="微软雅黑" pitchFamily="34" charset="-122"/>
                        </a:rPr>
                        <a:t>0</a:t>
                      </a:r>
                      <a:endParaRPr lang="zh-CN" altLang="en-US" sz="1400" dirty="0">
                        <a:solidFill>
                          <a:schemeClr val="tx1"/>
                        </a:solidFill>
                        <a:latin typeface="微软雅黑" pitchFamily="34" charset="-122"/>
                        <a:ea typeface="微软雅黑" pitchFamily="34" charset="-122"/>
                      </a:endParaRPr>
                    </a:p>
                  </a:txBody>
                  <a:tcPr/>
                </a:tc>
                <a:tc>
                  <a:txBody>
                    <a:bodyPr/>
                    <a:lstStyle/>
                    <a:p>
                      <a:pPr algn="ctr"/>
                      <a:r>
                        <a:rPr lang="en-US" altLang="zh-CN" sz="1400" dirty="0">
                          <a:solidFill>
                            <a:schemeClr val="tx1"/>
                          </a:solidFill>
                          <a:latin typeface="微软雅黑" pitchFamily="34" charset="-122"/>
                          <a:ea typeface="微软雅黑" pitchFamily="34" charset="-122"/>
                        </a:rPr>
                        <a:t>0</a:t>
                      </a:r>
                      <a:endParaRPr lang="zh-CN" altLang="en-US" sz="1400" dirty="0">
                        <a:solidFill>
                          <a:schemeClr val="tx1"/>
                        </a:solidFill>
                        <a:latin typeface="微软雅黑" pitchFamily="34" charset="-122"/>
                        <a:ea typeface="微软雅黑" pitchFamily="34" charset="-122"/>
                      </a:endParaRPr>
                    </a:p>
                  </a:txBody>
                  <a:tcPr/>
                </a:tc>
                <a:tc>
                  <a:txBody>
                    <a:bodyPr/>
                    <a:lstStyle/>
                    <a:p>
                      <a:pPr algn="ctr"/>
                      <a:r>
                        <a:rPr lang="en-US" altLang="zh-CN" sz="1400" dirty="0">
                          <a:solidFill>
                            <a:schemeClr val="tx1"/>
                          </a:solidFill>
                          <a:latin typeface="微软雅黑" pitchFamily="34" charset="-122"/>
                          <a:ea typeface="微软雅黑" pitchFamily="34" charset="-122"/>
                        </a:rPr>
                        <a:t>0</a:t>
                      </a:r>
                      <a:endParaRPr lang="zh-CN" altLang="en-US" sz="1400" dirty="0">
                        <a:solidFill>
                          <a:schemeClr val="tx1"/>
                        </a:solidFill>
                        <a:latin typeface="微软雅黑" pitchFamily="34" charset="-122"/>
                        <a:ea typeface="微软雅黑" pitchFamily="34" charset="-122"/>
                      </a:endParaRPr>
                    </a:p>
                  </a:txBody>
                  <a:tcPr/>
                </a:tc>
                <a:tc>
                  <a:txBody>
                    <a:bodyPr/>
                    <a:lstStyle/>
                    <a:p>
                      <a:pPr algn="ctr"/>
                      <a:r>
                        <a:rPr lang="en-US" altLang="zh-CN" sz="1400" dirty="0">
                          <a:solidFill>
                            <a:schemeClr val="tx1"/>
                          </a:solidFill>
                          <a:latin typeface="微软雅黑" pitchFamily="34" charset="-122"/>
                          <a:ea typeface="微软雅黑" pitchFamily="34" charset="-122"/>
                        </a:rPr>
                        <a:t>140</a:t>
                      </a:r>
                      <a:endParaRPr lang="zh-CN" altLang="en-US" sz="1400" dirty="0">
                        <a:solidFill>
                          <a:schemeClr val="tx1"/>
                        </a:solidFill>
                        <a:latin typeface="微软雅黑" pitchFamily="34" charset="-122"/>
                        <a:ea typeface="微软雅黑" pitchFamily="34" charset="-122"/>
                      </a:endParaRPr>
                    </a:p>
                  </a:txBody>
                  <a:tcPr/>
                </a:tc>
                <a:extLst>
                  <a:ext uri="{0D108BD9-81ED-4DB2-BD59-A6C34878D82A}">
                    <a16:rowId xmlns:a16="http://schemas.microsoft.com/office/drawing/2014/main" val="10002"/>
                  </a:ext>
                </a:extLst>
              </a:tr>
            </a:tbl>
          </a:graphicData>
        </a:graphic>
      </p:graphicFrame>
      <p:sp>
        <p:nvSpPr>
          <p:cNvPr id="7" name="TextBox 6"/>
          <p:cNvSpPr txBox="1"/>
          <p:nvPr/>
        </p:nvSpPr>
        <p:spPr>
          <a:xfrm>
            <a:off x="971600" y="3189813"/>
            <a:ext cx="936104" cy="646331"/>
          </a:xfrm>
          <a:prstGeom prst="rect">
            <a:avLst/>
          </a:prstGeom>
          <a:noFill/>
        </p:spPr>
        <p:txBody>
          <a:bodyPr wrap="square" rtlCol="0">
            <a:spAutoFit/>
          </a:bodyPr>
          <a:lstStyle/>
          <a:p>
            <a:r>
              <a:rPr lang="zh-CN" altLang="en-US" dirty="0"/>
              <a:t>激增词频警报</a:t>
            </a:r>
          </a:p>
        </p:txBody>
      </p:sp>
      <p:sp>
        <p:nvSpPr>
          <p:cNvPr id="8" name="TextBox 7"/>
          <p:cNvSpPr txBox="1"/>
          <p:nvPr/>
        </p:nvSpPr>
        <p:spPr>
          <a:xfrm>
            <a:off x="899592" y="4629973"/>
            <a:ext cx="936104" cy="646331"/>
          </a:xfrm>
          <a:prstGeom prst="rect">
            <a:avLst/>
          </a:prstGeom>
          <a:noFill/>
        </p:spPr>
        <p:txBody>
          <a:bodyPr wrap="square" rtlCol="0">
            <a:spAutoFit/>
          </a:bodyPr>
          <a:lstStyle/>
          <a:p>
            <a:r>
              <a:rPr lang="zh-CN" altLang="en-US" dirty="0"/>
              <a:t>递增词频警报</a:t>
            </a:r>
          </a:p>
        </p:txBody>
      </p:sp>
      <p:graphicFrame>
        <p:nvGraphicFramePr>
          <p:cNvPr id="10" name="表格 9"/>
          <p:cNvGraphicFramePr>
            <a:graphicFrameLocks noGrp="1"/>
          </p:cNvGraphicFramePr>
          <p:nvPr/>
        </p:nvGraphicFramePr>
        <p:xfrm>
          <a:off x="2195736" y="4545424"/>
          <a:ext cx="5544616" cy="889000"/>
        </p:xfrm>
        <a:graphic>
          <a:graphicData uri="http://schemas.openxmlformats.org/drawingml/2006/table">
            <a:tbl>
              <a:tblPr firstRow="1" bandRow="1">
                <a:tableStyleId>{5C22544A-7EE6-4342-B048-85BDC9FD1C3A}</a:tableStyleId>
              </a:tblPr>
              <a:tblGrid>
                <a:gridCol w="897557">
                  <a:extLst>
                    <a:ext uri="{9D8B030D-6E8A-4147-A177-3AD203B41FA5}">
                      <a16:colId xmlns:a16="http://schemas.microsoft.com/office/drawing/2014/main" val="20000"/>
                    </a:ext>
                  </a:extLst>
                </a:gridCol>
                <a:gridCol w="758627">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20080">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gridCol w="792088">
                  <a:extLst>
                    <a:ext uri="{9D8B030D-6E8A-4147-A177-3AD203B41FA5}">
                      <a16:colId xmlns:a16="http://schemas.microsoft.com/office/drawing/2014/main" val="20006"/>
                    </a:ext>
                  </a:extLst>
                </a:gridCol>
              </a:tblGrid>
              <a:tr h="441817">
                <a:tc>
                  <a:txBody>
                    <a:bodyPr/>
                    <a:lstStyle/>
                    <a:p>
                      <a:pPr algn="ctr"/>
                      <a:endParaRPr lang="zh-CN" altLang="en-US" sz="1400" dirty="0">
                        <a:solidFill>
                          <a:schemeClr val="tx1"/>
                        </a:solidFill>
                        <a:latin typeface="微软雅黑" pitchFamily="34" charset="-122"/>
                        <a:ea typeface="微软雅黑" pitchFamily="34" charset="-122"/>
                      </a:endParaRPr>
                    </a:p>
                  </a:txBody>
                  <a:tcPr/>
                </a:tc>
                <a:tc>
                  <a:txBody>
                    <a:bodyPr/>
                    <a:lstStyle/>
                    <a:p>
                      <a:pPr algn="ctr"/>
                      <a:r>
                        <a:rPr lang="en-US" altLang="zh-CN" sz="1400" dirty="0">
                          <a:solidFill>
                            <a:schemeClr val="tx1"/>
                          </a:solidFill>
                          <a:latin typeface="微软雅黑" pitchFamily="34" charset="-122"/>
                          <a:ea typeface="微软雅黑" pitchFamily="34" charset="-122"/>
                        </a:rPr>
                        <a:t>6</a:t>
                      </a:r>
                      <a:r>
                        <a:rPr lang="zh-CN" altLang="en-US" sz="1400" dirty="0">
                          <a:solidFill>
                            <a:schemeClr val="tx1"/>
                          </a:solidFill>
                          <a:latin typeface="微软雅黑" pitchFamily="34" charset="-122"/>
                          <a:ea typeface="微软雅黑" pitchFamily="34" charset="-122"/>
                        </a:rPr>
                        <a:t>月</a:t>
                      </a:r>
                      <a:endParaRPr lang="en-US" altLang="zh-CN" sz="1400" dirty="0">
                        <a:solidFill>
                          <a:schemeClr val="tx1"/>
                        </a:solidFill>
                        <a:latin typeface="微软雅黑" pitchFamily="34" charset="-122"/>
                        <a:ea typeface="微软雅黑" pitchFamily="34" charset="-122"/>
                      </a:endParaRPr>
                    </a:p>
                    <a:p>
                      <a:r>
                        <a:rPr lang="zh-CN" altLang="en-US" sz="1400" dirty="0">
                          <a:solidFill>
                            <a:schemeClr val="tx1"/>
                          </a:solidFill>
                          <a:latin typeface="微软雅黑" pitchFamily="34" charset="-122"/>
                          <a:ea typeface="微软雅黑" pitchFamily="34" charset="-122"/>
                        </a:rPr>
                        <a:t>词频量</a:t>
                      </a:r>
                    </a:p>
                  </a:txBody>
                  <a:tcPr/>
                </a:tc>
                <a:tc>
                  <a:txBody>
                    <a:bodyPr/>
                    <a:lstStyle/>
                    <a:p>
                      <a:pPr algn="ctr"/>
                      <a:r>
                        <a:rPr lang="en-US" altLang="zh-CN" sz="1400" dirty="0">
                          <a:solidFill>
                            <a:schemeClr val="tx1"/>
                          </a:solidFill>
                          <a:latin typeface="微软雅黑" pitchFamily="34" charset="-122"/>
                          <a:ea typeface="微软雅黑" pitchFamily="34" charset="-122"/>
                        </a:rPr>
                        <a:t>7</a:t>
                      </a:r>
                      <a:r>
                        <a:rPr lang="zh-CN" altLang="en-US" sz="1400" dirty="0">
                          <a:solidFill>
                            <a:schemeClr val="tx1"/>
                          </a:solidFill>
                          <a:latin typeface="微软雅黑" pitchFamily="34" charset="-122"/>
                          <a:ea typeface="微软雅黑" pitchFamily="34" charset="-122"/>
                        </a:rPr>
                        <a:t>月</a:t>
                      </a:r>
                      <a:endParaRPr lang="en-US" altLang="zh-CN" sz="1400" dirty="0">
                        <a:solidFill>
                          <a:schemeClr val="tx1"/>
                        </a:solidFill>
                        <a:latin typeface="微软雅黑" pitchFamily="34" charset="-122"/>
                        <a:ea typeface="微软雅黑" pitchFamily="34" charset="-122"/>
                      </a:endParaRPr>
                    </a:p>
                    <a:p>
                      <a:r>
                        <a:rPr lang="zh-CN" altLang="en-US" sz="1400" dirty="0">
                          <a:solidFill>
                            <a:schemeClr val="tx1"/>
                          </a:solidFill>
                          <a:latin typeface="微软雅黑" pitchFamily="34" charset="-122"/>
                          <a:ea typeface="微软雅黑" pitchFamily="34" charset="-122"/>
                        </a:rPr>
                        <a:t>词频量</a:t>
                      </a:r>
                    </a:p>
                  </a:txBody>
                  <a:tcPr/>
                </a:tc>
                <a:tc>
                  <a:txBody>
                    <a:bodyPr/>
                    <a:lstStyle/>
                    <a:p>
                      <a:pPr algn="ctr"/>
                      <a:r>
                        <a:rPr lang="en-US" altLang="zh-CN" sz="1400" dirty="0">
                          <a:solidFill>
                            <a:schemeClr val="tx1"/>
                          </a:solidFill>
                          <a:latin typeface="微软雅黑" pitchFamily="34" charset="-122"/>
                          <a:ea typeface="微软雅黑" pitchFamily="34" charset="-122"/>
                        </a:rPr>
                        <a:t>8</a:t>
                      </a:r>
                      <a:r>
                        <a:rPr lang="zh-CN" altLang="en-US" sz="1400" dirty="0">
                          <a:solidFill>
                            <a:schemeClr val="tx1"/>
                          </a:solidFill>
                          <a:latin typeface="微软雅黑" pitchFamily="34" charset="-122"/>
                          <a:ea typeface="微软雅黑" pitchFamily="34" charset="-122"/>
                        </a:rPr>
                        <a:t>月</a:t>
                      </a:r>
                      <a:endParaRPr lang="en-US" altLang="zh-CN" sz="1400" dirty="0">
                        <a:solidFill>
                          <a:schemeClr val="tx1"/>
                        </a:solidFill>
                        <a:latin typeface="微软雅黑" pitchFamily="34" charset="-122"/>
                        <a:ea typeface="微软雅黑" pitchFamily="34" charset="-122"/>
                      </a:endParaRPr>
                    </a:p>
                    <a:p>
                      <a:r>
                        <a:rPr lang="zh-CN" altLang="en-US" sz="1400" dirty="0">
                          <a:solidFill>
                            <a:schemeClr val="tx1"/>
                          </a:solidFill>
                          <a:latin typeface="微软雅黑" pitchFamily="34" charset="-122"/>
                          <a:ea typeface="微软雅黑" pitchFamily="34" charset="-122"/>
                        </a:rPr>
                        <a:t>词频量</a:t>
                      </a:r>
                    </a:p>
                  </a:txBody>
                  <a:tcPr/>
                </a:tc>
                <a:tc>
                  <a:txBody>
                    <a:bodyPr/>
                    <a:lstStyle/>
                    <a:p>
                      <a:pPr algn="ctr"/>
                      <a:r>
                        <a:rPr lang="en-US" altLang="zh-CN" sz="1400" dirty="0">
                          <a:solidFill>
                            <a:schemeClr val="tx1"/>
                          </a:solidFill>
                          <a:latin typeface="微软雅黑" pitchFamily="34" charset="-122"/>
                          <a:ea typeface="微软雅黑" pitchFamily="34" charset="-122"/>
                        </a:rPr>
                        <a:t>9</a:t>
                      </a:r>
                      <a:r>
                        <a:rPr lang="zh-CN" altLang="en-US" sz="1400" dirty="0">
                          <a:solidFill>
                            <a:schemeClr val="tx1"/>
                          </a:solidFill>
                          <a:latin typeface="微软雅黑" pitchFamily="34" charset="-122"/>
                          <a:ea typeface="微软雅黑" pitchFamily="34" charset="-122"/>
                        </a:rPr>
                        <a:t>月</a:t>
                      </a:r>
                      <a:endParaRPr lang="en-US" altLang="zh-CN" sz="1400" dirty="0">
                        <a:solidFill>
                          <a:schemeClr val="tx1"/>
                        </a:solidFill>
                        <a:latin typeface="微软雅黑" pitchFamily="34" charset="-122"/>
                        <a:ea typeface="微软雅黑" pitchFamily="34" charset="-122"/>
                      </a:endParaRPr>
                    </a:p>
                    <a:p>
                      <a:r>
                        <a:rPr lang="zh-CN" altLang="en-US" sz="1400" dirty="0">
                          <a:solidFill>
                            <a:schemeClr val="tx1"/>
                          </a:solidFill>
                          <a:latin typeface="微软雅黑" pitchFamily="34" charset="-122"/>
                          <a:ea typeface="微软雅黑" pitchFamily="34" charset="-122"/>
                        </a:rPr>
                        <a:t>词频量</a:t>
                      </a:r>
                    </a:p>
                  </a:txBody>
                  <a:tcPr/>
                </a:tc>
                <a:tc>
                  <a:txBody>
                    <a:bodyPr/>
                    <a:lstStyle/>
                    <a:p>
                      <a:pPr algn="ctr"/>
                      <a:r>
                        <a:rPr lang="en-US" altLang="zh-CN" sz="1400" dirty="0">
                          <a:solidFill>
                            <a:schemeClr val="tx1"/>
                          </a:solidFill>
                          <a:latin typeface="微软雅黑" pitchFamily="34" charset="-122"/>
                          <a:ea typeface="微软雅黑" pitchFamily="34" charset="-122"/>
                        </a:rPr>
                        <a:t>10</a:t>
                      </a:r>
                      <a:r>
                        <a:rPr lang="zh-CN" altLang="en-US" sz="1400" dirty="0">
                          <a:solidFill>
                            <a:schemeClr val="tx1"/>
                          </a:solidFill>
                          <a:latin typeface="微软雅黑" pitchFamily="34" charset="-122"/>
                          <a:ea typeface="微软雅黑" pitchFamily="34" charset="-122"/>
                        </a:rPr>
                        <a:t>月</a:t>
                      </a:r>
                      <a:endParaRPr lang="en-US" altLang="zh-CN" sz="1400" dirty="0">
                        <a:solidFill>
                          <a:schemeClr val="tx1"/>
                        </a:solidFill>
                        <a:latin typeface="微软雅黑" pitchFamily="34" charset="-122"/>
                        <a:ea typeface="微软雅黑" pitchFamily="34" charset="-122"/>
                      </a:endParaRPr>
                    </a:p>
                    <a:p>
                      <a:r>
                        <a:rPr lang="zh-CN" altLang="en-US" sz="1400" dirty="0">
                          <a:solidFill>
                            <a:schemeClr val="tx1"/>
                          </a:solidFill>
                          <a:latin typeface="微软雅黑" pitchFamily="34" charset="-122"/>
                          <a:ea typeface="微软雅黑" pitchFamily="34" charset="-122"/>
                        </a:rPr>
                        <a:t>词频量</a:t>
                      </a:r>
                    </a:p>
                  </a:txBody>
                  <a:tcPr/>
                </a:tc>
                <a:tc>
                  <a:txBody>
                    <a:bodyPr/>
                    <a:lstStyle/>
                    <a:p>
                      <a:pPr algn="ctr"/>
                      <a:r>
                        <a:rPr lang="en-US" altLang="zh-CN" sz="1400" dirty="0">
                          <a:solidFill>
                            <a:schemeClr val="tx1"/>
                          </a:solidFill>
                          <a:latin typeface="微软雅黑" pitchFamily="34" charset="-122"/>
                          <a:ea typeface="微软雅黑" pitchFamily="34" charset="-122"/>
                        </a:rPr>
                        <a:t>11</a:t>
                      </a:r>
                      <a:r>
                        <a:rPr lang="zh-CN" altLang="en-US" sz="1400" dirty="0">
                          <a:solidFill>
                            <a:schemeClr val="tx1"/>
                          </a:solidFill>
                          <a:latin typeface="微软雅黑" pitchFamily="34" charset="-122"/>
                          <a:ea typeface="微软雅黑" pitchFamily="34" charset="-122"/>
                        </a:rPr>
                        <a:t>月</a:t>
                      </a:r>
                      <a:endParaRPr lang="en-US" altLang="zh-CN" sz="1400" dirty="0">
                        <a:solidFill>
                          <a:schemeClr val="tx1"/>
                        </a:solidFill>
                        <a:latin typeface="微软雅黑" pitchFamily="34" charset="-122"/>
                        <a:ea typeface="微软雅黑" pitchFamily="34" charset="-122"/>
                      </a:endParaRPr>
                    </a:p>
                    <a:p>
                      <a:pPr algn="ctr"/>
                      <a:r>
                        <a:rPr lang="zh-CN" altLang="en-US" sz="1400" dirty="0">
                          <a:solidFill>
                            <a:schemeClr val="tx1"/>
                          </a:solidFill>
                          <a:latin typeface="微软雅黑" pitchFamily="34" charset="-122"/>
                          <a:ea typeface="微软雅黑" pitchFamily="34" charset="-122"/>
                        </a:rPr>
                        <a:t>词频量</a:t>
                      </a:r>
                    </a:p>
                  </a:txBody>
                  <a:tcPr/>
                </a:tc>
                <a:extLst>
                  <a:ext uri="{0D108BD9-81ED-4DB2-BD59-A6C34878D82A}">
                    <a16:rowId xmlns:a16="http://schemas.microsoft.com/office/drawing/2014/main" val="10000"/>
                  </a:ext>
                </a:extLst>
              </a:tr>
              <a:tr h="370840">
                <a:tc>
                  <a:txBody>
                    <a:bodyPr/>
                    <a:lstStyle/>
                    <a:p>
                      <a:pPr algn="ctr"/>
                      <a:r>
                        <a:rPr lang="zh-CN" altLang="en-US" sz="1400" dirty="0">
                          <a:solidFill>
                            <a:schemeClr val="tx1"/>
                          </a:solidFill>
                          <a:latin typeface="微软雅黑" pitchFamily="34" charset="-122"/>
                          <a:ea typeface="微软雅黑" pitchFamily="34" charset="-122"/>
                        </a:rPr>
                        <a:t>奶源</a:t>
                      </a:r>
                    </a:p>
                  </a:txBody>
                  <a:tcPr/>
                </a:tc>
                <a:tc>
                  <a:txBody>
                    <a:bodyPr/>
                    <a:lstStyle/>
                    <a:p>
                      <a:pPr algn="ctr"/>
                      <a:r>
                        <a:rPr lang="en-US" altLang="zh-CN" sz="1400" dirty="0">
                          <a:solidFill>
                            <a:schemeClr val="tx1"/>
                          </a:solidFill>
                          <a:latin typeface="微软雅黑" pitchFamily="34" charset="-122"/>
                          <a:ea typeface="微软雅黑" pitchFamily="34" charset="-122"/>
                        </a:rPr>
                        <a:t>9</a:t>
                      </a:r>
                      <a:endParaRPr lang="zh-CN" altLang="en-US" sz="1400" dirty="0">
                        <a:solidFill>
                          <a:schemeClr val="tx1"/>
                        </a:solidFill>
                        <a:latin typeface="微软雅黑" pitchFamily="34" charset="-122"/>
                        <a:ea typeface="微软雅黑" pitchFamily="34" charset="-122"/>
                      </a:endParaRPr>
                    </a:p>
                  </a:txBody>
                  <a:tcPr/>
                </a:tc>
                <a:tc>
                  <a:txBody>
                    <a:bodyPr/>
                    <a:lstStyle/>
                    <a:p>
                      <a:pPr algn="ctr"/>
                      <a:r>
                        <a:rPr lang="en-US" altLang="zh-CN" sz="1400" dirty="0">
                          <a:solidFill>
                            <a:schemeClr val="tx1"/>
                          </a:solidFill>
                          <a:latin typeface="微软雅黑" pitchFamily="34" charset="-122"/>
                          <a:ea typeface="微软雅黑" pitchFamily="34" charset="-122"/>
                        </a:rPr>
                        <a:t>7</a:t>
                      </a:r>
                      <a:endParaRPr lang="zh-CN" altLang="en-US" sz="1400" dirty="0">
                        <a:solidFill>
                          <a:schemeClr val="tx1"/>
                        </a:solidFill>
                        <a:latin typeface="微软雅黑" pitchFamily="34" charset="-122"/>
                        <a:ea typeface="微软雅黑" pitchFamily="34" charset="-122"/>
                      </a:endParaRPr>
                    </a:p>
                  </a:txBody>
                  <a:tcPr/>
                </a:tc>
                <a:tc>
                  <a:txBody>
                    <a:bodyPr/>
                    <a:lstStyle/>
                    <a:p>
                      <a:pPr algn="ctr"/>
                      <a:r>
                        <a:rPr lang="en-US" altLang="zh-CN" sz="1400" dirty="0">
                          <a:solidFill>
                            <a:schemeClr val="tx1"/>
                          </a:solidFill>
                          <a:latin typeface="微软雅黑" pitchFamily="34" charset="-122"/>
                          <a:ea typeface="微软雅黑" pitchFamily="34" charset="-122"/>
                        </a:rPr>
                        <a:t>17</a:t>
                      </a:r>
                      <a:endParaRPr lang="zh-CN" altLang="en-US" sz="1400" dirty="0">
                        <a:solidFill>
                          <a:schemeClr val="tx1"/>
                        </a:solidFill>
                        <a:latin typeface="微软雅黑" pitchFamily="34" charset="-122"/>
                        <a:ea typeface="微软雅黑" pitchFamily="34" charset="-122"/>
                      </a:endParaRPr>
                    </a:p>
                  </a:txBody>
                  <a:tcPr/>
                </a:tc>
                <a:tc>
                  <a:txBody>
                    <a:bodyPr/>
                    <a:lstStyle/>
                    <a:p>
                      <a:pPr algn="ctr"/>
                      <a:r>
                        <a:rPr lang="en-US" altLang="zh-CN" sz="1400" dirty="0">
                          <a:solidFill>
                            <a:schemeClr val="tx1"/>
                          </a:solidFill>
                          <a:latin typeface="微软雅黑" pitchFamily="34" charset="-122"/>
                          <a:ea typeface="微软雅黑" pitchFamily="34" charset="-122"/>
                        </a:rPr>
                        <a:t>22</a:t>
                      </a:r>
                      <a:endParaRPr lang="zh-CN" altLang="en-US" sz="1400" dirty="0">
                        <a:solidFill>
                          <a:schemeClr val="tx1"/>
                        </a:solidFill>
                        <a:latin typeface="微软雅黑" pitchFamily="34" charset="-122"/>
                        <a:ea typeface="微软雅黑" pitchFamily="34" charset="-122"/>
                      </a:endParaRPr>
                    </a:p>
                  </a:txBody>
                  <a:tcPr/>
                </a:tc>
                <a:tc>
                  <a:txBody>
                    <a:bodyPr/>
                    <a:lstStyle/>
                    <a:p>
                      <a:pPr algn="ctr"/>
                      <a:r>
                        <a:rPr lang="en-US" altLang="zh-CN" sz="1400" dirty="0">
                          <a:solidFill>
                            <a:schemeClr val="tx1"/>
                          </a:solidFill>
                          <a:latin typeface="微软雅黑" pitchFamily="34" charset="-122"/>
                          <a:ea typeface="微软雅黑" pitchFamily="34" charset="-122"/>
                        </a:rPr>
                        <a:t>29</a:t>
                      </a:r>
                      <a:endParaRPr lang="zh-CN" altLang="en-US" sz="1400" dirty="0">
                        <a:solidFill>
                          <a:schemeClr val="tx1"/>
                        </a:solidFill>
                        <a:latin typeface="微软雅黑" pitchFamily="34" charset="-122"/>
                        <a:ea typeface="微软雅黑" pitchFamily="34" charset="-122"/>
                      </a:endParaRPr>
                    </a:p>
                  </a:txBody>
                  <a:tcPr/>
                </a:tc>
                <a:tc>
                  <a:txBody>
                    <a:bodyPr/>
                    <a:lstStyle/>
                    <a:p>
                      <a:pPr algn="ctr"/>
                      <a:r>
                        <a:rPr lang="en-US" altLang="zh-CN" sz="1400" dirty="0">
                          <a:solidFill>
                            <a:schemeClr val="tx1"/>
                          </a:solidFill>
                          <a:latin typeface="微软雅黑" pitchFamily="34" charset="-122"/>
                          <a:ea typeface="微软雅黑" pitchFamily="34" charset="-122"/>
                        </a:rPr>
                        <a:t>58</a:t>
                      </a:r>
                      <a:endParaRPr lang="zh-CN" altLang="en-US" sz="1400" dirty="0">
                        <a:solidFill>
                          <a:schemeClr val="tx1"/>
                        </a:solidFill>
                        <a:latin typeface="微软雅黑" pitchFamily="34" charset="-122"/>
                        <a:ea typeface="微软雅黑" pitchFamily="34" charset="-122"/>
                      </a:endParaRPr>
                    </a:p>
                  </a:txBody>
                  <a:tcPr/>
                </a:tc>
                <a:extLst>
                  <a:ext uri="{0D108BD9-81ED-4DB2-BD59-A6C34878D82A}">
                    <a16:rowId xmlns:a16="http://schemas.microsoft.com/office/drawing/2014/main" val="10001"/>
                  </a:ext>
                </a:extLst>
              </a:tr>
            </a:tbl>
          </a:graphicData>
        </a:graphic>
      </p:graphicFrame>
      <p:sp>
        <p:nvSpPr>
          <p:cNvPr id="11" name="TextBox 2"/>
          <p:cNvSpPr txBox="1"/>
          <p:nvPr/>
        </p:nvSpPr>
        <p:spPr>
          <a:xfrm>
            <a:off x="224515" y="601524"/>
            <a:ext cx="3823773" cy="523220"/>
          </a:xfrm>
          <a:prstGeom prst="rect">
            <a:avLst/>
          </a:prstGeom>
          <a:noFill/>
        </p:spPr>
        <p:txBody>
          <a:bodyPr wrap="square" rtlCol="0">
            <a:spAutoFit/>
          </a:bodyPr>
          <a:lstStyle/>
          <a:p>
            <a:r>
              <a:rPr lang="zh-CN" altLang="en-US" sz="2800" dirty="0">
                <a:latin typeface="微软雅黑" pitchFamily="34" charset="-122"/>
                <a:ea typeface="微软雅黑" pitchFamily="34" charset="-122"/>
              </a:rPr>
              <a:t>文本挖掘的应用</a:t>
            </a:r>
          </a:p>
        </p:txBody>
      </p:sp>
    </p:spTree>
    <p:extLst>
      <p:ext uri="{BB962C8B-B14F-4D97-AF65-F5344CB8AC3E}">
        <p14:creationId xmlns:p14="http://schemas.microsoft.com/office/powerpoint/2010/main" val="2827319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E331E649-D05D-4ADB-ADD4-2C048F37319F}" type="slidenum">
              <a:rPr lang="zh-CN" altLang="en-US" smtClean="0">
                <a:solidFill>
                  <a:srgbClr val="BFE7F7">
                    <a:lumMod val="75000"/>
                  </a:srgbClr>
                </a:solidFill>
              </a:rPr>
              <a:pPr>
                <a:defRPr/>
              </a:pPr>
              <a:t>12</a:t>
            </a:fld>
            <a:endParaRPr lang="zh-CN" altLang="en-US" dirty="0">
              <a:solidFill>
                <a:srgbClr val="BFE7F7">
                  <a:lumMod val="75000"/>
                </a:srgbClr>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57298"/>
            <a:ext cx="4968552" cy="42484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797578" y="5805264"/>
            <a:ext cx="3846430" cy="646331"/>
          </a:xfrm>
          <a:prstGeom prst="rect">
            <a:avLst/>
          </a:prstGeom>
          <a:noFill/>
        </p:spPr>
        <p:txBody>
          <a:bodyPr wrap="square" rtlCol="0">
            <a:spAutoFit/>
          </a:bodyPr>
          <a:lstStyle/>
          <a:p>
            <a:r>
              <a:rPr lang="zh-CN" altLang="en-US" dirty="0">
                <a:latin typeface="微软雅黑" pitchFamily="34" charset="-122"/>
                <a:ea typeface="微软雅黑" pitchFamily="34" charset="-122"/>
              </a:rPr>
              <a:t>发现共线词关系：君乐宝</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低温；华北；蒙牛</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奶源，奶源</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君乐宝</a:t>
            </a:r>
          </a:p>
        </p:txBody>
      </p:sp>
      <p:sp>
        <p:nvSpPr>
          <p:cNvPr id="4" name="TextBox 3"/>
          <p:cNvSpPr txBox="1"/>
          <p:nvPr/>
        </p:nvSpPr>
        <p:spPr>
          <a:xfrm>
            <a:off x="5076056" y="1916832"/>
            <a:ext cx="3512036" cy="923330"/>
          </a:xfrm>
          <a:prstGeom prst="rect">
            <a:avLst/>
          </a:prstGeom>
          <a:noFill/>
        </p:spPr>
        <p:txBody>
          <a:bodyPr wrap="square" rtlCol="0">
            <a:spAutoFit/>
          </a:bodyPr>
          <a:lstStyle/>
          <a:p>
            <a:pPr>
              <a:lnSpc>
                <a:spcPct val="150000"/>
              </a:lnSpc>
            </a:pPr>
            <a:r>
              <a:rPr lang="zh-CN" altLang="en-US" dirty="0">
                <a:latin typeface="微软雅黑" pitchFamily="34" charset="-122"/>
                <a:ea typeface="微软雅黑" pitchFamily="34" charset="-122"/>
              </a:rPr>
              <a:t>警情：</a:t>
            </a:r>
            <a:endParaRPr lang="en-US" altLang="zh-CN" dirty="0">
              <a:latin typeface="微软雅黑" pitchFamily="34" charset="-122"/>
              <a:ea typeface="微软雅黑" pitchFamily="34" charset="-122"/>
            </a:endParaRPr>
          </a:p>
          <a:p>
            <a:pPr>
              <a:lnSpc>
                <a:spcPct val="150000"/>
              </a:lnSpc>
            </a:pPr>
            <a:r>
              <a:rPr lang="zh-CN" altLang="en-US" dirty="0">
                <a:latin typeface="微软雅黑" pitchFamily="34" charset="-122"/>
                <a:ea typeface="微软雅黑" pitchFamily="34" charset="-122"/>
              </a:rPr>
              <a:t>蒙牛整合君乐宝，实现战略合作</a:t>
            </a:r>
          </a:p>
        </p:txBody>
      </p:sp>
      <p:sp>
        <p:nvSpPr>
          <p:cNvPr id="6" name="TextBox 5"/>
          <p:cNvSpPr txBox="1"/>
          <p:nvPr/>
        </p:nvSpPr>
        <p:spPr>
          <a:xfrm>
            <a:off x="5148064" y="3167680"/>
            <a:ext cx="3672408" cy="3416320"/>
          </a:xfrm>
          <a:prstGeom prst="rect">
            <a:avLst/>
          </a:prstGeom>
          <a:noFill/>
        </p:spPr>
        <p:txBody>
          <a:bodyPr wrap="square" rtlCol="0">
            <a:spAutoFit/>
          </a:bodyPr>
          <a:lstStyle/>
          <a:p>
            <a:pPr>
              <a:lnSpc>
                <a:spcPct val="150000"/>
              </a:lnSpc>
            </a:pPr>
            <a:r>
              <a:rPr lang="zh-CN" altLang="en-US" dirty="0">
                <a:latin typeface="微软雅黑" pitchFamily="34" charset="-122"/>
                <a:ea typeface="微软雅黑" pitchFamily="34" charset="-122"/>
              </a:rPr>
              <a:t>警情分析：</a:t>
            </a:r>
            <a:endParaRPr lang="en-US" altLang="zh-CN" dirty="0">
              <a:latin typeface="微软雅黑" pitchFamily="34" charset="-122"/>
              <a:ea typeface="微软雅黑" pitchFamily="34" charset="-122"/>
            </a:endParaRPr>
          </a:p>
          <a:p>
            <a:pPr marL="285750" indent="-285750">
              <a:lnSpc>
                <a:spcPct val="150000"/>
              </a:lnSpc>
              <a:buFont typeface="Wingdings" pitchFamily="2" charset="2"/>
              <a:buChar char="Ø"/>
            </a:pPr>
            <a:r>
              <a:rPr lang="zh-CN" altLang="en-US" dirty="0">
                <a:latin typeface="微软雅黑" pitchFamily="34" charset="-122"/>
                <a:ea typeface="微软雅黑" pitchFamily="34" charset="-122"/>
              </a:rPr>
              <a:t>整合事件极大程度转变蒙牛低温市场地位，并提升蒙牛竞争力，对伊利构成极大威胁；</a:t>
            </a:r>
            <a:endParaRPr lang="en-US" altLang="zh-CN" dirty="0">
              <a:latin typeface="微软雅黑" pitchFamily="34" charset="-122"/>
              <a:ea typeface="微软雅黑" pitchFamily="34" charset="-122"/>
            </a:endParaRPr>
          </a:p>
          <a:p>
            <a:pPr marL="285750" indent="-285750">
              <a:lnSpc>
                <a:spcPct val="150000"/>
              </a:lnSpc>
              <a:buFont typeface="Wingdings" pitchFamily="2" charset="2"/>
              <a:buChar char="Ø"/>
            </a:pPr>
            <a:r>
              <a:rPr lang="zh-CN" altLang="en-US" dirty="0">
                <a:latin typeface="微软雅黑" pitchFamily="34" charset="-122"/>
                <a:ea typeface="微软雅黑" pitchFamily="34" charset="-122"/>
              </a:rPr>
              <a:t>提升蒙牛在华北地位，威胁伊利华北市场战略地位；</a:t>
            </a:r>
            <a:endParaRPr lang="en-US" altLang="zh-CN" dirty="0">
              <a:latin typeface="微软雅黑" pitchFamily="34" charset="-122"/>
              <a:ea typeface="微软雅黑" pitchFamily="34" charset="-122"/>
            </a:endParaRPr>
          </a:p>
          <a:p>
            <a:pPr marL="285750" indent="-285750">
              <a:lnSpc>
                <a:spcPct val="150000"/>
              </a:lnSpc>
              <a:buFont typeface="Wingdings" pitchFamily="2" charset="2"/>
              <a:buChar char="Ø"/>
            </a:pPr>
            <a:r>
              <a:rPr lang="zh-CN" altLang="en-US" dirty="0">
                <a:latin typeface="微软雅黑" pitchFamily="34" charset="-122"/>
                <a:ea typeface="微软雅黑" pitchFamily="34" charset="-122"/>
              </a:rPr>
              <a:t>极大提升蒙牛奶源优势，对伊利在奶源的竞争造成威胁。</a:t>
            </a:r>
            <a:endParaRPr lang="en-US" altLang="zh-CN" dirty="0">
              <a:latin typeface="微软雅黑" pitchFamily="34" charset="-122"/>
              <a:ea typeface="微软雅黑" pitchFamily="34" charset="-122"/>
            </a:endParaRPr>
          </a:p>
        </p:txBody>
      </p:sp>
      <p:sp>
        <p:nvSpPr>
          <p:cNvPr id="8" name="TextBox 7"/>
          <p:cNvSpPr txBox="1"/>
          <p:nvPr/>
        </p:nvSpPr>
        <p:spPr>
          <a:xfrm>
            <a:off x="2921482" y="664096"/>
            <a:ext cx="5040560" cy="461665"/>
          </a:xfrm>
          <a:prstGeom prst="rect">
            <a:avLst/>
          </a:prstGeom>
          <a:noFill/>
        </p:spPr>
        <p:txBody>
          <a:bodyPr wrap="square" rtlCol="0">
            <a:spAutoFit/>
          </a:bodyPr>
          <a:lstStyle/>
          <a:p>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企业竞争情报系统</a:t>
            </a:r>
          </a:p>
        </p:txBody>
      </p:sp>
      <p:sp>
        <p:nvSpPr>
          <p:cNvPr id="9" name="矩形 8"/>
          <p:cNvSpPr/>
          <p:nvPr/>
        </p:nvSpPr>
        <p:spPr>
          <a:xfrm>
            <a:off x="400050" y="664096"/>
            <a:ext cx="2698175"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文本挖掘的过程</a:t>
            </a:r>
            <a:endParaRPr lang="zh-CN" altLang="en-US" sz="2800" dirty="0"/>
          </a:p>
        </p:txBody>
      </p:sp>
    </p:spTree>
    <p:extLst>
      <p:ext uri="{BB962C8B-B14F-4D97-AF65-F5344CB8AC3E}">
        <p14:creationId xmlns:p14="http://schemas.microsoft.com/office/powerpoint/2010/main" val="728325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E331E649-D05D-4ADB-ADD4-2C048F37319F}" type="slidenum">
              <a:rPr lang="zh-CN" altLang="en-US" smtClean="0">
                <a:solidFill>
                  <a:srgbClr val="BFE7F7">
                    <a:lumMod val="75000"/>
                  </a:srgbClr>
                </a:solidFill>
              </a:rPr>
              <a:pPr>
                <a:defRPr/>
              </a:pPr>
              <a:t>13</a:t>
            </a:fld>
            <a:endParaRPr lang="zh-CN" altLang="en-US" dirty="0">
              <a:solidFill>
                <a:srgbClr val="BFE7F7">
                  <a:lumMod val="75000"/>
                </a:srgbClr>
              </a:solidFill>
            </a:endParaRPr>
          </a:p>
        </p:txBody>
      </p:sp>
      <p:sp>
        <p:nvSpPr>
          <p:cNvPr id="3" name="TextBox 2"/>
          <p:cNvSpPr txBox="1"/>
          <p:nvPr/>
        </p:nvSpPr>
        <p:spPr>
          <a:xfrm>
            <a:off x="2722563" y="612267"/>
            <a:ext cx="5040560" cy="461665"/>
          </a:xfrm>
          <a:prstGeom prst="rect">
            <a:avLst/>
          </a:prstGeom>
          <a:noFill/>
        </p:spPr>
        <p:txBody>
          <a:bodyPr wrap="square" rtlCol="0">
            <a:spAutoFit/>
          </a:bodyPr>
          <a:lstStyle/>
          <a:p>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电子商务网站</a:t>
            </a:r>
          </a:p>
        </p:txBody>
      </p:sp>
      <p:sp>
        <p:nvSpPr>
          <p:cNvPr id="5" name="AutoShape 14"/>
          <p:cNvSpPr>
            <a:spLocks noChangeArrowheads="1"/>
          </p:cNvSpPr>
          <p:nvPr/>
        </p:nvSpPr>
        <p:spPr bwMode="auto">
          <a:xfrm>
            <a:off x="444500" y="1772816"/>
            <a:ext cx="8087940" cy="1656184"/>
          </a:xfrm>
          <a:prstGeom prst="roundRect">
            <a:avLst>
              <a:gd name="adj" fmla="val 16667"/>
            </a:avLst>
          </a:prstGeom>
          <a:gradFill rotWithShape="1">
            <a:gsLst>
              <a:gs pos="0">
                <a:srgbClr val="E9E4C1"/>
              </a:gs>
              <a:gs pos="100000">
                <a:schemeClr val="bg1"/>
              </a:gs>
            </a:gsLst>
            <a:lin ang="5400000" scaled="1"/>
          </a:gradFill>
          <a:ln w="9525" algn="ctr">
            <a:solidFill>
              <a:srgbClr val="808000"/>
            </a:solidFill>
            <a:round/>
            <a:headEnd/>
            <a:tailEnd/>
          </a:ln>
        </p:spPr>
        <p:txBody>
          <a:bodyPr wrap="none" lIns="2520000" anchor="ctr"/>
          <a:lstStyle/>
          <a:p>
            <a:pPr marL="285750" indent="-285750">
              <a:lnSpc>
                <a:spcPct val="150000"/>
              </a:lnSpc>
              <a:buClr>
                <a:srgbClr val="808000"/>
              </a:buClr>
              <a:buSzPct val="75000"/>
              <a:buFont typeface="Wingdings" pitchFamily="2" charset="2"/>
              <a:buChar char="l"/>
            </a:pPr>
            <a:r>
              <a:rPr lang="zh-CN" altLang="en-US" dirty="0">
                <a:solidFill>
                  <a:srgbClr val="000000"/>
                </a:solidFill>
                <a:latin typeface="微软雅黑" pitchFamily="34" charset="-122"/>
                <a:ea typeface="微软雅黑" pitchFamily="34" charset="-122"/>
              </a:rPr>
              <a:t>数据激增，且有大量的非结构化数据</a:t>
            </a:r>
            <a:endParaRPr lang="en-US" altLang="zh-CN" dirty="0">
              <a:solidFill>
                <a:srgbClr val="000000"/>
              </a:solidFill>
              <a:latin typeface="微软雅黑" pitchFamily="34" charset="-122"/>
              <a:ea typeface="微软雅黑" pitchFamily="34" charset="-122"/>
            </a:endParaRPr>
          </a:p>
          <a:p>
            <a:pPr marL="285750" indent="-285750">
              <a:lnSpc>
                <a:spcPct val="150000"/>
              </a:lnSpc>
              <a:buClr>
                <a:srgbClr val="808000"/>
              </a:buClr>
              <a:buSzPct val="75000"/>
              <a:buFont typeface="Wingdings" pitchFamily="2" charset="2"/>
              <a:buChar char="l"/>
            </a:pPr>
            <a:r>
              <a:rPr lang="zh-CN" altLang="en-US" dirty="0">
                <a:solidFill>
                  <a:srgbClr val="000000"/>
                </a:solidFill>
                <a:latin typeface="微软雅黑" pitchFamily="34" charset="-122"/>
                <a:ea typeface="微软雅黑" pitchFamily="34" charset="-122"/>
              </a:rPr>
              <a:t>如何从大量数据中发现有价值的客户</a:t>
            </a:r>
            <a:endParaRPr lang="en-US" altLang="zh-CN" dirty="0">
              <a:solidFill>
                <a:srgbClr val="000000"/>
              </a:solidFill>
              <a:latin typeface="微软雅黑" pitchFamily="34" charset="-122"/>
              <a:ea typeface="微软雅黑" pitchFamily="34" charset="-122"/>
            </a:endParaRPr>
          </a:p>
          <a:p>
            <a:pPr marL="285750" indent="-285750">
              <a:lnSpc>
                <a:spcPct val="150000"/>
              </a:lnSpc>
              <a:buClr>
                <a:srgbClr val="808000"/>
              </a:buClr>
              <a:buSzPct val="75000"/>
              <a:buFont typeface="Wingdings" pitchFamily="2" charset="2"/>
              <a:buChar char="l"/>
            </a:pPr>
            <a:r>
              <a:rPr lang="zh-CN" altLang="en-US" dirty="0">
                <a:solidFill>
                  <a:srgbClr val="000000"/>
                </a:solidFill>
                <a:latin typeface="微软雅黑" pitchFamily="34" charset="-122"/>
                <a:ea typeface="微软雅黑" pitchFamily="34" charset="-122"/>
              </a:rPr>
              <a:t>挖掘其内在规律</a:t>
            </a:r>
            <a:endParaRPr lang="en-US" altLang="zh-CN" dirty="0">
              <a:solidFill>
                <a:srgbClr val="000000"/>
              </a:solidFill>
              <a:latin typeface="微软雅黑" pitchFamily="34" charset="-122"/>
              <a:ea typeface="微软雅黑" pitchFamily="34" charset="-122"/>
            </a:endParaRPr>
          </a:p>
        </p:txBody>
      </p:sp>
      <p:sp>
        <p:nvSpPr>
          <p:cNvPr id="6" name="AutoShape 15"/>
          <p:cNvSpPr>
            <a:spLocks noChangeArrowheads="1"/>
          </p:cNvSpPr>
          <p:nvPr/>
        </p:nvSpPr>
        <p:spPr bwMode="auto">
          <a:xfrm>
            <a:off x="520700" y="1872779"/>
            <a:ext cx="2298700" cy="1467321"/>
          </a:xfrm>
          <a:prstGeom prst="roundRect">
            <a:avLst>
              <a:gd name="adj" fmla="val 14051"/>
            </a:avLst>
          </a:prstGeom>
          <a:gradFill rotWithShape="1">
            <a:gsLst>
              <a:gs pos="0">
                <a:srgbClr val="808000"/>
              </a:gs>
              <a:gs pos="100000">
                <a:schemeClr val="bg1"/>
              </a:gs>
            </a:gsLst>
            <a:lin ang="5400000" scaled="1"/>
          </a:gradFill>
          <a:ln w="9525" algn="ctr">
            <a:solidFill>
              <a:srgbClr val="808000"/>
            </a:solidFill>
            <a:round/>
            <a:headEnd/>
            <a:tailEnd/>
          </a:ln>
        </p:spPr>
        <p:txBody>
          <a:bodyPr wrap="none"/>
          <a:lstStyle/>
          <a:p>
            <a:pPr fontAlgn="t">
              <a:lnSpc>
                <a:spcPct val="150000"/>
              </a:lnSpc>
            </a:pPr>
            <a:r>
              <a:rPr lang="zh-CN" altLang="en-US" sz="2400" b="1" dirty="0">
                <a:solidFill>
                  <a:srgbClr val="FFFFFF"/>
                </a:solidFill>
                <a:latin typeface="微软雅黑" pitchFamily="34" charset="-122"/>
                <a:ea typeface="微软雅黑" pitchFamily="34" charset="-122"/>
              </a:rPr>
              <a:t>面临的问题</a:t>
            </a:r>
          </a:p>
        </p:txBody>
      </p:sp>
      <p:sp>
        <p:nvSpPr>
          <p:cNvPr id="7" name="AutoShape 24"/>
          <p:cNvSpPr>
            <a:spLocks noChangeArrowheads="1"/>
          </p:cNvSpPr>
          <p:nvPr/>
        </p:nvSpPr>
        <p:spPr bwMode="auto">
          <a:xfrm>
            <a:off x="444500" y="3789040"/>
            <a:ext cx="8087940" cy="1944216"/>
          </a:xfrm>
          <a:prstGeom prst="roundRect">
            <a:avLst>
              <a:gd name="adj" fmla="val 16667"/>
            </a:avLst>
          </a:prstGeom>
          <a:gradFill rotWithShape="1">
            <a:gsLst>
              <a:gs pos="0">
                <a:srgbClr val="D4E1C9"/>
              </a:gs>
              <a:gs pos="100000">
                <a:schemeClr val="bg1"/>
              </a:gs>
            </a:gsLst>
            <a:lin ang="5400000" scaled="1"/>
          </a:gradFill>
          <a:ln w="9525" algn="ctr">
            <a:solidFill>
              <a:srgbClr val="336600"/>
            </a:solidFill>
            <a:round/>
            <a:headEnd/>
            <a:tailEnd/>
          </a:ln>
        </p:spPr>
        <p:txBody>
          <a:bodyPr wrap="none" lIns="2520000" anchor="ctr"/>
          <a:lstStyle/>
          <a:p>
            <a:pPr marL="355600" indent="-355600">
              <a:lnSpc>
                <a:spcPct val="150000"/>
              </a:lnSpc>
              <a:buClr>
                <a:srgbClr val="336600"/>
              </a:buClr>
              <a:buSzPct val="75000"/>
              <a:buFont typeface="Wingdings" pitchFamily="2" charset="2"/>
              <a:buChar char="l"/>
            </a:pPr>
            <a:r>
              <a:rPr lang="zh-CN" altLang="en-US" dirty="0">
                <a:solidFill>
                  <a:srgbClr val="000000"/>
                </a:solidFill>
                <a:latin typeface="微软雅黑" pitchFamily="34" charset="-122"/>
                <a:ea typeface="微软雅黑" pitchFamily="34" charset="-122"/>
              </a:rPr>
              <a:t>分析商品之间的内在关联</a:t>
            </a:r>
            <a:endParaRPr lang="en-US" altLang="zh-CN" dirty="0">
              <a:solidFill>
                <a:srgbClr val="000000"/>
              </a:solidFill>
              <a:latin typeface="微软雅黑" pitchFamily="34" charset="-122"/>
              <a:ea typeface="微软雅黑" pitchFamily="34" charset="-122"/>
            </a:endParaRPr>
          </a:p>
          <a:p>
            <a:pPr marL="355600" indent="-355600">
              <a:lnSpc>
                <a:spcPct val="150000"/>
              </a:lnSpc>
              <a:buClr>
                <a:srgbClr val="336600"/>
              </a:buClr>
              <a:buSzPct val="75000"/>
              <a:buFont typeface="Wingdings" pitchFamily="2" charset="2"/>
              <a:buChar char="l"/>
            </a:pPr>
            <a:r>
              <a:rPr lang="zh-CN" altLang="en-US" dirty="0">
                <a:solidFill>
                  <a:srgbClr val="000000"/>
                </a:solidFill>
                <a:latin typeface="微软雅黑" pitchFamily="34" charset="-122"/>
                <a:ea typeface="微软雅黑" pitchFamily="34" charset="-122"/>
              </a:rPr>
              <a:t>发现有价值客户</a:t>
            </a:r>
            <a:endParaRPr lang="en-US" altLang="zh-CN" dirty="0">
              <a:solidFill>
                <a:srgbClr val="000000"/>
              </a:solidFill>
              <a:latin typeface="微软雅黑" pitchFamily="34" charset="-122"/>
              <a:ea typeface="微软雅黑" pitchFamily="34" charset="-122"/>
            </a:endParaRPr>
          </a:p>
          <a:p>
            <a:pPr marL="355600" indent="-355600">
              <a:lnSpc>
                <a:spcPct val="150000"/>
              </a:lnSpc>
              <a:buClr>
                <a:srgbClr val="336600"/>
              </a:buClr>
              <a:buSzPct val="75000"/>
              <a:buFont typeface="Wingdings" pitchFamily="2" charset="2"/>
              <a:buChar char="l"/>
            </a:pPr>
            <a:r>
              <a:rPr lang="zh-CN" altLang="en-US" dirty="0">
                <a:solidFill>
                  <a:srgbClr val="000000"/>
                </a:solidFill>
                <a:latin typeface="微软雅黑" pitchFamily="34" charset="-122"/>
                <a:ea typeface="微软雅黑" pitchFamily="34" charset="-122"/>
              </a:rPr>
              <a:t>对用户行为进行预测</a:t>
            </a:r>
            <a:endParaRPr lang="en-US" altLang="zh-CN" dirty="0">
              <a:solidFill>
                <a:srgbClr val="000000"/>
              </a:solidFill>
              <a:latin typeface="微软雅黑" pitchFamily="34" charset="-122"/>
              <a:ea typeface="微软雅黑" pitchFamily="34" charset="-122"/>
            </a:endParaRPr>
          </a:p>
        </p:txBody>
      </p:sp>
      <p:sp>
        <p:nvSpPr>
          <p:cNvPr id="8" name="AutoShape 25"/>
          <p:cNvSpPr>
            <a:spLocks noChangeArrowheads="1"/>
          </p:cNvSpPr>
          <p:nvPr/>
        </p:nvSpPr>
        <p:spPr bwMode="auto">
          <a:xfrm>
            <a:off x="520700" y="3963611"/>
            <a:ext cx="2311400" cy="1487516"/>
          </a:xfrm>
          <a:prstGeom prst="roundRect">
            <a:avLst>
              <a:gd name="adj" fmla="val 14051"/>
            </a:avLst>
          </a:prstGeom>
          <a:gradFill rotWithShape="1">
            <a:gsLst>
              <a:gs pos="0">
                <a:srgbClr val="336600"/>
              </a:gs>
              <a:gs pos="100000">
                <a:schemeClr val="bg1"/>
              </a:gs>
            </a:gsLst>
            <a:lin ang="5400000" scaled="1"/>
          </a:gradFill>
          <a:ln w="9525" algn="ctr">
            <a:solidFill>
              <a:srgbClr val="336600"/>
            </a:solidFill>
            <a:round/>
            <a:headEnd/>
            <a:tailEnd/>
          </a:ln>
        </p:spPr>
        <p:txBody>
          <a:bodyPr wrap="none"/>
          <a:lstStyle/>
          <a:p>
            <a:pPr fontAlgn="t">
              <a:lnSpc>
                <a:spcPct val="150000"/>
              </a:lnSpc>
            </a:pPr>
            <a:r>
              <a:rPr lang="zh-CN" altLang="en-US" sz="2400" b="1" dirty="0">
                <a:solidFill>
                  <a:srgbClr val="FFFFFF"/>
                </a:solidFill>
                <a:latin typeface="微软雅黑" pitchFamily="34" charset="-122"/>
                <a:ea typeface="微软雅黑" pitchFamily="34" charset="-122"/>
              </a:rPr>
              <a:t>关键需求</a:t>
            </a:r>
            <a:endParaRPr lang="en-US" altLang="zh-CN" sz="2400" b="1" dirty="0">
              <a:solidFill>
                <a:srgbClr val="FFFFFF"/>
              </a:solidFill>
              <a:latin typeface="微软雅黑" pitchFamily="34" charset="-122"/>
              <a:ea typeface="微软雅黑" pitchFamily="34" charset="-122"/>
            </a:endParaRPr>
          </a:p>
        </p:txBody>
      </p:sp>
      <p:pic>
        <p:nvPicPr>
          <p:cNvPr id="9" name="Picture 28" descr="01章_05-1"/>
          <p:cNvPicPr>
            <a:picLocks noChangeAspect="1" noChangeArrowheads="1"/>
          </p:cNvPicPr>
          <p:nvPr/>
        </p:nvPicPr>
        <p:blipFill>
          <a:blip r:embed="rId2"/>
          <a:srcRect/>
          <a:stretch>
            <a:fillRect/>
          </a:stretch>
        </p:blipFill>
        <p:spPr bwMode="auto">
          <a:xfrm>
            <a:off x="1643063" y="2600907"/>
            <a:ext cx="1116012" cy="664581"/>
          </a:xfrm>
          <a:prstGeom prst="rect">
            <a:avLst/>
          </a:prstGeom>
          <a:noFill/>
          <a:ln w="9525">
            <a:noFill/>
            <a:miter lim="800000"/>
            <a:headEnd/>
            <a:tailEnd/>
          </a:ln>
        </p:spPr>
      </p:pic>
      <p:pic>
        <p:nvPicPr>
          <p:cNvPr id="10" name="Picture 29" descr="01章_05-2"/>
          <p:cNvPicPr>
            <a:picLocks noChangeAspect="1" noChangeArrowheads="1"/>
          </p:cNvPicPr>
          <p:nvPr/>
        </p:nvPicPr>
        <p:blipFill>
          <a:blip r:embed="rId3"/>
          <a:srcRect/>
          <a:stretch>
            <a:fillRect/>
          </a:stretch>
        </p:blipFill>
        <p:spPr bwMode="auto">
          <a:xfrm>
            <a:off x="1722438" y="4581128"/>
            <a:ext cx="1000125" cy="1008112"/>
          </a:xfrm>
          <a:prstGeom prst="rect">
            <a:avLst/>
          </a:prstGeom>
          <a:noFill/>
          <a:ln w="9525">
            <a:noFill/>
            <a:miter lim="800000"/>
            <a:headEnd/>
            <a:tailEnd/>
          </a:ln>
        </p:spPr>
      </p:pic>
      <p:sp>
        <p:nvSpPr>
          <p:cNvPr id="11" name="TextBox 2"/>
          <p:cNvSpPr txBox="1"/>
          <p:nvPr/>
        </p:nvSpPr>
        <p:spPr>
          <a:xfrm>
            <a:off x="224515" y="601524"/>
            <a:ext cx="3823773" cy="523220"/>
          </a:xfrm>
          <a:prstGeom prst="rect">
            <a:avLst/>
          </a:prstGeom>
          <a:noFill/>
        </p:spPr>
        <p:txBody>
          <a:bodyPr wrap="square" rtlCol="0">
            <a:spAutoFit/>
          </a:bodyPr>
          <a:lstStyle/>
          <a:p>
            <a:r>
              <a:rPr lang="zh-CN" altLang="en-US" sz="2800" dirty="0">
                <a:latin typeface="微软雅黑" pitchFamily="34" charset="-122"/>
                <a:ea typeface="微软雅黑" pitchFamily="34" charset="-122"/>
              </a:rPr>
              <a:t>文本挖掘的应用</a:t>
            </a:r>
          </a:p>
        </p:txBody>
      </p:sp>
    </p:spTree>
    <p:extLst>
      <p:ext uri="{BB962C8B-B14F-4D97-AF65-F5344CB8AC3E}">
        <p14:creationId xmlns:p14="http://schemas.microsoft.com/office/powerpoint/2010/main" val="3002816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38698" y="632301"/>
            <a:ext cx="5040560" cy="461665"/>
          </a:xfrm>
          <a:prstGeom prst="rect">
            <a:avLst/>
          </a:prstGeom>
          <a:noFill/>
        </p:spPr>
        <p:txBody>
          <a:bodyPr wrap="square" rtlCol="0">
            <a:spAutoFit/>
          </a:bodyPr>
          <a:lstStyle/>
          <a:p>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电子商务网站</a:t>
            </a:r>
          </a:p>
        </p:txBody>
      </p:sp>
      <p:sp>
        <p:nvSpPr>
          <p:cNvPr id="10" name="TextBox 9"/>
          <p:cNvSpPr txBox="1"/>
          <p:nvPr/>
        </p:nvSpPr>
        <p:spPr>
          <a:xfrm>
            <a:off x="359532" y="4221088"/>
            <a:ext cx="1224136" cy="338554"/>
          </a:xfrm>
          <a:prstGeom prst="rect">
            <a:avLst/>
          </a:prstGeom>
          <a:noFill/>
        </p:spPr>
        <p:txBody>
          <a:bodyPr wrap="square" rtlCol="0">
            <a:spAutoFit/>
          </a:bodyPr>
          <a:lstStyle/>
          <a:p>
            <a:r>
              <a:rPr lang="zh-CN" altLang="en-US" sz="1600" b="1" dirty="0">
                <a:latin typeface="微软雅黑" pitchFamily="34" charset="-122"/>
                <a:ea typeface="微软雅黑" pitchFamily="34" charset="-122"/>
              </a:rPr>
              <a:t>步骤：</a:t>
            </a:r>
          </a:p>
        </p:txBody>
      </p:sp>
      <p:sp>
        <p:nvSpPr>
          <p:cNvPr id="11" name="矩形 10"/>
          <p:cNvSpPr/>
          <p:nvPr/>
        </p:nvSpPr>
        <p:spPr>
          <a:xfrm>
            <a:off x="323528" y="4725144"/>
            <a:ext cx="1224136" cy="1685463"/>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3" name="TextBox 12"/>
          <p:cNvSpPr txBox="1"/>
          <p:nvPr/>
        </p:nvSpPr>
        <p:spPr>
          <a:xfrm>
            <a:off x="539552" y="4828510"/>
            <a:ext cx="1152128" cy="338554"/>
          </a:xfrm>
          <a:prstGeom prst="rect">
            <a:avLst/>
          </a:prstGeom>
          <a:noFill/>
        </p:spPr>
        <p:txBody>
          <a:bodyPr wrap="square" rtlCol="0">
            <a:spAutoFit/>
          </a:bodyPr>
          <a:lstStyle/>
          <a:p>
            <a:r>
              <a:rPr lang="zh-CN" altLang="en-US" sz="1600" b="1" dirty="0">
                <a:latin typeface="微软雅黑" pitchFamily="34" charset="-122"/>
                <a:ea typeface="微软雅黑" pitchFamily="34" charset="-122"/>
              </a:rPr>
              <a:t>文本源</a:t>
            </a:r>
          </a:p>
        </p:txBody>
      </p:sp>
      <p:sp>
        <p:nvSpPr>
          <p:cNvPr id="14" name="圆角矩形 13"/>
          <p:cNvSpPr/>
          <p:nvPr/>
        </p:nvSpPr>
        <p:spPr>
          <a:xfrm>
            <a:off x="395536" y="5517232"/>
            <a:ext cx="1116125" cy="346591"/>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itchFamily="34" charset="-122"/>
                <a:ea typeface="微软雅黑" pitchFamily="34" charset="-122"/>
              </a:rPr>
              <a:t>原始数据</a:t>
            </a:r>
          </a:p>
        </p:txBody>
      </p:sp>
      <p:sp>
        <p:nvSpPr>
          <p:cNvPr id="15" name="矩形 14"/>
          <p:cNvSpPr/>
          <p:nvPr/>
        </p:nvSpPr>
        <p:spPr>
          <a:xfrm>
            <a:off x="1979712" y="4670168"/>
            <a:ext cx="1407058" cy="1740439"/>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6" name="TextBox 15"/>
          <p:cNvSpPr txBox="1"/>
          <p:nvPr/>
        </p:nvSpPr>
        <p:spPr>
          <a:xfrm>
            <a:off x="2234642" y="4745084"/>
            <a:ext cx="1152128" cy="338554"/>
          </a:xfrm>
          <a:prstGeom prst="rect">
            <a:avLst/>
          </a:prstGeom>
          <a:noFill/>
        </p:spPr>
        <p:txBody>
          <a:bodyPr wrap="square" rtlCol="0">
            <a:spAutoFit/>
          </a:bodyPr>
          <a:lstStyle/>
          <a:p>
            <a:r>
              <a:rPr lang="zh-CN" altLang="en-US" sz="1600" b="1" dirty="0">
                <a:latin typeface="微软雅黑" pitchFamily="34" charset="-122"/>
                <a:ea typeface="微软雅黑" pitchFamily="34" charset="-122"/>
              </a:rPr>
              <a:t>预处理</a:t>
            </a:r>
          </a:p>
        </p:txBody>
      </p:sp>
      <p:sp>
        <p:nvSpPr>
          <p:cNvPr id="17" name="圆角矩形 16"/>
          <p:cNvSpPr/>
          <p:nvPr/>
        </p:nvSpPr>
        <p:spPr>
          <a:xfrm>
            <a:off x="2087725" y="5589240"/>
            <a:ext cx="1155030" cy="346591"/>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itchFamily="34" charset="-122"/>
                <a:ea typeface="微软雅黑" pitchFamily="34" charset="-122"/>
              </a:rPr>
              <a:t>词性标注</a:t>
            </a:r>
          </a:p>
        </p:txBody>
      </p:sp>
      <p:sp>
        <p:nvSpPr>
          <p:cNvPr id="18" name="圆角矩形 17"/>
          <p:cNvSpPr/>
          <p:nvPr/>
        </p:nvSpPr>
        <p:spPr>
          <a:xfrm>
            <a:off x="2067667" y="6034737"/>
            <a:ext cx="1247095" cy="346591"/>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itchFamily="34" charset="-122"/>
                <a:ea typeface="微软雅黑" pitchFamily="34" charset="-122"/>
              </a:rPr>
              <a:t>去除停用词</a:t>
            </a:r>
          </a:p>
        </p:txBody>
      </p:sp>
      <p:sp>
        <p:nvSpPr>
          <p:cNvPr id="19" name="圆角矩形 18"/>
          <p:cNvSpPr/>
          <p:nvPr/>
        </p:nvSpPr>
        <p:spPr>
          <a:xfrm>
            <a:off x="2084419" y="5187673"/>
            <a:ext cx="1158336" cy="329559"/>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itchFamily="34" charset="-122"/>
                <a:ea typeface="微软雅黑" pitchFamily="34" charset="-122"/>
              </a:rPr>
              <a:t>分词</a:t>
            </a:r>
          </a:p>
        </p:txBody>
      </p:sp>
      <p:sp>
        <p:nvSpPr>
          <p:cNvPr id="42" name="右箭头 41"/>
          <p:cNvSpPr/>
          <p:nvPr/>
        </p:nvSpPr>
        <p:spPr>
          <a:xfrm>
            <a:off x="1570513" y="5426748"/>
            <a:ext cx="481207" cy="373489"/>
          </a:xfrm>
          <a:prstGeom prst="right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3" name="右箭头 42"/>
          <p:cNvSpPr/>
          <p:nvPr/>
        </p:nvSpPr>
        <p:spPr>
          <a:xfrm>
            <a:off x="3386770" y="5389046"/>
            <a:ext cx="465150" cy="373489"/>
          </a:xfrm>
          <a:prstGeom prst="right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8" name="矩形 47"/>
          <p:cNvSpPr/>
          <p:nvPr/>
        </p:nvSpPr>
        <p:spPr>
          <a:xfrm>
            <a:off x="3851920" y="4670167"/>
            <a:ext cx="1407058" cy="1740439"/>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49" name="TextBox 48"/>
          <p:cNvSpPr txBox="1"/>
          <p:nvPr/>
        </p:nvSpPr>
        <p:spPr>
          <a:xfrm>
            <a:off x="4034842" y="4725144"/>
            <a:ext cx="1152128" cy="338554"/>
          </a:xfrm>
          <a:prstGeom prst="rect">
            <a:avLst/>
          </a:prstGeom>
          <a:noFill/>
        </p:spPr>
        <p:txBody>
          <a:bodyPr wrap="square" rtlCol="0">
            <a:spAutoFit/>
          </a:bodyPr>
          <a:lstStyle/>
          <a:p>
            <a:r>
              <a:rPr lang="zh-CN" altLang="en-US" sz="1600" b="1" dirty="0">
                <a:latin typeface="微软雅黑" pitchFamily="34" charset="-122"/>
                <a:ea typeface="微软雅黑" pitchFamily="34" charset="-122"/>
              </a:rPr>
              <a:t>特征识别</a:t>
            </a:r>
          </a:p>
        </p:txBody>
      </p:sp>
      <p:sp>
        <p:nvSpPr>
          <p:cNvPr id="51" name="圆角矩形 50"/>
          <p:cNvSpPr/>
          <p:nvPr/>
        </p:nvSpPr>
        <p:spPr>
          <a:xfrm>
            <a:off x="3939875" y="5805264"/>
            <a:ext cx="1247095" cy="346591"/>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itchFamily="34" charset="-122"/>
                <a:ea typeface="微软雅黑" pitchFamily="34" charset="-122"/>
              </a:rPr>
              <a:t>特征标注</a:t>
            </a:r>
          </a:p>
        </p:txBody>
      </p:sp>
      <p:sp>
        <p:nvSpPr>
          <p:cNvPr id="52" name="圆角矩形 51"/>
          <p:cNvSpPr/>
          <p:nvPr/>
        </p:nvSpPr>
        <p:spPr>
          <a:xfrm>
            <a:off x="3895897" y="5187672"/>
            <a:ext cx="1291073" cy="329559"/>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itchFamily="34" charset="-122"/>
                <a:ea typeface="微软雅黑" pitchFamily="34" charset="-122"/>
              </a:rPr>
              <a:t>特征词提取</a:t>
            </a:r>
          </a:p>
        </p:txBody>
      </p:sp>
      <p:sp>
        <p:nvSpPr>
          <p:cNvPr id="53" name="矩形 52"/>
          <p:cNvSpPr/>
          <p:nvPr/>
        </p:nvSpPr>
        <p:spPr>
          <a:xfrm>
            <a:off x="5680336" y="4702874"/>
            <a:ext cx="1407058" cy="1740439"/>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54" name="TextBox 53"/>
          <p:cNvSpPr txBox="1"/>
          <p:nvPr/>
        </p:nvSpPr>
        <p:spPr>
          <a:xfrm>
            <a:off x="5724128" y="4725144"/>
            <a:ext cx="1497397" cy="338554"/>
          </a:xfrm>
          <a:prstGeom prst="rect">
            <a:avLst/>
          </a:prstGeom>
          <a:noFill/>
        </p:spPr>
        <p:txBody>
          <a:bodyPr wrap="square" rtlCol="0">
            <a:spAutoFit/>
          </a:bodyPr>
          <a:lstStyle/>
          <a:p>
            <a:r>
              <a:rPr lang="zh-CN" altLang="en-US" sz="1600" b="1" dirty="0">
                <a:latin typeface="微软雅黑" pitchFamily="34" charset="-122"/>
                <a:ea typeface="微软雅黑" pitchFamily="34" charset="-122"/>
              </a:rPr>
              <a:t>语义极性分析</a:t>
            </a:r>
          </a:p>
        </p:txBody>
      </p:sp>
      <p:sp>
        <p:nvSpPr>
          <p:cNvPr id="56" name="圆角矩形 55"/>
          <p:cNvSpPr/>
          <p:nvPr/>
        </p:nvSpPr>
        <p:spPr>
          <a:xfrm>
            <a:off x="5801023" y="5877272"/>
            <a:ext cx="1291257" cy="504056"/>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itchFamily="34" charset="-122"/>
                <a:ea typeface="微软雅黑" pitchFamily="34" charset="-122"/>
              </a:rPr>
              <a:t>句子极性</a:t>
            </a:r>
            <a:endParaRPr lang="en-US" altLang="zh-CN" sz="1600" dirty="0">
              <a:solidFill>
                <a:schemeClr val="tx1"/>
              </a:solidFill>
              <a:latin typeface="微软雅黑" pitchFamily="34" charset="-122"/>
              <a:ea typeface="微软雅黑" pitchFamily="34" charset="-122"/>
            </a:endParaRPr>
          </a:p>
          <a:p>
            <a:pPr algn="ctr"/>
            <a:r>
              <a:rPr lang="zh-CN" altLang="en-US" sz="1600" dirty="0">
                <a:solidFill>
                  <a:schemeClr val="tx1"/>
                </a:solidFill>
                <a:latin typeface="微软雅黑" pitchFamily="34" charset="-122"/>
                <a:ea typeface="微软雅黑" pitchFamily="34" charset="-122"/>
              </a:rPr>
              <a:t>分析</a:t>
            </a:r>
          </a:p>
        </p:txBody>
      </p:sp>
      <p:sp>
        <p:nvSpPr>
          <p:cNvPr id="57" name="圆角矩形 56"/>
          <p:cNvSpPr/>
          <p:nvPr/>
        </p:nvSpPr>
        <p:spPr>
          <a:xfrm>
            <a:off x="5724128" y="5220379"/>
            <a:ext cx="1291257" cy="534240"/>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itchFamily="34" charset="-122"/>
                <a:ea typeface="微软雅黑" pitchFamily="34" charset="-122"/>
              </a:rPr>
              <a:t>极性词识别和强度确定</a:t>
            </a:r>
          </a:p>
        </p:txBody>
      </p:sp>
      <p:sp>
        <p:nvSpPr>
          <p:cNvPr id="58" name="矩形 57"/>
          <p:cNvSpPr/>
          <p:nvPr/>
        </p:nvSpPr>
        <p:spPr>
          <a:xfrm>
            <a:off x="7485422" y="4686845"/>
            <a:ext cx="1407058" cy="1740439"/>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59" name="TextBox 58"/>
          <p:cNvSpPr txBox="1"/>
          <p:nvPr/>
        </p:nvSpPr>
        <p:spPr>
          <a:xfrm>
            <a:off x="7380312" y="4725144"/>
            <a:ext cx="1658578" cy="338554"/>
          </a:xfrm>
          <a:prstGeom prst="rect">
            <a:avLst/>
          </a:prstGeom>
          <a:noFill/>
        </p:spPr>
        <p:txBody>
          <a:bodyPr wrap="square" rtlCol="0">
            <a:spAutoFit/>
          </a:bodyPr>
          <a:lstStyle/>
          <a:p>
            <a:r>
              <a:rPr lang="zh-CN" altLang="en-US" sz="1600" b="1" dirty="0">
                <a:latin typeface="微软雅黑" pitchFamily="34" charset="-122"/>
                <a:ea typeface="微软雅黑" pitchFamily="34" charset="-122"/>
              </a:rPr>
              <a:t>分类和结果评价</a:t>
            </a:r>
          </a:p>
        </p:txBody>
      </p:sp>
      <p:sp>
        <p:nvSpPr>
          <p:cNvPr id="60" name="圆角矩形 59"/>
          <p:cNvSpPr/>
          <p:nvPr/>
        </p:nvSpPr>
        <p:spPr>
          <a:xfrm>
            <a:off x="7593435" y="5674697"/>
            <a:ext cx="1155030" cy="346591"/>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itchFamily="34" charset="-122"/>
                <a:ea typeface="微软雅黑" pitchFamily="34" charset="-122"/>
              </a:rPr>
              <a:t>结果评价</a:t>
            </a:r>
          </a:p>
        </p:txBody>
      </p:sp>
      <p:sp>
        <p:nvSpPr>
          <p:cNvPr id="62" name="圆角矩形 61"/>
          <p:cNvSpPr/>
          <p:nvPr/>
        </p:nvSpPr>
        <p:spPr>
          <a:xfrm>
            <a:off x="7590129" y="5204350"/>
            <a:ext cx="1158336" cy="329559"/>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itchFamily="34" charset="-122"/>
                <a:ea typeface="微软雅黑" pitchFamily="34" charset="-122"/>
              </a:rPr>
              <a:t>分类</a:t>
            </a:r>
          </a:p>
        </p:txBody>
      </p:sp>
      <p:sp>
        <p:nvSpPr>
          <p:cNvPr id="63" name="右箭头 62"/>
          <p:cNvSpPr/>
          <p:nvPr/>
        </p:nvSpPr>
        <p:spPr>
          <a:xfrm>
            <a:off x="5280987" y="5419172"/>
            <a:ext cx="399349" cy="373489"/>
          </a:xfrm>
          <a:prstGeom prst="right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4" name="右箭头 63"/>
          <p:cNvSpPr/>
          <p:nvPr/>
        </p:nvSpPr>
        <p:spPr>
          <a:xfrm>
            <a:off x="7086073" y="5381130"/>
            <a:ext cx="399349" cy="373489"/>
          </a:xfrm>
          <a:prstGeom prst="right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5" name="矩形标注 64"/>
          <p:cNvSpPr/>
          <p:nvPr/>
        </p:nvSpPr>
        <p:spPr>
          <a:xfrm>
            <a:off x="6446651" y="6381328"/>
            <a:ext cx="2301814" cy="324036"/>
          </a:xfrm>
          <a:prstGeom prst="wedgeRectCallout">
            <a:avLst>
              <a:gd name="adj1" fmla="val -37121"/>
              <a:gd name="adj2" fmla="val -861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FF0000"/>
                </a:solidFill>
                <a:latin typeface="微软雅黑" pitchFamily="34" charset="-122"/>
                <a:ea typeface="微软雅黑" pitchFamily="34" charset="-122"/>
              </a:rPr>
              <a:t>程度副词和极性词</a:t>
            </a:r>
          </a:p>
        </p:txBody>
      </p:sp>
      <p:sp>
        <p:nvSpPr>
          <p:cNvPr id="66" name="矩形标注 65"/>
          <p:cNvSpPr/>
          <p:nvPr/>
        </p:nvSpPr>
        <p:spPr>
          <a:xfrm>
            <a:off x="6472826" y="4149080"/>
            <a:ext cx="2347646" cy="765281"/>
          </a:xfrm>
          <a:prstGeom prst="wedgeRectCallout">
            <a:avLst>
              <a:gd name="adj1" fmla="val -32438"/>
              <a:gd name="adj2" fmla="val 1204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FF0000"/>
                </a:solidFill>
                <a:latin typeface="微软雅黑" pitchFamily="34" charset="-122"/>
                <a:ea typeface="微软雅黑" pitchFamily="34" charset="-122"/>
              </a:rPr>
              <a:t>分：褒、中、贬</a:t>
            </a:r>
            <a:endParaRPr lang="en-US" altLang="zh-CN" dirty="0">
              <a:solidFill>
                <a:srgbClr val="FF0000"/>
              </a:solidFill>
              <a:latin typeface="微软雅黑" pitchFamily="34" charset="-122"/>
              <a:ea typeface="微软雅黑" pitchFamily="34" charset="-122"/>
            </a:endParaRPr>
          </a:p>
          <a:p>
            <a:pPr algn="ctr"/>
            <a:r>
              <a:rPr lang="zh-CN" altLang="en-US" dirty="0">
                <a:solidFill>
                  <a:srgbClr val="FF0000"/>
                </a:solidFill>
                <a:latin typeface="微软雅黑" pitchFamily="34" charset="-122"/>
                <a:ea typeface="微软雅黑" pitchFamily="34" charset="-122"/>
              </a:rPr>
              <a:t>强度：良好、优秀</a:t>
            </a:r>
            <a:endParaRPr lang="en-US" altLang="zh-CN" dirty="0">
              <a:solidFill>
                <a:srgbClr val="FF0000"/>
              </a:solidFill>
              <a:latin typeface="微软雅黑" pitchFamily="34" charset="-122"/>
              <a:ea typeface="微软雅黑" pitchFamily="34" charset="-122"/>
            </a:endParaRPr>
          </a:p>
        </p:txBody>
      </p:sp>
      <p:sp>
        <p:nvSpPr>
          <p:cNvPr id="67" name="矩形标注 66"/>
          <p:cNvSpPr/>
          <p:nvPr/>
        </p:nvSpPr>
        <p:spPr>
          <a:xfrm>
            <a:off x="3776700" y="6208032"/>
            <a:ext cx="1825736" cy="649967"/>
          </a:xfrm>
          <a:prstGeom prst="wedgeRectCallout">
            <a:avLst>
              <a:gd name="adj1" fmla="val -20223"/>
              <a:gd name="adj2" fmla="val -782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FF0000"/>
                </a:solidFill>
              </a:rPr>
              <a:t>如功能、价格、屏幕等</a:t>
            </a:r>
          </a:p>
        </p:txBody>
      </p:sp>
      <p:sp>
        <p:nvSpPr>
          <p:cNvPr id="36" name="TextBox 2"/>
          <p:cNvSpPr txBox="1"/>
          <p:nvPr/>
        </p:nvSpPr>
        <p:spPr>
          <a:xfrm>
            <a:off x="224515" y="601524"/>
            <a:ext cx="3823773" cy="523220"/>
          </a:xfrm>
          <a:prstGeom prst="rect">
            <a:avLst/>
          </a:prstGeom>
          <a:noFill/>
        </p:spPr>
        <p:txBody>
          <a:bodyPr wrap="square" rtlCol="0">
            <a:spAutoFit/>
          </a:bodyPr>
          <a:lstStyle/>
          <a:p>
            <a:r>
              <a:rPr lang="zh-CN" altLang="en-US" sz="2800" dirty="0">
                <a:latin typeface="微软雅黑" pitchFamily="34" charset="-122"/>
                <a:ea typeface="微软雅黑" pitchFamily="34" charset="-122"/>
              </a:rPr>
              <a:t>文本挖掘的应用</a:t>
            </a:r>
          </a:p>
        </p:txBody>
      </p:sp>
      <p:pic>
        <p:nvPicPr>
          <p:cNvPr id="37" name="图片 36">
            <a:extLst>
              <a:ext uri="{FF2B5EF4-FFF2-40B4-BE49-F238E27FC236}">
                <a16:creationId xmlns:a16="http://schemas.microsoft.com/office/drawing/2014/main" id="{ECF0F570-CB03-4D3D-81B0-6AC1F3152009}"/>
              </a:ext>
            </a:extLst>
          </p:cNvPr>
          <p:cNvPicPr>
            <a:picLocks noChangeAspect="1"/>
          </p:cNvPicPr>
          <p:nvPr/>
        </p:nvPicPr>
        <p:blipFill>
          <a:blip r:embed="rId2"/>
          <a:stretch>
            <a:fillRect/>
          </a:stretch>
        </p:blipFill>
        <p:spPr>
          <a:xfrm>
            <a:off x="1511661" y="1301804"/>
            <a:ext cx="5973761" cy="2812341"/>
          </a:xfrm>
          <a:prstGeom prst="rect">
            <a:avLst/>
          </a:prstGeom>
        </p:spPr>
      </p:pic>
    </p:spTree>
    <p:extLst>
      <p:ext uri="{BB962C8B-B14F-4D97-AF65-F5344CB8AC3E}">
        <p14:creationId xmlns:p14="http://schemas.microsoft.com/office/powerpoint/2010/main" val="27836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6"/>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日期占位符 1"/>
          <p:cNvSpPr>
            <a:spLocks noGrp="1"/>
          </p:cNvSpPr>
          <p:nvPr>
            <p:ph type="dt" sz="half" idx="10"/>
          </p:nvPr>
        </p:nvSpPr>
        <p:spPr/>
        <p:txBody>
          <a:bodyPr/>
          <a:lstStyle/>
          <a:p>
            <a:fld id="{21910662-80BC-4F0C-B502-10CCD7B4F605}" type="datetime1">
              <a:rPr lang="zh-CN" altLang="en-US"/>
              <a:pPr/>
              <a:t>2021/12/16</a:t>
            </a:fld>
            <a:endParaRPr lang="en-US" altLang="zh-CN"/>
          </a:p>
        </p:txBody>
      </p:sp>
      <p:sp>
        <p:nvSpPr>
          <p:cNvPr id="26" name="灯片编号占位符 3"/>
          <p:cNvSpPr>
            <a:spLocks noGrp="1"/>
          </p:cNvSpPr>
          <p:nvPr>
            <p:ph type="sldNum" sz="quarter" idx="12"/>
          </p:nvPr>
        </p:nvSpPr>
        <p:spPr/>
        <p:txBody>
          <a:bodyPr/>
          <a:lstStyle/>
          <a:p>
            <a:fld id="{5D99FF95-E03A-498B-A774-C48A1BA370ED}" type="slidenum">
              <a:rPr lang="en-US" altLang="zh-CN"/>
              <a:pPr/>
              <a:t>15</a:t>
            </a:fld>
            <a:endParaRPr lang="en-US" altLang="zh-CN"/>
          </a:p>
        </p:txBody>
      </p:sp>
      <p:sp>
        <p:nvSpPr>
          <p:cNvPr id="241667" name="Rectangle 3"/>
          <p:cNvSpPr>
            <a:spLocks noChangeArrowheads="1"/>
          </p:cNvSpPr>
          <p:nvPr/>
        </p:nvSpPr>
        <p:spPr bwMode="auto">
          <a:xfrm>
            <a:off x="609600" y="4933950"/>
            <a:ext cx="7467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lvl="3" algn="ctr">
              <a:buFont typeface="Wingdings" panose="05000000000000000000" pitchFamily="2" charset="2"/>
              <a:buNone/>
            </a:pPr>
            <a:r>
              <a:rPr lang="zh-CN" altLang="en-US" sz="1200"/>
              <a:t>文本挖掘的一般处理过程</a:t>
            </a:r>
          </a:p>
        </p:txBody>
      </p:sp>
      <p:grpSp>
        <p:nvGrpSpPr>
          <p:cNvPr id="241668" name="Group 4"/>
          <p:cNvGrpSpPr>
            <a:grpSpLocks/>
          </p:cNvGrpSpPr>
          <p:nvPr/>
        </p:nvGrpSpPr>
        <p:grpSpPr bwMode="auto">
          <a:xfrm>
            <a:off x="323850" y="2708275"/>
            <a:ext cx="8229600" cy="1828800"/>
            <a:chOff x="192" y="960"/>
            <a:chExt cx="5184" cy="1152"/>
          </a:xfrm>
        </p:grpSpPr>
        <p:grpSp>
          <p:nvGrpSpPr>
            <p:cNvPr id="241669" name="Group 5"/>
            <p:cNvGrpSpPr>
              <a:grpSpLocks/>
            </p:cNvGrpSpPr>
            <p:nvPr/>
          </p:nvGrpSpPr>
          <p:grpSpPr bwMode="auto">
            <a:xfrm>
              <a:off x="240" y="960"/>
              <a:ext cx="5136" cy="1008"/>
              <a:chOff x="240" y="960"/>
              <a:chExt cx="5136" cy="1008"/>
            </a:xfrm>
          </p:grpSpPr>
          <p:grpSp>
            <p:nvGrpSpPr>
              <p:cNvPr id="241670" name="Group 6"/>
              <p:cNvGrpSpPr>
                <a:grpSpLocks/>
              </p:cNvGrpSpPr>
              <p:nvPr/>
            </p:nvGrpSpPr>
            <p:grpSpPr bwMode="auto">
              <a:xfrm>
                <a:off x="240" y="960"/>
                <a:ext cx="5136" cy="768"/>
                <a:chOff x="192" y="960"/>
                <a:chExt cx="5136" cy="768"/>
              </a:xfrm>
            </p:grpSpPr>
            <p:sp>
              <p:nvSpPr>
                <p:cNvPr id="241671" name="AutoShape 7"/>
                <p:cNvSpPr>
                  <a:spLocks noChangeArrowheads="1"/>
                </p:cNvSpPr>
                <p:nvPr/>
              </p:nvSpPr>
              <p:spPr bwMode="auto">
                <a:xfrm>
                  <a:off x="192" y="1008"/>
                  <a:ext cx="528" cy="720"/>
                </a:xfrm>
                <a:prstGeom prst="flowChartMultidocument">
                  <a:avLst/>
                </a:prstGeom>
                <a:solidFill>
                  <a:srgbClr val="FF0000"/>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2562" tIns="46038" rIns="182562" bIns="46038" anchor="ctr">
                  <a:spAutoFit/>
                </a:bodyPr>
                <a:lstStyle/>
                <a:p>
                  <a:endParaRPr lang="zh-CN" altLang="en-US"/>
                </a:p>
              </p:txBody>
            </p:sp>
            <p:sp>
              <p:nvSpPr>
                <p:cNvPr id="241672" name="Text Box 8"/>
                <p:cNvSpPr txBox="1">
                  <a:spLocks noChangeArrowheads="1"/>
                </p:cNvSpPr>
                <p:nvPr/>
              </p:nvSpPr>
              <p:spPr bwMode="auto">
                <a:xfrm>
                  <a:off x="912" y="960"/>
                  <a:ext cx="576" cy="62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eaLnBrk="0" hangingPunct="0"/>
                  <a:r>
                    <a:rPr lang="zh-CN" altLang="en-US" sz="2200">
                      <a:solidFill>
                        <a:schemeClr val="tx1"/>
                      </a:solidFill>
                      <a:latin typeface="Times New Roman" panose="02020603050405020304" pitchFamily="18" charset="0"/>
                    </a:rPr>
                    <a:t>特征的建立</a:t>
                  </a:r>
                </a:p>
              </p:txBody>
            </p:sp>
            <p:sp>
              <p:nvSpPr>
                <p:cNvPr id="241673" name="Text Box 9"/>
                <p:cNvSpPr txBox="1">
                  <a:spLocks noChangeArrowheads="1"/>
                </p:cNvSpPr>
                <p:nvPr/>
              </p:nvSpPr>
              <p:spPr bwMode="auto">
                <a:xfrm>
                  <a:off x="1680" y="960"/>
                  <a:ext cx="672" cy="62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eaLnBrk="0" hangingPunct="0"/>
                  <a:r>
                    <a:rPr lang="zh-CN" altLang="en-US" sz="2200">
                      <a:solidFill>
                        <a:schemeClr val="tx1"/>
                      </a:solidFill>
                      <a:latin typeface="Times New Roman" panose="02020603050405020304" pitchFamily="18" charset="0"/>
                    </a:rPr>
                    <a:t>特征集的缩减</a:t>
                  </a:r>
                </a:p>
              </p:txBody>
            </p:sp>
            <p:sp>
              <p:nvSpPr>
                <p:cNvPr id="241674" name="Text Box 10"/>
                <p:cNvSpPr txBox="1">
                  <a:spLocks noChangeArrowheads="1"/>
                </p:cNvSpPr>
                <p:nvPr/>
              </p:nvSpPr>
              <p:spPr bwMode="auto">
                <a:xfrm>
                  <a:off x="2544" y="960"/>
                  <a:ext cx="960" cy="62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eaLnBrk="0" hangingPunct="0"/>
                  <a:r>
                    <a:rPr lang="zh-CN" altLang="en-US" sz="2200">
                      <a:solidFill>
                        <a:schemeClr val="tx1"/>
                      </a:solidFill>
                      <a:latin typeface="Times New Roman" panose="02020603050405020304" pitchFamily="18" charset="0"/>
                    </a:rPr>
                    <a:t>学习与知识模式的提取</a:t>
                  </a:r>
                </a:p>
              </p:txBody>
            </p:sp>
            <p:sp>
              <p:nvSpPr>
                <p:cNvPr id="241675" name="Text Box 11"/>
                <p:cNvSpPr txBox="1">
                  <a:spLocks noChangeArrowheads="1"/>
                </p:cNvSpPr>
                <p:nvPr/>
              </p:nvSpPr>
              <p:spPr bwMode="auto">
                <a:xfrm>
                  <a:off x="4608" y="960"/>
                  <a:ext cx="720" cy="62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eaLnBrk="0" hangingPunct="0"/>
                  <a:r>
                    <a:rPr lang="zh-CN" altLang="en-US" sz="2200">
                      <a:solidFill>
                        <a:schemeClr val="tx1"/>
                      </a:solidFill>
                      <a:latin typeface="Times New Roman" panose="02020603050405020304" pitchFamily="18" charset="0"/>
                    </a:rPr>
                    <a:t>知识模式</a:t>
                  </a:r>
                </a:p>
              </p:txBody>
            </p:sp>
            <p:sp>
              <p:nvSpPr>
                <p:cNvPr id="241676" name="AutoShape 12"/>
                <p:cNvSpPr>
                  <a:spLocks noChangeArrowheads="1"/>
                </p:cNvSpPr>
                <p:nvPr/>
              </p:nvSpPr>
              <p:spPr bwMode="auto">
                <a:xfrm>
                  <a:off x="720" y="1200"/>
                  <a:ext cx="192" cy="192"/>
                </a:xfrm>
                <a:prstGeom prst="rightArrow">
                  <a:avLst>
                    <a:gd name="adj1" fmla="val 50000"/>
                    <a:gd name="adj2" fmla="val 25000"/>
                  </a:avLst>
                </a:prstGeom>
                <a:solidFill>
                  <a:schemeClr val="accent1"/>
                </a:solidFill>
                <a:ln w="9525">
                  <a:solidFill>
                    <a:srgbClr val="FF0000"/>
                  </a:solidFill>
                  <a:miter lim="800000"/>
                  <a:headEnd/>
                  <a:tailEnd/>
                </a:ln>
              </p:spPr>
              <p:txBody>
                <a:bodyPr/>
                <a:lstStyle/>
                <a:p>
                  <a:endParaRPr lang="zh-CN" altLang="en-US"/>
                </a:p>
              </p:txBody>
            </p:sp>
            <p:sp>
              <p:nvSpPr>
                <p:cNvPr id="241677" name="AutoShape 13"/>
                <p:cNvSpPr>
                  <a:spLocks noChangeArrowheads="1"/>
                </p:cNvSpPr>
                <p:nvPr/>
              </p:nvSpPr>
              <p:spPr bwMode="auto">
                <a:xfrm>
                  <a:off x="4416" y="1152"/>
                  <a:ext cx="192" cy="192"/>
                </a:xfrm>
                <a:prstGeom prst="rightArrow">
                  <a:avLst>
                    <a:gd name="adj1" fmla="val 50000"/>
                    <a:gd name="adj2" fmla="val 25000"/>
                  </a:avLst>
                </a:prstGeom>
                <a:solidFill>
                  <a:srgbClr val="00FFFF"/>
                </a:solidFill>
                <a:ln w="9525">
                  <a:solidFill>
                    <a:srgbClr val="00FFFF"/>
                  </a:solidFill>
                  <a:miter lim="800000"/>
                  <a:headEnd/>
                  <a:tailEnd/>
                </a:ln>
              </p:spPr>
              <p:txBody>
                <a:bodyPr/>
                <a:lstStyle/>
                <a:p>
                  <a:endParaRPr lang="zh-CN" altLang="en-US"/>
                </a:p>
              </p:txBody>
            </p:sp>
            <p:sp>
              <p:nvSpPr>
                <p:cNvPr id="241678" name="AutoShape 14"/>
                <p:cNvSpPr>
                  <a:spLocks noChangeArrowheads="1"/>
                </p:cNvSpPr>
                <p:nvPr/>
              </p:nvSpPr>
              <p:spPr bwMode="auto">
                <a:xfrm>
                  <a:off x="3504" y="1200"/>
                  <a:ext cx="192" cy="192"/>
                </a:xfrm>
                <a:prstGeom prst="rightArrow">
                  <a:avLst>
                    <a:gd name="adj1" fmla="val 50000"/>
                    <a:gd name="adj2" fmla="val 25000"/>
                  </a:avLst>
                </a:prstGeom>
                <a:solidFill>
                  <a:srgbClr val="00FFFF"/>
                </a:solidFill>
                <a:ln w="9525">
                  <a:solidFill>
                    <a:srgbClr val="00FFFF"/>
                  </a:solidFill>
                  <a:miter lim="800000"/>
                  <a:headEnd/>
                  <a:tailEnd/>
                </a:ln>
              </p:spPr>
              <p:txBody>
                <a:bodyPr/>
                <a:lstStyle/>
                <a:p>
                  <a:endParaRPr lang="zh-CN" altLang="en-US"/>
                </a:p>
              </p:txBody>
            </p:sp>
            <p:sp>
              <p:nvSpPr>
                <p:cNvPr id="241679" name="AutoShape 15"/>
                <p:cNvSpPr>
                  <a:spLocks noChangeArrowheads="1"/>
                </p:cNvSpPr>
                <p:nvPr/>
              </p:nvSpPr>
              <p:spPr bwMode="auto">
                <a:xfrm>
                  <a:off x="2352" y="1200"/>
                  <a:ext cx="192" cy="192"/>
                </a:xfrm>
                <a:prstGeom prst="rightArrow">
                  <a:avLst>
                    <a:gd name="adj1" fmla="val 50000"/>
                    <a:gd name="adj2" fmla="val 25000"/>
                  </a:avLst>
                </a:prstGeom>
                <a:solidFill>
                  <a:srgbClr val="00FFFF"/>
                </a:solidFill>
                <a:ln w="9525">
                  <a:solidFill>
                    <a:srgbClr val="00FFFF"/>
                  </a:solidFill>
                  <a:miter lim="800000"/>
                  <a:headEnd/>
                  <a:tailEnd/>
                </a:ln>
              </p:spPr>
              <p:txBody>
                <a:bodyPr/>
                <a:lstStyle/>
                <a:p>
                  <a:endParaRPr lang="zh-CN" altLang="en-US"/>
                </a:p>
              </p:txBody>
            </p:sp>
            <p:sp>
              <p:nvSpPr>
                <p:cNvPr id="241680" name="AutoShape 16"/>
                <p:cNvSpPr>
                  <a:spLocks noChangeArrowheads="1"/>
                </p:cNvSpPr>
                <p:nvPr/>
              </p:nvSpPr>
              <p:spPr bwMode="auto">
                <a:xfrm>
                  <a:off x="1488" y="1200"/>
                  <a:ext cx="192" cy="192"/>
                </a:xfrm>
                <a:prstGeom prst="rightArrow">
                  <a:avLst>
                    <a:gd name="adj1" fmla="val 50000"/>
                    <a:gd name="adj2" fmla="val 25000"/>
                  </a:avLst>
                </a:prstGeom>
                <a:solidFill>
                  <a:srgbClr val="00FFFF"/>
                </a:solidFill>
                <a:ln w="9525">
                  <a:solidFill>
                    <a:srgbClr val="FF0000"/>
                  </a:solidFill>
                  <a:miter lim="800000"/>
                  <a:headEnd/>
                  <a:tailEnd/>
                </a:ln>
              </p:spPr>
              <p:txBody>
                <a:bodyPr/>
                <a:lstStyle/>
                <a:p>
                  <a:endParaRPr lang="zh-CN" altLang="en-US"/>
                </a:p>
              </p:txBody>
            </p:sp>
            <p:sp>
              <p:nvSpPr>
                <p:cNvPr id="241681" name="Text Box 17"/>
                <p:cNvSpPr txBox="1">
                  <a:spLocks noChangeArrowheads="1"/>
                </p:cNvSpPr>
                <p:nvPr/>
              </p:nvSpPr>
              <p:spPr bwMode="auto">
                <a:xfrm>
                  <a:off x="3696" y="960"/>
                  <a:ext cx="720" cy="62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eaLnBrk="0" hangingPunct="0"/>
                  <a:r>
                    <a:rPr lang="zh-CN" altLang="en-US" sz="2200">
                      <a:solidFill>
                        <a:schemeClr val="tx1"/>
                      </a:solidFill>
                      <a:latin typeface="Times New Roman" panose="02020603050405020304" pitchFamily="18" charset="0"/>
                    </a:rPr>
                    <a:t>模式质量的评价</a:t>
                  </a:r>
                </a:p>
              </p:txBody>
            </p:sp>
          </p:grpSp>
          <p:sp>
            <p:nvSpPr>
              <p:cNvPr id="241682" name="Line 18"/>
              <p:cNvSpPr>
                <a:spLocks noChangeShapeType="1"/>
              </p:cNvSpPr>
              <p:nvPr/>
            </p:nvSpPr>
            <p:spPr bwMode="auto">
              <a:xfrm>
                <a:off x="1200" y="1968"/>
                <a:ext cx="384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562" tIns="46038" rIns="182562" bIns="46038" anchor="ctr">
                <a:spAutoFit/>
              </a:bodyPr>
              <a:lstStyle/>
              <a:p>
                <a:endParaRPr lang="zh-CN" altLang="en-US"/>
              </a:p>
            </p:txBody>
          </p:sp>
          <p:sp>
            <p:nvSpPr>
              <p:cNvPr id="241683" name="Line 19"/>
              <p:cNvSpPr>
                <a:spLocks noChangeShapeType="1"/>
              </p:cNvSpPr>
              <p:nvPr/>
            </p:nvSpPr>
            <p:spPr bwMode="auto">
              <a:xfrm flipV="1">
                <a:off x="1200" y="1584"/>
                <a:ext cx="0" cy="384"/>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562" tIns="46038" rIns="182562" bIns="46038" anchor="ctr">
                <a:spAutoFit/>
              </a:bodyPr>
              <a:lstStyle/>
              <a:p>
                <a:endParaRPr lang="zh-CN" altLang="en-US"/>
              </a:p>
            </p:txBody>
          </p:sp>
          <p:sp>
            <p:nvSpPr>
              <p:cNvPr id="241684" name="Line 20"/>
              <p:cNvSpPr>
                <a:spLocks noChangeShapeType="1"/>
              </p:cNvSpPr>
              <p:nvPr/>
            </p:nvSpPr>
            <p:spPr bwMode="auto">
              <a:xfrm flipV="1">
                <a:off x="2064" y="1584"/>
                <a:ext cx="0" cy="384"/>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562" tIns="46038" rIns="182562" bIns="46038" anchor="ctr">
                <a:spAutoFit/>
              </a:bodyPr>
              <a:lstStyle/>
              <a:p>
                <a:endParaRPr lang="zh-CN" altLang="en-US"/>
              </a:p>
            </p:txBody>
          </p:sp>
          <p:sp>
            <p:nvSpPr>
              <p:cNvPr id="241685" name="Line 21"/>
              <p:cNvSpPr>
                <a:spLocks noChangeShapeType="1"/>
              </p:cNvSpPr>
              <p:nvPr/>
            </p:nvSpPr>
            <p:spPr bwMode="auto">
              <a:xfrm flipV="1">
                <a:off x="3120" y="1584"/>
                <a:ext cx="0" cy="384"/>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562" tIns="46038" rIns="182562" bIns="46038" anchor="ctr">
                <a:spAutoFit/>
              </a:bodyPr>
              <a:lstStyle/>
              <a:p>
                <a:endParaRPr lang="zh-CN" altLang="en-US"/>
              </a:p>
            </p:txBody>
          </p:sp>
          <p:sp>
            <p:nvSpPr>
              <p:cNvPr id="241686" name="Line 22"/>
              <p:cNvSpPr>
                <a:spLocks noChangeShapeType="1"/>
              </p:cNvSpPr>
              <p:nvPr/>
            </p:nvSpPr>
            <p:spPr bwMode="auto">
              <a:xfrm flipV="1">
                <a:off x="4080" y="1584"/>
                <a:ext cx="0" cy="384"/>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562" tIns="46038" rIns="182562" bIns="46038" anchor="ctr">
                <a:spAutoFit/>
              </a:bodyPr>
              <a:lstStyle/>
              <a:p>
                <a:endParaRPr lang="zh-CN" altLang="en-US"/>
              </a:p>
            </p:txBody>
          </p:sp>
          <p:sp>
            <p:nvSpPr>
              <p:cNvPr id="241687" name="Line 23"/>
              <p:cNvSpPr>
                <a:spLocks noChangeShapeType="1"/>
              </p:cNvSpPr>
              <p:nvPr/>
            </p:nvSpPr>
            <p:spPr bwMode="auto">
              <a:xfrm flipV="1">
                <a:off x="5040" y="1584"/>
                <a:ext cx="0" cy="384"/>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562" tIns="46038" rIns="182562" bIns="46038" anchor="ctr">
                <a:spAutoFit/>
              </a:bodyPr>
              <a:lstStyle/>
              <a:p>
                <a:endParaRPr lang="zh-CN" altLang="en-US"/>
              </a:p>
            </p:txBody>
          </p:sp>
        </p:grpSp>
        <p:sp>
          <p:nvSpPr>
            <p:cNvPr id="241688" name="Text Box 24"/>
            <p:cNvSpPr txBox="1">
              <a:spLocks noChangeArrowheads="1"/>
            </p:cNvSpPr>
            <p:nvPr/>
          </p:nvSpPr>
          <p:spPr bwMode="auto">
            <a:xfrm>
              <a:off x="192" y="1776"/>
              <a:ext cx="624" cy="336"/>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just" eaLnBrk="0" hangingPunct="0"/>
              <a:r>
                <a:rPr lang="zh-CN" altLang="en-US" sz="2000">
                  <a:solidFill>
                    <a:schemeClr val="tx1"/>
                  </a:solidFill>
                  <a:latin typeface="Times New Roman" panose="02020603050405020304" pitchFamily="18" charset="0"/>
                </a:rPr>
                <a:t>文档集</a:t>
              </a:r>
            </a:p>
          </p:txBody>
        </p:sp>
      </p:grpSp>
      <p:sp>
        <p:nvSpPr>
          <p:cNvPr id="2" name="矩形 1"/>
          <p:cNvSpPr/>
          <p:nvPr/>
        </p:nvSpPr>
        <p:spPr>
          <a:xfrm>
            <a:off x="400050" y="664096"/>
            <a:ext cx="2698175"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文本挖掘的过程</a:t>
            </a:r>
            <a:endParaRPr lang="zh-CN" altLang="en-US" sz="2800" dirty="0"/>
          </a:p>
        </p:txBody>
      </p:sp>
    </p:spTree>
    <p:extLst>
      <p:ext uri="{BB962C8B-B14F-4D97-AF65-F5344CB8AC3E}">
        <p14:creationId xmlns:p14="http://schemas.microsoft.com/office/powerpoint/2010/main" val="2280519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467544" y="1772816"/>
            <a:ext cx="1584176" cy="1944216"/>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灯片编号占位符 1"/>
          <p:cNvSpPr>
            <a:spLocks noGrp="1"/>
          </p:cNvSpPr>
          <p:nvPr>
            <p:ph type="sldNum" sz="quarter" idx="10"/>
          </p:nvPr>
        </p:nvSpPr>
        <p:spPr/>
        <p:txBody>
          <a:bodyPr/>
          <a:lstStyle/>
          <a:p>
            <a:pPr>
              <a:defRPr/>
            </a:pPr>
            <a:fld id="{E331E649-D05D-4ADB-ADD4-2C048F37319F}" type="slidenum">
              <a:rPr lang="zh-CN" altLang="en-US" smtClean="0">
                <a:solidFill>
                  <a:srgbClr val="BFE7F7">
                    <a:lumMod val="75000"/>
                  </a:srgbClr>
                </a:solidFill>
              </a:rPr>
              <a:pPr>
                <a:defRPr/>
              </a:pPr>
              <a:t>16</a:t>
            </a:fld>
            <a:endParaRPr lang="zh-CN" altLang="en-US" dirty="0">
              <a:solidFill>
                <a:srgbClr val="BFE7F7">
                  <a:lumMod val="75000"/>
                </a:srgbClr>
              </a:solidFill>
            </a:endParaRPr>
          </a:p>
        </p:txBody>
      </p:sp>
      <p:sp>
        <p:nvSpPr>
          <p:cNvPr id="4" name="TextBox 3"/>
          <p:cNvSpPr txBox="1"/>
          <p:nvPr/>
        </p:nvSpPr>
        <p:spPr>
          <a:xfrm>
            <a:off x="755576" y="1876182"/>
            <a:ext cx="1152128"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文本源</a:t>
            </a:r>
          </a:p>
        </p:txBody>
      </p:sp>
      <p:sp>
        <p:nvSpPr>
          <p:cNvPr id="5" name="圆角矩形 4"/>
          <p:cNvSpPr/>
          <p:nvPr/>
        </p:nvSpPr>
        <p:spPr>
          <a:xfrm>
            <a:off x="572250" y="2722369"/>
            <a:ext cx="1335453" cy="346591"/>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itchFamily="34" charset="-122"/>
                <a:ea typeface="微软雅黑" pitchFamily="34" charset="-122"/>
              </a:rPr>
              <a:t>原始数据</a:t>
            </a:r>
          </a:p>
        </p:txBody>
      </p:sp>
      <p:sp>
        <p:nvSpPr>
          <p:cNvPr id="9" name="矩形 8"/>
          <p:cNvSpPr/>
          <p:nvPr/>
        </p:nvSpPr>
        <p:spPr>
          <a:xfrm>
            <a:off x="2699792" y="1772816"/>
            <a:ext cx="1584176" cy="1944216"/>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TextBox 9"/>
          <p:cNvSpPr txBox="1"/>
          <p:nvPr/>
        </p:nvSpPr>
        <p:spPr>
          <a:xfrm>
            <a:off x="2991130" y="1844824"/>
            <a:ext cx="1152128"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预处理</a:t>
            </a:r>
          </a:p>
        </p:txBody>
      </p:sp>
      <p:sp>
        <p:nvSpPr>
          <p:cNvPr id="11" name="圆角矩形 10"/>
          <p:cNvSpPr/>
          <p:nvPr/>
        </p:nvSpPr>
        <p:spPr>
          <a:xfrm>
            <a:off x="2807804" y="2780928"/>
            <a:ext cx="1335453" cy="346591"/>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itchFamily="34" charset="-122"/>
                <a:ea typeface="微软雅黑" pitchFamily="34" charset="-122"/>
              </a:rPr>
              <a:t>过滤虚词</a:t>
            </a:r>
          </a:p>
        </p:txBody>
      </p:sp>
      <p:sp>
        <p:nvSpPr>
          <p:cNvPr id="12" name="圆角矩形 11"/>
          <p:cNvSpPr/>
          <p:nvPr/>
        </p:nvSpPr>
        <p:spPr>
          <a:xfrm>
            <a:off x="2804499" y="3284984"/>
            <a:ext cx="1335453" cy="346591"/>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itchFamily="34" charset="-122"/>
                <a:ea typeface="微软雅黑" pitchFamily="34" charset="-122"/>
              </a:rPr>
              <a:t>合并词根</a:t>
            </a:r>
          </a:p>
        </p:txBody>
      </p:sp>
      <p:sp>
        <p:nvSpPr>
          <p:cNvPr id="13" name="圆角矩形 12"/>
          <p:cNvSpPr/>
          <p:nvPr/>
        </p:nvSpPr>
        <p:spPr>
          <a:xfrm>
            <a:off x="2804499" y="2290321"/>
            <a:ext cx="1335453" cy="346591"/>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itchFamily="34" charset="-122"/>
                <a:ea typeface="微软雅黑" pitchFamily="34" charset="-122"/>
              </a:rPr>
              <a:t>分词</a:t>
            </a:r>
          </a:p>
        </p:txBody>
      </p:sp>
      <p:sp>
        <p:nvSpPr>
          <p:cNvPr id="15" name="矩形 14"/>
          <p:cNvSpPr/>
          <p:nvPr/>
        </p:nvSpPr>
        <p:spPr>
          <a:xfrm>
            <a:off x="4932040" y="1772816"/>
            <a:ext cx="1584176" cy="1944216"/>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TextBox 15"/>
          <p:cNvSpPr txBox="1"/>
          <p:nvPr/>
        </p:nvSpPr>
        <p:spPr>
          <a:xfrm>
            <a:off x="5148064" y="1844824"/>
            <a:ext cx="1152128"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特征表示</a:t>
            </a:r>
          </a:p>
        </p:txBody>
      </p:sp>
      <p:sp>
        <p:nvSpPr>
          <p:cNvPr id="17" name="圆角矩形 16"/>
          <p:cNvSpPr/>
          <p:nvPr/>
        </p:nvSpPr>
        <p:spPr>
          <a:xfrm>
            <a:off x="5040052" y="2780928"/>
            <a:ext cx="1335453" cy="346591"/>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itchFamily="34" charset="-122"/>
                <a:ea typeface="微软雅黑" pitchFamily="34" charset="-122"/>
              </a:rPr>
              <a:t>计算权值</a:t>
            </a:r>
          </a:p>
        </p:txBody>
      </p:sp>
      <p:sp>
        <p:nvSpPr>
          <p:cNvPr id="18" name="圆角矩形 17"/>
          <p:cNvSpPr/>
          <p:nvPr/>
        </p:nvSpPr>
        <p:spPr>
          <a:xfrm>
            <a:off x="5036747" y="3284984"/>
            <a:ext cx="1335453" cy="346591"/>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itchFamily="34" charset="-122"/>
                <a:ea typeface="微软雅黑" pitchFamily="34" charset="-122"/>
              </a:rPr>
              <a:t>合并特征</a:t>
            </a:r>
          </a:p>
        </p:txBody>
      </p:sp>
      <p:sp>
        <p:nvSpPr>
          <p:cNvPr id="19" name="圆角矩形 18"/>
          <p:cNvSpPr/>
          <p:nvPr/>
        </p:nvSpPr>
        <p:spPr>
          <a:xfrm>
            <a:off x="5036747" y="2290321"/>
            <a:ext cx="1335453" cy="346591"/>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itchFamily="34" charset="-122"/>
                <a:ea typeface="微软雅黑" pitchFamily="34" charset="-122"/>
              </a:rPr>
              <a:t>过滤特征</a:t>
            </a:r>
          </a:p>
        </p:txBody>
      </p:sp>
      <p:sp>
        <p:nvSpPr>
          <p:cNvPr id="20" name="矩形 19"/>
          <p:cNvSpPr/>
          <p:nvPr/>
        </p:nvSpPr>
        <p:spPr>
          <a:xfrm>
            <a:off x="7164288" y="1772816"/>
            <a:ext cx="1584176" cy="1944216"/>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TextBox 20"/>
          <p:cNvSpPr txBox="1"/>
          <p:nvPr/>
        </p:nvSpPr>
        <p:spPr>
          <a:xfrm>
            <a:off x="7380312" y="1844824"/>
            <a:ext cx="1152128"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特征提取</a:t>
            </a:r>
          </a:p>
        </p:txBody>
      </p:sp>
      <p:sp>
        <p:nvSpPr>
          <p:cNvPr id="22" name="圆角矩形 21"/>
          <p:cNvSpPr/>
          <p:nvPr/>
        </p:nvSpPr>
        <p:spPr>
          <a:xfrm>
            <a:off x="7272300" y="2938393"/>
            <a:ext cx="1335453" cy="346591"/>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itchFamily="34" charset="-122"/>
                <a:ea typeface="微软雅黑" pitchFamily="34" charset="-122"/>
              </a:rPr>
              <a:t>权值调整</a:t>
            </a:r>
          </a:p>
        </p:txBody>
      </p:sp>
      <p:sp>
        <p:nvSpPr>
          <p:cNvPr id="24" name="圆角矩形 23"/>
          <p:cNvSpPr/>
          <p:nvPr/>
        </p:nvSpPr>
        <p:spPr>
          <a:xfrm>
            <a:off x="7268995" y="2447786"/>
            <a:ext cx="1335453" cy="346591"/>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itchFamily="34" charset="-122"/>
                <a:ea typeface="微软雅黑" pitchFamily="34" charset="-122"/>
              </a:rPr>
              <a:t>特征约减</a:t>
            </a:r>
          </a:p>
        </p:txBody>
      </p:sp>
      <p:sp>
        <p:nvSpPr>
          <p:cNvPr id="25" name="矩形 24"/>
          <p:cNvSpPr/>
          <p:nvPr/>
        </p:nvSpPr>
        <p:spPr>
          <a:xfrm>
            <a:off x="7164288" y="4221088"/>
            <a:ext cx="1584176" cy="1944216"/>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TextBox 25"/>
          <p:cNvSpPr txBox="1"/>
          <p:nvPr/>
        </p:nvSpPr>
        <p:spPr>
          <a:xfrm>
            <a:off x="7380312" y="4293096"/>
            <a:ext cx="1152128"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文本挖掘</a:t>
            </a:r>
          </a:p>
        </p:txBody>
      </p:sp>
      <p:sp>
        <p:nvSpPr>
          <p:cNvPr id="27" name="圆角矩形 26"/>
          <p:cNvSpPr/>
          <p:nvPr/>
        </p:nvSpPr>
        <p:spPr>
          <a:xfrm>
            <a:off x="7272300" y="5229200"/>
            <a:ext cx="1335453" cy="346591"/>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itchFamily="34" charset="-122"/>
                <a:ea typeface="微软雅黑" pitchFamily="34" charset="-122"/>
              </a:rPr>
              <a:t>文本分类</a:t>
            </a:r>
          </a:p>
        </p:txBody>
      </p:sp>
      <p:sp>
        <p:nvSpPr>
          <p:cNvPr id="28" name="圆角矩形 27"/>
          <p:cNvSpPr/>
          <p:nvPr/>
        </p:nvSpPr>
        <p:spPr>
          <a:xfrm>
            <a:off x="7268995" y="5733256"/>
            <a:ext cx="1335453" cy="346591"/>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itchFamily="34" charset="-122"/>
                <a:ea typeface="微软雅黑" pitchFamily="34" charset="-122"/>
              </a:rPr>
              <a:t>文本聚类</a:t>
            </a:r>
          </a:p>
        </p:txBody>
      </p:sp>
      <p:sp>
        <p:nvSpPr>
          <p:cNvPr id="29" name="圆角矩形 28"/>
          <p:cNvSpPr/>
          <p:nvPr/>
        </p:nvSpPr>
        <p:spPr>
          <a:xfrm>
            <a:off x="7268995" y="4738593"/>
            <a:ext cx="1335453" cy="346591"/>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itchFamily="34" charset="-122"/>
                <a:ea typeface="微软雅黑" pitchFamily="34" charset="-122"/>
              </a:rPr>
              <a:t>关联分析</a:t>
            </a:r>
          </a:p>
        </p:txBody>
      </p:sp>
      <p:sp>
        <p:nvSpPr>
          <p:cNvPr id="30" name="矩形 29"/>
          <p:cNvSpPr/>
          <p:nvPr/>
        </p:nvSpPr>
        <p:spPr>
          <a:xfrm>
            <a:off x="4932040" y="4221088"/>
            <a:ext cx="1584176" cy="1944216"/>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 name="TextBox 30"/>
          <p:cNvSpPr txBox="1"/>
          <p:nvPr/>
        </p:nvSpPr>
        <p:spPr>
          <a:xfrm>
            <a:off x="5148064" y="4293096"/>
            <a:ext cx="1152128"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模式提取</a:t>
            </a:r>
          </a:p>
        </p:txBody>
      </p:sp>
      <p:sp>
        <p:nvSpPr>
          <p:cNvPr id="32" name="圆角矩形 31"/>
          <p:cNvSpPr/>
          <p:nvPr/>
        </p:nvSpPr>
        <p:spPr>
          <a:xfrm>
            <a:off x="5040052" y="5229200"/>
            <a:ext cx="1335453" cy="346591"/>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itchFamily="34" charset="-122"/>
                <a:ea typeface="微软雅黑" pitchFamily="34" charset="-122"/>
              </a:rPr>
              <a:t>分类模式</a:t>
            </a:r>
          </a:p>
        </p:txBody>
      </p:sp>
      <p:sp>
        <p:nvSpPr>
          <p:cNvPr id="33" name="圆角矩形 32"/>
          <p:cNvSpPr/>
          <p:nvPr/>
        </p:nvSpPr>
        <p:spPr>
          <a:xfrm>
            <a:off x="5036747" y="5733256"/>
            <a:ext cx="1335453" cy="346591"/>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itchFamily="34" charset="-122"/>
                <a:ea typeface="微软雅黑" pitchFamily="34" charset="-122"/>
              </a:rPr>
              <a:t>聚类模式</a:t>
            </a:r>
          </a:p>
        </p:txBody>
      </p:sp>
      <p:sp>
        <p:nvSpPr>
          <p:cNvPr id="34" name="圆角矩形 33"/>
          <p:cNvSpPr/>
          <p:nvPr/>
        </p:nvSpPr>
        <p:spPr>
          <a:xfrm>
            <a:off x="5036747" y="4738593"/>
            <a:ext cx="1335453" cy="346591"/>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itchFamily="34" charset="-122"/>
                <a:ea typeface="微软雅黑" pitchFamily="34" charset="-122"/>
              </a:rPr>
              <a:t>关联规则</a:t>
            </a:r>
          </a:p>
        </p:txBody>
      </p:sp>
      <p:sp>
        <p:nvSpPr>
          <p:cNvPr id="35" name="矩形 34"/>
          <p:cNvSpPr/>
          <p:nvPr/>
        </p:nvSpPr>
        <p:spPr>
          <a:xfrm>
            <a:off x="2699792" y="4257092"/>
            <a:ext cx="1584176" cy="1944216"/>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6" name="TextBox 35"/>
          <p:cNvSpPr txBox="1"/>
          <p:nvPr/>
        </p:nvSpPr>
        <p:spPr>
          <a:xfrm>
            <a:off x="2896160" y="4324454"/>
            <a:ext cx="1152128"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结果展示</a:t>
            </a:r>
          </a:p>
        </p:txBody>
      </p:sp>
      <p:sp>
        <p:nvSpPr>
          <p:cNvPr id="37" name="圆角矩形 36"/>
          <p:cNvSpPr/>
          <p:nvPr/>
        </p:nvSpPr>
        <p:spPr>
          <a:xfrm>
            <a:off x="2804498" y="5170641"/>
            <a:ext cx="1335453" cy="346591"/>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itchFamily="34" charset="-122"/>
                <a:ea typeface="微软雅黑" pitchFamily="34" charset="-122"/>
              </a:rPr>
              <a:t>展示界面</a:t>
            </a:r>
          </a:p>
        </p:txBody>
      </p:sp>
      <p:sp>
        <p:nvSpPr>
          <p:cNvPr id="38" name="右箭头 37"/>
          <p:cNvSpPr/>
          <p:nvPr/>
        </p:nvSpPr>
        <p:spPr>
          <a:xfrm>
            <a:off x="2051720" y="2636912"/>
            <a:ext cx="648072" cy="373489"/>
          </a:xfrm>
          <a:prstGeom prst="right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右箭头 38"/>
          <p:cNvSpPr/>
          <p:nvPr/>
        </p:nvSpPr>
        <p:spPr>
          <a:xfrm>
            <a:off x="4283968" y="2636912"/>
            <a:ext cx="648072" cy="373489"/>
          </a:xfrm>
          <a:prstGeom prst="right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右箭头 39"/>
          <p:cNvSpPr/>
          <p:nvPr/>
        </p:nvSpPr>
        <p:spPr>
          <a:xfrm>
            <a:off x="6516216" y="2636912"/>
            <a:ext cx="648072" cy="373489"/>
          </a:xfrm>
          <a:prstGeom prst="right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下箭头 40"/>
          <p:cNvSpPr/>
          <p:nvPr/>
        </p:nvSpPr>
        <p:spPr>
          <a:xfrm>
            <a:off x="7812360" y="3717032"/>
            <a:ext cx="360040" cy="504056"/>
          </a:xfrm>
          <a:prstGeom prst="down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右箭头 41"/>
          <p:cNvSpPr/>
          <p:nvPr/>
        </p:nvSpPr>
        <p:spPr>
          <a:xfrm rot="10800000">
            <a:off x="6516217" y="4999726"/>
            <a:ext cx="648072" cy="373489"/>
          </a:xfrm>
          <a:prstGeom prst="right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右箭头 42"/>
          <p:cNvSpPr/>
          <p:nvPr/>
        </p:nvSpPr>
        <p:spPr>
          <a:xfrm rot="10800000">
            <a:off x="4283968" y="4970447"/>
            <a:ext cx="648072" cy="373489"/>
          </a:xfrm>
          <a:prstGeom prst="right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400050" y="664096"/>
            <a:ext cx="2698175"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文本挖掘的过程</a:t>
            </a:r>
            <a:endParaRPr lang="zh-CN" altLang="en-US" sz="2800" dirty="0"/>
          </a:p>
        </p:txBody>
      </p:sp>
    </p:spTree>
    <p:extLst>
      <p:ext uri="{BB962C8B-B14F-4D97-AF65-F5344CB8AC3E}">
        <p14:creationId xmlns:p14="http://schemas.microsoft.com/office/powerpoint/2010/main" val="312192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383C3F8D-6864-4989-A206-0141958DA00A}"/>
              </a:ext>
            </a:extLst>
          </p:cNvPr>
          <p:cNvSpPr>
            <a:spLocks noGrp="1"/>
          </p:cNvSpPr>
          <p:nvPr>
            <p:ph idx="1"/>
          </p:nvPr>
        </p:nvSpPr>
        <p:spPr/>
        <p:txBody>
          <a:bodyPr/>
          <a:lstStyle/>
          <a:p>
            <a:pPr marL="0" indent="0">
              <a:buNone/>
            </a:pPr>
            <a:r>
              <a:rPr lang="en-US" altLang="zh-CN" dirty="0"/>
              <a:t>1.</a:t>
            </a:r>
            <a:r>
              <a:rPr lang="zh-CN" altLang="en-US" dirty="0"/>
              <a:t>获取文本</a:t>
            </a:r>
            <a:endParaRPr lang="en-US" altLang="zh-CN" dirty="0"/>
          </a:p>
          <a:p>
            <a:pPr marL="0" indent="0">
              <a:lnSpc>
                <a:spcPct val="150000"/>
              </a:lnSpc>
              <a:spcBef>
                <a:spcPts val="600"/>
              </a:spcBef>
              <a:spcAft>
                <a:spcPts val="600"/>
              </a:spcAft>
              <a:buNone/>
            </a:pPr>
            <a:r>
              <a:rPr lang="zh-CN" altLang="en-US" sz="2000" dirty="0">
                <a:latin typeface="楷体" panose="02010609060101010101" pitchFamily="49" charset="-122"/>
                <a:ea typeface="楷体" panose="02010609060101010101" pitchFamily="49" charset="-122"/>
              </a:rPr>
              <a:t>    现有文本数据导入，或者通过如网络爬虫等技术获取网络文本，主要是获取网页</a:t>
            </a:r>
            <a:r>
              <a:rPr lang="en-US" altLang="zh-CN" sz="2000" dirty="0">
                <a:latin typeface="楷体" panose="02010609060101010101" pitchFamily="49" charset="-122"/>
                <a:ea typeface="楷体" panose="02010609060101010101" pitchFamily="49" charset="-122"/>
              </a:rPr>
              <a:t>HTML</a:t>
            </a:r>
            <a:r>
              <a:rPr lang="zh-CN" altLang="en-US" sz="2000" dirty="0">
                <a:latin typeface="楷体" panose="02010609060101010101" pitchFamily="49" charset="-122"/>
                <a:ea typeface="楷体" panose="02010609060101010101" pitchFamily="49" charset="-122"/>
              </a:rPr>
              <a:t>的形式。</a:t>
            </a:r>
            <a:endParaRPr lang="en-US" altLang="zh-CN" sz="2000" dirty="0">
              <a:latin typeface="楷体" panose="02010609060101010101" pitchFamily="49" charset="-122"/>
              <a:ea typeface="楷体" panose="02010609060101010101" pitchFamily="49" charset="-122"/>
            </a:endParaRPr>
          </a:p>
          <a:p>
            <a:pPr marL="0" indent="0">
              <a:buNone/>
            </a:pPr>
            <a:r>
              <a:rPr lang="en-US" altLang="zh-CN" dirty="0"/>
              <a:t>2.</a:t>
            </a:r>
            <a:r>
              <a:rPr lang="zh-CN" altLang="en-US" dirty="0"/>
              <a:t>剔除噪声文档</a:t>
            </a:r>
            <a:endParaRPr lang="en-US" altLang="zh-CN" dirty="0"/>
          </a:p>
          <a:p>
            <a:pPr marL="0" indent="0">
              <a:lnSpc>
                <a:spcPct val="150000"/>
              </a:lnSpc>
              <a:spcBef>
                <a:spcPts val="600"/>
              </a:spcBef>
              <a:spcAft>
                <a:spcPts val="600"/>
              </a:spcAft>
              <a:buNone/>
            </a:pPr>
            <a:r>
              <a:rPr lang="zh-CN" altLang="en-US" sz="2000" dirty="0">
                <a:latin typeface="华文楷体" panose="02010600040101010101" pitchFamily="2" charset="-122"/>
                <a:ea typeface="华文楷体" panose="02010600040101010101" pitchFamily="2" charset="-122"/>
              </a:rPr>
              <a:t>        </a:t>
            </a:r>
            <a:r>
              <a:rPr lang="zh-CN" altLang="en-US" sz="2000" dirty="0">
                <a:latin typeface="楷体" panose="02010609060101010101" pitchFamily="49" charset="-122"/>
                <a:ea typeface="楷体" panose="02010609060101010101" pitchFamily="49" charset="-122"/>
              </a:rPr>
              <a:t>剔除噪声文档以改进挖掘精度，或者在文档数量过多时仅选取一部分样本以提高挖掘效率</a:t>
            </a:r>
            <a:r>
              <a:rPr lang="en-US" altLang="zh-CN" sz="2000" dirty="0">
                <a:latin typeface="楷体" panose="02010609060101010101" pitchFamily="49" charset="-122"/>
                <a:ea typeface="楷体" panose="02010609060101010101" pitchFamily="49" charset="-122"/>
              </a:rPr>
              <a:t>.</a:t>
            </a:r>
          </a:p>
          <a:p>
            <a:pPr marL="0" indent="0">
              <a:lnSpc>
                <a:spcPct val="150000"/>
              </a:lnSpc>
              <a:spcBef>
                <a:spcPts val="600"/>
              </a:spcBef>
              <a:spcAft>
                <a:spcPts val="600"/>
              </a:spcAft>
              <a:buNone/>
            </a:pPr>
            <a:r>
              <a:rPr lang="zh-CN" altLang="en-US" sz="2000" dirty="0">
                <a:latin typeface="楷体" panose="02010609060101010101" pitchFamily="49" charset="-122"/>
                <a:ea typeface="楷体" panose="02010609060101010101" pitchFamily="49" charset="-122"/>
              </a:rPr>
              <a:t>    例如网页中存在很多不必要的信息，比如说一些广告，导航栏，</a:t>
            </a:r>
            <a:r>
              <a:rPr lang="en-US" altLang="zh-CN" sz="2000" dirty="0">
                <a:latin typeface="楷体" panose="02010609060101010101" pitchFamily="49" charset="-122"/>
                <a:ea typeface="楷体" panose="02010609060101010101" pitchFamily="49" charset="-122"/>
              </a:rPr>
              <a:t>html</a:t>
            </a:r>
            <a:r>
              <a:rPr lang="zh-CN" altLang="en-US" sz="2000" dirty="0">
                <a:latin typeface="楷体" panose="02010609060101010101" pitchFamily="49" charset="-122"/>
                <a:ea typeface="楷体" panose="02010609060101010101" pitchFamily="49" charset="-122"/>
              </a:rPr>
              <a:t>、</a:t>
            </a:r>
            <a:r>
              <a:rPr lang="en-US" altLang="zh-CN" sz="2000" dirty="0" err="1">
                <a:latin typeface="楷体" panose="02010609060101010101" pitchFamily="49" charset="-122"/>
                <a:ea typeface="楷体" panose="02010609060101010101" pitchFamily="49" charset="-122"/>
              </a:rPr>
              <a:t>js</a:t>
            </a:r>
            <a:r>
              <a:rPr lang="zh-CN" altLang="en-US" sz="2000" dirty="0">
                <a:latin typeface="楷体" panose="02010609060101010101" pitchFamily="49" charset="-122"/>
                <a:ea typeface="楷体" panose="02010609060101010101" pitchFamily="49" charset="-122"/>
              </a:rPr>
              <a:t>代码，注释等等并不需要的信息，可以删除掉。</a:t>
            </a:r>
            <a:endParaRPr lang="en-US" altLang="zh-CN" sz="2000" dirty="0">
              <a:latin typeface="楷体" panose="02010609060101010101" pitchFamily="49" charset="-122"/>
              <a:ea typeface="楷体" panose="02010609060101010101" pitchFamily="49" charset="-122"/>
            </a:endParaRPr>
          </a:p>
        </p:txBody>
      </p:sp>
      <p:sp>
        <p:nvSpPr>
          <p:cNvPr id="4" name="灯片编号占位符 3">
            <a:extLst>
              <a:ext uri="{FF2B5EF4-FFF2-40B4-BE49-F238E27FC236}">
                <a16:creationId xmlns:a16="http://schemas.microsoft.com/office/drawing/2014/main" id="{DDD29103-E8C7-463B-824B-A90B49CB69EB}"/>
              </a:ext>
            </a:extLst>
          </p:cNvPr>
          <p:cNvSpPr>
            <a:spLocks noGrp="1"/>
          </p:cNvSpPr>
          <p:nvPr>
            <p:ph type="sldNum" sz="quarter" idx="12"/>
          </p:nvPr>
        </p:nvSpPr>
        <p:spPr/>
        <p:txBody>
          <a:bodyPr/>
          <a:lstStyle/>
          <a:p>
            <a:pPr>
              <a:defRPr/>
            </a:pPr>
            <a:fld id="{85011231-81E5-4BA8-9FA8-895B313E0088}" type="slidenum">
              <a:rPr lang="zh-CN" altLang="en-US" smtClean="0"/>
              <a:pPr>
                <a:defRPr/>
              </a:pPr>
              <a:t>17</a:t>
            </a:fld>
            <a:endParaRPr lang="zh-CN" altLang="en-US" dirty="0"/>
          </a:p>
        </p:txBody>
      </p:sp>
      <p:sp>
        <p:nvSpPr>
          <p:cNvPr id="6" name="矩形 5"/>
          <p:cNvSpPr/>
          <p:nvPr/>
        </p:nvSpPr>
        <p:spPr>
          <a:xfrm>
            <a:off x="400050" y="664096"/>
            <a:ext cx="2698175"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文本挖掘的过程</a:t>
            </a:r>
            <a:endParaRPr lang="zh-CN" altLang="en-US" sz="2800" dirty="0"/>
          </a:p>
        </p:txBody>
      </p:sp>
    </p:spTree>
    <p:extLst>
      <p:ext uri="{BB962C8B-B14F-4D97-AF65-F5344CB8AC3E}">
        <p14:creationId xmlns:p14="http://schemas.microsoft.com/office/powerpoint/2010/main" val="3943127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9BB73369-02F4-4E46-A487-233BAD6503C8}"/>
              </a:ext>
            </a:extLst>
          </p:cNvPr>
          <p:cNvSpPr>
            <a:spLocks noGrp="1"/>
          </p:cNvSpPr>
          <p:nvPr>
            <p:ph idx="1"/>
          </p:nvPr>
        </p:nvSpPr>
        <p:spPr>
          <a:xfrm>
            <a:off x="628650" y="1639358"/>
            <a:ext cx="7886700" cy="4351338"/>
          </a:xfrm>
        </p:spPr>
        <p:txBody>
          <a:bodyPr/>
          <a:lstStyle/>
          <a:p>
            <a:pPr marL="0" indent="0">
              <a:buNone/>
            </a:pPr>
            <a:r>
              <a:rPr lang="en-US" altLang="zh-CN" dirty="0"/>
              <a:t>3.</a:t>
            </a:r>
            <a:r>
              <a:rPr lang="zh-CN" altLang="en-US" dirty="0"/>
              <a:t>文本的语言学处理</a:t>
            </a:r>
            <a:endParaRPr lang="en-US" altLang="zh-CN" dirty="0"/>
          </a:p>
          <a:p>
            <a:r>
              <a:rPr lang="zh-CN" altLang="en-US" sz="2400" dirty="0"/>
              <a:t>（</a:t>
            </a:r>
            <a:r>
              <a:rPr lang="en-US" altLang="zh-CN" sz="2400" dirty="0"/>
              <a:t>1</a:t>
            </a:r>
            <a:r>
              <a:rPr lang="zh-CN" altLang="en-US" sz="2400" dirty="0"/>
              <a:t>）分词</a:t>
            </a:r>
            <a:endParaRPr lang="en-US" altLang="zh-CN" sz="2400" dirty="0"/>
          </a:p>
          <a:p>
            <a:pPr marL="0" indent="0">
              <a:buNone/>
            </a:pPr>
            <a:r>
              <a:rPr lang="zh-CN" altLang="en-US" sz="2000" dirty="0">
                <a:latin typeface="楷体" panose="02010609060101010101" pitchFamily="49" charset="-122"/>
                <a:ea typeface="楷体" panose="02010609060101010101" pitchFamily="49" charset="-122"/>
              </a:rPr>
              <a:t>分词就是将连续的字序列按照一定的规范重新组合成词序列的过程。</a:t>
            </a:r>
            <a:endParaRPr lang="en-US" altLang="zh-CN" sz="2000" dirty="0">
              <a:latin typeface="楷体" panose="02010609060101010101" pitchFamily="49" charset="-122"/>
              <a:ea typeface="楷体" panose="02010609060101010101" pitchFamily="49" charset="-122"/>
            </a:endParaRPr>
          </a:p>
          <a:p>
            <a:pPr marL="0" indent="0">
              <a:buNone/>
            </a:pPr>
            <a:endParaRPr lang="zh-CN" altLang="en-US" dirty="0"/>
          </a:p>
        </p:txBody>
      </p:sp>
      <p:sp>
        <p:nvSpPr>
          <p:cNvPr id="4" name="灯片编号占位符 3">
            <a:extLst>
              <a:ext uri="{FF2B5EF4-FFF2-40B4-BE49-F238E27FC236}">
                <a16:creationId xmlns:a16="http://schemas.microsoft.com/office/drawing/2014/main" id="{6CA2BF6D-DAEB-4159-8325-0C5DB562073A}"/>
              </a:ext>
            </a:extLst>
          </p:cNvPr>
          <p:cNvSpPr>
            <a:spLocks noGrp="1"/>
          </p:cNvSpPr>
          <p:nvPr>
            <p:ph type="sldNum" sz="quarter" idx="12"/>
          </p:nvPr>
        </p:nvSpPr>
        <p:spPr/>
        <p:txBody>
          <a:bodyPr/>
          <a:lstStyle/>
          <a:p>
            <a:pPr>
              <a:defRPr/>
            </a:pPr>
            <a:fld id="{85011231-81E5-4BA8-9FA8-895B313E0088}" type="slidenum">
              <a:rPr lang="zh-CN" altLang="en-US" smtClean="0"/>
              <a:pPr>
                <a:defRPr/>
              </a:pPr>
              <a:t>18</a:t>
            </a:fld>
            <a:endParaRPr lang="zh-CN" altLang="en-US" dirty="0"/>
          </a:p>
        </p:txBody>
      </p:sp>
      <p:pic>
        <p:nvPicPr>
          <p:cNvPr id="6" name="图片 5">
            <a:extLst>
              <a:ext uri="{FF2B5EF4-FFF2-40B4-BE49-F238E27FC236}">
                <a16:creationId xmlns:a16="http://schemas.microsoft.com/office/drawing/2014/main" id="{F1492AC3-1C6F-4968-B2E4-557129A53F20}"/>
              </a:ext>
            </a:extLst>
          </p:cNvPr>
          <p:cNvPicPr>
            <a:picLocks noChangeAspect="1"/>
          </p:cNvPicPr>
          <p:nvPr/>
        </p:nvPicPr>
        <p:blipFill>
          <a:blip r:embed="rId2"/>
          <a:stretch>
            <a:fillRect/>
          </a:stretch>
        </p:blipFill>
        <p:spPr>
          <a:xfrm>
            <a:off x="1758656" y="3429000"/>
            <a:ext cx="5727994" cy="1562180"/>
          </a:xfrm>
          <a:prstGeom prst="rect">
            <a:avLst/>
          </a:prstGeom>
        </p:spPr>
      </p:pic>
      <p:sp>
        <p:nvSpPr>
          <p:cNvPr id="7" name="矩形 6">
            <a:extLst>
              <a:ext uri="{FF2B5EF4-FFF2-40B4-BE49-F238E27FC236}">
                <a16:creationId xmlns:a16="http://schemas.microsoft.com/office/drawing/2014/main" id="{7D616669-E3F7-41CE-B867-FD9D22416533}"/>
              </a:ext>
            </a:extLst>
          </p:cNvPr>
          <p:cNvSpPr/>
          <p:nvPr/>
        </p:nvSpPr>
        <p:spPr>
          <a:xfrm>
            <a:off x="1024466" y="5143034"/>
            <a:ext cx="7490883" cy="880947"/>
          </a:xfrm>
          <a:prstGeom prst="rect">
            <a:avLst/>
          </a:prstGeom>
        </p:spPr>
        <p:txBody>
          <a:bodyPr wrap="square">
            <a:spAutoFit/>
          </a:bodyPr>
          <a:lstStyle/>
          <a:p>
            <a:pPr>
              <a:lnSpc>
                <a:spcPct val="150000"/>
              </a:lnSpc>
              <a:spcBef>
                <a:spcPts val="600"/>
              </a:spcBef>
            </a:pPr>
            <a:r>
              <a:rPr lang="zh-CN" altLang="en-US" dirty="0"/>
              <a:t>针对中文分词，出现了很多分词的算法，有最大匹配法、最优匹配法、机械匹配法、逆向匹配法、双向匹配法等等。</a:t>
            </a:r>
          </a:p>
        </p:txBody>
      </p:sp>
      <p:sp>
        <p:nvSpPr>
          <p:cNvPr id="8" name="矩形 7"/>
          <p:cNvSpPr/>
          <p:nvPr/>
        </p:nvSpPr>
        <p:spPr>
          <a:xfrm>
            <a:off x="400050" y="664096"/>
            <a:ext cx="2698175"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文本挖掘的过程</a:t>
            </a:r>
            <a:endParaRPr lang="zh-CN" altLang="en-US" sz="2800" dirty="0"/>
          </a:p>
        </p:txBody>
      </p:sp>
    </p:spTree>
    <p:extLst>
      <p:ext uri="{BB962C8B-B14F-4D97-AF65-F5344CB8AC3E}">
        <p14:creationId xmlns:p14="http://schemas.microsoft.com/office/powerpoint/2010/main" val="1770649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01902" y="1246202"/>
            <a:ext cx="8307120" cy="5326613"/>
          </a:xfrm>
        </p:spPr>
        <p:txBody>
          <a:bodyPr>
            <a:normAutofit lnSpcReduction="10000"/>
          </a:bodyPr>
          <a:lstStyle/>
          <a:p>
            <a:pPr marL="0" indent="0" eaLnBrk="0" hangingPunct="0">
              <a:lnSpc>
                <a:spcPct val="150000"/>
              </a:lnSpc>
              <a:spcBef>
                <a:spcPts val="0"/>
              </a:spcBef>
              <a:buClr>
                <a:srgbClr val="FFFF00"/>
              </a:buClr>
              <a:buSzPct val="75000"/>
              <a:buNone/>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最大匹配法（</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Maximum Matching method, MM</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法）：选取包含</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6-8</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个汉字的符号串作为最大符号串，把最大符号串与词典中的单词条目相匹配，如果不能匹配，就削掉一个汉字继续匹配，直到在词典中找到相应的单词为止。匹配的方向是从右向左。</a:t>
            </a:r>
          </a:p>
          <a:p>
            <a:pPr marL="0" indent="0" eaLnBrk="0" hangingPunct="0">
              <a:lnSpc>
                <a:spcPct val="150000"/>
              </a:lnSpc>
              <a:spcBef>
                <a:spcPts val="0"/>
              </a:spcBef>
              <a:buClr>
                <a:srgbClr val="FFFF00"/>
              </a:buClr>
              <a:buSzPct val="75000"/>
              <a:buNone/>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逆向最大匹配法（</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Reverse Maximum method, RMM</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法）：匹配方向与</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MM</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法相反，是从左向右。实验表明：对于汉语来说，逆向最大匹配法比最大匹配法更有效。</a:t>
            </a:r>
          </a:p>
          <a:p>
            <a:pPr marL="0" indent="0" eaLnBrk="0" hangingPunct="0">
              <a:lnSpc>
                <a:spcPct val="150000"/>
              </a:lnSpc>
              <a:spcBef>
                <a:spcPts val="0"/>
              </a:spcBef>
              <a:buClr>
                <a:srgbClr val="FFFF00"/>
              </a:buClr>
              <a:buSzPct val="75000"/>
              <a:buNone/>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双向匹配法（</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Bi-direction Matching method, BM</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法）：比较</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MM</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法与</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RMM</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法的分词结果，从而决定正确的分词。</a:t>
            </a:r>
          </a:p>
          <a:p>
            <a:pPr marL="0" indent="0" eaLnBrk="0" hangingPunct="0">
              <a:lnSpc>
                <a:spcPct val="150000"/>
              </a:lnSpc>
              <a:spcBef>
                <a:spcPts val="0"/>
              </a:spcBef>
              <a:buClr>
                <a:srgbClr val="FFFF00"/>
              </a:buClr>
              <a:buSzPct val="75000"/>
              <a:buNone/>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最佳匹配法（</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Optimum Matching method, OM</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法）：将词典中的单词按它们在文本中的出现频度的大小排列，高频度的单词排在前，频度低的单词排在后，从而提高匹配的速度。</a:t>
            </a:r>
          </a:p>
          <a:p>
            <a:endParaRPr lang="zh-CN" altLang="en-US" dirty="0"/>
          </a:p>
        </p:txBody>
      </p:sp>
      <p:sp>
        <p:nvSpPr>
          <p:cNvPr id="4" name="灯片编号占位符 3"/>
          <p:cNvSpPr>
            <a:spLocks noGrp="1"/>
          </p:cNvSpPr>
          <p:nvPr>
            <p:ph type="sldNum" sz="quarter" idx="12"/>
          </p:nvPr>
        </p:nvSpPr>
        <p:spPr/>
        <p:txBody>
          <a:bodyPr/>
          <a:lstStyle/>
          <a:p>
            <a:pPr>
              <a:defRPr/>
            </a:pPr>
            <a:fld id="{85011231-81E5-4BA8-9FA8-895B313E0088}" type="slidenum">
              <a:rPr lang="zh-CN" altLang="en-US" smtClean="0"/>
              <a:pPr>
                <a:defRPr/>
              </a:pPr>
              <a:t>19</a:t>
            </a:fld>
            <a:endParaRPr lang="zh-CN" altLang="en-US" dirty="0"/>
          </a:p>
        </p:txBody>
      </p:sp>
      <p:sp>
        <p:nvSpPr>
          <p:cNvPr id="5" name="矩形 4"/>
          <p:cNvSpPr/>
          <p:nvPr/>
        </p:nvSpPr>
        <p:spPr>
          <a:xfrm>
            <a:off x="400050" y="664096"/>
            <a:ext cx="2698175"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文本挖掘的过程</a:t>
            </a:r>
            <a:endParaRPr lang="zh-CN" altLang="en-US" sz="2800" dirty="0"/>
          </a:p>
        </p:txBody>
      </p:sp>
    </p:spTree>
    <p:extLst>
      <p:ext uri="{BB962C8B-B14F-4D97-AF65-F5344CB8AC3E}">
        <p14:creationId xmlns:p14="http://schemas.microsoft.com/office/powerpoint/2010/main" val="3526860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9DE3DED-3F24-4590-9FAB-57E90B20A3D5}" type="datetime1">
              <a:rPr lang="zh-CN" altLang="en-US"/>
              <a:pPr/>
              <a:t>2021/12/16</a:t>
            </a:fld>
            <a:endParaRPr lang="en-US" altLang="zh-CN" dirty="0"/>
          </a:p>
        </p:txBody>
      </p:sp>
      <p:sp>
        <p:nvSpPr>
          <p:cNvPr id="5" name="灯片编号占位符 5"/>
          <p:cNvSpPr>
            <a:spLocks noGrp="1"/>
          </p:cNvSpPr>
          <p:nvPr>
            <p:ph type="sldNum" sz="quarter" idx="12"/>
          </p:nvPr>
        </p:nvSpPr>
        <p:spPr/>
        <p:txBody>
          <a:bodyPr/>
          <a:lstStyle/>
          <a:p>
            <a:fld id="{549BDDCE-1C2D-4731-A58F-543883936252}" type="slidenum">
              <a:rPr lang="en-US" altLang="zh-CN"/>
              <a:pPr/>
              <a:t>2</a:t>
            </a:fld>
            <a:endParaRPr lang="en-US" altLang="zh-CN"/>
          </a:p>
        </p:txBody>
      </p:sp>
      <p:sp>
        <p:nvSpPr>
          <p:cNvPr id="8194" name="Rectangle 2"/>
          <p:cNvSpPr>
            <a:spLocks noGrp="1" noChangeArrowheads="1"/>
          </p:cNvSpPr>
          <p:nvPr>
            <p:ph type="title"/>
          </p:nvPr>
        </p:nvSpPr>
        <p:spPr>
          <a:xfrm>
            <a:off x="420420" y="93522"/>
            <a:ext cx="7886700" cy="1325563"/>
          </a:xfrm>
        </p:spPr>
        <p:txBody>
          <a:bodyPr>
            <a:normAutofit/>
          </a:bodyPr>
          <a:lstStyle/>
          <a:p>
            <a:r>
              <a:rPr lang="zh-CN" altLang="en-US" sz="2800" dirty="0">
                <a:latin typeface="微软雅黑" panose="020B0503020204020204" pitchFamily="34" charset="-122"/>
                <a:ea typeface="微软雅黑" panose="020B0503020204020204" pitchFamily="34" charset="-122"/>
              </a:rPr>
              <a:t>主要内容</a:t>
            </a:r>
          </a:p>
        </p:txBody>
      </p:sp>
      <p:sp>
        <p:nvSpPr>
          <p:cNvPr id="504835" name="Rectangle 3"/>
          <p:cNvSpPr>
            <a:spLocks noGrp="1" noChangeArrowheads="1"/>
          </p:cNvSpPr>
          <p:nvPr>
            <p:ph type="body" idx="1"/>
          </p:nvPr>
        </p:nvSpPr>
        <p:spPr>
          <a:xfrm>
            <a:off x="628650" y="1637468"/>
            <a:ext cx="8128000" cy="41148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a:bodyPr>
          <a:lstStyle/>
          <a:p>
            <a:pPr marL="531813" indent="-531813">
              <a:lnSpc>
                <a:spcPct val="150000"/>
              </a:lnSpc>
              <a:spcBef>
                <a:spcPts val="600"/>
              </a:spcBef>
            </a:pPr>
            <a:r>
              <a:rPr lang="zh-CN" altLang="en-US" dirty="0">
                <a:solidFill>
                  <a:schemeClr val="hlink"/>
                </a:solidFill>
                <a:latin typeface="微软雅黑" panose="020B0503020204020204" pitchFamily="34" charset="-122"/>
                <a:ea typeface="微软雅黑" panose="020B0503020204020204" pitchFamily="34" charset="-122"/>
              </a:rPr>
              <a:t>文本挖掘的背景</a:t>
            </a:r>
            <a:endParaRPr lang="en-US" altLang="zh-CN" dirty="0">
              <a:solidFill>
                <a:schemeClr val="hlink"/>
              </a:solidFill>
              <a:latin typeface="微软雅黑" panose="020B0503020204020204" pitchFamily="34" charset="-122"/>
              <a:ea typeface="微软雅黑" panose="020B0503020204020204" pitchFamily="34" charset="-122"/>
            </a:endParaRPr>
          </a:p>
          <a:p>
            <a:pPr marL="531813" indent="-531813">
              <a:lnSpc>
                <a:spcPct val="150000"/>
              </a:lnSpc>
              <a:spcBef>
                <a:spcPts val="600"/>
              </a:spcBef>
            </a:pPr>
            <a:r>
              <a:rPr lang="zh-CN" altLang="en-US" dirty="0">
                <a:latin typeface="微软雅黑" panose="020B0503020204020204" pitchFamily="34" charset="-122"/>
                <a:ea typeface="微软雅黑" panose="020B0503020204020204" pitchFamily="34" charset="-122"/>
              </a:rPr>
              <a:t>文本挖掘的应用</a:t>
            </a:r>
          </a:p>
          <a:p>
            <a:pPr marL="531813" indent="-531813">
              <a:lnSpc>
                <a:spcPct val="150000"/>
              </a:lnSpc>
              <a:spcBef>
                <a:spcPts val="600"/>
              </a:spcBef>
            </a:pPr>
            <a:r>
              <a:rPr lang="zh-CN" altLang="en-US" dirty="0">
                <a:latin typeface="微软雅黑" panose="020B0503020204020204" pitchFamily="34" charset="-122"/>
                <a:ea typeface="微软雅黑" panose="020B0503020204020204" pitchFamily="34" charset="-122"/>
              </a:rPr>
              <a:t>文本挖掘的过程</a:t>
            </a:r>
            <a:endParaRPr lang="en-US" altLang="zh-CN" dirty="0">
              <a:latin typeface="微软雅黑" panose="020B0503020204020204" pitchFamily="34" charset="-122"/>
              <a:ea typeface="微软雅黑" panose="020B0503020204020204" pitchFamily="34" charset="-122"/>
            </a:endParaRPr>
          </a:p>
          <a:p>
            <a:pPr marL="531813" indent="-531813">
              <a:lnSpc>
                <a:spcPct val="150000"/>
              </a:lnSpc>
              <a:spcBef>
                <a:spcPts val="600"/>
              </a:spcBef>
            </a:pPr>
            <a:r>
              <a:rPr lang="zh-CN" altLang="en-US" dirty="0">
                <a:latin typeface="微软雅黑" panose="020B0503020204020204" pitchFamily="34" charset="-122"/>
                <a:ea typeface="微软雅黑" panose="020B0503020204020204" pitchFamily="34" charset="-122"/>
              </a:rPr>
              <a:t>案例</a:t>
            </a:r>
          </a:p>
        </p:txBody>
      </p:sp>
    </p:spTree>
    <p:extLst>
      <p:ext uri="{BB962C8B-B14F-4D97-AF65-F5344CB8AC3E}">
        <p14:creationId xmlns:p14="http://schemas.microsoft.com/office/powerpoint/2010/main" val="3021213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9BB73369-02F4-4E46-A487-233BAD6503C8}"/>
              </a:ext>
            </a:extLst>
          </p:cNvPr>
          <p:cNvSpPr>
            <a:spLocks noGrp="1"/>
          </p:cNvSpPr>
          <p:nvPr>
            <p:ph idx="1"/>
          </p:nvPr>
        </p:nvSpPr>
        <p:spPr>
          <a:xfrm>
            <a:off x="628650" y="1639358"/>
            <a:ext cx="7886700" cy="4351338"/>
          </a:xfrm>
        </p:spPr>
        <p:txBody>
          <a:bodyPr/>
          <a:lstStyle/>
          <a:p>
            <a:pPr marL="0" indent="0">
              <a:buNone/>
            </a:pPr>
            <a:r>
              <a:rPr lang="en-US" altLang="zh-CN" dirty="0"/>
              <a:t>3.</a:t>
            </a:r>
            <a:r>
              <a:rPr lang="zh-CN" altLang="en-US" dirty="0"/>
              <a:t>文本的语言学处理</a:t>
            </a:r>
            <a:endParaRPr lang="en-US" altLang="zh-CN" dirty="0"/>
          </a:p>
          <a:p>
            <a:r>
              <a:rPr lang="zh-CN" altLang="en-US" sz="2400" dirty="0"/>
              <a:t>（</a:t>
            </a:r>
            <a:r>
              <a:rPr lang="en-US" altLang="zh-CN" sz="2400" dirty="0"/>
              <a:t>2</a:t>
            </a:r>
            <a:r>
              <a:rPr lang="zh-CN" altLang="en-US" sz="2400" dirty="0"/>
              <a:t>）去停用词</a:t>
            </a:r>
            <a:endParaRPr lang="en-US" altLang="zh-CN" sz="2400" dirty="0"/>
          </a:p>
          <a:p>
            <a:pPr marL="0" indent="0">
              <a:lnSpc>
                <a:spcPct val="150000"/>
              </a:lnSpc>
              <a:buNone/>
            </a:pPr>
            <a:r>
              <a:rPr lang="zh-CN" altLang="en-US" sz="2000" dirty="0">
                <a:latin typeface="楷体" panose="02010609060101010101" pitchFamily="49" charset="-122"/>
                <a:ea typeface="楷体" panose="02010609060101010101" pitchFamily="49" charset="-122"/>
              </a:rPr>
              <a:t>   比如说句号、是、的等词，没有什么实际的意义，具体去那些词要结合实际情况。</a:t>
            </a:r>
            <a:endParaRPr lang="en-US" altLang="zh-CN" sz="2000" dirty="0">
              <a:latin typeface="楷体" panose="02010609060101010101" pitchFamily="49" charset="-122"/>
              <a:ea typeface="楷体" panose="02010609060101010101" pitchFamily="49" charset="-122"/>
            </a:endParaRPr>
          </a:p>
        </p:txBody>
      </p:sp>
      <p:sp>
        <p:nvSpPr>
          <p:cNvPr id="4" name="灯片编号占位符 3">
            <a:extLst>
              <a:ext uri="{FF2B5EF4-FFF2-40B4-BE49-F238E27FC236}">
                <a16:creationId xmlns:a16="http://schemas.microsoft.com/office/drawing/2014/main" id="{6CA2BF6D-DAEB-4159-8325-0C5DB562073A}"/>
              </a:ext>
            </a:extLst>
          </p:cNvPr>
          <p:cNvSpPr>
            <a:spLocks noGrp="1"/>
          </p:cNvSpPr>
          <p:nvPr>
            <p:ph type="sldNum" sz="quarter" idx="12"/>
          </p:nvPr>
        </p:nvSpPr>
        <p:spPr/>
        <p:txBody>
          <a:bodyPr/>
          <a:lstStyle/>
          <a:p>
            <a:pPr>
              <a:defRPr/>
            </a:pPr>
            <a:fld id="{85011231-81E5-4BA8-9FA8-895B313E0088}" type="slidenum">
              <a:rPr lang="zh-CN" altLang="en-US" smtClean="0"/>
              <a:pPr>
                <a:defRPr/>
              </a:pPr>
              <a:t>20</a:t>
            </a:fld>
            <a:endParaRPr lang="zh-CN" altLang="en-US" dirty="0"/>
          </a:p>
        </p:txBody>
      </p:sp>
      <p:sp>
        <p:nvSpPr>
          <p:cNvPr id="6" name="矩形 5"/>
          <p:cNvSpPr/>
          <p:nvPr/>
        </p:nvSpPr>
        <p:spPr>
          <a:xfrm>
            <a:off x="400050" y="664096"/>
            <a:ext cx="2698175"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文本挖掘的过程</a:t>
            </a:r>
            <a:endParaRPr lang="zh-CN" altLang="en-US" sz="2800" dirty="0"/>
          </a:p>
        </p:txBody>
      </p:sp>
    </p:spTree>
    <p:extLst>
      <p:ext uri="{BB962C8B-B14F-4D97-AF65-F5344CB8AC3E}">
        <p14:creationId xmlns:p14="http://schemas.microsoft.com/office/powerpoint/2010/main" val="973365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9BB73369-02F4-4E46-A487-233BAD6503C8}"/>
              </a:ext>
            </a:extLst>
          </p:cNvPr>
          <p:cNvSpPr>
            <a:spLocks noGrp="1"/>
          </p:cNvSpPr>
          <p:nvPr>
            <p:ph idx="1"/>
          </p:nvPr>
        </p:nvSpPr>
        <p:spPr>
          <a:xfrm>
            <a:off x="628650" y="1639358"/>
            <a:ext cx="7886700" cy="4351338"/>
          </a:xfrm>
        </p:spPr>
        <p:txBody>
          <a:bodyPr/>
          <a:lstStyle/>
          <a:p>
            <a:pPr marL="0" indent="0">
              <a:buNone/>
            </a:pPr>
            <a:r>
              <a:rPr lang="en-US" altLang="zh-CN" dirty="0"/>
              <a:t>3.</a:t>
            </a:r>
            <a:r>
              <a:rPr lang="zh-CN" altLang="en-US" dirty="0"/>
              <a:t>文本的语言学处理</a:t>
            </a:r>
            <a:endParaRPr lang="en-US" altLang="zh-CN" dirty="0"/>
          </a:p>
          <a:p>
            <a:r>
              <a:rPr lang="zh-CN" altLang="en-US" sz="2400" dirty="0"/>
              <a:t>（</a:t>
            </a:r>
            <a:r>
              <a:rPr lang="en-US" altLang="zh-CN" sz="2400" dirty="0"/>
              <a:t>3</a:t>
            </a:r>
            <a:r>
              <a:rPr lang="zh-CN" altLang="en-US" sz="2400" dirty="0"/>
              <a:t>）词性标注</a:t>
            </a:r>
            <a:endParaRPr lang="en-US" altLang="zh-CN" sz="2400" dirty="0"/>
          </a:p>
          <a:p>
            <a:pPr marL="0" indent="0">
              <a:buNone/>
            </a:pPr>
            <a:endParaRPr lang="zh-CN" altLang="en-US" dirty="0"/>
          </a:p>
        </p:txBody>
      </p:sp>
      <p:sp>
        <p:nvSpPr>
          <p:cNvPr id="4" name="灯片编号占位符 3">
            <a:extLst>
              <a:ext uri="{FF2B5EF4-FFF2-40B4-BE49-F238E27FC236}">
                <a16:creationId xmlns:a16="http://schemas.microsoft.com/office/drawing/2014/main" id="{6CA2BF6D-DAEB-4159-8325-0C5DB562073A}"/>
              </a:ext>
            </a:extLst>
          </p:cNvPr>
          <p:cNvSpPr>
            <a:spLocks noGrp="1"/>
          </p:cNvSpPr>
          <p:nvPr>
            <p:ph type="sldNum" sz="quarter" idx="12"/>
          </p:nvPr>
        </p:nvSpPr>
        <p:spPr/>
        <p:txBody>
          <a:bodyPr/>
          <a:lstStyle/>
          <a:p>
            <a:pPr>
              <a:defRPr/>
            </a:pPr>
            <a:fld id="{85011231-81E5-4BA8-9FA8-895B313E0088}" type="slidenum">
              <a:rPr lang="zh-CN" altLang="en-US" smtClean="0"/>
              <a:pPr>
                <a:defRPr/>
              </a:pPr>
              <a:t>21</a:t>
            </a:fld>
            <a:endParaRPr lang="zh-CN" altLang="en-US" dirty="0"/>
          </a:p>
        </p:txBody>
      </p:sp>
      <p:pic>
        <p:nvPicPr>
          <p:cNvPr id="2" name="图片 1">
            <a:extLst>
              <a:ext uri="{FF2B5EF4-FFF2-40B4-BE49-F238E27FC236}">
                <a16:creationId xmlns:a16="http://schemas.microsoft.com/office/drawing/2014/main" id="{40819C2E-FE20-41A1-A539-80331638AD9A}"/>
              </a:ext>
            </a:extLst>
          </p:cNvPr>
          <p:cNvPicPr>
            <a:picLocks noChangeAspect="1"/>
          </p:cNvPicPr>
          <p:nvPr/>
        </p:nvPicPr>
        <p:blipFill>
          <a:blip r:embed="rId2"/>
          <a:stretch>
            <a:fillRect/>
          </a:stretch>
        </p:blipFill>
        <p:spPr>
          <a:xfrm>
            <a:off x="1496329" y="2824615"/>
            <a:ext cx="5982007" cy="3003704"/>
          </a:xfrm>
          <a:prstGeom prst="rect">
            <a:avLst/>
          </a:prstGeom>
        </p:spPr>
      </p:pic>
      <p:sp>
        <p:nvSpPr>
          <p:cNvPr id="7" name="矩形 6"/>
          <p:cNvSpPr/>
          <p:nvPr/>
        </p:nvSpPr>
        <p:spPr>
          <a:xfrm>
            <a:off x="400050" y="664096"/>
            <a:ext cx="2698175"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文本挖掘的过程</a:t>
            </a:r>
            <a:endParaRPr lang="zh-CN" altLang="en-US" sz="2800" dirty="0"/>
          </a:p>
        </p:txBody>
      </p:sp>
    </p:spTree>
    <p:extLst>
      <p:ext uri="{BB962C8B-B14F-4D97-AF65-F5344CB8AC3E}">
        <p14:creationId xmlns:p14="http://schemas.microsoft.com/office/powerpoint/2010/main" val="3878168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6CA2BF6D-DAEB-4159-8325-0C5DB562073A}"/>
              </a:ext>
            </a:extLst>
          </p:cNvPr>
          <p:cNvSpPr>
            <a:spLocks noGrp="1"/>
          </p:cNvSpPr>
          <p:nvPr>
            <p:ph type="sldNum" sz="quarter" idx="12"/>
          </p:nvPr>
        </p:nvSpPr>
        <p:spPr/>
        <p:txBody>
          <a:bodyPr/>
          <a:lstStyle/>
          <a:p>
            <a:pPr>
              <a:defRPr/>
            </a:pPr>
            <a:fld id="{85011231-81E5-4BA8-9FA8-895B313E0088}" type="slidenum">
              <a:rPr lang="zh-CN" altLang="en-US" smtClean="0"/>
              <a:pPr>
                <a:defRPr/>
              </a:pPr>
              <a:t>22</a:t>
            </a:fld>
            <a:endParaRPr lang="zh-CN" altLang="en-US" dirty="0"/>
          </a:p>
        </p:txBody>
      </p:sp>
      <p:sp>
        <p:nvSpPr>
          <p:cNvPr id="8" name="矩形 7">
            <a:extLst>
              <a:ext uri="{FF2B5EF4-FFF2-40B4-BE49-F238E27FC236}">
                <a16:creationId xmlns:a16="http://schemas.microsoft.com/office/drawing/2014/main" id="{FF0CABE4-2FCC-4980-B7A3-C58708D00B4A}"/>
              </a:ext>
            </a:extLst>
          </p:cNvPr>
          <p:cNvSpPr/>
          <p:nvPr/>
        </p:nvSpPr>
        <p:spPr>
          <a:xfrm>
            <a:off x="872066" y="1328214"/>
            <a:ext cx="7643283" cy="4759957"/>
          </a:xfrm>
          <a:prstGeom prst="rect">
            <a:avLst/>
          </a:prstGeom>
        </p:spPr>
        <p:txBody>
          <a:bodyPr wrap="square">
            <a:spAutoFit/>
          </a:bodyPr>
          <a:lstStyle/>
          <a:p>
            <a:r>
              <a:rPr lang="en-US" altLang="zh-CN" sz="2800" dirty="0"/>
              <a:t>4.</a:t>
            </a:r>
            <a:r>
              <a:rPr lang="zh-CN" altLang="en-US" sz="2800" dirty="0"/>
              <a:t>文本的数学处理</a:t>
            </a:r>
            <a:r>
              <a:rPr lang="en-US" altLang="zh-CN" sz="2800" dirty="0"/>
              <a:t>-</a:t>
            </a:r>
            <a:r>
              <a:rPr lang="zh-CN" altLang="en-US" sz="2800" dirty="0"/>
              <a:t>特征提取</a:t>
            </a:r>
            <a:endParaRPr lang="en-US" altLang="zh-CN" sz="2800" dirty="0"/>
          </a:p>
          <a:p>
            <a:pPr>
              <a:lnSpc>
                <a:spcPct val="150000"/>
              </a:lnSpc>
            </a:pPr>
            <a:r>
              <a:rPr lang="zh-CN" altLang="en-US" sz="2000" dirty="0">
                <a:latin typeface="楷体" panose="02010609060101010101" pitchFamily="49" charset="-122"/>
                <a:ea typeface="楷体" panose="02010609060101010101" pitchFamily="49" charset="-122"/>
              </a:rPr>
              <a:t>    希望获取到的词汇，既能保留文本的信息，同时又能反映它们的相对重要性。如果对所有词语都保留，维度会特别高，矩阵将会变得特别稀疏，严重影响到挖掘结果。</a:t>
            </a:r>
            <a:endParaRPr lang="en-US" altLang="zh-CN" sz="2000" dirty="0">
              <a:latin typeface="楷体" panose="02010609060101010101" pitchFamily="49" charset="-122"/>
              <a:ea typeface="楷体" panose="02010609060101010101" pitchFamily="49" charset="-122"/>
            </a:endParaRPr>
          </a:p>
          <a:p>
            <a:pPr>
              <a:lnSpc>
                <a:spcPct val="150000"/>
              </a:lnSpc>
              <a:spcBef>
                <a:spcPts val="1200"/>
              </a:spcBef>
            </a:pPr>
            <a:r>
              <a:rPr lang="zh-CN" altLang="en-US" sz="2000" dirty="0"/>
              <a:t>（</a:t>
            </a:r>
            <a:r>
              <a:rPr lang="en-US" altLang="zh-CN" sz="2000" dirty="0"/>
              <a:t>1</a:t>
            </a:r>
            <a:r>
              <a:rPr lang="zh-CN" altLang="en-US" sz="2000" dirty="0"/>
              <a:t>）用映射或变换的方法把原始特征变换为较少的新特征；</a:t>
            </a:r>
          </a:p>
          <a:p>
            <a:pPr>
              <a:lnSpc>
                <a:spcPct val="150000"/>
              </a:lnSpc>
              <a:spcBef>
                <a:spcPts val="1200"/>
              </a:spcBef>
            </a:pPr>
            <a:r>
              <a:rPr lang="zh-CN" altLang="en-US" sz="2000" dirty="0"/>
              <a:t>（</a:t>
            </a:r>
            <a:r>
              <a:rPr lang="en-US" altLang="zh-CN" sz="2000" dirty="0"/>
              <a:t>2</a:t>
            </a:r>
            <a:r>
              <a:rPr lang="zh-CN" altLang="en-US" sz="2000" dirty="0"/>
              <a:t>）从原始特征中挑选出一些最具代表性的特征；</a:t>
            </a:r>
          </a:p>
          <a:p>
            <a:pPr>
              <a:lnSpc>
                <a:spcPct val="150000"/>
              </a:lnSpc>
              <a:spcBef>
                <a:spcPts val="1200"/>
              </a:spcBef>
            </a:pPr>
            <a:r>
              <a:rPr lang="zh-CN" altLang="en-US" sz="2000" dirty="0"/>
              <a:t>（</a:t>
            </a:r>
            <a:r>
              <a:rPr lang="en-US" altLang="zh-CN" sz="2000" dirty="0"/>
              <a:t>3</a:t>
            </a:r>
            <a:r>
              <a:rPr lang="zh-CN" altLang="en-US" sz="2000" dirty="0"/>
              <a:t>）根据专家的知识挑选最有影响的特征；</a:t>
            </a:r>
          </a:p>
          <a:p>
            <a:pPr>
              <a:lnSpc>
                <a:spcPct val="150000"/>
              </a:lnSpc>
              <a:spcBef>
                <a:spcPts val="1200"/>
              </a:spcBef>
            </a:pPr>
            <a:r>
              <a:rPr lang="zh-CN" altLang="en-US" sz="2000" dirty="0"/>
              <a:t>（</a:t>
            </a:r>
            <a:r>
              <a:rPr lang="en-US" altLang="zh-CN" sz="2000" dirty="0"/>
              <a:t>4</a:t>
            </a:r>
            <a:r>
              <a:rPr lang="zh-CN" altLang="en-US" sz="2000" dirty="0"/>
              <a:t>）用数学的方法进行选取，找出最具分类信息的特征</a:t>
            </a:r>
          </a:p>
          <a:p>
            <a:pPr>
              <a:lnSpc>
                <a:spcPct val="150000"/>
              </a:lnSpc>
            </a:pPr>
            <a:endParaRPr lang="zh-CN" altLang="en-US" sz="2000" dirty="0">
              <a:latin typeface="楷体" panose="02010609060101010101" pitchFamily="49" charset="-122"/>
              <a:ea typeface="楷体" panose="02010609060101010101" pitchFamily="49" charset="-122"/>
            </a:endParaRPr>
          </a:p>
        </p:txBody>
      </p:sp>
      <p:sp>
        <p:nvSpPr>
          <p:cNvPr id="6" name="矩形 5"/>
          <p:cNvSpPr/>
          <p:nvPr/>
        </p:nvSpPr>
        <p:spPr>
          <a:xfrm>
            <a:off x="400050" y="664096"/>
            <a:ext cx="2698175"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文本挖掘的过程</a:t>
            </a:r>
            <a:endParaRPr lang="zh-CN" altLang="en-US" sz="2800" dirty="0"/>
          </a:p>
        </p:txBody>
      </p:sp>
    </p:spTree>
    <p:extLst>
      <p:ext uri="{BB962C8B-B14F-4D97-AF65-F5344CB8AC3E}">
        <p14:creationId xmlns:p14="http://schemas.microsoft.com/office/powerpoint/2010/main" val="4063986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6CA2BF6D-DAEB-4159-8325-0C5DB562073A}"/>
              </a:ext>
            </a:extLst>
          </p:cNvPr>
          <p:cNvSpPr>
            <a:spLocks noGrp="1"/>
          </p:cNvSpPr>
          <p:nvPr>
            <p:ph type="sldNum" sz="quarter" idx="12"/>
          </p:nvPr>
        </p:nvSpPr>
        <p:spPr/>
        <p:txBody>
          <a:bodyPr/>
          <a:lstStyle/>
          <a:p>
            <a:pPr>
              <a:defRPr/>
            </a:pPr>
            <a:fld id="{85011231-81E5-4BA8-9FA8-895B313E0088}" type="slidenum">
              <a:rPr lang="zh-CN" altLang="en-US" smtClean="0"/>
              <a:pPr>
                <a:defRPr/>
              </a:pPr>
              <a:t>23</a:t>
            </a:fld>
            <a:endParaRPr lang="zh-CN" altLang="en-US" dirty="0"/>
          </a:p>
        </p:txBody>
      </p:sp>
      <p:sp>
        <p:nvSpPr>
          <p:cNvPr id="8" name="矩形 7">
            <a:extLst>
              <a:ext uri="{FF2B5EF4-FFF2-40B4-BE49-F238E27FC236}">
                <a16:creationId xmlns:a16="http://schemas.microsoft.com/office/drawing/2014/main" id="{FF0CABE4-2FCC-4980-B7A3-C58708D00B4A}"/>
              </a:ext>
            </a:extLst>
          </p:cNvPr>
          <p:cNvSpPr/>
          <p:nvPr/>
        </p:nvSpPr>
        <p:spPr>
          <a:xfrm>
            <a:off x="872066" y="1328214"/>
            <a:ext cx="7643283" cy="1985159"/>
          </a:xfrm>
          <a:prstGeom prst="rect">
            <a:avLst/>
          </a:prstGeom>
        </p:spPr>
        <p:txBody>
          <a:bodyPr wrap="square">
            <a:spAutoFit/>
          </a:bodyPr>
          <a:lstStyle/>
          <a:p>
            <a:r>
              <a:rPr lang="en-US" altLang="zh-CN" sz="2800" dirty="0"/>
              <a:t>5.</a:t>
            </a:r>
            <a:r>
              <a:rPr lang="zh-CN" altLang="en-US" sz="2800" dirty="0"/>
              <a:t>分类聚类</a:t>
            </a:r>
            <a:r>
              <a:rPr lang="en-US" altLang="zh-CN" sz="2800" dirty="0"/>
              <a:t>/</a:t>
            </a:r>
            <a:r>
              <a:rPr lang="zh-CN" altLang="en-US" sz="2800" dirty="0"/>
              <a:t>分类</a:t>
            </a:r>
            <a:endParaRPr lang="en-US" altLang="zh-CN" sz="2800" dirty="0"/>
          </a:p>
          <a:p>
            <a:pPr>
              <a:spcBef>
                <a:spcPts val="600"/>
              </a:spcBef>
            </a:pPr>
            <a:r>
              <a:rPr lang="zh-CN" altLang="en-US" sz="2000" dirty="0">
                <a:latin typeface="楷体" panose="02010609060101010101" pitchFamily="49" charset="-122"/>
                <a:ea typeface="楷体" panose="02010609060101010101" pitchFamily="49" charset="-122"/>
              </a:rPr>
              <a:t>    文本聚类利用各种算法进行挖掘，比如说如果要对文本集进行分类，分类常用的方法有：简单贝叶斯分类法，矩阵变换法、</a:t>
            </a:r>
            <a:r>
              <a:rPr lang="en-US" altLang="zh-CN" sz="2000" dirty="0">
                <a:latin typeface="楷体" panose="02010609060101010101" pitchFamily="49" charset="-122"/>
                <a:ea typeface="楷体" panose="02010609060101010101" pitchFamily="49" charset="-122"/>
              </a:rPr>
              <a:t>K-</a:t>
            </a:r>
            <a:r>
              <a:rPr lang="zh-CN" altLang="en-US" sz="2000" dirty="0">
                <a:latin typeface="楷体" panose="02010609060101010101" pitchFamily="49" charset="-122"/>
                <a:ea typeface="楷体" panose="02010609060101010101" pitchFamily="49" charset="-122"/>
              </a:rPr>
              <a:t>最近邻参照分类算法以及支持向量机分类方法等。</a:t>
            </a:r>
            <a:endParaRPr lang="en-US" altLang="zh-CN" sz="2000" dirty="0">
              <a:latin typeface="楷体" panose="02010609060101010101" pitchFamily="49" charset="-122"/>
              <a:ea typeface="楷体" panose="02010609060101010101" pitchFamily="49" charset="-122"/>
            </a:endParaRPr>
          </a:p>
          <a:p>
            <a:pPr>
              <a:lnSpc>
                <a:spcPct val="150000"/>
              </a:lnSpc>
            </a:pPr>
            <a:r>
              <a:rPr lang="zh-CN" altLang="en-US" sz="2000" dirty="0">
                <a:latin typeface="楷体" panose="02010609060101010101" pitchFamily="49" charset="-122"/>
                <a:ea typeface="楷体" panose="02010609060101010101" pitchFamily="49" charset="-122"/>
              </a:rPr>
              <a:t>    </a:t>
            </a:r>
          </a:p>
        </p:txBody>
      </p:sp>
      <p:pic>
        <p:nvPicPr>
          <p:cNvPr id="2" name="图片 1">
            <a:extLst>
              <a:ext uri="{FF2B5EF4-FFF2-40B4-BE49-F238E27FC236}">
                <a16:creationId xmlns:a16="http://schemas.microsoft.com/office/drawing/2014/main" id="{D2268E33-9A33-4CB4-9B16-E0BF947BDCA9}"/>
              </a:ext>
            </a:extLst>
          </p:cNvPr>
          <p:cNvPicPr>
            <a:picLocks noChangeAspect="1"/>
          </p:cNvPicPr>
          <p:nvPr/>
        </p:nvPicPr>
        <p:blipFill>
          <a:blip r:embed="rId2"/>
          <a:stretch>
            <a:fillRect/>
          </a:stretch>
        </p:blipFill>
        <p:spPr>
          <a:xfrm>
            <a:off x="2526120" y="3149014"/>
            <a:ext cx="4769095" cy="2972386"/>
          </a:xfrm>
          <a:prstGeom prst="rect">
            <a:avLst/>
          </a:prstGeom>
        </p:spPr>
      </p:pic>
      <p:sp>
        <p:nvSpPr>
          <p:cNvPr id="7" name="矩形 6"/>
          <p:cNvSpPr/>
          <p:nvPr/>
        </p:nvSpPr>
        <p:spPr>
          <a:xfrm>
            <a:off x="400050" y="664096"/>
            <a:ext cx="2698175"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文本挖掘的过程</a:t>
            </a:r>
            <a:endParaRPr lang="zh-CN" altLang="en-US" sz="2800" dirty="0"/>
          </a:p>
        </p:txBody>
      </p:sp>
    </p:spTree>
    <p:extLst>
      <p:ext uri="{BB962C8B-B14F-4D97-AF65-F5344CB8AC3E}">
        <p14:creationId xmlns:p14="http://schemas.microsoft.com/office/powerpoint/2010/main" val="3825654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1"/>
          <p:cNvSpPr>
            <a:spLocks noGrp="1"/>
          </p:cNvSpPr>
          <p:nvPr>
            <p:ph type="dt" sz="half" idx="10"/>
          </p:nvPr>
        </p:nvSpPr>
        <p:spPr/>
        <p:txBody>
          <a:bodyPr/>
          <a:lstStyle/>
          <a:p>
            <a:fld id="{32A3430F-4AAA-46A8-88CE-6E29672EA8DE}" type="datetime1">
              <a:rPr lang="zh-CN" altLang="en-US"/>
              <a:pPr/>
              <a:t>2021/12/16</a:t>
            </a:fld>
            <a:endParaRPr lang="en-US" altLang="zh-CN"/>
          </a:p>
        </p:txBody>
      </p:sp>
      <p:sp>
        <p:nvSpPr>
          <p:cNvPr id="5" name="灯片编号占位符 3"/>
          <p:cNvSpPr>
            <a:spLocks noGrp="1"/>
          </p:cNvSpPr>
          <p:nvPr>
            <p:ph type="sldNum" sz="quarter" idx="12"/>
          </p:nvPr>
        </p:nvSpPr>
        <p:spPr/>
        <p:txBody>
          <a:bodyPr/>
          <a:lstStyle/>
          <a:p>
            <a:fld id="{206F4E73-6871-4C57-8EE8-0F09B9A5D57B}" type="slidenum">
              <a:rPr lang="en-US" altLang="zh-CN"/>
              <a:pPr/>
              <a:t>24</a:t>
            </a:fld>
            <a:endParaRPr lang="en-US" altLang="zh-CN"/>
          </a:p>
        </p:txBody>
      </p:sp>
      <p:sp>
        <p:nvSpPr>
          <p:cNvPr id="5123" name="Rectangle 3"/>
          <p:cNvSpPr>
            <a:spLocks noGrp="1" noChangeArrowheads="1"/>
          </p:cNvSpPr>
          <p:nvPr>
            <p:ph type="body" idx="4294967295"/>
          </p:nvPr>
        </p:nvSpPr>
        <p:spPr>
          <a:xfrm>
            <a:off x="628650" y="1825624"/>
            <a:ext cx="7886700" cy="4895851"/>
          </a:xfrm>
        </p:spPr>
        <p:txBody>
          <a:bodyPr>
            <a:normAutofit lnSpcReduction="10000"/>
          </a:bodyPr>
          <a:lstStyle/>
          <a:p>
            <a:pPr marL="0" indent="0">
              <a:lnSpc>
                <a:spcPct val="150000"/>
              </a:lnSpc>
              <a:spcBef>
                <a:spcPts val="0"/>
              </a:spcBef>
              <a:buNone/>
            </a:pPr>
            <a:r>
              <a:rPr lang="zh-CN" altLang="en-US" sz="2000" dirty="0">
                <a:latin typeface="微软雅黑" panose="020B0503020204020204" pitchFamily="34" charset="-122"/>
                <a:ea typeface="微软雅黑" panose="020B0503020204020204" pitchFamily="34" charset="-122"/>
              </a:rPr>
              <a:t>文本分类是给定分类体系，将文本分到某个或者某几个类别中。</a:t>
            </a:r>
          </a:p>
          <a:p>
            <a:pPr marL="957263" lvl="1" indent="-423863">
              <a:lnSpc>
                <a:spcPct val="150000"/>
              </a:lnSpc>
              <a:spcBef>
                <a:spcPts val="0"/>
              </a:spcBef>
            </a:pPr>
            <a:r>
              <a:rPr lang="zh-CN" altLang="en-US" sz="2000" dirty="0">
                <a:latin typeface="微软雅黑" panose="020B0503020204020204" pitchFamily="34" charset="-122"/>
                <a:ea typeface="微软雅黑" panose="020B0503020204020204" pitchFamily="34" charset="-122"/>
              </a:rPr>
              <a:t>分类体系一般人工构造</a:t>
            </a:r>
          </a:p>
          <a:p>
            <a:pPr marL="1311275" lvl="2" indent="-352425">
              <a:lnSpc>
                <a:spcPct val="150000"/>
              </a:lnSpc>
              <a:spcBef>
                <a:spcPts val="0"/>
              </a:spcBef>
            </a:pPr>
            <a:r>
              <a:rPr lang="zh-CN" altLang="en-US" sz="2000" dirty="0">
                <a:latin typeface="微软雅黑" panose="020B0503020204020204" pitchFamily="34" charset="-122"/>
                <a:ea typeface="微软雅黑" panose="020B0503020204020204" pitchFamily="34" charset="-122"/>
              </a:rPr>
              <a:t>政治、体育、军事</a:t>
            </a:r>
          </a:p>
          <a:p>
            <a:pPr marL="1311275" lvl="2" indent="-352425">
              <a:lnSpc>
                <a:spcPct val="150000"/>
              </a:lnSpc>
              <a:spcBef>
                <a:spcPts val="0"/>
              </a:spcBef>
            </a:pPr>
            <a:r>
              <a:rPr lang="zh-CN" altLang="en-US" sz="2000" dirty="0">
                <a:latin typeface="微软雅黑" panose="020B0503020204020204" pitchFamily="34" charset="-122"/>
                <a:ea typeface="微软雅黑" panose="020B0503020204020204" pitchFamily="34" charset="-122"/>
              </a:rPr>
              <a:t>中美关系、恐怖事件</a:t>
            </a:r>
          </a:p>
          <a:p>
            <a:pPr marL="957263" lvl="1" indent="-423863">
              <a:lnSpc>
                <a:spcPct val="150000"/>
              </a:lnSpc>
              <a:spcBef>
                <a:spcPts val="0"/>
              </a:spcBef>
            </a:pPr>
            <a:r>
              <a:rPr lang="zh-CN" altLang="en-US" sz="2000" dirty="0">
                <a:latin typeface="微软雅黑" panose="020B0503020204020204" pitchFamily="34" charset="-122"/>
                <a:ea typeface="微软雅黑" panose="020B0503020204020204" pitchFamily="34" charset="-122"/>
              </a:rPr>
              <a:t>分类系统可以是层次结构</a:t>
            </a:r>
            <a:endParaRPr lang="en-US" altLang="zh-CN" sz="2000" dirty="0">
              <a:latin typeface="微软雅黑" panose="020B0503020204020204" pitchFamily="34" charset="-122"/>
              <a:ea typeface="微软雅黑" panose="020B0503020204020204" pitchFamily="34" charset="-122"/>
            </a:endParaRPr>
          </a:p>
          <a:p>
            <a:pPr marL="957263" lvl="1" indent="-423863">
              <a:lnSpc>
                <a:spcPct val="150000"/>
              </a:lnSpc>
              <a:spcBef>
                <a:spcPts val="0"/>
              </a:spcBef>
            </a:pPr>
            <a:r>
              <a:rPr lang="zh-CN" altLang="en-US" sz="2000" dirty="0">
                <a:latin typeface="微软雅黑" panose="020B0503020204020204" pitchFamily="34" charset="-122"/>
                <a:ea typeface="微软雅黑" panose="020B0503020204020204" pitchFamily="34" charset="-122"/>
              </a:rPr>
              <a:t>分类模式</a:t>
            </a:r>
          </a:p>
          <a:p>
            <a:pPr marL="1311275" lvl="2" indent="-352425">
              <a:lnSpc>
                <a:spcPct val="150000"/>
              </a:lnSpc>
              <a:spcBef>
                <a:spcPts val="0"/>
              </a:spcBef>
            </a:pP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类问题，属于或不属于</a:t>
            </a:r>
            <a:r>
              <a:rPr lang="en-US" altLang="zh-CN" sz="2000" dirty="0">
                <a:latin typeface="微软雅黑" panose="020B0503020204020204" pitchFamily="34" charset="-122"/>
                <a:ea typeface="微软雅黑" panose="020B0503020204020204" pitchFamily="34" charset="-122"/>
              </a:rPr>
              <a:t>(binary)</a:t>
            </a:r>
          </a:p>
          <a:p>
            <a:pPr marL="1311275" lvl="2" indent="-352425">
              <a:lnSpc>
                <a:spcPct val="150000"/>
              </a:lnSpc>
              <a:spcBef>
                <a:spcPts val="0"/>
              </a:spcBef>
            </a:pPr>
            <a:r>
              <a:rPr lang="zh-CN" altLang="en-US" sz="2000" dirty="0">
                <a:latin typeface="微软雅黑" panose="020B0503020204020204" pitchFamily="34" charset="-122"/>
                <a:ea typeface="微软雅黑" panose="020B0503020204020204" pitchFamily="34" charset="-122"/>
              </a:rPr>
              <a:t>多类问题，多个类别</a:t>
            </a:r>
            <a:r>
              <a:rPr lang="en-US" altLang="zh-CN" sz="2000" dirty="0">
                <a:latin typeface="微软雅黑" panose="020B0503020204020204" pitchFamily="34" charset="-122"/>
                <a:ea typeface="微软雅黑" panose="020B0503020204020204" pitchFamily="34" charset="-122"/>
              </a:rPr>
              <a:t>(multi-class)</a:t>
            </a:r>
            <a:r>
              <a:rPr lang="zh-CN" altLang="en-US" sz="2000" dirty="0">
                <a:latin typeface="微软雅黑" panose="020B0503020204020204" pitchFamily="34" charset="-122"/>
                <a:ea typeface="微软雅黑" panose="020B0503020204020204" pitchFamily="34" charset="-122"/>
              </a:rPr>
              <a:t>，可拆分成</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类问题</a:t>
            </a:r>
          </a:p>
          <a:p>
            <a:pPr marL="1311275" lvl="2" indent="-352425">
              <a:lnSpc>
                <a:spcPct val="150000"/>
              </a:lnSpc>
              <a:spcBef>
                <a:spcPts val="0"/>
              </a:spcBef>
            </a:pPr>
            <a:r>
              <a:rPr lang="zh-CN" altLang="en-US" sz="2000" dirty="0">
                <a:latin typeface="微软雅黑" panose="020B0503020204020204" pitchFamily="34" charset="-122"/>
                <a:ea typeface="微软雅黑" panose="020B0503020204020204" pitchFamily="34" charset="-122"/>
              </a:rPr>
              <a:t>一个文本可以属于多类</a:t>
            </a:r>
            <a:r>
              <a:rPr lang="en-US" altLang="zh-CN" sz="2000" dirty="0">
                <a:latin typeface="微软雅黑" panose="020B0503020204020204" pitchFamily="34" charset="-122"/>
                <a:ea typeface="微软雅黑" panose="020B0503020204020204" pitchFamily="34" charset="-122"/>
              </a:rPr>
              <a:t>(multi-label)</a:t>
            </a:r>
          </a:p>
          <a:p>
            <a:pPr marL="957263" lvl="1" indent="-423863">
              <a:lnSpc>
                <a:spcPct val="150000"/>
              </a:lnSpc>
              <a:spcBef>
                <a:spcPts val="0"/>
              </a:spcBef>
            </a:pPr>
            <a:r>
              <a:rPr lang="zh-CN" altLang="en-US" sz="2000" dirty="0">
                <a:latin typeface="微软雅黑" panose="020B0503020204020204" pitchFamily="34" charset="-122"/>
                <a:ea typeface="微软雅黑" panose="020B0503020204020204" pitchFamily="34" charset="-122"/>
              </a:rPr>
              <a:t>这里讲的分类主要基于内容</a:t>
            </a:r>
          </a:p>
          <a:p>
            <a:pPr marL="957263" lvl="1" indent="-423863">
              <a:lnSpc>
                <a:spcPct val="150000"/>
              </a:lnSpc>
              <a:spcBef>
                <a:spcPts val="0"/>
              </a:spcBef>
            </a:pPr>
            <a:r>
              <a:rPr lang="zh-CN" altLang="en-US" sz="2000" dirty="0">
                <a:latin typeface="微软雅黑" panose="020B0503020204020204" pitchFamily="34" charset="-122"/>
                <a:ea typeface="微软雅黑" panose="020B0503020204020204" pitchFamily="34" charset="-122"/>
              </a:rPr>
              <a:t>很多分类体系</a:t>
            </a:r>
            <a:r>
              <a:rPr lang="en-US" altLang="zh-CN" sz="2000" dirty="0">
                <a:latin typeface="微软雅黑" panose="020B0503020204020204" pitchFamily="34" charset="-122"/>
                <a:ea typeface="微软雅黑" panose="020B0503020204020204" pitchFamily="34" charset="-122"/>
              </a:rPr>
              <a:t>: Reuters</a:t>
            </a:r>
            <a:r>
              <a:rPr lang="zh-CN" altLang="en-US" sz="2000" dirty="0">
                <a:latin typeface="微软雅黑" panose="020B0503020204020204" pitchFamily="34" charset="-122"/>
                <a:ea typeface="微软雅黑" panose="020B0503020204020204" pitchFamily="34" charset="-122"/>
              </a:rPr>
              <a:t>分类体系、中图分类</a:t>
            </a:r>
          </a:p>
        </p:txBody>
      </p:sp>
      <p:sp>
        <p:nvSpPr>
          <p:cNvPr id="6" name="矩形 5"/>
          <p:cNvSpPr/>
          <p:nvPr/>
        </p:nvSpPr>
        <p:spPr>
          <a:xfrm>
            <a:off x="400050" y="664096"/>
            <a:ext cx="2698175"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文本挖掘的过程</a:t>
            </a:r>
            <a:endParaRPr lang="zh-CN" altLang="en-US" sz="2800" dirty="0"/>
          </a:p>
        </p:txBody>
      </p:sp>
      <p:sp>
        <p:nvSpPr>
          <p:cNvPr id="2" name="矩形 1"/>
          <p:cNvSpPr/>
          <p:nvPr/>
        </p:nvSpPr>
        <p:spPr>
          <a:xfrm>
            <a:off x="851894" y="1276905"/>
            <a:ext cx="2752677" cy="523220"/>
          </a:xfrm>
          <a:prstGeom prst="rect">
            <a:avLst/>
          </a:prstGeom>
        </p:spPr>
        <p:txBody>
          <a:bodyPr wrap="none">
            <a:spAutoFit/>
          </a:bodyPr>
          <a:lstStyle/>
          <a:p>
            <a:r>
              <a:rPr lang="en-US" altLang="zh-CN" sz="2800" dirty="0"/>
              <a:t>5.</a:t>
            </a:r>
            <a:r>
              <a:rPr lang="zh-CN" altLang="en-US" sz="2800" dirty="0"/>
              <a:t>分类聚类</a:t>
            </a:r>
            <a:r>
              <a:rPr lang="en-US" altLang="zh-CN" sz="2800" dirty="0"/>
              <a:t>/</a:t>
            </a:r>
            <a:r>
              <a:rPr lang="zh-CN" altLang="en-US" sz="2800" dirty="0"/>
              <a:t>分类</a:t>
            </a:r>
            <a:endParaRPr lang="en-US" altLang="zh-CN" sz="2800" dirty="0"/>
          </a:p>
        </p:txBody>
      </p:sp>
    </p:spTree>
    <p:extLst>
      <p:ext uri="{BB962C8B-B14F-4D97-AF65-F5344CB8AC3E}">
        <p14:creationId xmlns:p14="http://schemas.microsoft.com/office/powerpoint/2010/main" val="2975281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日期占位符 1"/>
          <p:cNvSpPr>
            <a:spLocks noGrp="1"/>
          </p:cNvSpPr>
          <p:nvPr>
            <p:ph type="dt" sz="half" idx="10"/>
          </p:nvPr>
        </p:nvSpPr>
        <p:spPr/>
        <p:txBody>
          <a:bodyPr/>
          <a:lstStyle/>
          <a:p>
            <a:fld id="{5C9246B8-33E8-4EAC-9B26-63EA8BB04592}" type="datetime1">
              <a:rPr lang="zh-CN" altLang="en-US"/>
              <a:pPr/>
              <a:t>2021/12/16</a:t>
            </a:fld>
            <a:endParaRPr lang="en-US" altLang="zh-CN"/>
          </a:p>
        </p:txBody>
      </p:sp>
      <p:sp>
        <p:nvSpPr>
          <p:cNvPr id="38" name="灯片编号占位符 3"/>
          <p:cNvSpPr>
            <a:spLocks noGrp="1"/>
          </p:cNvSpPr>
          <p:nvPr>
            <p:ph type="sldNum" sz="quarter" idx="12"/>
          </p:nvPr>
        </p:nvSpPr>
        <p:spPr/>
        <p:txBody>
          <a:bodyPr/>
          <a:lstStyle/>
          <a:p>
            <a:fld id="{62223EE7-8A07-4123-AD4B-51D34B905ECC}" type="slidenum">
              <a:rPr lang="en-US" altLang="zh-CN"/>
              <a:pPr/>
              <a:t>25</a:t>
            </a:fld>
            <a:endParaRPr lang="en-US" altLang="zh-CN"/>
          </a:p>
        </p:txBody>
      </p:sp>
      <p:sp>
        <p:nvSpPr>
          <p:cNvPr id="10242" name="Rectangle 2"/>
          <p:cNvSpPr>
            <a:spLocks noGrp="1" noChangeArrowheads="1"/>
          </p:cNvSpPr>
          <p:nvPr>
            <p:ph type="title" idx="4294967295"/>
          </p:nvPr>
        </p:nvSpPr>
        <p:spPr>
          <a:xfrm>
            <a:off x="3416440" y="5765518"/>
            <a:ext cx="2082628" cy="485132"/>
          </a:xfrm>
        </p:spPr>
        <p:txBody>
          <a:bodyPr anchor="ctr">
            <a:normAutofit/>
          </a:bodyPr>
          <a:lstStyle/>
          <a:p>
            <a:r>
              <a:rPr lang="zh-CN" altLang="en-US" sz="2000" dirty="0">
                <a:effectLst>
                  <a:outerShdw blurRad="38100" dist="38100" dir="2700000" algn="tl">
                    <a:srgbClr val="C0C0C0"/>
                  </a:outerShdw>
                </a:effectLst>
              </a:rPr>
              <a:t>文本分类的过程</a:t>
            </a:r>
          </a:p>
        </p:txBody>
      </p:sp>
      <p:grpSp>
        <p:nvGrpSpPr>
          <p:cNvPr id="306179" name="Group 41"/>
          <p:cNvGrpSpPr>
            <a:grpSpLocks/>
          </p:cNvGrpSpPr>
          <p:nvPr/>
        </p:nvGrpSpPr>
        <p:grpSpPr bwMode="auto">
          <a:xfrm>
            <a:off x="628650" y="1148092"/>
            <a:ext cx="7370762" cy="4610100"/>
            <a:chOff x="480" y="1114"/>
            <a:chExt cx="4643" cy="2904"/>
          </a:xfrm>
        </p:grpSpPr>
        <p:sp>
          <p:nvSpPr>
            <p:cNvPr id="306180" name="Rectangle 5"/>
            <p:cNvSpPr>
              <a:spLocks noChangeArrowheads="1"/>
            </p:cNvSpPr>
            <p:nvPr/>
          </p:nvSpPr>
          <p:spPr bwMode="auto">
            <a:xfrm>
              <a:off x="3059" y="1488"/>
              <a:ext cx="2064" cy="1344"/>
            </a:xfrm>
            <a:prstGeom prst="rect">
              <a:avLst/>
            </a:prstGeom>
            <a:noFill/>
            <a:ln w="12700">
              <a:solidFill>
                <a:schemeClr val="tx1"/>
              </a:solidFill>
              <a:prstDash val="lg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0" hangingPunct="0">
                <a:lnSpc>
                  <a:spcPct val="90000"/>
                </a:lnSpc>
              </a:pPr>
              <a:endParaRPr kumimoji="0" lang="zh-CN" altLang="zh-CN" sz="3200" b="1">
                <a:solidFill>
                  <a:schemeClr val="bg2"/>
                </a:solidFill>
                <a:latin typeface="Arial" panose="020B0604020202020204" pitchFamily="34" charset="0"/>
                <a:ea typeface="黑体" panose="02010609060101010101" pitchFamily="49" charset="-122"/>
              </a:endParaRPr>
            </a:p>
          </p:txBody>
        </p:sp>
        <p:sp>
          <p:nvSpPr>
            <p:cNvPr id="306181" name="Rectangle 6"/>
            <p:cNvSpPr>
              <a:spLocks noChangeArrowheads="1"/>
            </p:cNvSpPr>
            <p:nvPr/>
          </p:nvSpPr>
          <p:spPr bwMode="auto">
            <a:xfrm>
              <a:off x="803" y="1488"/>
              <a:ext cx="2112" cy="1344"/>
            </a:xfrm>
            <a:prstGeom prst="rect">
              <a:avLst/>
            </a:prstGeom>
            <a:noFill/>
            <a:ln w="12700">
              <a:solidFill>
                <a:schemeClr val="tx1"/>
              </a:solidFill>
              <a:prstDash val="lg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0" hangingPunct="0">
                <a:lnSpc>
                  <a:spcPct val="90000"/>
                </a:lnSpc>
              </a:pPr>
              <a:endParaRPr kumimoji="0" lang="zh-CN" altLang="zh-CN" sz="3200" b="1">
                <a:solidFill>
                  <a:schemeClr val="bg2"/>
                </a:solidFill>
                <a:latin typeface="Arial" panose="020B0604020202020204" pitchFamily="34" charset="0"/>
                <a:ea typeface="黑体" panose="02010609060101010101" pitchFamily="49" charset="-122"/>
              </a:endParaRPr>
            </a:p>
          </p:txBody>
        </p:sp>
        <p:sp>
          <p:nvSpPr>
            <p:cNvPr id="306182" name="Rectangle 7"/>
            <p:cNvSpPr>
              <a:spLocks noChangeArrowheads="1"/>
            </p:cNvSpPr>
            <p:nvPr/>
          </p:nvSpPr>
          <p:spPr bwMode="auto">
            <a:xfrm>
              <a:off x="803" y="2880"/>
              <a:ext cx="4320" cy="768"/>
            </a:xfrm>
            <a:prstGeom prst="rect">
              <a:avLst/>
            </a:prstGeom>
            <a:noFill/>
            <a:ln w="12700">
              <a:solidFill>
                <a:schemeClr val="tx1"/>
              </a:solidFill>
              <a:prstDash val="lg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0" hangingPunct="0">
                <a:lnSpc>
                  <a:spcPct val="90000"/>
                </a:lnSpc>
              </a:pPr>
              <a:endParaRPr kumimoji="0" lang="zh-CN" altLang="zh-CN" sz="3200" b="1">
                <a:solidFill>
                  <a:schemeClr val="bg2"/>
                </a:solidFill>
                <a:latin typeface="Arial" panose="020B0604020202020204" pitchFamily="34" charset="0"/>
                <a:ea typeface="黑体" panose="02010609060101010101" pitchFamily="49" charset="-122"/>
              </a:endParaRPr>
            </a:p>
          </p:txBody>
        </p:sp>
        <p:sp>
          <p:nvSpPr>
            <p:cNvPr id="306183" name="AutoShape 8"/>
            <p:cNvSpPr>
              <a:spLocks/>
            </p:cNvSpPr>
            <p:nvPr/>
          </p:nvSpPr>
          <p:spPr bwMode="auto">
            <a:xfrm>
              <a:off x="1447" y="1152"/>
              <a:ext cx="1008" cy="197"/>
            </a:xfrm>
            <a:prstGeom prst="borderCallout2">
              <a:avLst>
                <a:gd name="adj1" fmla="val 36546"/>
                <a:gd name="adj2" fmla="val 104764"/>
                <a:gd name="adj3" fmla="val 36546"/>
                <a:gd name="adj4" fmla="val 104764"/>
                <a:gd name="adj5" fmla="val 171065"/>
                <a:gd name="adj6" fmla="val 117958"/>
              </a:avLst>
            </a:prstGeom>
            <a:solidFill>
              <a:srgbClr val="FFD6C9"/>
            </a:solidFill>
            <a:ln w="9525">
              <a:solidFill>
                <a:schemeClr val="tx1"/>
              </a:solidFill>
              <a:miter lim="800000"/>
              <a:headEnd/>
              <a:tailEnd/>
            </a:ln>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0" hangingPunct="0">
                <a:lnSpc>
                  <a:spcPct val="90000"/>
                </a:lnSpc>
              </a:pPr>
              <a:r>
                <a:rPr kumimoji="0" lang="zh-CN" altLang="en-US" sz="1600" b="1">
                  <a:solidFill>
                    <a:schemeClr val="hlink"/>
                  </a:solidFill>
                  <a:latin typeface="Arial" panose="020B0604020202020204" pitchFamily="34" charset="0"/>
                </a:rPr>
                <a:t>文本表示</a:t>
              </a:r>
            </a:p>
          </p:txBody>
        </p:sp>
        <p:sp>
          <p:nvSpPr>
            <p:cNvPr id="306184" name="AutoShape 9"/>
            <p:cNvSpPr>
              <a:spLocks/>
            </p:cNvSpPr>
            <p:nvPr/>
          </p:nvSpPr>
          <p:spPr bwMode="auto">
            <a:xfrm>
              <a:off x="3232" y="1139"/>
              <a:ext cx="1173" cy="197"/>
            </a:xfrm>
            <a:prstGeom prst="borderCallout2">
              <a:avLst>
                <a:gd name="adj1" fmla="val 36546"/>
                <a:gd name="adj2" fmla="val 104093"/>
                <a:gd name="adj3" fmla="val 36546"/>
                <a:gd name="adj4" fmla="val 104093"/>
                <a:gd name="adj5" fmla="val 175125"/>
                <a:gd name="adj6" fmla="val 118671"/>
              </a:avLst>
            </a:prstGeom>
            <a:solidFill>
              <a:srgbClr val="FFD6C9"/>
            </a:solidFill>
            <a:ln w="9525">
              <a:solidFill>
                <a:schemeClr val="tx1"/>
              </a:solidFill>
              <a:miter lim="800000"/>
              <a:headEnd/>
              <a:tailEnd/>
            </a:ln>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0" hangingPunct="0">
                <a:lnSpc>
                  <a:spcPct val="90000"/>
                </a:lnSpc>
              </a:pPr>
              <a:r>
                <a:rPr kumimoji="0" lang="zh-CN" altLang="en-US" sz="1600" b="1">
                  <a:solidFill>
                    <a:schemeClr val="hlink"/>
                  </a:solidFill>
                  <a:latin typeface="Arial" panose="020B0604020202020204" pitchFamily="34" charset="0"/>
                </a:rPr>
                <a:t>训练过程</a:t>
              </a:r>
            </a:p>
          </p:txBody>
        </p:sp>
        <p:sp>
          <p:nvSpPr>
            <p:cNvPr id="306185" name="AutoShape 10"/>
            <p:cNvSpPr>
              <a:spLocks/>
            </p:cNvSpPr>
            <p:nvPr/>
          </p:nvSpPr>
          <p:spPr bwMode="auto">
            <a:xfrm>
              <a:off x="480" y="3821"/>
              <a:ext cx="1008" cy="197"/>
            </a:xfrm>
            <a:prstGeom prst="borderCallout2">
              <a:avLst>
                <a:gd name="adj1" fmla="val 36546"/>
                <a:gd name="adj2" fmla="val 104764"/>
                <a:gd name="adj3" fmla="val 36546"/>
                <a:gd name="adj4" fmla="val 104764"/>
                <a:gd name="adj5" fmla="val -83250"/>
                <a:gd name="adj6" fmla="val 117958"/>
              </a:avLst>
            </a:prstGeom>
            <a:solidFill>
              <a:srgbClr val="FFD6C9"/>
            </a:solidFill>
            <a:ln w="9525">
              <a:solidFill>
                <a:schemeClr val="tx1"/>
              </a:solidFill>
              <a:miter lim="800000"/>
              <a:headEnd/>
              <a:tailEnd/>
            </a:ln>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0" hangingPunct="0">
                <a:lnSpc>
                  <a:spcPct val="90000"/>
                </a:lnSpc>
              </a:pPr>
              <a:endParaRPr kumimoji="0" lang="zh-CN" altLang="zh-CN" sz="3200" b="1">
                <a:solidFill>
                  <a:schemeClr val="bg2"/>
                </a:solidFill>
                <a:latin typeface="Arial" panose="020B0604020202020204" pitchFamily="34" charset="0"/>
                <a:ea typeface="굴림" panose="020B0600000101010101" pitchFamily="34" charset="-127"/>
              </a:endParaRPr>
            </a:p>
          </p:txBody>
        </p:sp>
        <p:sp>
          <p:nvSpPr>
            <p:cNvPr id="306186" name="Text Box 11"/>
            <p:cNvSpPr txBox="1">
              <a:spLocks noChangeArrowheads="1"/>
            </p:cNvSpPr>
            <p:nvPr/>
          </p:nvSpPr>
          <p:spPr bwMode="auto">
            <a:xfrm>
              <a:off x="480" y="3801"/>
              <a:ext cx="96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0" hangingPunct="0">
                <a:lnSpc>
                  <a:spcPct val="90000"/>
                </a:lnSpc>
              </a:pPr>
              <a:r>
                <a:rPr kumimoji="0" lang="zh-CN" altLang="en-US" sz="1600" b="1">
                  <a:solidFill>
                    <a:schemeClr val="hlink"/>
                  </a:solidFill>
                  <a:latin typeface="Arial" panose="020B0604020202020204" pitchFamily="34" charset="0"/>
                </a:rPr>
                <a:t>分类过程</a:t>
              </a:r>
              <a:endParaRPr kumimoji="0" lang="ko-KR" altLang="en-US" sz="1600" b="1">
                <a:solidFill>
                  <a:schemeClr val="hlink"/>
                </a:solidFill>
                <a:latin typeface="Arial" panose="020B0604020202020204" pitchFamily="34" charset="0"/>
              </a:endParaRPr>
            </a:p>
          </p:txBody>
        </p:sp>
        <p:sp>
          <p:nvSpPr>
            <p:cNvPr id="10253" name="Text Box 13"/>
            <p:cNvSpPr txBox="1">
              <a:spLocks noChangeArrowheads="1"/>
            </p:cNvSpPr>
            <p:nvPr/>
          </p:nvSpPr>
          <p:spPr bwMode="auto">
            <a:xfrm>
              <a:off x="1476" y="1114"/>
              <a:ext cx="972" cy="231"/>
            </a:xfrm>
            <a:prstGeom prst="rect">
              <a:avLst/>
            </a:prstGeom>
            <a:noFill/>
            <a:ln w="9525">
              <a:noFill/>
              <a:miter lim="800000"/>
              <a:headEnd/>
              <a:tailEnd/>
            </a:ln>
            <a:effectLst/>
          </p:spPr>
          <p:txBody>
            <a:bodyPr>
              <a:spAutoFit/>
            </a:bodyPr>
            <a:lstStyle/>
            <a:p>
              <a:pPr eaLnBrk="0" hangingPunct="0">
                <a:lnSpc>
                  <a:spcPct val="90000"/>
                </a:lnSpc>
                <a:defRPr/>
              </a:pPr>
              <a:endParaRPr lang="ko-KR" altLang="en-US" b="1">
                <a:solidFill>
                  <a:schemeClr val="bg2"/>
                </a:solidFill>
                <a:effectLst>
                  <a:outerShdw blurRad="38100" dist="38100" dir="2700000" algn="tl">
                    <a:srgbClr val="000000"/>
                  </a:outerShdw>
                </a:effectLst>
                <a:latin typeface="Arial" charset="0"/>
                <a:ea typeface="굴림" pitchFamily="34" charset="-127"/>
              </a:endParaRPr>
            </a:p>
          </p:txBody>
        </p:sp>
        <p:grpSp>
          <p:nvGrpSpPr>
            <p:cNvPr id="306188" name="Group 14"/>
            <p:cNvGrpSpPr>
              <a:grpSpLocks/>
            </p:cNvGrpSpPr>
            <p:nvPr/>
          </p:nvGrpSpPr>
          <p:grpSpPr bwMode="auto">
            <a:xfrm>
              <a:off x="851" y="1536"/>
              <a:ext cx="2208" cy="1248"/>
              <a:chOff x="851" y="1536"/>
              <a:chExt cx="2208" cy="1248"/>
            </a:xfrm>
          </p:grpSpPr>
          <p:sp>
            <p:nvSpPr>
              <p:cNvPr id="10255" name="AutoShape 15"/>
              <p:cNvSpPr>
                <a:spLocks noChangeArrowheads="1"/>
              </p:cNvSpPr>
              <p:nvPr/>
            </p:nvSpPr>
            <p:spPr bwMode="auto">
              <a:xfrm>
                <a:off x="995" y="1728"/>
                <a:ext cx="432" cy="432"/>
              </a:xfrm>
              <a:prstGeom prst="foldedCorner">
                <a:avLst>
                  <a:gd name="adj" fmla="val 12500"/>
                </a:avLst>
              </a:prstGeom>
              <a:solidFill>
                <a:srgbClr val="CCFFCC"/>
              </a:solidFill>
              <a:ln w="9525">
                <a:solidFill>
                  <a:schemeClr val="tx1"/>
                </a:solidFill>
                <a:miter lim="800000"/>
                <a:headEnd/>
                <a:tailEnd/>
              </a:ln>
              <a:effectLst>
                <a:outerShdw dist="35921" dir="2700000" algn="ctr" rotWithShape="0">
                  <a:schemeClr val="bg2"/>
                </a:outerShdw>
              </a:effectLst>
            </p:spPr>
            <p:txBody>
              <a:bodyPr wrap="none" anchor="ctr"/>
              <a:lstStyle/>
              <a:p>
                <a:pPr algn="ctr" eaLnBrk="0" hangingPunct="0">
                  <a:lnSpc>
                    <a:spcPct val="90000"/>
                  </a:lnSpc>
                  <a:defRPr/>
                </a:pPr>
                <a:endParaRPr lang="zh-CN" altLang="en-US" sz="3200" b="1">
                  <a:solidFill>
                    <a:schemeClr val="bg2"/>
                  </a:solidFill>
                  <a:latin typeface="Arial" charset="0"/>
                  <a:ea typeface="黑体" pitchFamily="2" charset="-122"/>
                </a:endParaRPr>
              </a:p>
            </p:txBody>
          </p:sp>
          <p:sp>
            <p:nvSpPr>
              <p:cNvPr id="10256" name="AutoShape 16"/>
              <p:cNvSpPr>
                <a:spLocks noChangeArrowheads="1"/>
              </p:cNvSpPr>
              <p:nvPr/>
            </p:nvSpPr>
            <p:spPr bwMode="auto">
              <a:xfrm>
                <a:off x="1091" y="1680"/>
                <a:ext cx="432" cy="432"/>
              </a:xfrm>
              <a:prstGeom prst="foldedCorner">
                <a:avLst>
                  <a:gd name="adj" fmla="val 12500"/>
                </a:avLst>
              </a:prstGeom>
              <a:solidFill>
                <a:srgbClr val="CCFFCC"/>
              </a:solidFill>
              <a:ln w="9525">
                <a:solidFill>
                  <a:schemeClr val="tx1"/>
                </a:solidFill>
                <a:miter lim="800000"/>
                <a:headEnd/>
                <a:tailEnd/>
              </a:ln>
              <a:effectLst>
                <a:outerShdw dist="35921" dir="2700000" algn="ctr" rotWithShape="0">
                  <a:schemeClr val="bg2"/>
                </a:outerShdw>
              </a:effectLst>
            </p:spPr>
            <p:txBody>
              <a:bodyPr wrap="none" anchor="ctr"/>
              <a:lstStyle/>
              <a:p>
                <a:pPr algn="ctr" eaLnBrk="0" hangingPunct="0">
                  <a:lnSpc>
                    <a:spcPct val="90000"/>
                  </a:lnSpc>
                  <a:defRPr/>
                </a:pPr>
                <a:endParaRPr lang="zh-CN" altLang="en-US" sz="3200" b="1">
                  <a:solidFill>
                    <a:schemeClr val="bg2"/>
                  </a:solidFill>
                  <a:latin typeface="Arial" charset="0"/>
                  <a:ea typeface="黑体" pitchFamily="2" charset="-122"/>
                </a:endParaRPr>
              </a:p>
            </p:txBody>
          </p:sp>
          <p:sp>
            <p:nvSpPr>
              <p:cNvPr id="10257" name="AutoShape 17"/>
              <p:cNvSpPr>
                <a:spLocks noChangeArrowheads="1"/>
              </p:cNvSpPr>
              <p:nvPr/>
            </p:nvSpPr>
            <p:spPr bwMode="auto">
              <a:xfrm>
                <a:off x="995" y="1536"/>
                <a:ext cx="432" cy="432"/>
              </a:xfrm>
              <a:prstGeom prst="foldedCorner">
                <a:avLst>
                  <a:gd name="adj" fmla="val 12500"/>
                </a:avLst>
              </a:prstGeom>
              <a:solidFill>
                <a:srgbClr val="CCFFCC"/>
              </a:solidFill>
              <a:ln w="9525">
                <a:solidFill>
                  <a:schemeClr val="tx1"/>
                </a:solidFill>
                <a:miter lim="800000"/>
                <a:headEnd/>
                <a:tailEnd/>
              </a:ln>
              <a:effectLst>
                <a:outerShdw dist="35921" dir="2700000" algn="ctr" rotWithShape="0">
                  <a:schemeClr val="bg2"/>
                </a:outerShdw>
              </a:effectLst>
            </p:spPr>
            <p:txBody>
              <a:bodyPr wrap="none" anchor="ctr"/>
              <a:lstStyle/>
              <a:p>
                <a:pPr algn="ctr" eaLnBrk="0" hangingPunct="0">
                  <a:lnSpc>
                    <a:spcPct val="90000"/>
                  </a:lnSpc>
                  <a:defRPr/>
                </a:pPr>
                <a:endParaRPr lang="zh-CN" altLang="en-US" sz="3200" b="1">
                  <a:solidFill>
                    <a:schemeClr val="bg2"/>
                  </a:solidFill>
                  <a:latin typeface="Arial" charset="0"/>
                  <a:ea typeface="黑体" pitchFamily="2" charset="-122"/>
                </a:endParaRPr>
              </a:p>
            </p:txBody>
          </p:sp>
          <p:sp>
            <p:nvSpPr>
              <p:cNvPr id="10258" name="AutoShape 18"/>
              <p:cNvSpPr>
                <a:spLocks noChangeArrowheads="1"/>
              </p:cNvSpPr>
              <p:nvPr/>
            </p:nvSpPr>
            <p:spPr bwMode="auto">
              <a:xfrm>
                <a:off x="851" y="1626"/>
                <a:ext cx="432" cy="432"/>
              </a:xfrm>
              <a:prstGeom prst="foldedCorner">
                <a:avLst>
                  <a:gd name="adj" fmla="val 12500"/>
                </a:avLst>
              </a:prstGeom>
              <a:solidFill>
                <a:srgbClr val="CCFFCC"/>
              </a:solidFill>
              <a:ln w="9525">
                <a:solidFill>
                  <a:schemeClr val="tx1"/>
                </a:solidFill>
                <a:miter lim="800000"/>
                <a:headEnd/>
                <a:tailEnd/>
              </a:ln>
              <a:effectLst>
                <a:outerShdw dist="35921" dir="2700000" algn="ctr" rotWithShape="0">
                  <a:schemeClr val="bg2"/>
                </a:outerShdw>
              </a:effectLst>
            </p:spPr>
            <p:txBody>
              <a:bodyPr wrap="none" anchor="ctr"/>
              <a:lstStyle/>
              <a:p>
                <a:pPr algn="ctr" eaLnBrk="0" hangingPunct="0">
                  <a:lnSpc>
                    <a:spcPct val="90000"/>
                  </a:lnSpc>
                  <a:defRPr/>
                </a:pPr>
                <a:r>
                  <a:rPr lang="zh-CN" altLang="en-US" sz="1600" b="1">
                    <a:solidFill>
                      <a:schemeClr val="hlink"/>
                    </a:solidFill>
                    <a:latin typeface="Arial" charset="0"/>
                  </a:rPr>
                  <a:t>训练文本</a:t>
                </a:r>
                <a:endParaRPr lang="ko-KR" altLang="en-US" sz="1600" b="1">
                  <a:solidFill>
                    <a:schemeClr val="hlink"/>
                  </a:solidFill>
                  <a:latin typeface="Arial" charset="0"/>
                </a:endParaRPr>
              </a:p>
            </p:txBody>
          </p:sp>
          <p:sp>
            <p:nvSpPr>
              <p:cNvPr id="306193" name="Line 19"/>
              <p:cNvSpPr>
                <a:spLocks noChangeShapeType="1"/>
              </p:cNvSpPr>
              <p:nvPr/>
            </p:nvSpPr>
            <p:spPr bwMode="auto">
              <a:xfrm>
                <a:off x="1632" y="1956"/>
                <a:ext cx="144" cy="96"/>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0260" name="Rectangle 20"/>
              <p:cNvSpPr>
                <a:spLocks noChangeArrowheads="1"/>
              </p:cNvSpPr>
              <p:nvPr/>
            </p:nvSpPr>
            <p:spPr bwMode="auto">
              <a:xfrm>
                <a:off x="1674" y="2072"/>
                <a:ext cx="768" cy="240"/>
              </a:xfrm>
              <a:prstGeom prst="rect">
                <a:avLst/>
              </a:prstGeom>
              <a:solidFill>
                <a:srgbClr val="CCFFFF"/>
              </a:solidFill>
              <a:ln w="9525">
                <a:solidFill>
                  <a:schemeClr val="tx1"/>
                </a:solidFill>
                <a:miter lim="800000"/>
                <a:headEnd/>
                <a:tailEnd/>
              </a:ln>
              <a:effectLst>
                <a:outerShdw dist="35921" dir="2700000" algn="ctr" rotWithShape="0">
                  <a:schemeClr val="bg2"/>
                </a:outerShdw>
              </a:effectLst>
            </p:spPr>
            <p:txBody>
              <a:bodyPr wrap="none" anchor="ctr"/>
              <a:lstStyle/>
              <a:p>
                <a:pPr algn="ctr" eaLnBrk="0" hangingPunct="0">
                  <a:lnSpc>
                    <a:spcPct val="90000"/>
                  </a:lnSpc>
                  <a:defRPr/>
                </a:pPr>
                <a:r>
                  <a:rPr lang="zh-CN" altLang="en-US" sz="1600" b="1">
                    <a:solidFill>
                      <a:schemeClr val="hlink"/>
                    </a:solidFill>
                    <a:latin typeface="Arial" charset="0"/>
                  </a:rPr>
                  <a:t>统计</a:t>
                </a:r>
                <a:endParaRPr lang="ko-KR" altLang="en-US" sz="1600" b="1">
                  <a:solidFill>
                    <a:schemeClr val="hlink"/>
                  </a:solidFill>
                  <a:latin typeface="Arial" charset="0"/>
                </a:endParaRPr>
              </a:p>
            </p:txBody>
          </p:sp>
          <p:sp>
            <p:nvSpPr>
              <p:cNvPr id="306195" name="Line 21"/>
              <p:cNvSpPr>
                <a:spLocks noChangeShapeType="1"/>
              </p:cNvSpPr>
              <p:nvPr/>
            </p:nvSpPr>
            <p:spPr bwMode="auto">
              <a:xfrm>
                <a:off x="2099" y="2346"/>
                <a:ext cx="144" cy="96"/>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306196" name="AutoShape 22"/>
              <p:cNvSpPr>
                <a:spLocks noChangeArrowheads="1"/>
              </p:cNvSpPr>
              <p:nvPr/>
            </p:nvSpPr>
            <p:spPr bwMode="auto">
              <a:xfrm>
                <a:off x="2099" y="2448"/>
                <a:ext cx="624" cy="336"/>
              </a:xfrm>
              <a:prstGeom prst="can">
                <a:avLst>
                  <a:gd name="adj" fmla="val 25000"/>
                </a:avLst>
              </a:prstGeom>
              <a:solidFill>
                <a:srgbClr val="FFCC99"/>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0" hangingPunct="0">
                  <a:lnSpc>
                    <a:spcPct val="90000"/>
                  </a:lnSpc>
                </a:pPr>
                <a:r>
                  <a:rPr kumimoji="0" lang="zh-CN" altLang="en-US" sz="1600" b="1">
                    <a:solidFill>
                      <a:schemeClr val="hlink"/>
                    </a:solidFill>
                    <a:latin typeface="Arial" panose="020B0604020202020204" pitchFamily="34" charset="0"/>
                  </a:rPr>
                  <a:t>统计量</a:t>
                </a:r>
                <a:endParaRPr kumimoji="0" lang="ko-KR" altLang="en-US" sz="1600" b="1">
                  <a:solidFill>
                    <a:schemeClr val="hlink"/>
                  </a:solidFill>
                  <a:latin typeface="Arial" panose="020B0604020202020204" pitchFamily="34" charset="0"/>
                </a:endParaRPr>
              </a:p>
            </p:txBody>
          </p:sp>
          <p:sp>
            <p:nvSpPr>
              <p:cNvPr id="306197" name="AutoShape 23"/>
              <p:cNvSpPr>
                <a:spLocks noChangeArrowheads="1"/>
              </p:cNvSpPr>
              <p:nvPr/>
            </p:nvSpPr>
            <p:spPr bwMode="auto">
              <a:xfrm>
                <a:off x="2483" y="1866"/>
                <a:ext cx="144" cy="624"/>
              </a:xfrm>
              <a:prstGeom prst="upArrow">
                <a:avLst>
                  <a:gd name="adj1" fmla="val 50000"/>
                  <a:gd name="adj2" fmla="val 108333"/>
                </a:avLst>
              </a:prstGeom>
              <a:solidFill>
                <a:schemeClr val="bg1"/>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0" hangingPunct="0">
                  <a:lnSpc>
                    <a:spcPct val="90000"/>
                  </a:lnSpc>
                </a:pPr>
                <a:endParaRPr kumimoji="0" lang="zh-CN" altLang="zh-CN" sz="3200" b="1">
                  <a:solidFill>
                    <a:schemeClr val="bg2"/>
                  </a:solidFill>
                  <a:latin typeface="Arial" panose="020B0604020202020204" pitchFamily="34" charset="0"/>
                  <a:ea typeface="黑体" panose="02010609060101010101" pitchFamily="49" charset="-122"/>
                </a:endParaRPr>
              </a:p>
            </p:txBody>
          </p:sp>
          <p:sp>
            <p:nvSpPr>
              <p:cNvPr id="306198" name="AutoShape 24"/>
              <p:cNvSpPr>
                <a:spLocks noChangeArrowheads="1"/>
              </p:cNvSpPr>
              <p:nvPr/>
            </p:nvSpPr>
            <p:spPr bwMode="auto">
              <a:xfrm>
                <a:off x="1667" y="1722"/>
                <a:ext cx="1392" cy="144"/>
              </a:xfrm>
              <a:prstGeom prst="rightArrow">
                <a:avLst>
                  <a:gd name="adj1" fmla="val 50000"/>
                  <a:gd name="adj2" fmla="val 138198"/>
                </a:avLst>
              </a:prstGeom>
              <a:solidFill>
                <a:schemeClr val="bg1"/>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0" hangingPunct="0">
                  <a:lnSpc>
                    <a:spcPct val="90000"/>
                  </a:lnSpc>
                </a:pPr>
                <a:endParaRPr kumimoji="0" lang="zh-CN" altLang="zh-CN" sz="3200" b="1">
                  <a:solidFill>
                    <a:schemeClr val="bg2"/>
                  </a:solidFill>
                  <a:latin typeface="Arial" panose="020B0604020202020204" pitchFamily="34" charset="0"/>
                  <a:ea typeface="黑体" panose="02010609060101010101" pitchFamily="49" charset="-122"/>
                </a:endParaRPr>
              </a:p>
            </p:txBody>
          </p:sp>
        </p:grpSp>
        <p:grpSp>
          <p:nvGrpSpPr>
            <p:cNvPr id="306199" name="Group 26"/>
            <p:cNvGrpSpPr>
              <a:grpSpLocks/>
            </p:cNvGrpSpPr>
            <p:nvPr/>
          </p:nvGrpSpPr>
          <p:grpSpPr bwMode="auto">
            <a:xfrm>
              <a:off x="3107" y="1584"/>
              <a:ext cx="1927" cy="1131"/>
              <a:chOff x="3107" y="1584"/>
              <a:chExt cx="1927" cy="1131"/>
            </a:xfrm>
          </p:grpSpPr>
          <p:sp>
            <p:nvSpPr>
              <p:cNvPr id="10267" name="AutoShape 27"/>
              <p:cNvSpPr>
                <a:spLocks noChangeArrowheads="1"/>
              </p:cNvSpPr>
              <p:nvPr/>
            </p:nvSpPr>
            <p:spPr bwMode="auto">
              <a:xfrm>
                <a:off x="3155" y="1584"/>
                <a:ext cx="816" cy="528"/>
              </a:xfrm>
              <a:prstGeom prst="flowChartMultidocument">
                <a:avLst/>
              </a:prstGeom>
              <a:solidFill>
                <a:srgbClr val="FFFF99"/>
              </a:solidFill>
              <a:ln w="9525">
                <a:solidFill>
                  <a:schemeClr val="tx1"/>
                </a:solidFill>
                <a:miter lim="800000"/>
                <a:headEnd/>
                <a:tailEnd/>
              </a:ln>
              <a:effectLst>
                <a:outerShdw dist="35921" dir="2700000" algn="ctr" rotWithShape="0">
                  <a:schemeClr val="bg2"/>
                </a:outerShdw>
              </a:effectLst>
            </p:spPr>
            <p:txBody>
              <a:bodyPr wrap="none" anchor="ctr"/>
              <a:lstStyle/>
              <a:p>
                <a:pPr algn="ctr" eaLnBrk="0" hangingPunct="0">
                  <a:lnSpc>
                    <a:spcPct val="90000"/>
                  </a:lnSpc>
                  <a:defRPr/>
                </a:pPr>
                <a:r>
                  <a:rPr lang="zh-CN" altLang="en-US" sz="1600" b="1">
                    <a:solidFill>
                      <a:schemeClr val="hlink"/>
                    </a:solidFill>
                    <a:latin typeface="Arial" charset="0"/>
                  </a:rPr>
                  <a:t>特征表示</a:t>
                </a:r>
                <a:endParaRPr lang="ko-KR" altLang="en-US" sz="1600" b="1">
                  <a:solidFill>
                    <a:schemeClr val="hlink"/>
                  </a:solidFill>
                  <a:latin typeface="Arial" charset="0"/>
                  <a:ea typeface="굴림" pitchFamily="34" charset="-127"/>
                </a:endParaRPr>
              </a:p>
            </p:txBody>
          </p:sp>
          <p:sp>
            <p:nvSpPr>
              <p:cNvPr id="10268" name="Rectangle 28"/>
              <p:cNvSpPr>
                <a:spLocks noChangeArrowheads="1"/>
              </p:cNvSpPr>
              <p:nvPr/>
            </p:nvSpPr>
            <p:spPr bwMode="auto">
              <a:xfrm>
                <a:off x="3107" y="2400"/>
                <a:ext cx="816" cy="240"/>
              </a:xfrm>
              <a:prstGeom prst="rect">
                <a:avLst/>
              </a:prstGeom>
              <a:solidFill>
                <a:srgbClr val="CCFFFF"/>
              </a:solidFill>
              <a:ln w="9525">
                <a:solidFill>
                  <a:schemeClr val="tx1"/>
                </a:solidFill>
                <a:miter lim="800000"/>
                <a:headEnd/>
                <a:tailEnd/>
              </a:ln>
              <a:effectLst>
                <a:outerShdw dist="35921" dir="2700000" algn="ctr" rotWithShape="0">
                  <a:schemeClr val="bg2"/>
                </a:outerShdw>
              </a:effectLst>
            </p:spPr>
            <p:txBody>
              <a:bodyPr wrap="none" anchor="ctr"/>
              <a:lstStyle/>
              <a:p>
                <a:pPr algn="ctr" eaLnBrk="0" hangingPunct="0">
                  <a:lnSpc>
                    <a:spcPct val="90000"/>
                  </a:lnSpc>
                  <a:defRPr/>
                </a:pPr>
                <a:r>
                  <a:rPr lang="zh-CN" altLang="en-US" sz="1600" b="1">
                    <a:solidFill>
                      <a:schemeClr val="hlink"/>
                    </a:solidFill>
                    <a:latin typeface="Arial" charset="0"/>
                  </a:rPr>
                  <a:t>学习</a:t>
                </a:r>
                <a:endParaRPr lang="ko-KR" altLang="en-US" sz="1600" b="1">
                  <a:solidFill>
                    <a:schemeClr val="hlink"/>
                  </a:solidFill>
                  <a:latin typeface="Arial" charset="0"/>
                </a:endParaRPr>
              </a:p>
            </p:txBody>
          </p:sp>
          <p:sp>
            <p:nvSpPr>
              <p:cNvPr id="306202" name="AutoShape 29"/>
              <p:cNvSpPr>
                <a:spLocks noChangeArrowheads="1"/>
              </p:cNvSpPr>
              <p:nvPr/>
            </p:nvSpPr>
            <p:spPr bwMode="auto">
              <a:xfrm>
                <a:off x="3456" y="2160"/>
                <a:ext cx="144" cy="192"/>
              </a:xfrm>
              <a:prstGeom prst="downArrow">
                <a:avLst>
                  <a:gd name="adj1" fmla="val 50000"/>
                  <a:gd name="adj2" fmla="val 33333"/>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0" hangingPunct="0">
                  <a:lnSpc>
                    <a:spcPct val="90000"/>
                  </a:lnSpc>
                </a:pPr>
                <a:endParaRPr kumimoji="0" lang="zh-CN" altLang="zh-CN" sz="3200" b="1">
                  <a:solidFill>
                    <a:schemeClr val="bg2"/>
                  </a:solidFill>
                  <a:latin typeface="Arial" panose="020B0604020202020204" pitchFamily="34" charset="0"/>
                  <a:ea typeface="黑体" panose="02010609060101010101" pitchFamily="49" charset="-122"/>
                </a:endParaRPr>
              </a:p>
            </p:txBody>
          </p:sp>
          <p:sp>
            <p:nvSpPr>
              <p:cNvPr id="10270" name="AutoShape 30"/>
              <p:cNvSpPr>
                <a:spLocks noChangeArrowheads="1"/>
              </p:cNvSpPr>
              <p:nvPr/>
            </p:nvSpPr>
            <p:spPr bwMode="auto">
              <a:xfrm>
                <a:off x="4170" y="2235"/>
                <a:ext cx="864" cy="480"/>
              </a:xfrm>
              <a:prstGeom prst="cube">
                <a:avLst>
                  <a:gd name="adj" fmla="val 25000"/>
                </a:avLst>
              </a:prstGeom>
              <a:solidFill>
                <a:srgbClr val="FFCC99"/>
              </a:solidFill>
              <a:ln w="9525">
                <a:solidFill>
                  <a:schemeClr val="tx1"/>
                </a:solidFill>
                <a:miter lim="800000"/>
                <a:headEnd/>
                <a:tailEnd/>
              </a:ln>
              <a:effectLst>
                <a:outerShdw dist="35921" dir="2700000" algn="ctr" rotWithShape="0">
                  <a:schemeClr val="bg2"/>
                </a:outerShdw>
              </a:effectLst>
            </p:spPr>
            <p:txBody>
              <a:bodyPr wrap="none" anchor="ctr"/>
              <a:lstStyle/>
              <a:p>
                <a:pPr algn="ctr" eaLnBrk="0" hangingPunct="0">
                  <a:lnSpc>
                    <a:spcPct val="90000"/>
                  </a:lnSpc>
                  <a:defRPr/>
                </a:pPr>
                <a:r>
                  <a:rPr lang="zh-CN" altLang="en-US" sz="1600" b="1">
                    <a:solidFill>
                      <a:schemeClr val="hlink"/>
                    </a:solidFill>
                    <a:latin typeface="Arial" charset="0"/>
                  </a:rPr>
                  <a:t>分类器</a:t>
                </a:r>
                <a:endParaRPr lang="ko-KR" altLang="en-US" sz="1600" b="1">
                  <a:solidFill>
                    <a:schemeClr val="hlink"/>
                  </a:solidFill>
                  <a:latin typeface="Arial" charset="0"/>
                  <a:ea typeface="굴림" pitchFamily="34" charset="-127"/>
                </a:endParaRPr>
              </a:p>
            </p:txBody>
          </p:sp>
          <p:sp>
            <p:nvSpPr>
              <p:cNvPr id="306204" name="AutoShape 31"/>
              <p:cNvSpPr>
                <a:spLocks noChangeArrowheads="1"/>
              </p:cNvSpPr>
              <p:nvPr/>
            </p:nvSpPr>
            <p:spPr bwMode="auto">
              <a:xfrm>
                <a:off x="3971" y="2448"/>
                <a:ext cx="144" cy="144"/>
              </a:xfrm>
              <a:prstGeom prst="rightArrow">
                <a:avLst>
                  <a:gd name="adj1" fmla="val 50000"/>
                  <a:gd name="adj2" fmla="val 25000"/>
                </a:avLst>
              </a:prstGeom>
              <a:solidFill>
                <a:schemeClr val="bg1"/>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0" hangingPunct="0">
                  <a:lnSpc>
                    <a:spcPct val="90000"/>
                  </a:lnSpc>
                </a:pPr>
                <a:endParaRPr kumimoji="0" lang="zh-CN" altLang="zh-CN" sz="3200" b="1">
                  <a:solidFill>
                    <a:schemeClr val="bg2"/>
                  </a:solidFill>
                  <a:latin typeface="Arial" panose="020B0604020202020204" pitchFamily="34" charset="0"/>
                  <a:ea typeface="黑体" panose="02010609060101010101" pitchFamily="49" charset="-122"/>
                </a:endParaRPr>
              </a:p>
            </p:txBody>
          </p:sp>
        </p:grpSp>
        <p:grpSp>
          <p:nvGrpSpPr>
            <p:cNvPr id="306205" name="Group 33"/>
            <p:cNvGrpSpPr>
              <a:grpSpLocks/>
            </p:cNvGrpSpPr>
            <p:nvPr/>
          </p:nvGrpSpPr>
          <p:grpSpPr bwMode="auto">
            <a:xfrm>
              <a:off x="1235" y="2749"/>
              <a:ext cx="3819" cy="755"/>
              <a:chOff x="1235" y="2749"/>
              <a:chExt cx="3819" cy="755"/>
            </a:xfrm>
          </p:grpSpPr>
          <p:sp>
            <p:nvSpPr>
              <p:cNvPr id="10274" name="AutoShape 34"/>
              <p:cNvSpPr>
                <a:spLocks noChangeArrowheads="1"/>
              </p:cNvSpPr>
              <p:nvPr/>
            </p:nvSpPr>
            <p:spPr bwMode="auto">
              <a:xfrm>
                <a:off x="1235" y="2928"/>
                <a:ext cx="432" cy="432"/>
              </a:xfrm>
              <a:prstGeom prst="foldedCorner">
                <a:avLst>
                  <a:gd name="adj" fmla="val 12500"/>
                </a:avLst>
              </a:prstGeom>
              <a:solidFill>
                <a:srgbClr val="CCFFCC"/>
              </a:solidFill>
              <a:ln w="9525">
                <a:solidFill>
                  <a:schemeClr val="tx1"/>
                </a:solidFill>
                <a:miter lim="800000"/>
                <a:headEnd/>
                <a:tailEnd/>
              </a:ln>
              <a:effectLst>
                <a:outerShdw dist="35921" dir="2700000" algn="ctr" rotWithShape="0">
                  <a:schemeClr val="bg2"/>
                </a:outerShdw>
              </a:effectLst>
            </p:spPr>
            <p:txBody>
              <a:bodyPr wrap="none" anchor="ctr"/>
              <a:lstStyle/>
              <a:p>
                <a:pPr algn="ctr" eaLnBrk="0" hangingPunct="0">
                  <a:lnSpc>
                    <a:spcPct val="90000"/>
                  </a:lnSpc>
                  <a:defRPr/>
                </a:pPr>
                <a:r>
                  <a:rPr lang="zh-CN" altLang="en-US" sz="1600" b="1">
                    <a:solidFill>
                      <a:schemeClr val="hlink"/>
                    </a:solidFill>
                    <a:latin typeface="Arial" charset="0"/>
                  </a:rPr>
                  <a:t>新文本</a:t>
                </a:r>
                <a:endParaRPr lang="ko-KR" altLang="en-US" sz="1600" b="1">
                  <a:solidFill>
                    <a:schemeClr val="hlink"/>
                  </a:solidFill>
                  <a:latin typeface="Arial" charset="0"/>
                </a:endParaRPr>
              </a:p>
            </p:txBody>
          </p:sp>
          <p:sp>
            <p:nvSpPr>
              <p:cNvPr id="306207" name="AutoShape 35"/>
              <p:cNvSpPr>
                <a:spLocks noChangeArrowheads="1"/>
              </p:cNvSpPr>
              <p:nvPr/>
            </p:nvSpPr>
            <p:spPr bwMode="auto">
              <a:xfrm>
                <a:off x="1715" y="3072"/>
                <a:ext cx="1392" cy="144"/>
              </a:xfrm>
              <a:prstGeom prst="rightArrow">
                <a:avLst>
                  <a:gd name="adj1" fmla="val 50000"/>
                  <a:gd name="adj2" fmla="val 138198"/>
                </a:avLst>
              </a:prstGeom>
              <a:solidFill>
                <a:schemeClr val="bg1"/>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0" hangingPunct="0">
                  <a:lnSpc>
                    <a:spcPct val="90000"/>
                  </a:lnSpc>
                </a:pPr>
                <a:endParaRPr kumimoji="0" lang="zh-CN" altLang="zh-CN" sz="3200" b="1">
                  <a:solidFill>
                    <a:schemeClr val="bg2"/>
                  </a:solidFill>
                  <a:latin typeface="Arial" panose="020B0604020202020204" pitchFamily="34" charset="0"/>
                  <a:ea typeface="黑体" panose="02010609060101010101" pitchFamily="49" charset="-122"/>
                </a:endParaRPr>
              </a:p>
            </p:txBody>
          </p:sp>
          <p:sp>
            <p:nvSpPr>
              <p:cNvPr id="10276" name="AutoShape 36"/>
              <p:cNvSpPr>
                <a:spLocks noChangeArrowheads="1"/>
              </p:cNvSpPr>
              <p:nvPr/>
            </p:nvSpPr>
            <p:spPr bwMode="auto">
              <a:xfrm>
                <a:off x="3155" y="3024"/>
                <a:ext cx="768" cy="288"/>
              </a:xfrm>
              <a:prstGeom prst="flowChartDocument">
                <a:avLst/>
              </a:prstGeom>
              <a:solidFill>
                <a:srgbClr val="FFFF99"/>
              </a:solidFill>
              <a:ln w="9525">
                <a:solidFill>
                  <a:schemeClr val="tx1"/>
                </a:solidFill>
                <a:miter lim="800000"/>
                <a:headEnd/>
                <a:tailEnd/>
              </a:ln>
              <a:effectLst>
                <a:outerShdw dist="35921" dir="2700000" algn="ctr" rotWithShape="0">
                  <a:schemeClr val="bg2"/>
                </a:outerShdw>
              </a:effectLst>
            </p:spPr>
            <p:txBody>
              <a:bodyPr wrap="none" anchor="ctr"/>
              <a:lstStyle/>
              <a:p>
                <a:pPr algn="ctr" eaLnBrk="0" hangingPunct="0">
                  <a:lnSpc>
                    <a:spcPct val="90000"/>
                  </a:lnSpc>
                  <a:defRPr/>
                </a:pPr>
                <a:r>
                  <a:rPr lang="zh-CN" altLang="en-US" sz="1600" b="1" dirty="0">
                    <a:solidFill>
                      <a:schemeClr val="hlink"/>
                    </a:solidFill>
                    <a:latin typeface="Arial" charset="0"/>
                  </a:rPr>
                  <a:t>文本特征表示</a:t>
                </a:r>
                <a:endParaRPr lang="ko-KR" altLang="en-US" sz="1600" b="1" dirty="0">
                  <a:solidFill>
                    <a:schemeClr val="bg2"/>
                  </a:solidFill>
                  <a:latin typeface="Arial" charset="0"/>
                  <a:ea typeface="굴림" pitchFamily="34" charset="-127"/>
                </a:endParaRPr>
              </a:p>
            </p:txBody>
          </p:sp>
          <p:sp>
            <p:nvSpPr>
              <p:cNvPr id="306209" name="AutoShape 37"/>
              <p:cNvSpPr>
                <a:spLocks noChangeArrowheads="1"/>
              </p:cNvSpPr>
              <p:nvPr/>
            </p:nvSpPr>
            <p:spPr bwMode="auto">
              <a:xfrm>
                <a:off x="3984" y="2749"/>
                <a:ext cx="768" cy="432"/>
              </a:xfrm>
              <a:custGeom>
                <a:avLst/>
                <a:gdLst>
                  <a:gd name="T0" fmla="*/ 1 w 21600"/>
                  <a:gd name="T1" fmla="*/ 0 h 21600"/>
                  <a:gd name="T2" fmla="*/ 1 w 21600"/>
                  <a:gd name="T3" fmla="*/ 0 h 21600"/>
                  <a:gd name="T4" fmla="*/ 0 w 21600"/>
                  <a:gd name="T5" fmla="*/ 0 h 21600"/>
                  <a:gd name="T6" fmla="*/ 0 w 21600"/>
                  <a:gd name="T7" fmla="*/ 0 h 21600"/>
                  <a:gd name="T8" fmla="*/ 1 w 21600"/>
                  <a:gd name="T9" fmla="*/ 0 h 21600"/>
                  <a:gd name="T10" fmla="*/ 1 w 21600"/>
                  <a:gd name="T11" fmla="*/ 0 h 21600"/>
                  <a:gd name="T12" fmla="*/ 17694720 60000 65536"/>
                  <a:gd name="T13" fmla="*/ 11796480 60000 65536"/>
                  <a:gd name="T14" fmla="*/ 11796480 60000 65536"/>
                  <a:gd name="T15" fmla="*/ 5898240 60000 65536"/>
                  <a:gd name="T16" fmla="*/ 0 60000 65536"/>
                  <a:gd name="T17" fmla="*/ 0 60000 65536"/>
                  <a:gd name="T18" fmla="*/ 0 w 21600"/>
                  <a:gd name="T19" fmla="*/ 18150 h 21600"/>
                  <a:gd name="T20" fmla="*/ 189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382" y="0"/>
                    </a:moveTo>
                    <a:lnTo>
                      <a:pt x="13163" y="6050"/>
                    </a:lnTo>
                    <a:lnTo>
                      <a:pt x="15863" y="6050"/>
                    </a:lnTo>
                    <a:lnTo>
                      <a:pt x="15863" y="18129"/>
                    </a:lnTo>
                    <a:lnTo>
                      <a:pt x="0" y="18129"/>
                    </a:lnTo>
                    <a:lnTo>
                      <a:pt x="0" y="21600"/>
                    </a:lnTo>
                    <a:lnTo>
                      <a:pt x="18900" y="21600"/>
                    </a:lnTo>
                    <a:lnTo>
                      <a:pt x="18900" y="6050"/>
                    </a:lnTo>
                    <a:lnTo>
                      <a:pt x="21600" y="6050"/>
                    </a:lnTo>
                    <a:close/>
                  </a:path>
                </a:pathLst>
              </a:custGeom>
              <a:solidFill>
                <a:schemeClr val="bg1"/>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0" hangingPunct="0">
                  <a:lnSpc>
                    <a:spcPct val="90000"/>
                  </a:lnSpc>
                </a:pPr>
                <a:endParaRPr kumimoji="0" lang="zh-CN" altLang="zh-CN" sz="3200" b="1">
                  <a:solidFill>
                    <a:schemeClr val="bg2"/>
                  </a:solidFill>
                  <a:latin typeface="Arial" panose="020B0604020202020204" pitchFamily="34" charset="0"/>
                  <a:ea typeface="黑体" panose="02010609060101010101" pitchFamily="49" charset="-122"/>
                </a:endParaRPr>
              </a:p>
            </p:txBody>
          </p:sp>
          <p:sp>
            <p:nvSpPr>
              <p:cNvPr id="306210" name="AutoShape 38"/>
              <p:cNvSpPr>
                <a:spLocks noChangeArrowheads="1"/>
              </p:cNvSpPr>
              <p:nvPr/>
            </p:nvSpPr>
            <p:spPr bwMode="auto">
              <a:xfrm>
                <a:off x="4787" y="2764"/>
                <a:ext cx="96" cy="452"/>
              </a:xfrm>
              <a:prstGeom prst="downArrow">
                <a:avLst>
                  <a:gd name="adj1" fmla="val 50000"/>
                  <a:gd name="adj2" fmla="val 117708"/>
                </a:avLst>
              </a:prstGeom>
              <a:solidFill>
                <a:schemeClr val="bg1"/>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0" hangingPunct="0">
                  <a:lnSpc>
                    <a:spcPct val="90000"/>
                  </a:lnSpc>
                </a:pPr>
                <a:endParaRPr kumimoji="0" lang="zh-CN" altLang="zh-CN" sz="3200" b="1">
                  <a:solidFill>
                    <a:schemeClr val="bg2"/>
                  </a:solidFill>
                  <a:latin typeface="Arial" panose="020B0604020202020204" pitchFamily="34" charset="0"/>
                  <a:ea typeface="黑体" panose="02010609060101010101" pitchFamily="49" charset="-122"/>
                </a:endParaRPr>
              </a:p>
            </p:txBody>
          </p:sp>
          <p:sp>
            <p:nvSpPr>
              <p:cNvPr id="306211" name="AutoShape 39"/>
              <p:cNvSpPr>
                <a:spLocks noChangeArrowheads="1"/>
              </p:cNvSpPr>
              <p:nvPr/>
            </p:nvSpPr>
            <p:spPr bwMode="auto">
              <a:xfrm>
                <a:off x="4670" y="3216"/>
                <a:ext cx="384" cy="288"/>
              </a:xfrm>
              <a:prstGeom prst="flowChartMagneticTape">
                <a:avLst/>
              </a:prstGeom>
              <a:solidFill>
                <a:srgbClr val="CCCCFF"/>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0" hangingPunct="0">
                  <a:lnSpc>
                    <a:spcPct val="90000"/>
                  </a:lnSpc>
                </a:pPr>
                <a:r>
                  <a:rPr kumimoji="0" lang="zh-CN" altLang="en-US" sz="1600" b="1">
                    <a:solidFill>
                      <a:schemeClr val="hlink"/>
                    </a:solidFill>
                    <a:latin typeface="Arial" panose="020B0604020202020204" pitchFamily="34" charset="0"/>
                  </a:rPr>
                  <a:t>类别</a:t>
                </a:r>
                <a:endParaRPr kumimoji="0" lang="ko-KR" altLang="en-US" sz="1600" b="1">
                  <a:solidFill>
                    <a:schemeClr val="hlink"/>
                  </a:solidFill>
                  <a:latin typeface="Arial" panose="020B0604020202020204" pitchFamily="34" charset="0"/>
                </a:endParaRPr>
              </a:p>
            </p:txBody>
          </p:sp>
        </p:grpSp>
        <p:sp>
          <p:nvSpPr>
            <p:cNvPr id="306212" name="AutoShape 40"/>
            <p:cNvSpPr>
              <a:spLocks noChangeArrowheads="1"/>
            </p:cNvSpPr>
            <p:nvPr/>
          </p:nvSpPr>
          <p:spPr bwMode="auto">
            <a:xfrm flipV="1">
              <a:off x="2483" y="2784"/>
              <a:ext cx="144" cy="336"/>
            </a:xfrm>
            <a:prstGeom prst="upArrow">
              <a:avLst>
                <a:gd name="adj1" fmla="val 50000"/>
                <a:gd name="adj2" fmla="val 58333"/>
              </a:avLst>
            </a:prstGeom>
            <a:solidFill>
              <a:schemeClr val="bg1"/>
            </a:solidFill>
            <a:ln w="9525">
              <a:solidFill>
                <a:schemeClr val="tx1"/>
              </a:solidFill>
              <a:miter lim="800000"/>
              <a:headEnd/>
              <a:tailEnd/>
            </a:ln>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0" hangingPunct="0">
                <a:lnSpc>
                  <a:spcPct val="90000"/>
                </a:lnSpc>
              </a:pPr>
              <a:endParaRPr kumimoji="0" lang="zh-CN" altLang="zh-CN" sz="3200" b="1">
                <a:solidFill>
                  <a:schemeClr val="bg2"/>
                </a:solidFill>
                <a:latin typeface="Arial" panose="020B0604020202020204" pitchFamily="34" charset="0"/>
                <a:ea typeface="黑体" panose="02010609060101010101" pitchFamily="49" charset="-122"/>
              </a:endParaRPr>
            </a:p>
          </p:txBody>
        </p:sp>
      </p:grpSp>
      <p:sp>
        <p:nvSpPr>
          <p:cNvPr id="39" name="矩形 38"/>
          <p:cNvSpPr/>
          <p:nvPr/>
        </p:nvSpPr>
        <p:spPr>
          <a:xfrm>
            <a:off x="400050" y="664096"/>
            <a:ext cx="2698175"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文本挖掘的过程</a:t>
            </a:r>
            <a:endParaRPr lang="zh-CN" altLang="en-US" sz="2800" dirty="0"/>
          </a:p>
        </p:txBody>
      </p:sp>
    </p:spTree>
    <p:extLst>
      <p:ext uri="{BB962C8B-B14F-4D97-AF65-F5344CB8AC3E}">
        <p14:creationId xmlns:p14="http://schemas.microsoft.com/office/powerpoint/2010/main" val="928453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A472AACA-FD23-4183-BF44-AF8071C7F9CD}" type="datetime1">
              <a:rPr lang="zh-CN" altLang="en-US"/>
              <a:pPr/>
              <a:t>2021/12/16</a:t>
            </a:fld>
            <a:endParaRPr lang="en-US" altLang="zh-CN"/>
          </a:p>
        </p:txBody>
      </p:sp>
      <p:sp>
        <p:nvSpPr>
          <p:cNvPr id="5" name="灯片编号占位符 5"/>
          <p:cNvSpPr>
            <a:spLocks noGrp="1"/>
          </p:cNvSpPr>
          <p:nvPr>
            <p:ph type="sldNum" sz="quarter" idx="12"/>
          </p:nvPr>
        </p:nvSpPr>
        <p:spPr/>
        <p:txBody>
          <a:bodyPr/>
          <a:lstStyle/>
          <a:p>
            <a:fld id="{B2452CF8-D89F-42FF-A0E2-E5536A7BEF36}" type="slidenum">
              <a:rPr lang="en-US" altLang="zh-CN"/>
              <a:pPr/>
              <a:t>26</a:t>
            </a:fld>
            <a:endParaRPr lang="en-US" altLang="zh-CN"/>
          </a:p>
        </p:txBody>
      </p:sp>
      <p:sp>
        <p:nvSpPr>
          <p:cNvPr id="289794" name="Rectangle 2"/>
          <p:cNvSpPr>
            <a:spLocks noGrp="1" noChangeArrowheads="1"/>
          </p:cNvSpPr>
          <p:nvPr>
            <p:ph type="title"/>
          </p:nvPr>
        </p:nvSpPr>
        <p:spPr>
          <a:xfrm>
            <a:off x="628650" y="1024664"/>
            <a:ext cx="7886700" cy="1325563"/>
          </a:xfrm>
        </p:spPr>
        <p:txBody>
          <a:bodyPr>
            <a:normAutofit/>
          </a:bodyPr>
          <a:lstStyle/>
          <a:p>
            <a:r>
              <a:rPr lang="zh-CN" altLang="en-US" sz="2400" dirty="0">
                <a:latin typeface="微软雅黑" panose="020B0503020204020204" pitchFamily="34" charset="-122"/>
                <a:ea typeface="微软雅黑" panose="020B0503020204020204" pitchFamily="34" charset="-122"/>
              </a:rPr>
              <a:t>文本分类方法</a:t>
            </a:r>
          </a:p>
        </p:txBody>
      </p:sp>
      <p:sp>
        <p:nvSpPr>
          <p:cNvPr id="289795" name="Rectangle 3"/>
          <p:cNvSpPr>
            <a:spLocks noGrp="1" noChangeArrowheads="1"/>
          </p:cNvSpPr>
          <p:nvPr>
            <p:ph type="body" idx="1"/>
          </p:nvPr>
        </p:nvSpPr>
        <p:spPr>
          <a:xfrm>
            <a:off x="628650" y="2187575"/>
            <a:ext cx="7886700" cy="4351338"/>
          </a:xfrm>
        </p:spPr>
        <p:txBody>
          <a:bodyPr>
            <a:normAutofit/>
          </a:bodyPr>
          <a:lstStyle/>
          <a:p>
            <a:pPr>
              <a:lnSpc>
                <a:spcPct val="90000"/>
              </a:lnSpc>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Naïve Bayes</a:t>
            </a:r>
          </a:p>
          <a:p>
            <a:pPr>
              <a:lnSpc>
                <a:spcPct val="90000"/>
              </a:lnSpc>
            </a:pPr>
            <a:r>
              <a:rPr lang="en-US" altLang="zh-CN" sz="2000" dirty="0" err="1">
                <a:latin typeface="Times New Roman" panose="02020603050405020304" pitchFamily="18" charset="0"/>
                <a:ea typeface="微软雅黑" panose="020B0503020204020204" pitchFamily="34" charset="-122"/>
                <a:cs typeface="Times New Roman" panose="02020603050405020304" pitchFamily="18" charset="0"/>
              </a:rPr>
              <a:t>kNN</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方法</a:t>
            </a:r>
          </a:p>
          <a:p>
            <a:pPr>
              <a:lnSpc>
                <a:spcPct val="90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决策树方法</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decision tree</a:t>
            </a:r>
          </a:p>
          <a:p>
            <a:pPr>
              <a:lnSpc>
                <a:spcPct val="90000"/>
              </a:lnSpc>
            </a:pPr>
            <a:r>
              <a:rPr lang="en-US" altLang="ko-KR" sz="2000" dirty="0">
                <a:latin typeface="Times New Roman" panose="02020603050405020304" pitchFamily="18" charset="0"/>
                <a:ea typeface="微软雅黑" panose="020B0503020204020204" pitchFamily="34" charset="-122"/>
                <a:cs typeface="Times New Roman" panose="02020603050405020304" pitchFamily="18" charset="0"/>
              </a:rPr>
              <a:t>Decision Rule Classifier</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90000"/>
              </a:lnSpc>
            </a:pPr>
            <a:r>
              <a:rPr lang="en-US" altLang="ko-KR" sz="2000" dirty="0">
                <a:latin typeface="Times New Roman" panose="02020603050405020304" pitchFamily="18" charset="0"/>
                <a:ea typeface="微软雅黑" panose="020B0503020204020204" pitchFamily="34" charset="-122"/>
                <a:cs typeface="Times New Roman" panose="02020603050405020304" pitchFamily="18" charset="0"/>
              </a:rPr>
              <a:t>The </a:t>
            </a:r>
            <a:r>
              <a:rPr lang="en-US" altLang="ko-KR" sz="2000" dirty="0" err="1">
                <a:latin typeface="Times New Roman" panose="02020603050405020304" pitchFamily="18" charset="0"/>
                <a:ea typeface="微软雅黑" panose="020B0503020204020204" pitchFamily="34" charset="-122"/>
                <a:cs typeface="Times New Roman" panose="02020603050405020304" pitchFamily="18" charset="0"/>
              </a:rPr>
              <a:t>Widrow</a:t>
            </a:r>
            <a:r>
              <a:rPr lang="en-US" altLang="ko-KR" sz="2000" dirty="0">
                <a:latin typeface="Times New Roman" panose="02020603050405020304" pitchFamily="18" charset="0"/>
                <a:ea typeface="微软雅黑" panose="020B0503020204020204" pitchFamily="34" charset="-122"/>
                <a:cs typeface="Times New Roman" panose="02020603050405020304" pitchFamily="18" charset="0"/>
              </a:rPr>
              <a:t>-Hoff Classifier</a:t>
            </a:r>
          </a:p>
          <a:p>
            <a:pPr>
              <a:lnSpc>
                <a:spcPct val="90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神经网络方法</a:t>
            </a:r>
            <a:r>
              <a:rPr lang="en-US" altLang="ko-KR" sz="2000" dirty="0">
                <a:latin typeface="Times New Roman" panose="02020603050405020304" pitchFamily="18" charset="0"/>
                <a:ea typeface="微软雅黑" panose="020B0503020204020204" pitchFamily="34" charset="-122"/>
                <a:cs typeface="Times New Roman" panose="02020603050405020304" pitchFamily="18" charset="0"/>
              </a:rPr>
              <a:t>Neural Networks</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90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支持向量机</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SVM</a:t>
            </a:r>
          </a:p>
          <a:p>
            <a:pPr>
              <a:lnSpc>
                <a:spcPct val="90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基于投票的方法</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(voting method)</a:t>
            </a:r>
          </a:p>
        </p:txBody>
      </p:sp>
      <p:sp>
        <p:nvSpPr>
          <p:cNvPr id="6" name="矩形 5"/>
          <p:cNvSpPr/>
          <p:nvPr/>
        </p:nvSpPr>
        <p:spPr>
          <a:xfrm>
            <a:off x="400050" y="664096"/>
            <a:ext cx="2698175"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文本挖掘的过程</a:t>
            </a:r>
            <a:endParaRPr lang="zh-CN" altLang="en-US" sz="2800" dirty="0"/>
          </a:p>
        </p:txBody>
      </p:sp>
    </p:spTree>
    <p:extLst>
      <p:ext uri="{BB962C8B-B14F-4D97-AF65-F5344CB8AC3E}">
        <p14:creationId xmlns:p14="http://schemas.microsoft.com/office/powerpoint/2010/main" val="5527122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6CA2BF6D-DAEB-4159-8325-0C5DB562073A}"/>
              </a:ext>
            </a:extLst>
          </p:cNvPr>
          <p:cNvSpPr>
            <a:spLocks noGrp="1"/>
          </p:cNvSpPr>
          <p:nvPr>
            <p:ph type="sldNum" sz="quarter" idx="12"/>
          </p:nvPr>
        </p:nvSpPr>
        <p:spPr/>
        <p:txBody>
          <a:bodyPr/>
          <a:lstStyle/>
          <a:p>
            <a:pPr>
              <a:defRPr/>
            </a:pPr>
            <a:fld id="{85011231-81E5-4BA8-9FA8-895B313E0088}" type="slidenum">
              <a:rPr lang="zh-CN" altLang="en-US" smtClean="0"/>
              <a:pPr>
                <a:defRPr/>
              </a:pPr>
              <a:t>27</a:t>
            </a:fld>
            <a:endParaRPr lang="zh-CN" altLang="en-US" dirty="0"/>
          </a:p>
        </p:txBody>
      </p:sp>
      <p:sp>
        <p:nvSpPr>
          <p:cNvPr id="8" name="矩形 7">
            <a:extLst>
              <a:ext uri="{FF2B5EF4-FFF2-40B4-BE49-F238E27FC236}">
                <a16:creationId xmlns:a16="http://schemas.microsoft.com/office/drawing/2014/main" id="{FF0CABE4-2FCC-4980-B7A3-C58708D00B4A}"/>
              </a:ext>
            </a:extLst>
          </p:cNvPr>
          <p:cNvSpPr/>
          <p:nvPr/>
        </p:nvSpPr>
        <p:spPr>
          <a:xfrm>
            <a:off x="872066" y="1328214"/>
            <a:ext cx="7643283" cy="1836080"/>
          </a:xfrm>
          <a:prstGeom prst="rect">
            <a:avLst/>
          </a:prstGeom>
        </p:spPr>
        <p:txBody>
          <a:bodyPr wrap="square">
            <a:spAutoFit/>
          </a:bodyPr>
          <a:lstStyle/>
          <a:p>
            <a:r>
              <a:rPr lang="en-US" altLang="zh-CN" sz="2800" dirty="0"/>
              <a:t>6.</a:t>
            </a:r>
            <a:r>
              <a:rPr lang="zh-CN" altLang="en-US" sz="2800" dirty="0"/>
              <a:t>数据可视化</a:t>
            </a:r>
            <a:endParaRPr lang="en-US" altLang="zh-CN" sz="2800" dirty="0"/>
          </a:p>
          <a:p>
            <a:pPr>
              <a:lnSpc>
                <a:spcPct val="150000"/>
              </a:lnSpc>
            </a:pPr>
            <a:r>
              <a:rPr lang="zh-CN" altLang="en-US" sz="2000" dirty="0">
                <a:latin typeface="华文楷体" panose="02010600040101010101" pitchFamily="2" charset="-122"/>
                <a:ea typeface="华文楷体" panose="02010600040101010101" pitchFamily="2" charset="-122"/>
              </a:rPr>
              <a:t>    通过合适的可视化图形生动形象展示，让读者听众更容易理解你所要表达的信息。</a:t>
            </a:r>
            <a:endParaRPr lang="en-US" altLang="zh-CN" sz="2000" dirty="0">
              <a:latin typeface="华文楷体" panose="02010600040101010101" pitchFamily="2" charset="-122"/>
              <a:ea typeface="华文楷体" panose="02010600040101010101" pitchFamily="2" charset="-122"/>
            </a:endParaRPr>
          </a:p>
          <a:p>
            <a:pPr>
              <a:lnSpc>
                <a:spcPct val="150000"/>
              </a:lnSpc>
            </a:pPr>
            <a:r>
              <a:rPr lang="zh-CN" altLang="en-US" sz="2000" dirty="0">
                <a:latin typeface="楷体" panose="02010609060101010101" pitchFamily="49" charset="-122"/>
                <a:ea typeface="楷体" panose="02010609060101010101" pitchFamily="49" charset="-122"/>
              </a:rPr>
              <a:t>    </a:t>
            </a:r>
          </a:p>
        </p:txBody>
      </p:sp>
      <p:pic>
        <p:nvPicPr>
          <p:cNvPr id="3" name="图片 2">
            <a:extLst>
              <a:ext uri="{FF2B5EF4-FFF2-40B4-BE49-F238E27FC236}">
                <a16:creationId xmlns:a16="http://schemas.microsoft.com/office/drawing/2014/main" id="{F509781C-9E86-4C73-BACB-5A6D89BB64B9}"/>
              </a:ext>
            </a:extLst>
          </p:cNvPr>
          <p:cNvPicPr>
            <a:picLocks noChangeAspect="1"/>
          </p:cNvPicPr>
          <p:nvPr/>
        </p:nvPicPr>
        <p:blipFill>
          <a:blip r:embed="rId2"/>
          <a:stretch>
            <a:fillRect/>
          </a:stretch>
        </p:blipFill>
        <p:spPr>
          <a:xfrm>
            <a:off x="0" y="3060532"/>
            <a:ext cx="4616687" cy="3295819"/>
          </a:xfrm>
          <a:prstGeom prst="rect">
            <a:avLst/>
          </a:prstGeom>
        </p:spPr>
      </p:pic>
      <p:pic>
        <p:nvPicPr>
          <p:cNvPr id="6" name="图片 5">
            <a:extLst>
              <a:ext uri="{FF2B5EF4-FFF2-40B4-BE49-F238E27FC236}">
                <a16:creationId xmlns:a16="http://schemas.microsoft.com/office/drawing/2014/main" id="{D2BCF816-2DBC-433E-A146-B5E245F03F89}"/>
              </a:ext>
            </a:extLst>
          </p:cNvPr>
          <p:cNvPicPr>
            <a:picLocks noChangeAspect="1"/>
          </p:cNvPicPr>
          <p:nvPr/>
        </p:nvPicPr>
        <p:blipFill>
          <a:blip r:embed="rId3"/>
          <a:stretch>
            <a:fillRect/>
          </a:stretch>
        </p:blipFill>
        <p:spPr>
          <a:xfrm>
            <a:off x="4635499" y="3164293"/>
            <a:ext cx="4207933" cy="2975361"/>
          </a:xfrm>
          <a:prstGeom prst="rect">
            <a:avLst/>
          </a:prstGeom>
        </p:spPr>
      </p:pic>
      <p:sp>
        <p:nvSpPr>
          <p:cNvPr id="9" name="矩形 8"/>
          <p:cNvSpPr/>
          <p:nvPr/>
        </p:nvSpPr>
        <p:spPr>
          <a:xfrm>
            <a:off x="400050" y="664096"/>
            <a:ext cx="2698175"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文本挖掘的过程</a:t>
            </a:r>
            <a:endParaRPr lang="zh-CN" altLang="en-US" sz="2800" dirty="0"/>
          </a:p>
        </p:txBody>
      </p:sp>
    </p:spTree>
    <p:extLst>
      <p:ext uri="{BB962C8B-B14F-4D97-AF65-F5344CB8AC3E}">
        <p14:creationId xmlns:p14="http://schemas.microsoft.com/office/powerpoint/2010/main" val="2610491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565908-CCA7-4978-A9E2-D8302E3632D7}"/>
              </a:ext>
            </a:extLst>
          </p:cNvPr>
          <p:cNvSpPr>
            <a:spLocks noGrp="1"/>
          </p:cNvSpPr>
          <p:nvPr>
            <p:ph type="title"/>
          </p:nvPr>
        </p:nvSpPr>
        <p:spPr>
          <a:xfrm>
            <a:off x="407268" y="455995"/>
            <a:ext cx="7886700" cy="853291"/>
          </a:xfrm>
        </p:spPr>
        <p:txBody>
          <a:bodyPr>
            <a:normAutofit/>
          </a:bodyPr>
          <a:lstStyle/>
          <a:p>
            <a:r>
              <a:rPr lang="zh-CN" altLang="en-US" sz="2800" b="1" dirty="0">
                <a:latin typeface="微软雅黑" panose="020B0503020204020204" pitchFamily="34" charset="-122"/>
                <a:ea typeface="微软雅黑" panose="020B0503020204020204" pitchFamily="34" charset="-122"/>
              </a:rPr>
              <a:t>文本挖掘</a:t>
            </a:r>
            <a:r>
              <a:rPr lang="en-US" altLang="zh-CN" sz="2800" b="1" dirty="0">
                <a:latin typeface="微软雅黑" panose="020B0503020204020204" pitchFamily="34" charset="-122"/>
                <a:ea typeface="微软雅黑" panose="020B0503020204020204" pitchFamily="34" charset="-122"/>
              </a:rPr>
              <a:t>-R</a:t>
            </a:r>
            <a:r>
              <a:rPr lang="zh-CN" altLang="en-US" sz="2800" b="1" dirty="0">
                <a:latin typeface="微软雅黑" panose="020B0503020204020204" pitchFamily="34" charset="-122"/>
                <a:ea typeface="微软雅黑" panose="020B0503020204020204" pitchFamily="34" charset="-122"/>
              </a:rPr>
              <a:t>语言操作</a:t>
            </a:r>
          </a:p>
        </p:txBody>
      </p:sp>
      <p:sp>
        <p:nvSpPr>
          <p:cNvPr id="3" name="内容占位符 2">
            <a:extLst>
              <a:ext uri="{FF2B5EF4-FFF2-40B4-BE49-F238E27FC236}">
                <a16:creationId xmlns:a16="http://schemas.microsoft.com/office/drawing/2014/main" id="{93FB8D8B-3ED9-44F3-8309-1D4CE4B11C79}"/>
              </a:ext>
            </a:extLst>
          </p:cNvPr>
          <p:cNvSpPr>
            <a:spLocks noGrp="1"/>
          </p:cNvSpPr>
          <p:nvPr>
            <p:ph idx="1"/>
          </p:nvPr>
        </p:nvSpPr>
        <p:spPr>
          <a:xfrm>
            <a:off x="407268" y="1309286"/>
            <a:ext cx="7886700" cy="5197392"/>
          </a:xfrm>
        </p:spPr>
        <p:txBody>
          <a:bodyPr>
            <a:normAutofit/>
          </a:bodyPr>
          <a:lstStyle/>
          <a:p>
            <a:pPr marL="0" indent="0">
              <a:lnSpc>
                <a:spcPct val="150000"/>
              </a:lnSpc>
              <a:buNone/>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单个字句统计，常用的字符处理函数有</a:t>
            </a:r>
            <a:r>
              <a:rPr lang="en-US" altLang="zh-CN" sz="2400" dirty="0" err="1">
                <a:latin typeface="Times New Roman" panose="02020603050405020304" pitchFamily="18" charset="0"/>
                <a:ea typeface="微软雅黑" panose="020B0503020204020204" pitchFamily="34" charset="-122"/>
                <a:cs typeface="Times New Roman" panose="02020603050405020304" pitchFamily="18" charset="0"/>
              </a:rPr>
              <a:t>nchar</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err="1">
                <a:latin typeface="Times New Roman" panose="02020603050405020304" pitchFamily="18" charset="0"/>
                <a:ea typeface="微软雅黑" panose="020B0503020204020204" pitchFamily="34" charset="-122"/>
                <a:cs typeface="Times New Roman" panose="02020603050405020304" pitchFamily="18" charset="0"/>
              </a:rPr>
              <a:t>strsplit</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paste</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paste0</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grep</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err="1">
                <a:latin typeface="Times New Roman" panose="02020603050405020304" pitchFamily="18" charset="0"/>
                <a:ea typeface="微软雅黑" panose="020B0503020204020204" pitchFamily="34" charset="-122"/>
                <a:cs typeface="Times New Roman" panose="02020603050405020304" pitchFamily="18" charset="0"/>
              </a:rPr>
              <a:t>gsub</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err="1">
                <a:latin typeface="Times New Roman" panose="02020603050405020304" pitchFamily="18" charset="0"/>
                <a:ea typeface="微软雅黑" panose="020B0503020204020204" pitchFamily="34" charset="-122"/>
                <a:cs typeface="Times New Roman" panose="02020603050405020304" pitchFamily="18" charset="0"/>
              </a:rPr>
              <a:t>substr</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等</a:t>
            </a:r>
            <a:r>
              <a:rPr lang="zh-CN" altLang="en-US" sz="2400" dirty="0">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a:p>
            <a:pPr marL="0" indent="0">
              <a:lnSpc>
                <a:spcPct val="150000"/>
              </a:lnSpc>
              <a:buNone/>
            </a:pPr>
            <a:r>
              <a:rPr lang="en-US" altLang="zh-CN" sz="2400" b="1" dirty="0" err="1">
                <a:latin typeface="Times New Roman" panose="02020603050405020304" pitchFamily="18" charset="0"/>
                <a:ea typeface="微软雅黑" panose="020B0503020204020204" pitchFamily="34" charset="-122"/>
                <a:cs typeface="Times New Roman" panose="02020603050405020304" pitchFamily="18" charset="0"/>
              </a:rPr>
              <a:t>nchar</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统计字符个数，空格也作为计数</a:t>
            </a:r>
            <a:endPar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endParaRPr>
          </a:p>
          <a:p>
            <a:pPr marL="0" indent="0">
              <a:lnSpc>
                <a:spcPct val="150000"/>
              </a:lnSpc>
              <a:buNone/>
            </a:pPr>
            <a:r>
              <a:rPr lang="en-US" altLang="zh-CN" sz="2400" dirty="0" err="1">
                <a:latin typeface="Times New Roman" panose="02020603050405020304" pitchFamily="18" charset="0"/>
                <a:cs typeface="Times New Roman" panose="02020603050405020304" pitchFamily="18" charset="0"/>
              </a:rPr>
              <a:t>nchar</a:t>
            </a:r>
            <a:r>
              <a:rPr lang="zh-CN" altLang="en-US" sz="2400" dirty="0">
                <a:latin typeface="Times New Roman" panose="02020603050405020304" pitchFamily="18" charset="0"/>
                <a:cs typeface="Times New Roman" panose="02020603050405020304" pitchFamily="18" charset="0"/>
              </a:rPr>
              <a:t>（“我爱你”）</a:t>
            </a:r>
            <a:endParaRPr lang="en-US" altLang="zh-CN" sz="2400" dirty="0">
              <a:latin typeface="Times New Roman" panose="02020603050405020304" pitchFamily="18" charset="0"/>
              <a:cs typeface="Times New Roman" panose="02020603050405020304" pitchFamily="18" charset="0"/>
            </a:endParaRPr>
          </a:p>
          <a:p>
            <a:pPr marL="0" indent="0">
              <a:lnSpc>
                <a:spcPct val="150000"/>
              </a:lnSpc>
              <a:buNone/>
            </a:pPr>
            <a:r>
              <a:rPr lang="en-US" altLang="zh-CN" sz="2400" dirty="0" err="1">
                <a:latin typeface="Times New Roman" panose="02020603050405020304" pitchFamily="18" charset="0"/>
                <a:cs typeface="Times New Roman" panose="02020603050405020304" pitchFamily="18" charset="0"/>
              </a:rPr>
              <a:t>nchar</a:t>
            </a:r>
            <a:r>
              <a:rPr lang="en-US" altLang="zh-CN" sz="2400" dirty="0">
                <a:latin typeface="Times New Roman" panose="02020603050405020304" pitchFamily="18" charset="0"/>
                <a:cs typeface="Times New Roman" panose="02020603050405020304" pitchFamily="18" charset="0"/>
              </a:rPr>
              <a:t>(“I LOVE YOU” )</a:t>
            </a:r>
          </a:p>
          <a:p>
            <a:pPr marL="0" indent="0">
              <a:lnSpc>
                <a:spcPct val="150000"/>
              </a:lnSpc>
              <a:buNone/>
            </a:pPr>
            <a:r>
              <a:rPr lang="en-US" altLang="zh-CN" sz="2400" b="1" dirty="0" err="1">
                <a:latin typeface="Times New Roman" panose="02020603050405020304" pitchFamily="18" charset="0"/>
                <a:ea typeface="微软雅黑" panose="020B0503020204020204" pitchFamily="34" charset="-122"/>
                <a:cs typeface="Times New Roman" panose="02020603050405020304" pitchFamily="18" charset="0"/>
              </a:rPr>
              <a:t>strsplit</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字符分割函数</a:t>
            </a:r>
            <a:endPar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endParaRPr>
          </a:p>
          <a:p>
            <a:pPr marL="0" indent="0">
              <a:lnSpc>
                <a:spcPct val="150000"/>
              </a:lnSpc>
              <a:buNone/>
            </a:pP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cha=</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b="1" dirty="0" err="1">
                <a:latin typeface="Times New Roman" panose="02020603050405020304" pitchFamily="18" charset="0"/>
                <a:ea typeface="微软雅黑" panose="020B0503020204020204" pitchFamily="34" charset="-122"/>
                <a:cs typeface="Times New Roman" panose="02020603050405020304" pitchFamily="18" charset="0"/>
              </a:rPr>
              <a:t>a,b,cdef</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endParaRPr>
          </a:p>
          <a:p>
            <a:pPr marL="0" indent="0">
              <a:lnSpc>
                <a:spcPct val="150000"/>
              </a:lnSpc>
              <a:spcBef>
                <a:spcPts val="600"/>
              </a:spcBef>
              <a:buNone/>
            </a:pPr>
            <a:r>
              <a:rPr lang="en-US" altLang="zh-CN" sz="2400" dirty="0" err="1">
                <a:latin typeface="Times New Roman" panose="02020603050405020304" pitchFamily="18" charset="0"/>
                <a:ea typeface="微软雅黑" panose="020B0503020204020204" pitchFamily="34" charset="-122"/>
                <a:cs typeface="Times New Roman" panose="02020603050405020304" pitchFamily="18" charset="0"/>
              </a:rPr>
              <a:t>strsplit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err="1">
                <a:latin typeface="Times New Roman" panose="02020603050405020304" pitchFamily="18" charset="0"/>
                <a:ea typeface="微软雅黑" panose="020B0503020204020204" pitchFamily="34" charset="-122"/>
                <a:cs typeface="Times New Roman" panose="02020603050405020304" pitchFamily="18" charset="0"/>
              </a:rPr>
              <a:t>cha,split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返回列表</a:t>
            </a:r>
          </a:p>
        </p:txBody>
      </p:sp>
      <p:sp>
        <p:nvSpPr>
          <p:cNvPr id="4" name="灯片编号占位符 3">
            <a:extLst>
              <a:ext uri="{FF2B5EF4-FFF2-40B4-BE49-F238E27FC236}">
                <a16:creationId xmlns:a16="http://schemas.microsoft.com/office/drawing/2014/main" id="{4BB05571-E270-4234-9333-B94ADE5837B0}"/>
              </a:ext>
            </a:extLst>
          </p:cNvPr>
          <p:cNvSpPr>
            <a:spLocks noGrp="1"/>
          </p:cNvSpPr>
          <p:nvPr>
            <p:ph type="sldNum" sz="quarter" idx="12"/>
          </p:nvPr>
        </p:nvSpPr>
        <p:spPr/>
        <p:txBody>
          <a:bodyPr/>
          <a:lstStyle/>
          <a:p>
            <a:pPr>
              <a:defRPr/>
            </a:pPr>
            <a:fld id="{85011231-81E5-4BA8-9FA8-895B313E0088}" type="slidenum">
              <a:rPr lang="zh-CN" altLang="en-US" smtClean="0"/>
              <a:pPr>
                <a:defRPr/>
              </a:pPr>
              <a:t>28</a:t>
            </a:fld>
            <a:endParaRPr lang="zh-CN" altLang="en-US" dirty="0"/>
          </a:p>
        </p:txBody>
      </p:sp>
    </p:spTree>
    <p:extLst>
      <p:ext uri="{BB962C8B-B14F-4D97-AF65-F5344CB8AC3E}">
        <p14:creationId xmlns:p14="http://schemas.microsoft.com/office/powerpoint/2010/main" val="2256016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BD1CC5-0B3C-4F66-AB96-6251AD78D281}"/>
              </a:ext>
            </a:extLst>
          </p:cNvPr>
          <p:cNvSpPr>
            <a:spLocks noGrp="1"/>
          </p:cNvSpPr>
          <p:nvPr>
            <p:ph type="title"/>
          </p:nvPr>
        </p:nvSpPr>
        <p:spPr>
          <a:xfrm>
            <a:off x="628650" y="365126"/>
            <a:ext cx="7886700" cy="693653"/>
          </a:xfrm>
        </p:spPr>
        <p:txBody>
          <a:bodyPr>
            <a:normAutofit/>
          </a:bodyPr>
          <a:lstStyle/>
          <a:p>
            <a:endParaRPr lang="zh-CN" altLang="en-US" sz="2800" dirty="0">
              <a:latin typeface="微软雅黑" panose="020B0503020204020204" pitchFamily="34" charset="-122"/>
              <a:ea typeface="微软雅黑" panose="020B0503020204020204" pitchFamily="34" charset="-122"/>
            </a:endParaRPr>
          </a:p>
        </p:txBody>
      </p:sp>
      <p:sp>
        <p:nvSpPr>
          <p:cNvPr id="3" name="内容占位符 2">
            <a:extLst>
              <a:ext uri="{FF2B5EF4-FFF2-40B4-BE49-F238E27FC236}">
                <a16:creationId xmlns:a16="http://schemas.microsoft.com/office/drawing/2014/main" id="{B2A30800-A7D0-45BC-B51F-EC31C44C0ABE}"/>
              </a:ext>
            </a:extLst>
          </p:cNvPr>
          <p:cNvSpPr>
            <a:spLocks noGrp="1"/>
          </p:cNvSpPr>
          <p:nvPr>
            <p:ph idx="1"/>
          </p:nvPr>
        </p:nvSpPr>
        <p:spPr>
          <a:xfrm>
            <a:off x="474645" y="1253331"/>
            <a:ext cx="7886700" cy="4351338"/>
          </a:xfrm>
        </p:spPr>
        <p:txBody>
          <a:bodyPr>
            <a:normAutofit/>
          </a:bodyPr>
          <a:lstStyle/>
          <a:p>
            <a:pPr marL="0" indent="0">
              <a:lnSpc>
                <a:spcPct val="150000"/>
              </a:lnSpc>
              <a:spcBef>
                <a:spcPts val="600"/>
              </a:spcBef>
              <a:buNone/>
            </a:pPr>
            <a:r>
              <a:rPr lang="en-US" altLang="zh-CN" sz="2400" dirty="0" err="1">
                <a:latin typeface="Times New Roman" panose="02020603050405020304" pitchFamily="18" charset="0"/>
                <a:cs typeface="Times New Roman" panose="02020603050405020304" pitchFamily="18" charset="0"/>
              </a:rPr>
              <a:t>unlist</a:t>
            </a:r>
            <a:r>
              <a:rPr lang="en-US" altLang="zh-CN" sz="2400" dirty="0">
                <a:latin typeface="Times New Roman" panose="02020603050405020304" pitchFamily="18" charset="0"/>
                <a:cs typeface="Times New Roman" panose="02020603050405020304" pitchFamily="18" charset="0"/>
              </a:rPr>
              <a:t>(</a:t>
            </a:r>
            <a:r>
              <a:rPr lang="en-US" altLang="zh-CN" sz="2400" dirty="0" err="1">
                <a:latin typeface="Times New Roman" panose="02020603050405020304" pitchFamily="18" charset="0"/>
                <a:cs typeface="Times New Roman" panose="02020603050405020304" pitchFamily="18" charset="0"/>
              </a:rPr>
              <a:t>strsplit</a:t>
            </a:r>
            <a:r>
              <a:rPr lang="en-US" altLang="zh-CN" sz="2400" dirty="0">
                <a:latin typeface="Times New Roman" panose="02020603050405020304" pitchFamily="18" charset="0"/>
                <a:cs typeface="Times New Roman" panose="02020603050405020304" pitchFamily="18" charset="0"/>
              </a:rPr>
              <a:t>(</a:t>
            </a:r>
            <a:r>
              <a:rPr lang="en-US" altLang="zh-CN" sz="2400" dirty="0" err="1">
                <a:latin typeface="Times New Roman" panose="02020603050405020304" pitchFamily="18" charset="0"/>
                <a:cs typeface="Times New Roman" panose="02020603050405020304" pitchFamily="18" charset="0"/>
              </a:rPr>
              <a:t>cha,split</a:t>
            </a:r>
            <a:r>
              <a:rPr lang="en-US" altLang="zh-CN" sz="2400" dirty="0">
                <a:latin typeface="Times New Roman" panose="02020603050405020304" pitchFamily="18" charset="0"/>
                <a:cs typeface="Times New Roman" panose="02020603050405020304" pitchFamily="18" charset="0"/>
              </a:rPr>
              <a:t>=“,”))    #list</a:t>
            </a:r>
            <a:r>
              <a:rPr lang="zh-CN" altLang="en-US" sz="2400" dirty="0">
                <a:latin typeface="Times New Roman" panose="02020603050405020304" pitchFamily="18" charset="0"/>
                <a:cs typeface="Times New Roman" panose="02020603050405020304" pitchFamily="18" charset="0"/>
              </a:rPr>
              <a:t>形状变成向量形式</a:t>
            </a:r>
            <a:endParaRPr lang="en-US" altLang="zh-CN" sz="2400" dirty="0">
              <a:latin typeface="Times New Roman" panose="02020603050405020304" pitchFamily="18" charset="0"/>
              <a:cs typeface="Times New Roman" panose="02020603050405020304" pitchFamily="18" charset="0"/>
            </a:endParaRPr>
          </a:p>
          <a:p>
            <a:pPr marL="0" indent="0">
              <a:lnSpc>
                <a:spcPct val="150000"/>
              </a:lnSpc>
              <a:spcBef>
                <a:spcPts val="600"/>
              </a:spcBef>
              <a:buNone/>
            </a:pPr>
            <a:r>
              <a:rPr lang="en-US" altLang="zh-CN" sz="2400" b="1" dirty="0">
                <a:latin typeface="Times New Roman" panose="02020603050405020304" pitchFamily="18" charset="0"/>
                <a:cs typeface="Times New Roman" panose="02020603050405020304" pitchFamily="18" charset="0"/>
              </a:rPr>
              <a:t>Paste</a:t>
            </a:r>
            <a:r>
              <a:rPr lang="zh-CN" altLang="en-US" sz="2400" b="1" dirty="0">
                <a:latin typeface="Times New Roman" panose="02020603050405020304" pitchFamily="18" charset="0"/>
                <a:cs typeface="Times New Roman" panose="02020603050405020304" pitchFamily="18" charset="0"/>
              </a:rPr>
              <a:t>、</a:t>
            </a:r>
            <a:r>
              <a:rPr lang="en-US" altLang="zh-CN" sz="2400" b="1" dirty="0">
                <a:latin typeface="Times New Roman" panose="02020603050405020304" pitchFamily="18" charset="0"/>
                <a:cs typeface="Times New Roman" panose="02020603050405020304" pitchFamily="18" charset="0"/>
              </a:rPr>
              <a:t>paste0 </a:t>
            </a:r>
            <a:r>
              <a:rPr lang="zh-CN" altLang="en-US" sz="2400" b="1" dirty="0">
                <a:latin typeface="Times New Roman" panose="02020603050405020304" pitchFamily="18" charset="0"/>
                <a:cs typeface="Times New Roman" panose="02020603050405020304" pitchFamily="18" charset="0"/>
              </a:rPr>
              <a:t>字符粘贴</a:t>
            </a:r>
            <a:endParaRPr lang="en-US" altLang="zh-CN" sz="2400" b="1" dirty="0">
              <a:latin typeface="Times New Roman" panose="02020603050405020304" pitchFamily="18" charset="0"/>
              <a:cs typeface="Times New Roman" panose="02020603050405020304" pitchFamily="18" charset="0"/>
            </a:endParaRPr>
          </a:p>
          <a:p>
            <a:pPr marL="0" indent="0">
              <a:lnSpc>
                <a:spcPct val="150000"/>
              </a:lnSpc>
              <a:spcBef>
                <a:spcPts val="600"/>
              </a:spcBef>
              <a:buNone/>
            </a:pPr>
            <a:r>
              <a:rPr lang="en-US" altLang="zh-CN" sz="2400" dirty="0">
                <a:latin typeface="Times New Roman" panose="02020603050405020304" pitchFamily="18" charset="0"/>
                <a:cs typeface="Times New Roman" panose="02020603050405020304" pitchFamily="18" charset="0"/>
              </a:rPr>
              <a:t>paste(“A”,1:4)        #</a:t>
            </a:r>
            <a:r>
              <a:rPr lang="zh-CN" altLang="en-US" sz="2400" dirty="0">
                <a:latin typeface="Times New Roman" panose="02020603050405020304" pitchFamily="18" charset="0"/>
                <a:cs typeface="Times New Roman" panose="02020603050405020304" pitchFamily="18" charset="0"/>
              </a:rPr>
              <a:t>默认每一项内部以空格分隔</a:t>
            </a:r>
            <a:endParaRPr lang="en-US" altLang="zh-CN" sz="2400" dirty="0">
              <a:latin typeface="Times New Roman" panose="02020603050405020304" pitchFamily="18" charset="0"/>
              <a:cs typeface="Times New Roman" panose="02020603050405020304" pitchFamily="18" charset="0"/>
            </a:endParaRPr>
          </a:p>
          <a:p>
            <a:pPr marL="0" indent="0">
              <a:lnSpc>
                <a:spcPct val="150000"/>
              </a:lnSpc>
              <a:spcBef>
                <a:spcPts val="600"/>
              </a:spcBef>
              <a:buNone/>
            </a:pPr>
            <a:r>
              <a:rPr lang="en-US" altLang="zh-CN" sz="2400" dirty="0">
                <a:latin typeface="Times New Roman" panose="02020603050405020304" pitchFamily="18" charset="0"/>
                <a:cs typeface="Times New Roman" panose="02020603050405020304" pitchFamily="18" charset="0"/>
              </a:rPr>
              <a:t>paste0(“A”,1:4)        #</a:t>
            </a:r>
            <a:r>
              <a:rPr lang="zh-CN" altLang="en-US" sz="2400" dirty="0">
                <a:latin typeface="Times New Roman" panose="02020603050405020304" pitchFamily="18" charset="0"/>
                <a:cs typeface="Times New Roman" panose="02020603050405020304" pitchFamily="18" charset="0"/>
              </a:rPr>
              <a:t>默认每一项内部直接连接</a:t>
            </a:r>
            <a:endParaRPr lang="en-US" altLang="zh-CN" sz="2400" dirty="0">
              <a:latin typeface="Times New Roman" panose="02020603050405020304" pitchFamily="18" charset="0"/>
              <a:cs typeface="Times New Roman" panose="02020603050405020304" pitchFamily="18" charset="0"/>
            </a:endParaRPr>
          </a:p>
          <a:p>
            <a:pPr marL="0" indent="0">
              <a:lnSpc>
                <a:spcPct val="150000"/>
              </a:lnSpc>
              <a:spcBef>
                <a:spcPts val="600"/>
              </a:spcBef>
              <a:buNone/>
            </a:pPr>
            <a:r>
              <a:rPr lang="en-US" altLang="zh-CN" sz="2400" dirty="0">
                <a:latin typeface="Times New Roman" panose="02020603050405020304" pitchFamily="18" charset="0"/>
                <a:cs typeface="Times New Roman" panose="02020603050405020304" pitchFamily="18" charset="0"/>
              </a:rPr>
              <a:t>paste(LETTERS[1:4],1:4,sep=</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_</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a:t>
            </a:r>
          </a:p>
          <a:p>
            <a:pPr marL="0" indent="0">
              <a:lnSpc>
                <a:spcPct val="150000"/>
              </a:lnSpc>
              <a:spcBef>
                <a:spcPts val="600"/>
              </a:spcBef>
              <a:buNone/>
            </a:pPr>
            <a:r>
              <a:rPr lang="en-US" altLang="zh-CN" sz="2400" dirty="0">
                <a:latin typeface="Times New Roman" panose="02020603050405020304" pitchFamily="18" charset="0"/>
                <a:cs typeface="Times New Roman" panose="02020603050405020304" pitchFamily="18" charset="0"/>
              </a:rPr>
              <a:t>paste(LETTERS[1:4],collapse=</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a:t>
            </a:r>
          </a:p>
          <a:p>
            <a:pPr marL="0" indent="0">
              <a:buNone/>
            </a:pPr>
            <a:endParaRPr lang="en-US" altLang="zh-CN" sz="2400" dirty="0">
              <a:latin typeface="Times New Roman" panose="02020603050405020304" pitchFamily="18" charset="0"/>
              <a:cs typeface="Times New Roman" panose="02020603050405020304" pitchFamily="18" charset="0"/>
            </a:endParaRPr>
          </a:p>
        </p:txBody>
      </p:sp>
      <p:sp>
        <p:nvSpPr>
          <p:cNvPr id="4" name="灯片编号占位符 3">
            <a:extLst>
              <a:ext uri="{FF2B5EF4-FFF2-40B4-BE49-F238E27FC236}">
                <a16:creationId xmlns:a16="http://schemas.microsoft.com/office/drawing/2014/main" id="{EC9F1C15-CF03-481C-9A84-E852A0241A51}"/>
              </a:ext>
            </a:extLst>
          </p:cNvPr>
          <p:cNvSpPr>
            <a:spLocks noGrp="1"/>
          </p:cNvSpPr>
          <p:nvPr>
            <p:ph type="sldNum" sz="quarter" idx="12"/>
          </p:nvPr>
        </p:nvSpPr>
        <p:spPr/>
        <p:txBody>
          <a:bodyPr/>
          <a:lstStyle/>
          <a:p>
            <a:pPr>
              <a:defRPr/>
            </a:pPr>
            <a:fld id="{85011231-81E5-4BA8-9FA8-895B313E0088}" type="slidenum">
              <a:rPr lang="zh-CN" altLang="en-US" smtClean="0"/>
              <a:pPr>
                <a:defRPr/>
              </a:pPr>
              <a:t>29</a:t>
            </a:fld>
            <a:endParaRPr lang="zh-CN" altLang="en-US" dirty="0"/>
          </a:p>
        </p:txBody>
      </p:sp>
    </p:spTree>
    <p:extLst>
      <p:ext uri="{BB962C8B-B14F-4D97-AF65-F5344CB8AC3E}">
        <p14:creationId xmlns:p14="http://schemas.microsoft.com/office/powerpoint/2010/main" val="76149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a:lnSpc>
                <a:spcPct val="150000"/>
              </a:lnSpc>
            </a:pPr>
            <a:r>
              <a:rPr lang="zh-CN" altLang="zh-CN" sz="2000" dirty="0">
                <a:latin typeface="Times New Roman" panose="02020603050405020304" pitchFamily="18" charset="0"/>
                <a:ea typeface="微软雅黑" panose="020B0503020204020204" pitchFamily="34" charset="-122"/>
                <a:cs typeface="Times New Roman" panose="02020603050405020304" pitchFamily="18" charset="0"/>
              </a:rPr>
              <a:t>在网络普及的时代，</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Web</a:t>
            </a:r>
            <a:r>
              <a:rPr lang="zh-CN" altLang="zh-CN" sz="2000" dirty="0">
                <a:latin typeface="Times New Roman" panose="02020603050405020304" pitchFamily="18" charset="0"/>
                <a:ea typeface="微软雅黑" panose="020B0503020204020204" pitchFamily="34" charset="-122"/>
                <a:cs typeface="Times New Roman" panose="02020603050405020304" pitchFamily="18" charset="0"/>
              </a:rPr>
              <a:t>页面、新闻消息</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000" dirty="0">
                <a:latin typeface="Times New Roman" panose="02020603050405020304" pitchFamily="18" charset="0"/>
                <a:ea typeface="微软雅黑" panose="020B0503020204020204" pitchFamily="34" charset="-122"/>
                <a:cs typeface="Times New Roman" panose="02020603050405020304" pitchFamily="18" charset="0"/>
              </a:rPr>
              <a:t>电子邮件</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、研究论文、书籍、数字图书馆</a:t>
            </a:r>
            <a:r>
              <a:rPr lang="zh-CN" altLang="zh-CN" sz="2000" dirty="0">
                <a:latin typeface="Times New Roman" panose="02020603050405020304" pitchFamily="18" charset="0"/>
                <a:ea typeface="微软雅黑" panose="020B0503020204020204" pitchFamily="34" charset="-122"/>
                <a:cs typeface="Times New Roman" panose="02020603050405020304" pitchFamily="18" charset="0"/>
              </a:rPr>
              <a:t>等都包含了大量的文本信息，这些文本信息构成了粗糙的非结构化文本数据。</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60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在现实世界中，可获取的大部信息是以文本形式存储在文本数据库中的，由来自各种数据源的大量文档组成。由于电子形式的文本信息飞速增涨，文本挖掘已经成为信息领域的研究热点。</a:t>
            </a:r>
            <a:endParaRPr lang="zh-CN"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12"/>
          </p:nvPr>
        </p:nvSpPr>
        <p:spPr/>
        <p:txBody>
          <a:bodyPr/>
          <a:lstStyle/>
          <a:p>
            <a:pPr>
              <a:defRPr/>
            </a:pPr>
            <a:fld id="{85011231-81E5-4BA8-9FA8-895B313E0088}" type="slidenum">
              <a:rPr lang="zh-CN" altLang="en-US" smtClean="0"/>
              <a:pPr>
                <a:defRPr/>
              </a:pPr>
              <a:t>3</a:t>
            </a:fld>
            <a:endParaRPr lang="zh-CN" altLang="en-US" dirty="0"/>
          </a:p>
        </p:txBody>
      </p:sp>
      <p:sp>
        <p:nvSpPr>
          <p:cNvPr id="5" name="Rectangle 2"/>
          <p:cNvSpPr>
            <a:spLocks noGrp="1" noChangeArrowheads="1"/>
          </p:cNvSpPr>
          <p:nvPr>
            <p:ph type="title" idx="4294967295"/>
          </p:nvPr>
        </p:nvSpPr>
        <p:spPr>
          <a:xfrm>
            <a:off x="705385" y="545582"/>
            <a:ext cx="4759325" cy="641350"/>
          </a:xfrm>
        </p:spPr>
        <p:txBody>
          <a:bodyPr anchor="ctr">
            <a:normAutofit/>
          </a:bodyPr>
          <a:lstStyle/>
          <a:p>
            <a:r>
              <a:rPr lang="zh-CN" altLang="en-US" sz="2800" dirty="0">
                <a:latin typeface="微软雅黑" panose="020B0503020204020204" pitchFamily="34" charset="-122"/>
                <a:ea typeface="微软雅黑" panose="020B0503020204020204" pitchFamily="34" charset="-122"/>
              </a:rPr>
              <a:t>文本挖掘的背景</a:t>
            </a:r>
          </a:p>
        </p:txBody>
      </p:sp>
    </p:spTree>
    <p:extLst>
      <p:ext uri="{BB962C8B-B14F-4D97-AF65-F5344CB8AC3E}">
        <p14:creationId xmlns:p14="http://schemas.microsoft.com/office/powerpoint/2010/main" val="42275894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8713F2-E34E-4BE9-A5BD-8CA6C84FD7EE}"/>
              </a:ext>
            </a:extLst>
          </p:cNvPr>
          <p:cNvSpPr>
            <a:spLocks noGrp="1"/>
          </p:cNvSpPr>
          <p:nvPr>
            <p:ph type="title"/>
          </p:nvPr>
        </p:nvSpPr>
        <p:spPr>
          <a:xfrm>
            <a:off x="426519" y="500513"/>
            <a:ext cx="7886700" cy="622285"/>
          </a:xfrm>
        </p:spPr>
        <p:txBody>
          <a:bodyPr>
            <a:normAutofit/>
          </a:bodyPr>
          <a:lstStyle/>
          <a:p>
            <a:r>
              <a:rPr lang="zh-CN" altLang="en-US" sz="2800" b="1" dirty="0">
                <a:latin typeface="微软雅黑" panose="020B0503020204020204" pitchFamily="34" charset="-122"/>
                <a:ea typeface="微软雅黑" panose="020B0503020204020204" pitchFamily="34" charset="-122"/>
              </a:rPr>
              <a:t>中文分词</a:t>
            </a:r>
          </a:p>
        </p:txBody>
      </p:sp>
      <p:sp>
        <p:nvSpPr>
          <p:cNvPr id="3" name="内容占位符 2">
            <a:extLst>
              <a:ext uri="{FF2B5EF4-FFF2-40B4-BE49-F238E27FC236}">
                <a16:creationId xmlns:a16="http://schemas.microsoft.com/office/drawing/2014/main" id="{2A82D9B8-5B9E-4C7A-9D6E-F13B559FDFB9}"/>
              </a:ext>
            </a:extLst>
          </p:cNvPr>
          <p:cNvSpPr>
            <a:spLocks noGrp="1"/>
          </p:cNvSpPr>
          <p:nvPr>
            <p:ph idx="1"/>
          </p:nvPr>
        </p:nvSpPr>
        <p:spPr>
          <a:xfrm>
            <a:off x="320642" y="1411739"/>
            <a:ext cx="7886700" cy="4351338"/>
          </a:xfrm>
        </p:spPr>
        <p:txBody>
          <a:bodyPr>
            <a:normAutofit/>
          </a:bodyPr>
          <a:lstStyle/>
          <a:p>
            <a:pPr marL="0" indent="0">
              <a:lnSpc>
                <a:spcPct val="150000"/>
              </a:lnSpc>
              <a:spcBef>
                <a:spcPts val="0"/>
              </a:spcBef>
              <a:buNone/>
            </a:pP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R</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语言中，有两种较为常用的分词包，</a:t>
            </a:r>
            <a:r>
              <a:rPr lang="en-US" altLang="zh-CN" sz="2400" b="1" dirty="0" err="1">
                <a:latin typeface="Times New Roman" panose="02020603050405020304" pitchFamily="18" charset="0"/>
                <a:ea typeface="微软雅黑" panose="020B0503020204020204" pitchFamily="34" charset="-122"/>
                <a:cs typeface="Times New Roman" panose="02020603050405020304" pitchFamily="18" charset="0"/>
              </a:rPr>
              <a:t>Rwordseg</a:t>
            </a: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b="1" dirty="0" err="1">
                <a:latin typeface="Times New Roman" panose="02020603050405020304" pitchFamily="18" charset="0"/>
                <a:ea typeface="微软雅黑" panose="020B0503020204020204" pitchFamily="34" charset="-122"/>
                <a:cs typeface="Times New Roman" panose="02020603050405020304" pitchFamily="18" charset="0"/>
              </a:rPr>
              <a:t>jiebaR</a:t>
            </a:r>
            <a:endPar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endParaRPr>
          </a:p>
          <a:p>
            <a:pPr marL="0" indent="0">
              <a:lnSpc>
                <a:spcPct val="150000"/>
              </a:lnSpc>
              <a:spcBef>
                <a:spcPts val="0"/>
              </a:spcBef>
              <a:buNone/>
            </a:pP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Rwordseg</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在分词之前会去掉文本中所有的符号，这样就会造成原本分开的句子前后相连，本来是分开的两个字也许连在一起就是一个词了，而</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JiebaR</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分词包不会去掉任何符号，而且返回的结果里面也会有符号</a:t>
            </a:r>
            <a:r>
              <a:rPr lang="zh-CN" altLang="en-US" sz="2400" dirty="0">
                <a:latin typeface="楷体" panose="02010609060101010101" pitchFamily="49" charset="-122"/>
                <a:ea typeface="楷体" panose="02010609060101010101" pitchFamily="49" charset="-122"/>
                <a:cs typeface="Times New Roman" panose="02020603050405020304" pitchFamily="18" charset="0"/>
              </a:rPr>
              <a:t>。</a:t>
            </a:r>
          </a:p>
        </p:txBody>
      </p:sp>
      <p:sp>
        <p:nvSpPr>
          <p:cNvPr id="4" name="灯片编号占位符 3">
            <a:extLst>
              <a:ext uri="{FF2B5EF4-FFF2-40B4-BE49-F238E27FC236}">
                <a16:creationId xmlns:a16="http://schemas.microsoft.com/office/drawing/2014/main" id="{8C8B0D34-2CDF-4417-9F77-09C9D29B2719}"/>
              </a:ext>
            </a:extLst>
          </p:cNvPr>
          <p:cNvSpPr>
            <a:spLocks noGrp="1"/>
          </p:cNvSpPr>
          <p:nvPr>
            <p:ph type="sldNum" sz="quarter" idx="12"/>
          </p:nvPr>
        </p:nvSpPr>
        <p:spPr/>
        <p:txBody>
          <a:bodyPr/>
          <a:lstStyle/>
          <a:p>
            <a:pPr>
              <a:defRPr/>
            </a:pPr>
            <a:fld id="{85011231-81E5-4BA8-9FA8-895B313E0088}" type="slidenum">
              <a:rPr lang="zh-CN" altLang="en-US" smtClean="0"/>
              <a:pPr>
                <a:defRPr/>
              </a:pPr>
              <a:t>30</a:t>
            </a:fld>
            <a:endParaRPr lang="zh-CN" altLang="en-US" dirty="0"/>
          </a:p>
        </p:txBody>
      </p:sp>
    </p:spTree>
    <p:extLst>
      <p:ext uri="{BB962C8B-B14F-4D97-AF65-F5344CB8AC3E}">
        <p14:creationId xmlns:p14="http://schemas.microsoft.com/office/powerpoint/2010/main" val="13447219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3B898327-F0F7-441F-A58C-032F7B8D3AD9}"/>
              </a:ext>
            </a:extLst>
          </p:cNvPr>
          <p:cNvSpPr>
            <a:spLocks noGrp="1"/>
          </p:cNvSpPr>
          <p:nvPr>
            <p:ph idx="1"/>
          </p:nvPr>
        </p:nvSpPr>
        <p:spPr>
          <a:xfrm>
            <a:off x="513146" y="1253331"/>
            <a:ext cx="8265093" cy="4351338"/>
          </a:xfrm>
        </p:spPr>
        <p:txBody>
          <a:bodyPr>
            <a:normAutofit/>
          </a:bodyPr>
          <a:lstStyle/>
          <a:p>
            <a:pPr marL="0" indent="0">
              <a:lnSpc>
                <a:spcPct val="150000"/>
              </a:lnSpc>
              <a:spcBef>
                <a:spcPts val="600"/>
              </a:spcBef>
              <a:buNone/>
            </a:pPr>
            <a:r>
              <a:rPr lang="en-US" altLang="zh-CN" sz="2400" dirty="0" err="1">
                <a:latin typeface="Times New Roman" panose="02020603050405020304" pitchFamily="18" charset="0"/>
                <a:ea typeface="微软雅黑" panose="020B0503020204020204" pitchFamily="34" charset="-122"/>
                <a:cs typeface="Times New Roman" panose="02020603050405020304" pitchFamily="18" charset="0"/>
              </a:rPr>
              <a:t>Rwordseg</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是一个</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R</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环境下的中文分词工具，使用 </a:t>
            </a:r>
            <a:r>
              <a:rPr lang="en-US" altLang="zh-CN" sz="2400" dirty="0" err="1">
                <a:latin typeface="Times New Roman" panose="02020603050405020304" pitchFamily="18" charset="0"/>
                <a:ea typeface="微软雅黑" panose="020B0503020204020204" pitchFamily="34" charset="-122"/>
                <a:cs typeface="Times New Roman" panose="02020603050405020304" pitchFamily="18" charset="0"/>
              </a:rPr>
              <a:t>rJava</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调用 </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Java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分词工具 </a:t>
            </a:r>
            <a:r>
              <a:rPr lang="en-US" altLang="zh-CN" sz="2400" dirty="0" err="1">
                <a:latin typeface="Times New Roman" panose="02020603050405020304" pitchFamily="18" charset="0"/>
                <a:ea typeface="微软雅黑" panose="020B0503020204020204" pitchFamily="34" charset="-122"/>
                <a:cs typeface="Times New Roman" panose="02020603050405020304" pitchFamily="18" charset="0"/>
              </a:rPr>
              <a:t>Ansj</a:t>
            </a:r>
            <a:endParaRPr lang="en-US" altLang="zh-CN" sz="2400" dirty="0">
              <a:latin typeface="Times New Roman" panose="02020603050405020304" pitchFamily="18" charset="0"/>
              <a:ea typeface="微软雅黑" panose="020B0503020204020204" pitchFamily="34" charset="-122"/>
              <a:cs typeface="Times New Roman" panose="02020603050405020304" pitchFamily="18" charset="0"/>
            </a:endParaRPr>
          </a:p>
          <a:p>
            <a:pPr marL="0" indent="0">
              <a:lnSpc>
                <a:spcPct val="150000"/>
              </a:lnSpc>
              <a:spcBef>
                <a:spcPts val="600"/>
              </a:spcBef>
              <a:buNone/>
            </a:pPr>
            <a:r>
              <a:rPr lang="en-US" altLang="zh-CN" sz="2400" dirty="0" err="1">
                <a:latin typeface="Times New Roman" panose="02020603050405020304" pitchFamily="18" charset="0"/>
                <a:ea typeface="微软雅黑" panose="020B0503020204020204" pitchFamily="34" charset="-122"/>
                <a:cs typeface="Times New Roman" panose="02020603050405020304" pitchFamily="18" charset="0"/>
              </a:rPr>
              <a:t>Ansj</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也是一个开源的 </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Java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中文分词工具，基于中科院的 </a:t>
            </a:r>
            <a:r>
              <a:rPr lang="en-US" altLang="zh-CN" sz="2400" dirty="0" err="1">
                <a:latin typeface="Times New Roman" panose="02020603050405020304" pitchFamily="18" charset="0"/>
                <a:ea typeface="微软雅黑" panose="020B0503020204020204" pitchFamily="34" charset="-122"/>
                <a:cs typeface="Times New Roman" panose="02020603050405020304" pitchFamily="18" charset="0"/>
              </a:rPr>
              <a:t>ictclas</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中文分词算法， 采用隐马尔科夫模型</a:t>
            </a:r>
            <a:endParaRPr lang="en-US" altLang="zh-CN" sz="2400" dirty="0">
              <a:latin typeface="Times New Roman" panose="02020603050405020304" pitchFamily="18" charset="0"/>
              <a:ea typeface="微软雅黑" panose="020B0503020204020204" pitchFamily="34" charset="-122"/>
              <a:cs typeface="Times New Roman" panose="02020603050405020304" pitchFamily="18" charset="0"/>
            </a:endParaRPr>
          </a:p>
          <a:p>
            <a:pPr marL="0" indent="0">
              <a:lnSpc>
                <a:spcPct val="150000"/>
              </a:lnSpc>
              <a:spcBef>
                <a:spcPts val="600"/>
              </a:spcBef>
              <a:buNone/>
            </a:pP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安装包</a:t>
            </a:r>
            <a:endParaRPr lang="en-US" altLang="zh-CN" sz="2400" dirty="0">
              <a:latin typeface="Times New Roman" panose="02020603050405020304" pitchFamily="18" charset="0"/>
              <a:ea typeface="微软雅黑" panose="020B0503020204020204" pitchFamily="34" charset="-122"/>
              <a:cs typeface="Times New Roman" panose="02020603050405020304" pitchFamily="18" charset="0"/>
            </a:endParaRPr>
          </a:p>
          <a:p>
            <a:pPr marL="0" indent="0">
              <a:lnSpc>
                <a:spcPct val="150000"/>
              </a:lnSpc>
              <a:spcBef>
                <a:spcPts val="600"/>
              </a:spcBef>
              <a:buNone/>
            </a:pPr>
            <a:r>
              <a:rPr lang="en-US" altLang="zh-CN" sz="2400" dirty="0" err="1">
                <a:latin typeface="Times New Roman" panose="02020603050405020304" pitchFamily="18" charset="0"/>
                <a:ea typeface="微软雅黑" panose="020B0503020204020204" pitchFamily="34" charset="-122"/>
                <a:cs typeface="Times New Roman" panose="02020603050405020304" pitchFamily="18" charset="0"/>
              </a:rPr>
              <a:t>install.packages</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err="1">
                <a:latin typeface="Times New Roman" panose="02020603050405020304" pitchFamily="18" charset="0"/>
                <a:ea typeface="微软雅黑" panose="020B0503020204020204" pitchFamily="34" charset="-122"/>
                <a:cs typeface="Times New Roman" panose="02020603050405020304" pitchFamily="18" charset="0"/>
              </a:rPr>
              <a:t>Rwordseg</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repos=“http://R-Forge.R-project.org”)</a:t>
            </a:r>
            <a:endParaRPr lang="zh-CN" altLang="en-US" sz="24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灯片编号占位符 3">
            <a:extLst>
              <a:ext uri="{FF2B5EF4-FFF2-40B4-BE49-F238E27FC236}">
                <a16:creationId xmlns:a16="http://schemas.microsoft.com/office/drawing/2014/main" id="{DDDC616C-8796-46D9-AF0F-CF09E02D30AC}"/>
              </a:ext>
            </a:extLst>
          </p:cNvPr>
          <p:cNvSpPr>
            <a:spLocks noGrp="1"/>
          </p:cNvSpPr>
          <p:nvPr>
            <p:ph type="sldNum" sz="quarter" idx="12"/>
          </p:nvPr>
        </p:nvSpPr>
        <p:spPr/>
        <p:txBody>
          <a:bodyPr/>
          <a:lstStyle/>
          <a:p>
            <a:pPr>
              <a:defRPr/>
            </a:pPr>
            <a:fld id="{85011231-81E5-4BA8-9FA8-895B313E0088}" type="slidenum">
              <a:rPr lang="zh-CN" altLang="en-US" smtClean="0"/>
              <a:pPr>
                <a:defRPr/>
              </a:pPr>
              <a:t>31</a:t>
            </a:fld>
            <a:endParaRPr lang="zh-CN" altLang="en-US" dirty="0"/>
          </a:p>
        </p:txBody>
      </p:sp>
    </p:spTree>
    <p:extLst>
      <p:ext uri="{BB962C8B-B14F-4D97-AF65-F5344CB8AC3E}">
        <p14:creationId xmlns:p14="http://schemas.microsoft.com/office/powerpoint/2010/main" val="3717652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352C9934-36DC-46D3-9F27-DF4342037B9A}"/>
              </a:ext>
            </a:extLst>
          </p:cNvPr>
          <p:cNvSpPr>
            <a:spLocks noGrp="1"/>
          </p:cNvSpPr>
          <p:nvPr>
            <p:ph idx="1"/>
          </p:nvPr>
        </p:nvSpPr>
        <p:spPr>
          <a:xfrm>
            <a:off x="513719" y="1347791"/>
            <a:ext cx="7886700" cy="4795487"/>
          </a:xfrm>
        </p:spPr>
        <p:txBody>
          <a:bodyPr>
            <a:normAutofit fontScale="92500" lnSpcReduction="10000"/>
          </a:bodyPr>
          <a:lstStyle/>
          <a:p>
            <a:pPr marL="0" indent="0">
              <a:lnSpc>
                <a:spcPct val="150000"/>
              </a:lnSpc>
              <a:spcBef>
                <a:spcPts val="600"/>
              </a:spcBef>
              <a:buNone/>
            </a:pPr>
            <a:r>
              <a:rPr lang="en-US" altLang="zh-CN" sz="2400" dirty="0" err="1">
                <a:latin typeface="Times New Roman" panose="02020603050405020304" pitchFamily="18" charset="0"/>
                <a:ea typeface="微软雅黑" panose="020B0503020204020204" pitchFamily="34" charset="-122"/>
                <a:cs typeface="Times New Roman" panose="02020603050405020304" pitchFamily="18" charset="0"/>
              </a:rPr>
              <a:t>jiebaR</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提供了四种分词模式，可以通过函数</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worker()</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来初始化分词引擎，使用函数</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segment()</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进行分词。</a:t>
            </a:r>
            <a:endParaRPr lang="en-US" altLang="zh-CN" sz="2400" dirty="0">
              <a:latin typeface="Times New Roman" panose="02020603050405020304" pitchFamily="18" charset="0"/>
              <a:ea typeface="微软雅黑" panose="020B0503020204020204" pitchFamily="34" charset="-122"/>
              <a:cs typeface="Times New Roman" panose="02020603050405020304" pitchFamily="18" charset="0"/>
            </a:endParaRPr>
          </a:p>
          <a:p>
            <a:pPr marL="0" indent="0">
              <a:lnSpc>
                <a:spcPct val="150000"/>
              </a:lnSpc>
              <a:spcBef>
                <a:spcPts val="600"/>
              </a:spcBef>
              <a:buNone/>
            </a:pPr>
            <a:r>
              <a:rPr lang="en-US" altLang="zh-CN" sz="2400" dirty="0">
                <a:latin typeface="Times New Roman" panose="02020603050405020304" pitchFamily="18" charset="0"/>
                <a:cs typeface="Times New Roman" panose="02020603050405020304" pitchFamily="18" charset="0"/>
              </a:rPr>
              <a:t>library(</a:t>
            </a:r>
            <a:r>
              <a:rPr lang="en-US" altLang="zh-CN" sz="2400" dirty="0" err="1">
                <a:latin typeface="Times New Roman" panose="02020603050405020304" pitchFamily="18" charset="0"/>
                <a:cs typeface="Times New Roman" panose="02020603050405020304" pitchFamily="18" charset="0"/>
              </a:rPr>
              <a:t>jiebaRD</a:t>
            </a:r>
            <a:r>
              <a:rPr lang="en-US" altLang="zh-CN" sz="2400" dirty="0">
                <a:latin typeface="Times New Roman" panose="02020603050405020304" pitchFamily="18" charset="0"/>
                <a:cs typeface="Times New Roman" panose="02020603050405020304" pitchFamily="18" charset="0"/>
              </a:rPr>
              <a:t>)</a:t>
            </a:r>
            <a:br>
              <a:rPr lang="en-US" altLang="zh-CN" sz="2400" dirty="0">
                <a:latin typeface="Times New Roman" panose="02020603050405020304" pitchFamily="18" charset="0"/>
                <a:cs typeface="Times New Roman" panose="02020603050405020304" pitchFamily="18" charset="0"/>
              </a:rPr>
            </a:br>
            <a:r>
              <a:rPr lang="en-US" altLang="zh-CN" sz="2400" dirty="0">
                <a:latin typeface="Times New Roman" panose="02020603050405020304" pitchFamily="18" charset="0"/>
                <a:cs typeface="Times New Roman" panose="02020603050405020304" pitchFamily="18" charset="0"/>
              </a:rPr>
              <a:t>library(</a:t>
            </a:r>
            <a:r>
              <a:rPr lang="en-US" altLang="zh-CN" sz="2400" dirty="0" err="1">
                <a:latin typeface="Times New Roman" panose="02020603050405020304" pitchFamily="18" charset="0"/>
                <a:cs typeface="Times New Roman" panose="02020603050405020304" pitchFamily="18" charset="0"/>
              </a:rPr>
              <a:t>jiebaR</a:t>
            </a:r>
            <a:r>
              <a:rPr lang="en-US" altLang="zh-CN" sz="2400" dirty="0">
                <a:latin typeface="Times New Roman" panose="02020603050405020304" pitchFamily="18" charset="0"/>
                <a:cs typeface="Times New Roman" panose="02020603050405020304" pitchFamily="18" charset="0"/>
              </a:rPr>
              <a:t>) </a:t>
            </a:r>
            <a:endParaRPr lang="en-US" altLang="zh-CN" sz="2400" dirty="0">
              <a:latin typeface="Times New Roman" panose="02020603050405020304" pitchFamily="18" charset="0"/>
              <a:ea typeface="微软雅黑" panose="020B0503020204020204" pitchFamily="34" charset="-122"/>
              <a:cs typeface="Times New Roman" panose="02020603050405020304" pitchFamily="18" charset="0"/>
            </a:endParaRPr>
          </a:p>
          <a:p>
            <a:pPr marL="0" indent="0">
              <a:lnSpc>
                <a:spcPct val="150000"/>
              </a:lnSpc>
              <a:spcBef>
                <a:spcPts val="600"/>
              </a:spcBef>
              <a:buNone/>
            </a:pP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text &lt;-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你要明白，这仅仅是一个测试文本</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t>
            </a:r>
          </a:p>
          <a:p>
            <a:pPr marL="0" indent="0">
              <a:lnSpc>
                <a:spcPct val="150000"/>
              </a:lnSpc>
              <a:spcBef>
                <a:spcPts val="600"/>
              </a:spcBef>
              <a:buNone/>
            </a:pPr>
            <a:r>
              <a:rPr lang="en-US" altLang="zh-CN" sz="2400" dirty="0" err="1">
                <a:latin typeface="Times New Roman" panose="02020603050405020304" pitchFamily="18" charset="0"/>
                <a:ea typeface="微软雅黑" panose="020B0503020204020204" pitchFamily="34" charset="-122"/>
                <a:cs typeface="Times New Roman" panose="02020603050405020304" pitchFamily="18" charset="0"/>
              </a:rPr>
              <a:t>mixseg</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&lt;- worker()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使用默认参数，混合模型（</a:t>
            </a:r>
            <a:r>
              <a:rPr lang="en-US" altLang="zh-CN" sz="2400" dirty="0" err="1">
                <a:latin typeface="Times New Roman" panose="02020603050405020304" pitchFamily="18" charset="0"/>
                <a:ea typeface="微软雅黑" panose="020B0503020204020204" pitchFamily="34" charset="-122"/>
                <a:cs typeface="Times New Roman" panose="02020603050405020304" pitchFamily="18" charset="0"/>
              </a:rPr>
              <a:t>MixSegment</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p>
          <a:p>
            <a:pPr marL="0" indent="0">
              <a:lnSpc>
                <a:spcPct val="150000"/>
              </a:lnSpc>
              <a:spcBef>
                <a:spcPts val="600"/>
              </a:spcBef>
              <a:buNone/>
            </a:pP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segment(text, </a:t>
            </a:r>
            <a:r>
              <a:rPr lang="en-US" altLang="zh-CN" sz="2400" dirty="0" err="1">
                <a:latin typeface="Times New Roman" panose="02020603050405020304" pitchFamily="18" charset="0"/>
                <a:ea typeface="微软雅黑" panose="020B0503020204020204" pitchFamily="34" charset="-122"/>
                <a:cs typeface="Times New Roman" panose="02020603050405020304" pitchFamily="18" charset="0"/>
              </a:rPr>
              <a:t>mixseg</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t>
            </a:r>
          </a:p>
          <a:p>
            <a:pPr marL="0" indent="0">
              <a:lnSpc>
                <a:spcPct val="150000"/>
              </a:lnSpc>
              <a:spcBef>
                <a:spcPts val="600"/>
              </a:spcBef>
              <a:buNone/>
            </a:pP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等价于</a:t>
            </a:r>
            <a:r>
              <a:rPr lang="en-US" altLang="zh-CN" sz="2400" dirty="0" err="1">
                <a:latin typeface="Times New Roman" panose="02020603050405020304" pitchFamily="18" charset="0"/>
                <a:ea typeface="微软雅黑" panose="020B0503020204020204" pitchFamily="34" charset="-122"/>
                <a:cs typeface="Times New Roman" panose="02020603050405020304" pitchFamily="18" charset="0"/>
              </a:rPr>
              <a:t>mixseg</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[text]</a:t>
            </a:r>
          </a:p>
          <a:p>
            <a:pPr marL="0" indent="0">
              <a:lnSpc>
                <a:spcPct val="150000"/>
              </a:lnSpc>
              <a:spcBef>
                <a:spcPts val="600"/>
              </a:spcBef>
              <a:buNone/>
            </a:pP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也等价于</a:t>
            </a:r>
            <a:r>
              <a:rPr lang="en-US" altLang="zh-CN" sz="2400" dirty="0" err="1">
                <a:latin typeface="Times New Roman" panose="02020603050405020304" pitchFamily="18" charset="0"/>
                <a:ea typeface="微软雅黑" panose="020B0503020204020204" pitchFamily="34" charset="-122"/>
                <a:cs typeface="Times New Roman" panose="02020603050405020304" pitchFamily="18" charset="0"/>
              </a:rPr>
              <a:t>mixseg</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&lt;= text</a:t>
            </a:r>
            <a:endParaRPr lang="zh-CN" altLang="en-US" sz="24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灯片编号占位符 3">
            <a:extLst>
              <a:ext uri="{FF2B5EF4-FFF2-40B4-BE49-F238E27FC236}">
                <a16:creationId xmlns:a16="http://schemas.microsoft.com/office/drawing/2014/main" id="{6734132F-6497-45A5-BA6D-14D64453D619}"/>
              </a:ext>
            </a:extLst>
          </p:cNvPr>
          <p:cNvSpPr>
            <a:spLocks noGrp="1"/>
          </p:cNvSpPr>
          <p:nvPr>
            <p:ph type="sldNum" sz="quarter" idx="12"/>
          </p:nvPr>
        </p:nvSpPr>
        <p:spPr/>
        <p:txBody>
          <a:bodyPr/>
          <a:lstStyle/>
          <a:p>
            <a:pPr>
              <a:defRPr/>
            </a:pPr>
            <a:fld id="{85011231-81E5-4BA8-9FA8-895B313E0088}" type="slidenum">
              <a:rPr lang="zh-CN" altLang="en-US" smtClean="0"/>
              <a:pPr>
                <a:defRPr/>
              </a:pPr>
              <a:t>32</a:t>
            </a:fld>
            <a:endParaRPr lang="zh-CN" altLang="en-US" dirty="0"/>
          </a:p>
        </p:txBody>
      </p:sp>
    </p:spTree>
    <p:extLst>
      <p:ext uri="{BB962C8B-B14F-4D97-AF65-F5344CB8AC3E}">
        <p14:creationId xmlns:p14="http://schemas.microsoft.com/office/powerpoint/2010/main" val="27768549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AE7393-0328-4918-9695-2C1FB6C265F2}"/>
              </a:ext>
            </a:extLst>
          </p:cNvPr>
          <p:cNvSpPr>
            <a:spLocks noGrp="1"/>
          </p:cNvSpPr>
          <p:nvPr>
            <p:ph type="title"/>
          </p:nvPr>
        </p:nvSpPr>
        <p:spPr>
          <a:xfrm>
            <a:off x="416894" y="548367"/>
            <a:ext cx="7886700" cy="566938"/>
          </a:xfrm>
        </p:spPr>
        <p:txBody>
          <a:bodyPr>
            <a:normAutofit/>
          </a:bodyPr>
          <a:lstStyle/>
          <a:p>
            <a:r>
              <a:rPr lang="zh-CN" altLang="en-US" sz="2800" b="1" dirty="0">
                <a:latin typeface="微软雅黑" panose="020B0503020204020204" pitchFamily="34" charset="-122"/>
                <a:ea typeface="微软雅黑" panose="020B0503020204020204" pitchFamily="34" charset="-122"/>
              </a:rPr>
              <a:t>优化词典</a:t>
            </a:r>
          </a:p>
        </p:txBody>
      </p:sp>
      <p:sp>
        <p:nvSpPr>
          <p:cNvPr id="3" name="内容占位符 2">
            <a:extLst>
              <a:ext uri="{FF2B5EF4-FFF2-40B4-BE49-F238E27FC236}">
                <a16:creationId xmlns:a16="http://schemas.microsoft.com/office/drawing/2014/main" id="{2B25A07A-F557-43A4-A4DA-C0BAFAB885BD}"/>
              </a:ext>
            </a:extLst>
          </p:cNvPr>
          <p:cNvSpPr>
            <a:spLocks noGrp="1"/>
          </p:cNvSpPr>
          <p:nvPr>
            <p:ph idx="1"/>
          </p:nvPr>
        </p:nvSpPr>
        <p:spPr>
          <a:xfrm>
            <a:off x="416894" y="1469308"/>
            <a:ext cx="7886700" cy="4351338"/>
          </a:xfrm>
        </p:spPr>
        <p:txBody>
          <a:bodyPr>
            <a:normAutofit/>
          </a:bodyPr>
          <a:lstStyle/>
          <a:p>
            <a:pPr marL="0" indent="0">
              <a:lnSpc>
                <a:spcPct val="150000"/>
              </a:lnSpc>
              <a:buNone/>
            </a:pPr>
            <a:r>
              <a:rPr lang="en-US" altLang="zh-CN" sz="2400" dirty="0" err="1">
                <a:latin typeface="Times New Roman" panose="02020603050405020304" pitchFamily="18" charset="0"/>
                <a:ea typeface="微软雅黑" panose="020B0503020204020204" pitchFamily="34" charset="-122"/>
                <a:cs typeface="Times New Roman" panose="02020603050405020304" pitchFamily="18" charset="0"/>
              </a:rPr>
              <a:t>jiebaR</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将“东西不错，很好用”分成了</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5</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个词，不是相要的结果，需要优化。</a:t>
            </a:r>
            <a:endParaRPr lang="en-US" altLang="zh-CN" sz="24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去掉停用词</a:t>
            </a: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添加自定义词典</a:t>
            </a: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a:p>
            <a:pPr marL="0" indent="0">
              <a:lnSpc>
                <a:spcPct val="150000"/>
              </a:lnSpc>
              <a:buNone/>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自己总结</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marL="0" indent="0">
              <a:lnSpc>
                <a:spcPct val="150000"/>
              </a:lnSpc>
              <a:buNone/>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行业词汇</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marL="0" indent="0">
              <a:lnSpc>
                <a:spcPct val="150000"/>
              </a:lnSpc>
              <a:buNone/>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搜狗词库下载</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marL="0" indent="0">
              <a:buNone/>
            </a:pPr>
            <a:endParaRPr lang="zh-CN" altLang="en-US" dirty="0"/>
          </a:p>
        </p:txBody>
      </p:sp>
      <p:sp>
        <p:nvSpPr>
          <p:cNvPr id="4" name="灯片编号占位符 3">
            <a:extLst>
              <a:ext uri="{FF2B5EF4-FFF2-40B4-BE49-F238E27FC236}">
                <a16:creationId xmlns:a16="http://schemas.microsoft.com/office/drawing/2014/main" id="{78958BCE-230C-4DD2-A2D9-DAD92871C128}"/>
              </a:ext>
            </a:extLst>
          </p:cNvPr>
          <p:cNvSpPr>
            <a:spLocks noGrp="1"/>
          </p:cNvSpPr>
          <p:nvPr>
            <p:ph type="sldNum" sz="quarter" idx="12"/>
          </p:nvPr>
        </p:nvSpPr>
        <p:spPr/>
        <p:txBody>
          <a:bodyPr/>
          <a:lstStyle/>
          <a:p>
            <a:pPr>
              <a:defRPr/>
            </a:pPr>
            <a:fld id="{85011231-81E5-4BA8-9FA8-895B313E0088}" type="slidenum">
              <a:rPr lang="zh-CN" altLang="en-US" smtClean="0"/>
              <a:pPr>
                <a:defRPr/>
              </a:pPr>
              <a:t>33</a:t>
            </a:fld>
            <a:endParaRPr lang="zh-CN" altLang="en-US" dirty="0"/>
          </a:p>
        </p:txBody>
      </p:sp>
    </p:spTree>
    <p:extLst>
      <p:ext uri="{BB962C8B-B14F-4D97-AF65-F5344CB8AC3E}">
        <p14:creationId xmlns:p14="http://schemas.microsoft.com/office/powerpoint/2010/main" val="21528490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AE7393-0328-4918-9695-2C1FB6C265F2}"/>
              </a:ext>
            </a:extLst>
          </p:cNvPr>
          <p:cNvSpPr>
            <a:spLocks noGrp="1"/>
          </p:cNvSpPr>
          <p:nvPr>
            <p:ph type="title"/>
          </p:nvPr>
        </p:nvSpPr>
        <p:spPr>
          <a:xfrm>
            <a:off x="416894" y="548367"/>
            <a:ext cx="7886700" cy="566938"/>
          </a:xfrm>
        </p:spPr>
        <p:txBody>
          <a:bodyPr>
            <a:normAutofit/>
          </a:bodyPr>
          <a:lstStyle/>
          <a:p>
            <a:r>
              <a:rPr lang="zh-CN" altLang="en-US" sz="2800" b="1" dirty="0">
                <a:latin typeface="微软雅黑" panose="020B0503020204020204" pitchFamily="34" charset="-122"/>
                <a:ea typeface="微软雅黑" panose="020B0503020204020204" pitchFamily="34" charset="-122"/>
              </a:rPr>
              <a:t>词性标注</a:t>
            </a:r>
          </a:p>
        </p:txBody>
      </p:sp>
      <p:sp>
        <p:nvSpPr>
          <p:cNvPr id="3" name="内容占位符 2">
            <a:extLst>
              <a:ext uri="{FF2B5EF4-FFF2-40B4-BE49-F238E27FC236}">
                <a16:creationId xmlns:a16="http://schemas.microsoft.com/office/drawing/2014/main" id="{2B25A07A-F557-43A4-A4DA-C0BAFAB885BD}"/>
              </a:ext>
            </a:extLst>
          </p:cNvPr>
          <p:cNvSpPr>
            <a:spLocks noGrp="1"/>
          </p:cNvSpPr>
          <p:nvPr>
            <p:ph idx="1"/>
          </p:nvPr>
        </p:nvSpPr>
        <p:spPr>
          <a:xfrm>
            <a:off x="588344" y="1560159"/>
            <a:ext cx="7886700" cy="4351338"/>
          </a:xfrm>
        </p:spPr>
        <p:txBody>
          <a:bodyPr>
            <a:normAutofit/>
          </a:bodyPr>
          <a:lstStyle/>
          <a:p>
            <a:pPr marL="0" indent="0">
              <a:lnSpc>
                <a:spcPct val="150000"/>
              </a:lnSpc>
              <a:buNone/>
            </a:pPr>
            <a:r>
              <a:rPr lang="en-US" altLang="zh-CN" sz="2400" dirty="0" err="1">
                <a:latin typeface="Times New Roman" panose="02020603050405020304" pitchFamily="18" charset="0"/>
                <a:ea typeface="微软雅黑" panose="020B0503020204020204" pitchFamily="34" charset="-122"/>
                <a:cs typeface="Times New Roman" panose="02020603050405020304" pitchFamily="18" charset="0"/>
              </a:rPr>
              <a:t>JiebaR</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很容易实现词性标注，将所有词划分为</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22</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大类，每个大类下面又有二级和三级划分。常见的词性有动词、名词、形容词、代词、副词等。</a:t>
            </a:r>
            <a:endParaRPr lang="en-US" altLang="zh-CN" sz="2400" dirty="0">
              <a:latin typeface="Times New Roman" panose="02020603050405020304" pitchFamily="18" charset="0"/>
              <a:ea typeface="微软雅黑" panose="020B0503020204020204" pitchFamily="34" charset="-122"/>
              <a:cs typeface="Times New Roman" panose="02020603050405020304" pitchFamily="18" charset="0"/>
            </a:endParaRPr>
          </a:p>
          <a:p>
            <a:pPr marL="0" indent="0">
              <a:buNone/>
            </a:pPr>
            <a:r>
              <a:rPr lang="en-US" altLang="zh-CN" dirty="0"/>
              <a:t>        </a:t>
            </a:r>
            <a:r>
              <a:rPr lang="zh-CN" altLang="en-US" dirty="0">
                <a:solidFill>
                  <a:srgbClr val="FF0000"/>
                </a:solidFill>
              </a:rPr>
              <a:t>东西</a:t>
            </a:r>
            <a:r>
              <a:rPr lang="en-US" altLang="zh-CN" dirty="0">
                <a:solidFill>
                  <a:srgbClr val="FF0000"/>
                </a:solidFill>
              </a:rPr>
              <a:t>|</a:t>
            </a:r>
            <a:r>
              <a:rPr lang="zh-CN" altLang="en-US" dirty="0">
                <a:solidFill>
                  <a:srgbClr val="FF0000"/>
                </a:solidFill>
              </a:rPr>
              <a:t>不错</a:t>
            </a:r>
            <a:r>
              <a:rPr lang="en-US" altLang="zh-CN" dirty="0">
                <a:solidFill>
                  <a:srgbClr val="FF0000"/>
                </a:solidFill>
              </a:rPr>
              <a:t>|</a:t>
            </a:r>
            <a:r>
              <a:rPr lang="zh-CN" altLang="en-US" dirty="0">
                <a:solidFill>
                  <a:srgbClr val="FF0000"/>
                </a:solidFill>
              </a:rPr>
              <a:t>很</a:t>
            </a:r>
            <a:r>
              <a:rPr lang="en-US" altLang="zh-CN" dirty="0">
                <a:solidFill>
                  <a:srgbClr val="FF0000"/>
                </a:solidFill>
              </a:rPr>
              <a:t>|</a:t>
            </a:r>
            <a:r>
              <a:rPr lang="zh-CN" altLang="en-US" dirty="0">
                <a:solidFill>
                  <a:srgbClr val="FF0000"/>
                </a:solidFill>
              </a:rPr>
              <a:t>好</a:t>
            </a:r>
            <a:r>
              <a:rPr lang="en-US" altLang="zh-CN" dirty="0">
                <a:solidFill>
                  <a:srgbClr val="FF0000"/>
                </a:solidFill>
              </a:rPr>
              <a:t>|</a:t>
            </a:r>
            <a:r>
              <a:rPr lang="zh-CN" altLang="en-US" dirty="0">
                <a:solidFill>
                  <a:srgbClr val="FF0000"/>
                </a:solidFill>
              </a:rPr>
              <a:t>用</a:t>
            </a:r>
          </a:p>
        </p:txBody>
      </p:sp>
      <p:sp>
        <p:nvSpPr>
          <p:cNvPr id="4" name="灯片编号占位符 3">
            <a:extLst>
              <a:ext uri="{FF2B5EF4-FFF2-40B4-BE49-F238E27FC236}">
                <a16:creationId xmlns:a16="http://schemas.microsoft.com/office/drawing/2014/main" id="{78958BCE-230C-4DD2-A2D9-DAD92871C128}"/>
              </a:ext>
            </a:extLst>
          </p:cNvPr>
          <p:cNvSpPr>
            <a:spLocks noGrp="1"/>
          </p:cNvSpPr>
          <p:nvPr>
            <p:ph type="sldNum" sz="quarter" idx="12"/>
          </p:nvPr>
        </p:nvSpPr>
        <p:spPr/>
        <p:txBody>
          <a:bodyPr/>
          <a:lstStyle/>
          <a:p>
            <a:pPr>
              <a:defRPr/>
            </a:pPr>
            <a:fld id="{85011231-81E5-4BA8-9FA8-895B313E0088}" type="slidenum">
              <a:rPr lang="zh-CN" altLang="en-US" smtClean="0"/>
              <a:pPr>
                <a:defRPr/>
              </a:pPr>
              <a:t>34</a:t>
            </a:fld>
            <a:endParaRPr lang="zh-CN" altLang="en-US" dirty="0"/>
          </a:p>
        </p:txBody>
      </p:sp>
      <p:cxnSp>
        <p:nvCxnSpPr>
          <p:cNvPr id="6" name="直接箭头连接符 5">
            <a:extLst>
              <a:ext uri="{FF2B5EF4-FFF2-40B4-BE49-F238E27FC236}">
                <a16:creationId xmlns:a16="http://schemas.microsoft.com/office/drawing/2014/main" id="{E2FAE24E-A077-4987-97D5-9CAE8F847F35}"/>
              </a:ext>
            </a:extLst>
          </p:cNvPr>
          <p:cNvCxnSpPr/>
          <p:nvPr/>
        </p:nvCxnSpPr>
        <p:spPr>
          <a:xfrm>
            <a:off x="2435192" y="3752248"/>
            <a:ext cx="519764" cy="8277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直接箭头连接符 6">
            <a:extLst>
              <a:ext uri="{FF2B5EF4-FFF2-40B4-BE49-F238E27FC236}">
                <a16:creationId xmlns:a16="http://schemas.microsoft.com/office/drawing/2014/main" id="{46D37F81-104B-4DBE-BE28-AD358F1180B6}"/>
              </a:ext>
            </a:extLst>
          </p:cNvPr>
          <p:cNvCxnSpPr>
            <a:cxnSpLocks/>
          </p:cNvCxnSpPr>
          <p:nvPr/>
        </p:nvCxnSpPr>
        <p:spPr>
          <a:xfrm flipH="1">
            <a:off x="3078480" y="3599848"/>
            <a:ext cx="550244" cy="9801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D7BB8EA3-519C-4EEF-B094-D22157AA160A}"/>
              </a:ext>
            </a:extLst>
          </p:cNvPr>
          <p:cNvSpPr txBox="1"/>
          <p:nvPr/>
        </p:nvSpPr>
        <p:spPr>
          <a:xfrm>
            <a:off x="2550695" y="4771229"/>
            <a:ext cx="1289785" cy="369332"/>
          </a:xfrm>
          <a:prstGeom prst="rect">
            <a:avLst/>
          </a:prstGeom>
          <a:noFill/>
        </p:spPr>
        <p:txBody>
          <a:bodyPr wrap="square" rtlCol="0">
            <a:spAutoFit/>
          </a:bodyPr>
          <a:lstStyle/>
          <a:p>
            <a:r>
              <a:rPr lang="zh-CN" altLang="en-US" dirty="0"/>
              <a:t>形容词</a:t>
            </a:r>
          </a:p>
        </p:txBody>
      </p:sp>
      <p:cxnSp>
        <p:nvCxnSpPr>
          <p:cNvPr id="10" name="直接箭头连接符 9">
            <a:extLst>
              <a:ext uri="{FF2B5EF4-FFF2-40B4-BE49-F238E27FC236}">
                <a16:creationId xmlns:a16="http://schemas.microsoft.com/office/drawing/2014/main" id="{FEEDE7F6-959D-4BBC-92AA-961B02809387}"/>
              </a:ext>
            </a:extLst>
          </p:cNvPr>
          <p:cNvCxnSpPr>
            <a:cxnSpLocks/>
          </p:cNvCxnSpPr>
          <p:nvPr/>
        </p:nvCxnSpPr>
        <p:spPr>
          <a:xfrm>
            <a:off x="3195588" y="3560308"/>
            <a:ext cx="933651" cy="11043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F0FDF3F1-A470-4A1E-800E-9FD7E03F0A21}"/>
              </a:ext>
            </a:extLst>
          </p:cNvPr>
          <p:cNvSpPr txBox="1"/>
          <p:nvPr/>
        </p:nvSpPr>
        <p:spPr>
          <a:xfrm>
            <a:off x="3715351" y="4747875"/>
            <a:ext cx="1289785" cy="369332"/>
          </a:xfrm>
          <a:prstGeom prst="rect">
            <a:avLst/>
          </a:prstGeom>
          <a:noFill/>
        </p:spPr>
        <p:txBody>
          <a:bodyPr wrap="square" rtlCol="0">
            <a:spAutoFit/>
          </a:bodyPr>
          <a:lstStyle/>
          <a:p>
            <a:r>
              <a:rPr lang="zh-CN" altLang="en-US" dirty="0"/>
              <a:t>状态词</a:t>
            </a:r>
          </a:p>
        </p:txBody>
      </p:sp>
      <p:cxnSp>
        <p:nvCxnSpPr>
          <p:cNvPr id="15" name="直接箭头连接符 14">
            <a:extLst>
              <a:ext uri="{FF2B5EF4-FFF2-40B4-BE49-F238E27FC236}">
                <a16:creationId xmlns:a16="http://schemas.microsoft.com/office/drawing/2014/main" id="{386EE8A8-C254-4364-8ABE-101A5D423F1C}"/>
              </a:ext>
            </a:extLst>
          </p:cNvPr>
          <p:cNvCxnSpPr>
            <a:cxnSpLocks/>
          </p:cNvCxnSpPr>
          <p:nvPr/>
        </p:nvCxnSpPr>
        <p:spPr>
          <a:xfrm>
            <a:off x="4358739" y="3599848"/>
            <a:ext cx="933651" cy="11043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7F17FBD3-F5E5-4FA2-A6E6-D6B52722290E}"/>
              </a:ext>
            </a:extLst>
          </p:cNvPr>
          <p:cNvSpPr txBox="1"/>
          <p:nvPr/>
        </p:nvSpPr>
        <p:spPr>
          <a:xfrm>
            <a:off x="4918509" y="4715163"/>
            <a:ext cx="1289785" cy="369332"/>
          </a:xfrm>
          <a:prstGeom prst="rect">
            <a:avLst/>
          </a:prstGeom>
          <a:noFill/>
        </p:spPr>
        <p:txBody>
          <a:bodyPr wrap="square" rtlCol="0">
            <a:spAutoFit/>
          </a:bodyPr>
          <a:lstStyle/>
          <a:p>
            <a:r>
              <a:rPr lang="zh-CN" altLang="en-US" dirty="0"/>
              <a:t>介词</a:t>
            </a:r>
          </a:p>
        </p:txBody>
      </p:sp>
    </p:spTree>
    <p:extLst>
      <p:ext uri="{BB962C8B-B14F-4D97-AF65-F5344CB8AC3E}">
        <p14:creationId xmlns:p14="http://schemas.microsoft.com/office/powerpoint/2010/main" val="9700781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AE7393-0328-4918-9695-2C1FB6C265F2}"/>
              </a:ext>
            </a:extLst>
          </p:cNvPr>
          <p:cNvSpPr>
            <a:spLocks noGrp="1"/>
          </p:cNvSpPr>
          <p:nvPr>
            <p:ph type="title"/>
          </p:nvPr>
        </p:nvSpPr>
        <p:spPr>
          <a:xfrm>
            <a:off x="416894" y="548367"/>
            <a:ext cx="7886700" cy="566938"/>
          </a:xfrm>
        </p:spPr>
        <p:txBody>
          <a:bodyPr>
            <a:normAutofit/>
          </a:bodyPr>
          <a:lstStyle/>
          <a:p>
            <a:r>
              <a:rPr lang="zh-CN" altLang="en-US" sz="2800" b="1" dirty="0">
                <a:latin typeface="微软雅黑" panose="020B0503020204020204" pitchFamily="34" charset="-122"/>
                <a:ea typeface="微软雅黑" panose="020B0503020204020204" pitchFamily="34" charset="-122"/>
              </a:rPr>
              <a:t>关键词抽取</a:t>
            </a:r>
          </a:p>
        </p:txBody>
      </p:sp>
      <p:sp>
        <p:nvSpPr>
          <p:cNvPr id="3" name="内容占位符 2">
            <a:extLst>
              <a:ext uri="{FF2B5EF4-FFF2-40B4-BE49-F238E27FC236}">
                <a16:creationId xmlns:a16="http://schemas.microsoft.com/office/drawing/2014/main" id="{2B25A07A-F557-43A4-A4DA-C0BAFAB885BD}"/>
              </a:ext>
            </a:extLst>
          </p:cNvPr>
          <p:cNvSpPr>
            <a:spLocks noGrp="1"/>
          </p:cNvSpPr>
          <p:nvPr>
            <p:ph idx="1"/>
          </p:nvPr>
        </p:nvSpPr>
        <p:spPr>
          <a:xfrm>
            <a:off x="416894" y="1469307"/>
            <a:ext cx="7886700" cy="4976759"/>
          </a:xfrm>
        </p:spPr>
        <p:txBody>
          <a:bodyPr>
            <a:normAutofit fontScale="85000" lnSpcReduction="20000"/>
          </a:bodyPr>
          <a:lstStyle/>
          <a:p>
            <a:pPr marL="0" indent="0">
              <a:lnSpc>
                <a:spcPct val="150000"/>
              </a:lnSpc>
              <a:buNone/>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最简单的方法是按照在全部文本中出现的词频大小来提取。</a:t>
            </a:r>
            <a:endParaRPr lang="en-US" altLang="zh-CN" sz="2400" dirty="0">
              <a:latin typeface="Times New Roman" panose="02020603050405020304" pitchFamily="18" charset="0"/>
              <a:ea typeface="微软雅黑" panose="020B0503020204020204" pitchFamily="34" charset="-122"/>
              <a:cs typeface="Times New Roman" panose="02020603050405020304" pitchFamily="18" charset="0"/>
            </a:endParaRPr>
          </a:p>
          <a:p>
            <a:pPr marL="0" indent="0">
              <a:lnSpc>
                <a:spcPct val="150000"/>
              </a:lnSpc>
              <a:buNone/>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出现的次数越多，说明越重要。还可以使用</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TF-IDF(</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词频</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逆向文件频率</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指标来计算。</a:t>
            </a:r>
            <a:endParaRPr lang="en-US" altLang="zh-CN" sz="2400" dirty="0">
              <a:latin typeface="Times New Roman" panose="02020603050405020304" pitchFamily="18" charset="0"/>
              <a:ea typeface="微软雅黑" panose="020B0503020204020204" pitchFamily="34" charset="-122"/>
              <a:cs typeface="Times New Roman" panose="02020603050405020304" pitchFamily="18" charset="0"/>
            </a:endParaRPr>
          </a:p>
          <a:p>
            <a:pPr marL="0" indent="0">
              <a:lnSpc>
                <a:spcPct val="150000"/>
              </a:lnSpc>
              <a:buNone/>
            </a:pPr>
            <a:r>
              <a:rPr lang="en-US" altLang="zh-CN" sz="2400" b="1" dirty="0">
                <a:latin typeface="微软雅黑" panose="020B0503020204020204" pitchFamily="34" charset="-122"/>
                <a:ea typeface="微软雅黑" panose="020B0503020204020204" pitchFamily="34" charset="-122"/>
              </a:rPr>
              <a:t>TF-IDF</a:t>
            </a:r>
            <a:r>
              <a:rPr lang="zh-CN" altLang="en-US" sz="2400" b="1" dirty="0">
                <a:latin typeface="微软雅黑" panose="020B0503020204020204" pitchFamily="34" charset="-122"/>
                <a:ea typeface="微软雅黑" panose="020B0503020204020204" pitchFamily="34" charset="-122"/>
              </a:rPr>
              <a:t>的主要思想是</a:t>
            </a:r>
            <a:r>
              <a:rPr lang="zh-CN" altLang="en-US" sz="2400" dirty="0">
                <a:latin typeface="微软雅黑" panose="020B0503020204020204" pitchFamily="34" charset="-122"/>
                <a:ea typeface="微软雅黑" panose="020B0503020204020204" pitchFamily="34" charset="-122"/>
              </a:rPr>
              <a:t>：如果某个单词在一篇文章中出现的频率</a:t>
            </a:r>
            <a:r>
              <a:rPr lang="en-US" altLang="zh-CN" sz="2400" dirty="0">
                <a:latin typeface="微软雅黑" panose="020B0503020204020204" pitchFamily="34" charset="-122"/>
                <a:ea typeface="微软雅黑" panose="020B0503020204020204" pitchFamily="34" charset="-122"/>
              </a:rPr>
              <a:t>TF</a:t>
            </a:r>
            <a:r>
              <a:rPr lang="zh-CN" altLang="en-US" sz="2400" dirty="0">
                <a:latin typeface="微软雅黑" panose="020B0503020204020204" pitchFamily="34" charset="-122"/>
                <a:ea typeface="微软雅黑" panose="020B0503020204020204" pitchFamily="34" charset="-122"/>
              </a:rPr>
              <a:t>高，并且在其他文章中很少出现，则认为此词或者短语具有很好的类别区分能力，适合用来分类。</a:t>
            </a:r>
            <a:endParaRPr lang="en-US" altLang="zh-CN" sz="2400" dirty="0">
              <a:latin typeface="微软雅黑" panose="020B0503020204020204" pitchFamily="34" charset="-122"/>
              <a:ea typeface="微软雅黑" panose="020B0503020204020204" pitchFamily="34" charset="-122"/>
              <a:cs typeface="Times New Roman" panose="02020603050405020304" pitchFamily="18" charset="0"/>
            </a:endParaRPr>
          </a:p>
          <a:p>
            <a:pPr marL="0" indent="0">
              <a:lnSpc>
                <a:spcPct val="150000"/>
              </a:lnSpc>
              <a:buNone/>
            </a:pPr>
            <a:r>
              <a:rPr lang="en-US" altLang="zh-CN"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TF</a:t>
            </a:r>
            <a:r>
              <a:rPr lang="zh-CN" altLang="en-US"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是某一个给定的词语在该文件中出现的次数。</a:t>
            </a:r>
            <a:endParaRPr lang="en-US" altLang="zh-CN"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a:p>
            <a:pPr marL="0" indent="0">
              <a:lnSpc>
                <a:spcPct val="150000"/>
              </a:lnSpc>
              <a:buNone/>
            </a:pPr>
            <a:r>
              <a:rPr lang="en-US" altLang="zh-CN"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IDF</a:t>
            </a:r>
            <a:r>
              <a:rPr lang="zh-CN" altLang="en-US"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是一个词语重要性的度量。</a:t>
            </a:r>
            <a:endParaRPr lang="en-US" altLang="zh-CN"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a:p>
            <a:pPr marL="0" indent="0">
              <a:lnSpc>
                <a:spcPct val="150000"/>
              </a:lnSpc>
              <a:buNone/>
            </a:pPr>
            <a:r>
              <a:rPr lang="zh-CN" altLang="en-US"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某一特定词语的</a:t>
            </a:r>
            <a:r>
              <a:rPr lang="en-US" altLang="zh-CN"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IDF</a:t>
            </a:r>
            <a:r>
              <a:rPr lang="zh-CN" altLang="en-US"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可以由总文件数目除以包含该词语的文件的数目，结果在取对数。</a:t>
            </a:r>
          </a:p>
        </p:txBody>
      </p:sp>
      <p:sp>
        <p:nvSpPr>
          <p:cNvPr id="4" name="灯片编号占位符 3">
            <a:extLst>
              <a:ext uri="{FF2B5EF4-FFF2-40B4-BE49-F238E27FC236}">
                <a16:creationId xmlns:a16="http://schemas.microsoft.com/office/drawing/2014/main" id="{78958BCE-230C-4DD2-A2D9-DAD92871C128}"/>
              </a:ext>
            </a:extLst>
          </p:cNvPr>
          <p:cNvSpPr>
            <a:spLocks noGrp="1"/>
          </p:cNvSpPr>
          <p:nvPr>
            <p:ph type="sldNum" sz="quarter" idx="12"/>
          </p:nvPr>
        </p:nvSpPr>
        <p:spPr/>
        <p:txBody>
          <a:bodyPr/>
          <a:lstStyle/>
          <a:p>
            <a:pPr>
              <a:defRPr/>
            </a:pPr>
            <a:fld id="{85011231-81E5-4BA8-9FA8-895B313E0088}" type="slidenum">
              <a:rPr lang="zh-CN" altLang="en-US" smtClean="0"/>
              <a:pPr>
                <a:defRPr/>
              </a:pPr>
              <a:t>35</a:t>
            </a:fld>
            <a:endParaRPr lang="zh-CN" altLang="en-US" dirty="0"/>
          </a:p>
        </p:txBody>
      </p:sp>
    </p:spTree>
    <p:extLst>
      <p:ext uri="{BB962C8B-B14F-4D97-AF65-F5344CB8AC3E}">
        <p14:creationId xmlns:p14="http://schemas.microsoft.com/office/powerpoint/2010/main" val="896682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57D2E3DF-78EE-4841-AC32-AD2753E52067}"/>
              </a:ext>
            </a:extLst>
          </p:cNvPr>
          <p:cNvSpPr>
            <a:spLocks noGrp="1"/>
          </p:cNvSpPr>
          <p:nvPr>
            <p:ph idx="1"/>
          </p:nvPr>
        </p:nvSpPr>
        <p:spPr>
          <a:xfrm>
            <a:off x="628650" y="1212783"/>
            <a:ext cx="7886700" cy="5720449"/>
          </a:xfrm>
        </p:spPr>
        <p:txBody>
          <a:bodyPr>
            <a:normAutofit/>
          </a:bodyPr>
          <a:lstStyle/>
          <a:p>
            <a:pPr marL="0" indent="0">
              <a:buNone/>
            </a:pPr>
            <a:r>
              <a:rPr lang="en-US" altLang="zh-CN" sz="2200" dirty="0">
                <a:latin typeface="Times New Roman" panose="02020603050405020304" pitchFamily="18" charset="0"/>
                <a:cs typeface="Times New Roman" panose="02020603050405020304" pitchFamily="18" charset="0"/>
              </a:rPr>
              <a:t>1.</a:t>
            </a:r>
            <a:r>
              <a:rPr lang="zh-CN" altLang="en-US" sz="2200" dirty="0">
                <a:latin typeface="Times New Roman" panose="02020603050405020304" pitchFamily="18" charset="0"/>
                <a:cs typeface="Times New Roman" panose="02020603050405020304" pitchFamily="18" charset="0"/>
              </a:rPr>
              <a:t>还</a:t>
            </a:r>
            <a:r>
              <a:rPr lang="en-US" altLang="zh-CN" sz="2200" dirty="0">
                <a:latin typeface="Times New Roman" panose="02020603050405020304" pitchFamily="18" charset="0"/>
                <a:cs typeface="Times New Roman" panose="02020603050405020304" pitchFamily="18" charset="0"/>
              </a:rPr>
              <a:t>|</a:t>
            </a:r>
            <a:r>
              <a:rPr lang="zh-CN" altLang="en-US" sz="2200" dirty="0">
                <a:solidFill>
                  <a:srgbClr val="FF0000"/>
                </a:solidFill>
                <a:latin typeface="Times New Roman" panose="02020603050405020304" pitchFamily="18" charset="0"/>
                <a:cs typeface="Times New Roman" panose="02020603050405020304" pitchFamily="18" charset="0"/>
              </a:rPr>
              <a:t>不错</a:t>
            </a:r>
            <a:r>
              <a:rPr lang="en-US" altLang="zh-CN" sz="2200" dirty="0">
                <a:latin typeface="Times New Roman" panose="02020603050405020304" pitchFamily="18" charset="0"/>
                <a:cs typeface="Times New Roman" panose="02020603050405020304" pitchFamily="18" charset="0"/>
              </a:rPr>
              <a:t>|</a:t>
            </a:r>
            <a:r>
              <a:rPr lang="zh-CN" altLang="en-US" sz="2200" dirty="0">
                <a:latin typeface="Times New Roman" panose="02020603050405020304" pitchFamily="18" charset="0"/>
                <a:cs typeface="Times New Roman" panose="02020603050405020304" pitchFamily="18" charset="0"/>
              </a:rPr>
              <a:t>吧</a:t>
            </a:r>
            <a:endParaRPr lang="en-US" altLang="zh-CN" sz="2200" dirty="0">
              <a:latin typeface="Times New Roman" panose="02020603050405020304" pitchFamily="18" charset="0"/>
              <a:cs typeface="Times New Roman" panose="02020603050405020304" pitchFamily="18" charset="0"/>
            </a:endParaRPr>
          </a:p>
          <a:p>
            <a:pPr marL="0" indent="0">
              <a:buNone/>
            </a:pPr>
            <a:r>
              <a:rPr lang="en-US" altLang="zh-CN" sz="2200" dirty="0">
                <a:latin typeface="Times New Roman" panose="02020603050405020304" pitchFamily="18" charset="0"/>
                <a:cs typeface="Times New Roman" panose="02020603050405020304" pitchFamily="18" charset="0"/>
              </a:rPr>
              <a:t>2.</a:t>
            </a:r>
            <a:r>
              <a:rPr lang="zh-CN" altLang="en-US" sz="2200" dirty="0">
                <a:latin typeface="Times New Roman" panose="02020603050405020304" pitchFamily="18" charset="0"/>
                <a:cs typeface="Times New Roman" panose="02020603050405020304" pitchFamily="18" charset="0"/>
              </a:rPr>
              <a:t>东西</a:t>
            </a:r>
            <a:r>
              <a:rPr lang="en-US" altLang="zh-CN" sz="2200" dirty="0">
                <a:latin typeface="Times New Roman" panose="02020603050405020304" pitchFamily="18" charset="0"/>
                <a:cs typeface="Times New Roman" panose="02020603050405020304" pitchFamily="18" charset="0"/>
              </a:rPr>
              <a:t>|</a:t>
            </a:r>
            <a:r>
              <a:rPr lang="zh-CN" altLang="en-US" sz="2200" dirty="0">
                <a:solidFill>
                  <a:srgbClr val="FF0000"/>
                </a:solidFill>
                <a:latin typeface="Times New Roman" panose="02020603050405020304" pitchFamily="18" charset="0"/>
                <a:cs typeface="Times New Roman" panose="02020603050405020304" pitchFamily="18" charset="0"/>
              </a:rPr>
              <a:t>不错</a:t>
            </a:r>
            <a:r>
              <a:rPr lang="en-US" altLang="zh-CN" sz="2200" dirty="0">
                <a:latin typeface="Times New Roman" panose="02020603050405020304" pitchFamily="18" charset="0"/>
                <a:cs typeface="Times New Roman" panose="02020603050405020304" pitchFamily="18" charset="0"/>
              </a:rPr>
              <a:t>|</a:t>
            </a:r>
            <a:r>
              <a:rPr lang="zh-CN" altLang="en-US" sz="2200" dirty="0">
                <a:latin typeface="Times New Roman" panose="02020603050405020304" pitchFamily="18" charset="0"/>
                <a:cs typeface="Times New Roman" panose="02020603050405020304" pitchFamily="18" charset="0"/>
              </a:rPr>
              <a:t>很</a:t>
            </a:r>
            <a:r>
              <a:rPr lang="en-US" altLang="zh-CN" sz="2200" dirty="0">
                <a:latin typeface="Times New Roman" panose="02020603050405020304" pitchFamily="18" charset="0"/>
                <a:cs typeface="Times New Roman" panose="02020603050405020304" pitchFamily="18" charset="0"/>
              </a:rPr>
              <a:t>|</a:t>
            </a:r>
            <a:r>
              <a:rPr lang="zh-CN" altLang="en-US" sz="2200" dirty="0">
                <a:latin typeface="Times New Roman" panose="02020603050405020304" pitchFamily="18" charset="0"/>
                <a:cs typeface="Times New Roman" panose="02020603050405020304" pitchFamily="18" charset="0"/>
              </a:rPr>
              <a:t>好</a:t>
            </a:r>
            <a:r>
              <a:rPr lang="en-US" altLang="zh-CN" sz="2200" dirty="0">
                <a:latin typeface="Times New Roman" panose="02020603050405020304" pitchFamily="18" charset="0"/>
                <a:cs typeface="Times New Roman" panose="02020603050405020304" pitchFamily="18" charset="0"/>
              </a:rPr>
              <a:t>|</a:t>
            </a:r>
            <a:r>
              <a:rPr lang="zh-CN" altLang="en-US" sz="2200" dirty="0">
                <a:latin typeface="Times New Roman" panose="02020603050405020304" pitchFamily="18" charset="0"/>
                <a:cs typeface="Times New Roman" panose="02020603050405020304" pitchFamily="18" charset="0"/>
              </a:rPr>
              <a:t>用</a:t>
            </a:r>
            <a:endParaRPr lang="en-US" altLang="zh-CN" sz="2200" dirty="0">
              <a:latin typeface="Times New Roman" panose="02020603050405020304" pitchFamily="18" charset="0"/>
              <a:cs typeface="Times New Roman" panose="02020603050405020304" pitchFamily="18" charset="0"/>
            </a:endParaRPr>
          </a:p>
          <a:p>
            <a:pPr marL="0" indent="0">
              <a:buNone/>
            </a:pPr>
            <a:r>
              <a:rPr lang="en-US" altLang="zh-CN" sz="2200" dirty="0">
                <a:latin typeface="Times New Roman" panose="02020603050405020304" pitchFamily="18" charset="0"/>
                <a:cs typeface="Times New Roman" panose="02020603050405020304" pitchFamily="18" charset="0"/>
              </a:rPr>
              <a:t>3.</a:t>
            </a:r>
            <a:r>
              <a:rPr lang="zh-CN" altLang="en-US" sz="2200" dirty="0">
                <a:latin typeface="Times New Roman" panose="02020603050405020304" pitchFamily="18" charset="0"/>
                <a:cs typeface="Times New Roman" panose="02020603050405020304" pitchFamily="18" charset="0"/>
              </a:rPr>
              <a:t>用</a:t>
            </a:r>
            <a:r>
              <a:rPr lang="en-US" altLang="zh-CN" sz="2200" dirty="0">
                <a:latin typeface="Times New Roman" panose="02020603050405020304" pitchFamily="18" charset="0"/>
                <a:cs typeface="Times New Roman" panose="02020603050405020304" pitchFamily="18" charset="0"/>
              </a:rPr>
              <a:t>|</a:t>
            </a:r>
            <a:r>
              <a:rPr lang="zh-CN" altLang="en-US" sz="2200" dirty="0">
                <a:latin typeface="Times New Roman" panose="02020603050405020304" pitchFamily="18" charset="0"/>
                <a:cs typeface="Times New Roman" panose="02020603050405020304" pitchFamily="18" charset="0"/>
              </a:rPr>
              <a:t>着</a:t>
            </a:r>
            <a:r>
              <a:rPr lang="en-US" altLang="zh-CN" sz="2200" dirty="0">
                <a:latin typeface="Times New Roman" panose="02020603050405020304" pitchFamily="18" charset="0"/>
                <a:cs typeface="Times New Roman" panose="02020603050405020304" pitchFamily="18" charset="0"/>
              </a:rPr>
              <a:t>|</a:t>
            </a:r>
            <a:r>
              <a:rPr lang="zh-CN" altLang="en-US" sz="2200" dirty="0">
                <a:latin typeface="Times New Roman" panose="02020603050405020304" pitchFamily="18" charset="0"/>
                <a:cs typeface="Times New Roman" panose="02020603050405020304" pitchFamily="18" charset="0"/>
              </a:rPr>
              <a:t>还</a:t>
            </a:r>
            <a:r>
              <a:rPr lang="en-US" altLang="zh-CN" sz="2200" dirty="0">
                <a:latin typeface="Times New Roman" panose="02020603050405020304" pitchFamily="18" charset="0"/>
                <a:cs typeface="Times New Roman" panose="02020603050405020304" pitchFamily="18" charset="0"/>
              </a:rPr>
              <a:t>|</a:t>
            </a:r>
            <a:r>
              <a:rPr lang="zh-CN" altLang="en-US" sz="2200" dirty="0">
                <a:solidFill>
                  <a:srgbClr val="FF0000"/>
                </a:solidFill>
                <a:latin typeface="Times New Roman" panose="02020603050405020304" pitchFamily="18" charset="0"/>
                <a:cs typeface="Times New Roman" panose="02020603050405020304" pitchFamily="18" charset="0"/>
              </a:rPr>
              <a:t>不错</a:t>
            </a:r>
            <a:endParaRPr lang="en-US" altLang="zh-CN" sz="2200" dirty="0">
              <a:solidFill>
                <a:srgbClr val="FF0000"/>
              </a:solidFill>
              <a:latin typeface="Times New Roman" panose="02020603050405020304" pitchFamily="18" charset="0"/>
              <a:cs typeface="Times New Roman" panose="02020603050405020304" pitchFamily="18" charset="0"/>
            </a:endParaRPr>
          </a:p>
          <a:p>
            <a:pPr marL="0" indent="0">
              <a:buNone/>
            </a:pPr>
            <a:r>
              <a:rPr lang="en-US" altLang="zh-CN" sz="2200" dirty="0">
                <a:latin typeface="Times New Roman" panose="02020603050405020304" pitchFamily="18" charset="0"/>
                <a:cs typeface="Times New Roman" panose="02020603050405020304" pitchFamily="18" charset="0"/>
              </a:rPr>
              <a:t>4.</a:t>
            </a:r>
            <a:r>
              <a:rPr lang="zh-CN" altLang="en-US" sz="2200" dirty="0">
                <a:latin typeface="Times New Roman" panose="02020603050405020304" pitchFamily="18" charset="0"/>
                <a:cs typeface="Times New Roman" panose="02020603050405020304" pitchFamily="18" charset="0"/>
              </a:rPr>
              <a:t>物流</a:t>
            </a:r>
            <a:r>
              <a:rPr lang="en-US" altLang="zh-CN" sz="2200" dirty="0">
                <a:latin typeface="Times New Roman" panose="02020603050405020304" pitchFamily="18" charset="0"/>
                <a:cs typeface="Times New Roman" panose="02020603050405020304" pitchFamily="18" charset="0"/>
              </a:rPr>
              <a:t>|</a:t>
            </a:r>
            <a:r>
              <a:rPr lang="zh-CN" altLang="en-US" sz="2200" dirty="0">
                <a:latin typeface="Times New Roman" panose="02020603050405020304" pitchFamily="18" charset="0"/>
                <a:cs typeface="Times New Roman" panose="02020603050405020304" pitchFamily="18" charset="0"/>
              </a:rPr>
              <a:t>很</a:t>
            </a:r>
            <a:r>
              <a:rPr lang="en-US" altLang="zh-CN" sz="2200" dirty="0">
                <a:latin typeface="Times New Roman" panose="02020603050405020304" pitchFamily="18" charset="0"/>
                <a:cs typeface="Times New Roman" panose="02020603050405020304" pitchFamily="18" charset="0"/>
              </a:rPr>
              <a:t>|</a:t>
            </a:r>
            <a:r>
              <a:rPr lang="zh-CN" altLang="en-US" sz="2200" dirty="0">
                <a:latin typeface="Times New Roman" panose="02020603050405020304" pitchFamily="18" charset="0"/>
                <a:cs typeface="Times New Roman" panose="02020603050405020304" pitchFamily="18" charset="0"/>
              </a:rPr>
              <a:t>给力</a:t>
            </a:r>
            <a:endParaRPr lang="en-US" altLang="zh-CN" sz="2200" dirty="0">
              <a:latin typeface="Times New Roman" panose="02020603050405020304" pitchFamily="18" charset="0"/>
              <a:cs typeface="Times New Roman" panose="02020603050405020304" pitchFamily="18" charset="0"/>
            </a:endParaRPr>
          </a:p>
          <a:p>
            <a:pPr marL="0" indent="0">
              <a:buNone/>
            </a:pPr>
            <a:r>
              <a:rPr lang="en-US" altLang="zh-CN" sz="2200" dirty="0">
                <a:latin typeface="Times New Roman" panose="02020603050405020304" pitchFamily="18" charset="0"/>
                <a:cs typeface="Times New Roman" panose="02020603050405020304" pitchFamily="18" charset="0"/>
              </a:rPr>
              <a:t>5.</a:t>
            </a:r>
            <a:r>
              <a:rPr lang="zh-CN" altLang="en-US" sz="2200" dirty="0">
                <a:latin typeface="Times New Roman" panose="02020603050405020304" pitchFamily="18" charset="0"/>
                <a:cs typeface="Times New Roman" panose="02020603050405020304" pitchFamily="18" charset="0"/>
              </a:rPr>
              <a:t>质量</a:t>
            </a:r>
            <a:r>
              <a:rPr lang="en-US" altLang="zh-CN" sz="2200" dirty="0">
                <a:latin typeface="Times New Roman" panose="02020603050405020304" pitchFamily="18" charset="0"/>
                <a:cs typeface="Times New Roman" panose="02020603050405020304" pitchFamily="18" charset="0"/>
              </a:rPr>
              <a:t>|</a:t>
            </a:r>
            <a:r>
              <a:rPr lang="zh-CN" altLang="en-US" sz="2200" dirty="0">
                <a:solidFill>
                  <a:srgbClr val="FF0000"/>
                </a:solidFill>
                <a:latin typeface="Times New Roman" panose="02020603050405020304" pitchFamily="18" charset="0"/>
                <a:cs typeface="Times New Roman" panose="02020603050405020304" pitchFamily="18" charset="0"/>
              </a:rPr>
              <a:t>不错</a:t>
            </a:r>
            <a:endParaRPr lang="en-US" altLang="zh-CN" sz="2200" dirty="0">
              <a:solidFill>
                <a:srgbClr val="FF0000"/>
              </a:solidFill>
              <a:latin typeface="Times New Roman" panose="02020603050405020304" pitchFamily="18" charset="0"/>
              <a:cs typeface="Times New Roman" panose="02020603050405020304" pitchFamily="18" charset="0"/>
            </a:endParaRPr>
          </a:p>
          <a:p>
            <a:pPr marL="0" indent="0">
              <a:buNone/>
            </a:pPr>
            <a:r>
              <a:rPr lang="en-US" altLang="zh-CN" sz="2200" dirty="0">
                <a:latin typeface="Times New Roman" panose="02020603050405020304" pitchFamily="18" charset="0"/>
                <a:cs typeface="Times New Roman" panose="02020603050405020304" pitchFamily="18" charset="0"/>
              </a:rPr>
              <a:t>6.</a:t>
            </a:r>
            <a:r>
              <a:rPr lang="zh-CN" altLang="en-US" sz="2200" dirty="0">
                <a:latin typeface="Times New Roman" panose="02020603050405020304" pitchFamily="18" charset="0"/>
                <a:cs typeface="Times New Roman" panose="02020603050405020304" pitchFamily="18" charset="0"/>
              </a:rPr>
              <a:t>东西</a:t>
            </a:r>
            <a:r>
              <a:rPr lang="en-US" altLang="zh-CN" sz="2200" dirty="0">
                <a:latin typeface="Times New Roman" panose="02020603050405020304" pitchFamily="18" charset="0"/>
                <a:cs typeface="Times New Roman" panose="02020603050405020304" pitchFamily="18" charset="0"/>
              </a:rPr>
              <a:t>|</a:t>
            </a:r>
            <a:r>
              <a:rPr lang="zh-CN" altLang="en-US" sz="2200" dirty="0">
                <a:latin typeface="Times New Roman" panose="02020603050405020304" pitchFamily="18" charset="0"/>
                <a:cs typeface="Times New Roman" panose="02020603050405020304" pitchFamily="18" charset="0"/>
              </a:rPr>
              <a:t>很</a:t>
            </a:r>
            <a:r>
              <a:rPr lang="en-US" altLang="zh-CN" sz="2200" dirty="0">
                <a:latin typeface="Times New Roman" panose="02020603050405020304" pitchFamily="18" charset="0"/>
                <a:cs typeface="Times New Roman" panose="02020603050405020304" pitchFamily="18" charset="0"/>
              </a:rPr>
              <a:t>|</a:t>
            </a:r>
            <a:r>
              <a:rPr lang="zh-CN" altLang="en-US" sz="2200" dirty="0">
                <a:latin typeface="Times New Roman" panose="02020603050405020304" pitchFamily="18" charset="0"/>
                <a:cs typeface="Times New Roman" panose="02020603050405020304" pitchFamily="18" charset="0"/>
              </a:rPr>
              <a:t>好</a:t>
            </a:r>
            <a:r>
              <a:rPr lang="en-US" altLang="zh-CN" sz="2200" dirty="0">
                <a:latin typeface="Times New Roman" panose="02020603050405020304" pitchFamily="18" charset="0"/>
                <a:cs typeface="Times New Roman" panose="02020603050405020304" pitchFamily="18" charset="0"/>
              </a:rPr>
              <a:t>|</a:t>
            </a:r>
            <a:r>
              <a:rPr lang="zh-CN" altLang="en-US" sz="2200" dirty="0">
                <a:latin typeface="Times New Roman" panose="02020603050405020304" pitchFamily="18" charset="0"/>
                <a:cs typeface="Times New Roman" panose="02020603050405020304" pitchFamily="18" charset="0"/>
              </a:rPr>
              <a:t>售后</a:t>
            </a:r>
            <a:r>
              <a:rPr lang="en-US" altLang="zh-CN" sz="2200" dirty="0">
                <a:latin typeface="Times New Roman" panose="02020603050405020304" pitchFamily="18" charset="0"/>
                <a:cs typeface="Times New Roman" panose="02020603050405020304" pitchFamily="18" charset="0"/>
              </a:rPr>
              <a:t>|</a:t>
            </a:r>
            <a:r>
              <a:rPr lang="zh-CN" altLang="en-US" sz="2200" dirty="0">
                <a:latin typeface="Times New Roman" panose="02020603050405020304" pitchFamily="18" charset="0"/>
                <a:cs typeface="Times New Roman" panose="02020603050405020304" pitchFamily="18" charset="0"/>
              </a:rPr>
              <a:t>也</a:t>
            </a:r>
            <a:r>
              <a:rPr lang="en-US" altLang="zh-CN" sz="2200" dirty="0">
                <a:latin typeface="Times New Roman" panose="02020603050405020304" pitchFamily="18" charset="0"/>
                <a:cs typeface="Times New Roman" panose="02020603050405020304" pitchFamily="18" charset="0"/>
              </a:rPr>
              <a:t>|</a:t>
            </a:r>
            <a:r>
              <a:rPr lang="zh-CN" altLang="en-US" sz="2200" dirty="0">
                <a:latin typeface="Times New Roman" panose="02020603050405020304" pitchFamily="18" charset="0"/>
                <a:cs typeface="Times New Roman" panose="02020603050405020304" pitchFamily="18" charset="0"/>
              </a:rPr>
              <a:t>非常</a:t>
            </a:r>
            <a:r>
              <a:rPr lang="en-US" altLang="zh-CN" sz="2200" dirty="0">
                <a:latin typeface="Times New Roman" panose="02020603050405020304" pitchFamily="18" charset="0"/>
                <a:cs typeface="Times New Roman" panose="02020603050405020304" pitchFamily="18" charset="0"/>
              </a:rPr>
              <a:t>|</a:t>
            </a:r>
            <a:r>
              <a:rPr lang="zh-CN" altLang="en-US" sz="2200" dirty="0">
                <a:latin typeface="Times New Roman" panose="02020603050405020304" pitchFamily="18" charset="0"/>
                <a:cs typeface="Times New Roman" panose="02020603050405020304" pitchFamily="18" charset="0"/>
              </a:rPr>
              <a:t>给力</a:t>
            </a:r>
            <a:r>
              <a:rPr lang="en-US" altLang="zh-CN" sz="2200" dirty="0">
                <a:latin typeface="Times New Roman" panose="02020603050405020304" pitchFamily="18" charset="0"/>
                <a:cs typeface="Times New Roman" panose="02020603050405020304" pitchFamily="18" charset="0"/>
              </a:rPr>
              <a:t>|</a:t>
            </a:r>
            <a:r>
              <a:rPr lang="zh-CN" altLang="en-US" sz="2200" dirty="0">
                <a:latin typeface="Times New Roman" panose="02020603050405020304" pitchFamily="18" charset="0"/>
                <a:cs typeface="Times New Roman" panose="02020603050405020304" pitchFamily="18" charset="0"/>
              </a:rPr>
              <a:t>哦</a:t>
            </a:r>
            <a:endParaRPr lang="en-US" altLang="zh-CN" sz="2200" dirty="0">
              <a:latin typeface="Times New Roman" panose="02020603050405020304" pitchFamily="18" charset="0"/>
              <a:cs typeface="Times New Roman" panose="02020603050405020304" pitchFamily="18" charset="0"/>
            </a:endParaRPr>
          </a:p>
          <a:p>
            <a:pPr marL="0" indent="0">
              <a:buNone/>
            </a:pPr>
            <a:endParaRPr lang="en-US" altLang="zh-CN" sz="2200" dirty="0">
              <a:latin typeface="Times New Roman" panose="02020603050405020304" pitchFamily="18" charset="0"/>
              <a:cs typeface="Times New Roman" panose="02020603050405020304" pitchFamily="18" charset="0"/>
            </a:endParaRPr>
          </a:p>
          <a:p>
            <a:pPr marL="0" indent="0">
              <a:buNone/>
            </a:pPr>
            <a:r>
              <a:rPr lang="zh-CN" altLang="en-US" sz="2200" dirty="0">
                <a:latin typeface="Times New Roman" panose="02020603050405020304" pitchFamily="18" charset="0"/>
                <a:cs typeface="Times New Roman" panose="02020603050405020304" pitchFamily="18" charset="0"/>
              </a:rPr>
              <a:t>总次数：</a:t>
            </a:r>
            <a:r>
              <a:rPr lang="en-US" altLang="zh-CN" sz="2200" dirty="0">
                <a:latin typeface="Times New Roman" panose="02020603050405020304" pitchFamily="18" charset="0"/>
                <a:cs typeface="Times New Roman" panose="02020603050405020304" pitchFamily="18" charset="0"/>
              </a:rPr>
              <a:t>6</a:t>
            </a:r>
            <a:r>
              <a:rPr lang="zh-CN" altLang="en-US" sz="2200" dirty="0">
                <a:latin typeface="Times New Roman" panose="02020603050405020304" pitchFamily="18" charset="0"/>
                <a:cs typeface="Times New Roman" panose="02020603050405020304" pitchFamily="18" charset="0"/>
              </a:rPr>
              <a:t>个文件中</a:t>
            </a:r>
            <a:r>
              <a:rPr lang="en-US" altLang="zh-CN" sz="2200" dirty="0">
                <a:latin typeface="Times New Roman" panose="02020603050405020304" pitchFamily="18" charset="0"/>
                <a:cs typeface="Times New Roman" panose="02020603050405020304" pitchFamily="18" charset="0"/>
              </a:rPr>
              <a:t>26</a:t>
            </a:r>
          </a:p>
          <a:p>
            <a:pPr marL="0" indent="0">
              <a:buNone/>
            </a:pPr>
            <a:r>
              <a:rPr lang="en-US" altLang="zh-CN" sz="2200" dirty="0">
                <a:solidFill>
                  <a:srgbClr val="FF0000"/>
                </a:solidFill>
                <a:latin typeface="Times New Roman" panose="02020603050405020304" pitchFamily="18" charset="0"/>
                <a:cs typeface="Times New Roman" panose="02020603050405020304" pitchFamily="18" charset="0"/>
              </a:rPr>
              <a:t> </a:t>
            </a:r>
            <a:r>
              <a:rPr lang="zh-CN" altLang="en-US" sz="2200" dirty="0">
                <a:solidFill>
                  <a:srgbClr val="FF0000"/>
                </a:solidFill>
                <a:latin typeface="Times New Roman" panose="02020603050405020304" pitchFamily="18" charset="0"/>
                <a:cs typeface="Times New Roman" panose="02020603050405020304" pitchFamily="18" charset="0"/>
              </a:rPr>
              <a:t>“不错”</a:t>
            </a:r>
            <a:r>
              <a:rPr lang="zh-CN" altLang="en-US" sz="2200" dirty="0">
                <a:latin typeface="Times New Roman" panose="02020603050405020304" pitchFamily="18" charset="0"/>
                <a:cs typeface="Times New Roman" panose="02020603050405020304" pitchFamily="18" charset="0"/>
              </a:rPr>
              <a:t>出现的次数</a:t>
            </a:r>
            <a:r>
              <a:rPr lang="en-US" altLang="zh-CN" sz="2200" dirty="0">
                <a:latin typeface="Times New Roman" panose="02020603050405020304" pitchFamily="18" charset="0"/>
                <a:cs typeface="Times New Roman" panose="02020603050405020304" pitchFamily="18" charset="0"/>
              </a:rPr>
              <a:t>=4</a:t>
            </a:r>
          </a:p>
          <a:p>
            <a:pPr marL="0" indent="0">
              <a:buNone/>
            </a:pPr>
            <a:r>
              <a:rPr lang="zh-CN" altLang="en-US" sz="2200" dirty="0">
                <a:latin typeface="Times New Roman" panose="02020603050405020304" pitchFamily="18" charset="0"/>
                <a:cs typeface="Times New Roman" panose="02020603050405020304" pitchFamily="18" charset="0"/>
              </a:rPr>
              <a:t>词频</a:t>
            </a:r>
            <a:r>
              <a:rPr lang="en-US" altLang="zh-CN" sz="2200" dirty="0">
                <a:latin typeface="Times New Roman" panose="02020603050405020304" pitchFamily="18" charset="0"/>
                <a:cs typeface="Times New Roman" panose="02020603050405020304" pitchFamily="18" charset="0"/>
              </a:rPr>
              <a:t>TF=4/26=0.154</a:t>
            </a:r>
          </a:p>
          <a:p>
            <a:pPr marL="0" indent="0">
              <a:buNone/>
            </a:pPr>
            <a:r>
              <a:rPr lang="en-US" altLang="zh-CN" sz="2200" dirty="0">
                <a:latin typeface="Times New Roman" panose="02020603050405020304" pitchFamily="18" charset="0"/>
                <a:cs typeface="Times New Roman" panose="02020603050405020304" pitchFamily="18" charset="0"/>
              </a:rPr>
              <a:t>IDF=log</a:t>
            </a:r>
            <a:r>
              <a:rPr lang="zh-CN" altLang="en-US" sz="2200" dirty="0">
                <a:latin typeface="Times New Roman" panose="02020603050405020304" pitchFamily="18" charset="0"/>
                <a:cs typeface="Times New Roman" panose="02020603050405020304" pitchFamily="18" charset="0"/>
              </a:rPr>
              <a:t>（</a:t>
            </a:r>
            <a:r>
              <a:rPr lang="en-US" altLang="zh-CN" sz="2200" dirty="0">
                <a:latin typeface="Times New Roman" panose="02020603050405020304" pitchFamily="18" charset="0"/>
                <a:cs typeface="Times New Roman" panose="02020603050405020304" pitchFamily="18" charset="0"/>
              </a:rPr>
              <a:t>6/4</a:t>
            </a:r>
            <a:r>
              <a:rPr lang="zh-CN" altLang="en-US" sz="2200" dirty="0">
                <a:latin typeface="Times New Roman" panose="02020603050405020304" pitchFamily="18" charset="0"/>
                <a:cs typeface="Times New Roman" panose="02020603050405020304" pitchFamily="18" charset="0"/>
              </a:rPr>
              <a:t>）</a:t>
            </a:r>
            <a:r>
              <a:rPr lang="en-US" altLang="zh-CN" sz="2200" dirty="0">
                <a:latin typeface="Times New Roman" panose="02020603050405020304" pitchFamily="18" charset="0"/>
                <a:cs typeface="Times New Roman" panose="02020603050405020304" pitchFamily="18" charset="0"/>
              </a:rPr>
              <a:t>=0.405</a:t>
            </a:r>
          </a:p>
          <a:p>
            <a:pPr marL="0" indent="0">
              <a:buNone/>
            </a:pPr>
            <a:r>
              <a:rPr lang="en-US" altLang="zh-CN" sz="2200" dirty="0">
                <a:latin typeface="Times New Roman" panose="02020603050405020304" pitchFamily="18" charset="0"/>
                <a:cs typeface="Times New Roman" panose="02020603050405020304" pitchFamily="18" charset="0"/>
              </a:rPr>
              <a:t>TF-IDF=TF*IDF=0.06236</a:t>
            </a:r>
          </a:p>
          <a:p>
            <a:pPr marL="0" indent="0">
              <a:buNone/>
            </a:pPr>
            <a:endParaRPr lang="zh-CN" altLang="en-US" sz="2000" dirty="0"/>
          </a:p>
        </p:txBody>
      </p:sp>
      <p:sp>
        <p:nvSpPr>
          <p:cNvPr id="4" name="灯片编号占位符 3">
            <a:extLst>
              <a:ext uri="{FF2B5EF4-FFF2-40B4-BE49-F238E27FC236}">
                <a16:creationId xmlns:a16="http://schemas.microsoft.com/office/drawing/2014/main" id="{295C47B8-F700-402B-AAC6-5AA99F37548B}"/>
              </a:ext>
            </a:extLst>
          </p:cNvPr>
          <p:cNvSpPr>
            <a:spLocks noGrp="1"/>
          </p:cNvSpPr>
          <p:nvPr>
            <p:ph type="sldNum" sz="quarter" idx="12"/>
          </p:nvPr>
        </p:nvSpPr>
        <p:spPr/>
        <p:txBody>
          <a:bodyPr/>
          <a:lstStyle/>
          <a:p>
            <a:pPr>
              <a:defRPr/>
            </a:pPr>
            <a:fld id="{85011231-81E5-4BA8-9FA8-895B313E0088}" type="slidenum">
              <a:rPr lang="zh-CN" altLang="en-US" smtClean="0"/>
              <a:pPr>
                <a:defRPr/>
              </a:pPr>
              <a:t>36</a:t>
            </a:fld>
            <a:endParaRPr lang="zh-CN" altLang="en-US" dirty="0"/>
          </a:p>
        </p:txBody>
      </p:sp>
    </p:spTree>
    <p:extLst>
      <p:ext uri="{BB962C8B-B14F-4D97-AF65-F5344CB8AC3E}">
        <p14:creationId xmlns:p14="http://schemas.microsoft.com/office/powerpoint/2010/main" val="4140697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46BFFF-3086-48FD-9233-546896AFABCD}"/>
              </a:ext>
            </a:extLst>
          </p:cNvPr>
          <p:cNvSpPr>
            <a:spLocks noGrp="1"/>
          </p:cNvSpPr>
          <p:nvPr>
            <p:ph type="title"/>
          </p:nvPr>
        </p:nvSpPr>
        <p:spPr>
          <a:xfrm>
            <a:off x="359143" y="461378"/>
            <a:ext cx="7886700" cy="664777"/>
          </a:xfrm>
        </p:spPr>
        <p:txBody>
          <a:bodyPr>
            <a:normAutofit/>
          </a:bodyPr>
          <a:lstStyle/>
          <a:p>
            <a:r>
              <a:rPr lang="zh-CN" altLang="en-US" sz="2800" b="1" dirty="0">
                <a:latin typeface="微软雅黑" panose="020B0503020204020204" pitchFamily="34" charset="-122"/>
                <a:ea typeface="微软雅黑" panose="020B0503020204020204" pitchFamily="34" charset="-122"/>
              </a:rPr>
              <a:t>绘制词云</a:t>
            </a:r>
          </a:p>
        </p:txBody>
      </p:sp>
      <p:sp>
        <p:nvSpPr>
          <p:cNvPr id="3" name="内容占位符 2">
            <a:extLst>
              <a:ext uri="{FF2B5EF4-FFF2-40B4-BE49-F238E27FC236}">
                <a16:creationId xmlns:a16="http://schemas.microsoft.com/office/drawing/2014/main" id="{32D46D43-0D04-430C-8ED6-F56AE307A1E7}"/>
              </a:ext>
            </a:extLst>
          </p:cNvPr>
          <p:cNvSpPr>
            <a:spLocks noGrp="1"/>
          </p:cNvSpPr>
          <p:nvPr>
            <p:ph idx="1"/>
          </p:nvPr>
        </p:nvSpPr>
        <p:spPr>
          <a:xfrm>
            <a:off x="359142" y="1253331"/>
            <a:ext cx="8573101" cy="4351338"/>
          </a:xfrm>
        </p:spPr>
        <p:txBody>
          <a:bodyPr>
            <a:normAutofit/>
          </a:bodyPr>
          <a:lstStyle/>
          <a:p>
            <a:pPr marL="0" indent="0">
              <a:lnSpc>
                <a:spcPct val="150000"/>
              </a:lnSpc>
              <a:spcBef>
                <a:spcPts val="600"/>
              </a:spcBef>
              <a:buNone/>
            </a:pPr>
            <a:r>
              <a:rPr lang="zh-CN" altLang="en-US" sz="2400" dirty="0">
                <a:latin typeface="微软雅黑" panose="020B0503020204020204" pitchFamily="34" charset="-122"/>
                <a:ea typeface="微软雅黑" panose="020B0503020204020204" pitchFamily="34" charset="-122"/>
              </a:rPr>
              <a:t>通过</a:t>
            </a:r>
            <a:r>
              <a:rPr lang="en-US" altLang="zh-CN" sz="2400" dirty="0">
                <a:latin typeface="微软雅黑" panose="020B0503020204020204" pitchFamily="34" charset="-122"/>
                <a:ea typeface="微软雅黑" panose="020B0503020204020204" pitchFamily="34" charset="-122"/>
              </a:rPr>
              <a:t>R</a:t>
            </a:r>
            <a:r>
              <a:rPr lang="zh-CN" altLang="en-US" sz="2400" dirty="0">
                <a:latin typeface="微软雅黑" panose="020B0503020204020204" pitchFamily="34" charset="-122"/>
                <a:ea typeface="微软雅黑" panose="020B0503020204020204" pitchFamily="34" charset="-122"/>
              </a:rPr>
              <a:t>语言</a:t>
            </a:r>
            <a:r>
              <a:rPr lang="en-US" altLang="zh-CN" sz="2400" dirty="0">
                <a:latin typeface="微软雅黑" panose="020B0503020204020204" pitchFamily="34" charset="-122"/>
                <a:ea typeface="微软雅黑" panose="020B0503020204020204" pitchFamily="34" charset="-122"/>
              </a:rPr>
              <a:t>wordcloud2</a:t>
            </a:r>
            <a:r>
              <a:rPr lang="zh-CN" altLang="en-US" sz="2400" dirty="0">
                <a:latin typeface="微软雅黑" panose="020B0503020204020204" pitchFamily="34" charset="-122"/>
                <a:ea typeface="微软雅黑" panose="020B0503020204020204" pitchFamily="34" charset="-122"/>
              </a:rPr>
              <a:t>包绘制词云；</a:t>
            </a:r>
            <a:endParaRPr lang="en-US" altLang="zh-CN" sz="2400" dirty="0">
              <a:latin typeface="微软雅黑" panose="020B0503020204020204" pitchFamily="34" charset="-122"/>
              <a:ea typeface="微软雅黑" panose="020B0503020204020204" pitchFamily="34" charset="-122"/>
            </a:endParaRPr>
          </a:p>
          <a:p>
            <a:pPr marL="0" indent="0">
              <a:lnSpc>
                <a:spcPct val="150000"/>
              </a:lnSpc>
              <a:spcBef>
                <a:spcPts val="600"/>
              </a:spcBef>
              <a:buNone/>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通过</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R</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包中的</a:t>
            </a:r>
            <a:r>
              <a:rPr lang="en-US" altLang="zh-CN" sz="2400" dirty="0" err="1">
                <a:latin typeface="Times New Roman" panose="02020603050405020304" pitchFamily="18" charset="0"/>
                <a:ea typeface="微软雅黑" panose="020B0503020204020204" pitchFamily="34" charset="-122"/>
                <a:cs typeface="Times New Roman" panose="02020603050405020304" pitchFamily="18" charset="0"/>
              </a:rPr>
              <a:t>RColorBrewer</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（提供颜色方案）和</a:t>
            </a:r>
            <a:r>
              <a:rPr lang="en-US" altLang="zh-CN" sz="2400" dirty="0" err="1">
                <a:latin typeface="Times New Roman" panose="02020603050405020304" pitchFamily="18" charset="0"/>
                <a:ea typeface="微软雅黑" panose="020B0503020204020204" pitchFamily="34" charset="-122"/>
                <a:cs typeface="Times New Roman" panose="02020603050405020304" pitchFamily="18" charset="0"/>
              </a:rPr>
              <a:t>wordcloud</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（绘制词云图</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t>
            </a:r>
          </a:p>
          <a:p>
            <a:pPr marL="0" indent="0">
              <a:lnSpc>
                <a:spcPct val="150000"/>
              </a:lnSpc>
              <a:spcBef>
                <a:spcPts val="600"/>
              </a:spcBef>
              <a:buNone/>
            </a:pP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也有专门的网站绘制词云，</a:t>
            </a:r>
            <a:r>
              <a:rPr lang="en-US" altLang="zh-CN" sz="2400" dirty="0" err="1">
                <a:latin typeface="Times New Roman" panose="02020603050405020304" pitchFamily="18" charset="0"/>
                <a:ea typeface="微软雅黑" panose="020B0503020204020204" pitchFamily="34" charset="-122"/>
                <a:cs typeface="Times New Roman" panose="02020603050405020304" pitchFamily="18" charset="0"/>
              </a:rPr>
              <a:t>tagxedo</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，图悦等。</a:t>
            </a:r>
          </a:p>
        </p:txBody>
      </p:sp>
      <p:sp>
        <p:nvSpPr>
          <p:cNvPr id="4" name="灯片编号占位符 3">
            <a:extLst>
              <a:ext uri="{FF2B5EF4-FFF2-40B4-BE49-F238E27FC236}">
                <a16:creationId xmlns:a16="http://schemas.microsoft.com/office/drawing/2014/main" id="{27A8C4DF-9F1B-45B7-8F45-B31709EB7C37}"/>
              </a:ext>
            </a:extLst>
          </p:cNvPr>
          <p:cNvSpPr>
            <a:spLocks noGrp="1"/>
          </p:cNvSpPr>
          <p:nvPr>
            <p:ph type="sldNum" sz="quarter" idx="12"/>
          </p:nvPr>
        </p:nvSpPr>
        <p:spPr/>
        <p:txBody>
          <a:bodyPr/>
          <a:lstStyle/>
          <a:p>
            <a:pPr>
              <a:defRPr/>
            </a:pPr>
            <a:fld id="{85011231-81E5-4BA8-9FA8-895B313E0088}" type="slidenum">
              <a:rPr lang="zh-CN" altLang="en-US" smtClean="0"/>
              <a:pPr>
                <a:defRPr/>
              </a:pPr>
              <a:t>37</a:t>
            </a:fld>
            <a:endParaRPr lang="zh-CN" altLang="en-US" dirty="0"/>
          </a:p>
        </p:txBody>
      </p:sp>
    </p:spTree>
    <p:extLst>
      <p:ext uri="{BB962C8B-B14F-4D97-AF65-F5344CB8AC3E}">
        <p14:creationId xmlns:p14="http://schemas.microsoft.com/office/powerpoint/2010/main" val="31665593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C0866F-B24A-4BC0-90F9-137569DEEEBD}"/>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5DE07168-FB69-49A9-964A-686C764A33C4}"/>
              </a:ext>
            </a:extLst>
          </p:cNvPr>
          <p:cNvSpPr>
            <a:spLocks noGrp="1"/>
          </p:cNvSpPr>
          <p:nvPr>
            <p:ph idx="1"/>
          </p:nvPr>
        </p:nvSpPr>
        <p:spPr>
          <a:xfrm>
            <a:off x="365760" y="1825625"/>
            <a:ext cx="8149590" cy="4351338"/>
          </a:xfrm>
        </p:spPr>
        <p:txBody>
          <a:bodyPr/>
          <a:lstStyle/>
          <a:p>
            <a:pPr marL="0" indent="0">
              <a:lnSpc>
                <a:spcPct val="150000"/>
              </a:lnSpc>
              <a:spcBef>
                <a:spcPts val="600"/>
              </a:spcBef>
              <a:buNone/>
            </a:pPr>
            <a:r>
              <a:rPr lang="en-US" altLang="zh-CN" dirty="0">
                <a:latin typeface="Times New Roman" panose="02020603050405020304" pitchFamily="18" charset="0"/>
                <a:cs typeface="Times New Roman" panose="02020603050405020304" pitchFamily="18" charset="0"/>
              </a:rPr>
              <a:t>library(wordcloud2)</a:t>
            </a:r>
          </a:p>
          <a:p>
            <a:pPr marL="0" indent="0">
              <a:lnSpc>
                <a:spcPct val="150000"/>
              </a:lnSpc>
              <a:spcBef>
                <a:spcPts val="600"/>
              </a:spcBef>
              <a:buNone/>
            </a:pPr>
            <a:endParaRPr lang="en-US" altLang="zh-CN" dirty="0">
              <a:latin typeface="Times New Roman" panose="02020603050405020304" pitchFamily="18" charset="0"/>
              <a:cs typeface="Times New Roman" panose="02020603050405020304" pitchFamily="18" charset="0"/>
            </a:endParaRPr>
          </a:p>
          <a:p>
            <a:pPr marL="0" indent="0">
              <a:lnSpc>
                <a:spcPct val="150000"/>
              </a:lnSpc>
              <a:spcBef>
                <a:spcPts val="600"/>
              </a:spcBef>
              <a:buNone/>
            </a:pPr>
            <a:r>
              <a:rPr lang="en-US" altLang="zh-CN" dirty="0">
                <a:latin typeface="Times New Roman" panose="02020603050405020304" pitchFamily="18" charset="0"/>
                <a:cs typeface="Times New Roman" panose="02020603050405020304" pitchFamily="18" charset="0"/>
              </a:rPr>
              <a:t>wordcloud2(</a:t>
            </a:r>
            <a:r>
              <a:rPr lang="en-US" altLang="zh-CN" dirty="0" err="1">
                <a:latin typeface="Times New Roman" panose="02020603050405020304" pitchFamily="18" charset="0"/>
                <a:cs typeface="Times New Roman" panose="02020603050405020304" pitchFamily="18" charset="0"/>
              </a:rPr>
              <a:t>demoFreq</a:t>
            </a:r>
            <a:r>
              <a:rPr lang="en-US" altLang="zh-CN" dirty="0">
                <a:latin typeface="Times New Roman" panose="02020603050405020304" pitchFamily="18" charset="0"/>
                <a:cs typeface="Times New Roman" panose="02020603050405020304" pitchFamily="18" charset="0"/>
              </a:rPr>
              <a:t>)</a:t>
            </a:r>
          </a:p>
          <a:p>
            <a:pPr marL="0" indent="0">
              <a:lnSpc>
                <a:spcPct val="150000"/>
              </a:lnSpc>
              <a:spcBef>
                <a:spcPts val="600"/>
              </a:spcBef>
              <a:buNone/>
            </a:pPr>
            <a:endParaRPr lang="zh-CN" altLang="en-US" dirty="0">
              <a:latin typeface="Times New Roman" panose="02020603050405020304" pitchFamily="18" charset="0"/>
              <a:cs typeface="Times New Roman" panose="02020603050405020304" pitchFamily="18" charset="0"/>
            </a:endParaRPr>
          </a:p>
        </p:txBody>
      </p:sp>
      <p:sp>
        <p:nvSpPr>
          <p:cNvPr id="4" name="灯片编号占位符 3">
            <a:extLst>
              <a:ext uri="{FF2B5EF4-FFF2-40B4-BE49-F238E27FC236}">
                <a16:creationId xmlns:a16="http://schemas.microsoft.com/office/drawing/2014/main" id="{B4CA330D-ED5E-472F-84B3-F5D4CF4DC1A3}"/>
              </a:ext>
            </a:extLst>
          </p:cNvPr>
          <p:cNvSpPr>
            <a:spLocks noGrp="1"/>
          </p:cNvSpPr>
          <p:nvPr>
            <p:ph type="sldNum" sz="quarter" idx="12"/>
          </p:nvPr>
        </p:nvSpPr>
        <p:spPr/>
        <p:txBody>
          <a:bodyPr/>
          <a:lstStyle/>
          <a:p>
            <a:pPr>
              <a:defRPr/>
            </a:pPr>
            <a:fld id="{85011231-81E5-4BA8-9FA8-895B313E0088}" type="slidenum">
              <a:rPr lang="zh-CN" altLang="en-US" smtClean="0"/>
              <a:pPr>
                <a:defRPr/>
              </a:pPr>
              <a:t>38</a:t>
            </a:fld>
            <a:endParaRPr lang="zh-CN" altLang="en-US" dirty="0"/>
          </a:p>
        </p:txBody>
      </p:sp>
      <p:pic>
        <p:nvPicPr>
          <p:cNvPr id="5" name="图片 4">
            <a:extLst>
              <a:ext uri="{FF2B5EF4-FFF2-40B4-BE49-F238E27FC236}">
                <a16:creationId xmlns:a16="http://schemas.microsoft.com/office/drawing/2014/main" id="{2D973266-50B7-4823-BEEB-5702CEAD09AE}"/>
              </a:ext>
            </a:extLst>
          </p:cNvPr>
          <p:cNvPicPr>
            <a:picLocks noChangeAspect="1"/>
          </p:cNvPicPr>
          <p:nvPr/>
        </p:nvPicPr>
        <p:blipFill>
          <a:blip r:embed="rId2"/>
          <a:stretch>
            <a:fillRect/>
          </a:stretch>
        </p:blipFill>
        <p:spPr>
          <a:xfrm>
            <a:off x="3971797" y="2399308"/>
            <a:ext cx="4972306" cy="2578233"/>
          </a:xfrm>
          <a:prstGeom prst="rect">
            <a:avLst/>
          </a:prstGeom>
        </p:spPr>
      </p:pic>
    </p:spTree>
    <p:extLst>
      <p:ext uri="{BB962C8B-B14F-4D97-AF65-F5344CB8AC3E}">
        <p14:creationId xmlns:p14="http://schemas.microsoft.com/office/powerpoint/2010/main" val="29189609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2B345A32-4064-4A13-A91C-21F2A3A7D1E5}"/>
              </a:ext>
            </a:extLst>
          </p:cNvPr>
          <p:cNvSpPr>
            <a:spLocks noGrp="1"/>
          </p:cNvSpPr>
          <p:nvPr>
            <p:ph type="sldNum" sz="quarter" idx="12"/>
          </p:nvPr>
        </p:nvSpPr>
        <p:spPr/>
        <p:txBody>
          <a:bodyPr/>
          <a:lstStyle/>
          <a:p>
            <a:pPr>
              <a:defRPr/>
            </a:pPr>
            <a:fld id="{85011231-81E5-4BA8-9FA8-895B313E0088}" type="slidenum">
              <a:rPr lang="zh-CN" altLang="en-US" smtClean="0"/>
              <a:pPr>
                <a:defRPr/>
              </a:pPr>
              <a:t>39</a:t>
            </a:fld>
            <a:endParaRPr lang="zh-CN" altLang="en-US" dirty="0"/>
          </a:p>
        </p:txBody>
      </p:sp>
      <p:sp>
        <p:nvSpPr>
          <p:cNvPr id="5" name="矩形 4">
            <a:extLst>
              <a:ext uri="{FF2B5EF4-FFF2-40B4-BE49-F238E27FC236}">
                <a16:creationId xmlns:a16="http://schemas.microsoft.com/office/drawing/2014/main" id="{556FFC57-049D-4459-8809-912305DCE6F4}"/>
              </a:ext>
            </a:extLst>
          </p:cNvPr>
          <p:cNvSpPr/>
          <p:nvPr/>
        </p:nvSpPr>
        <p:spPr>
          <a:xfrm>
            <a:off x="501812" y="1454036"/>
            <a:ext cx="6709850" cy="523220"/>
          </a:xfrm>
          <a:prstGeom prst="rect">
            <a:avLst/>
          </a:prstGeom>
        </p:spPr>
        <p:txBody>
          <a:bodyPr wrap="none">
            <a:spAutoFit/>
          </a:bodyPr>
          <a:lstStyle/>
          <a:p>
            <a:r>
              <a:rPr lang="zh-CN" altLang="en-US" sz="2800" dirty="0">
                <a:latin typeface="Times New Roman" panose="02020603050405020304" pitchFamily="18" charset="0"/>
                <a:cs typeface="Times New Roman" panose="02020603050405020304" pitchFamily="18" charset="0"/>
              </a:rPr>
              <a:t>wordcloud2(demoFreq, size = 1,shape='star')</a:t>
            </a:r>
          </a:p>
        </p:txBody>
      </p:sp>
      <p:pic>
        <p:nvPicPr>
          <p:cNvPr id="6" name="图片 5">
            <a:extLst>
              <a:ext uri="{FF2B5EF4-FFF2-40B4-BE49-F238E27FC236}">
                <a16:creationId xmlns:a16="http://schemas.microsoft.com/office/drawing/2014/main" id="{3C40EEDB-9866-489D-A8F6-DF90D301954E}"/>
              </a:ext>
            </a:extLst>
          </p:cNvPr>
          <p:cNvPicPr>
            <a:picLocks noChangeAspect="1"/>
          </p:cNvPicPr>
          <p:nvPr/>
        </p:nvPicPr>
        <p:blipFill>
          <a:blip r:embed="rId2"/>
          <a:stretch>
            <a:fillRect/>
          </a:stretch>
        </p:blipFill>
        <p:spPr>
          <a:xfrm>
            <a:off x="1643683" y="2433164"/>
            <a:ext cx="5086611" cy="3467278"/>
          </a:xfrm>
          <a:prstGeom prst="rect">
            <a:avLst/>
          </a:prstGeom>
        </p:spPr>
      </p:pic>
    </p:spTree>
    <p:extLst>
      <p:ext uri="{BB962C8B-B14F-4D97-AF65-F5344CB8AC3E}">
        <p14:creationId xmlns:p14="http://schemas.microsoft.com/office/powerpoint/2010/main" val="1306388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1"/>
          <p:cNvSpPr>
            <a:spLocks noGrp="1"/>
          </p:cNvSpPr>
          <p:nvPr>
            <p:ph type="dt" sz="half" idx="10"/>
          </p:nvPr>
        </p:nvSpPr>
        <p:spPr/>
        <p:txBody>
          <a:bodyPr/>
          <a:lstStyle/>
          <a:p>
            <a:fld id="{043F1BEA-97F7-428D-9FEC-6D45E2BD80FF}" type="datetime1">
              <a:rPr lang="zh-CN" altLang="en-US"/>
              <a:pPr/>
              <a:t>2021/12/16</a:t>
            </a:fld>
            <a:endParaRPr lang="en-US" altLang="zh-CN"/>
          </a:p>
        </p:txBody>
      </p:sp>
      <p:sp>
        <p:nvSpPr>
          <p:cNvPr id="5" name="灯片编号占位符 3"/>
          <p:cNvSpPr>
            <a:spLocks noGrp="1"/>
          </p:cNvSpPr>
          <p:nvPr>
            <p:ph type="sldNum" sz="quarter" idx="12"/>
          </p:nvPr>
        </p:nvSpPr>
        <p:spPr/>
        <p:txBody>
          <a:bodyPr/>
          <a:lstStyle/>
          <a:p>
            <a:fld id="{C601B2F7-95DC-4CCF-AB1D-E29F192AEB84}" type="slidenum">
              <a:rPr lang="en-US" altLang="zh-CN"/>
              <a:pPr/>
              <a:t>4</a:t>
            </a:fld>
            <a:endParaRPr lang="en-US" altLang="zh-CN"/>
          </a:p>
        </p:txBody>
      </p:sp>
      <p:sp>
        <p:nvSpPr>
          <p:cNvPr id="505858" name="Rectangle 2"/>
          <p:cNvSpPr>
            <a:spLocks noGrp="1" noChangeArrowheads="1"/>
          </p:cNvSpPr>
          <p:nvPr>
            <p:ph type="title" idx="4294967295"/>
          </p:nvPr>
        </p:nvSpPr>
        <p:spPr>
          <a:xfrm>
            <a:off x="370407" y="545582"/>
            <a:ext cx="4759325" cy="641350"/>
          </a:xfrm>
        </p:spPr>
        <p:txBody>
          <a:bodyPr anchor="ctr">
            <a:normAutofit/>
          </a:bodyPr>
          <a:lstStyle/>
          <a:p>
            <a:r>
              <a:rPr lang="zh-CN" altLang="en-US" sz="2800" dirty="0">
                <a:latin typeface="微软雅黑" panose="020B0503020204020204" pitchFamily="34" charset="-122"/>
                <a:ea typeface="微软雅黑" panose="020B0503020204020204" pitchFamily="34" charset="-122"/>
              </a:rPr>
              <a:t>文本挖掘的背景</a:t>
            </a:r>
          </a:p>
        </p:txBody>
      </p:sp>
      <p:sp>
        <p:nvSpPr>
          <p:cNvPr id="505859" name="Rectangle 3"/>
          <p:cNvSpPr>
            <a:spLocks noGrp="1" noChangeArrowheads="1"/>
          </p:cNvSpPr>
          <p:nvPr>
            <p:ph type="body" idx="4294967295"/>
          </p:nvPr>
        </p:nvSpPr>
        <p:spPr>
          <a:xfrm>
            <a:off x="0" y="1830215"/>
            <a:ext cx="8915400" cy="4824413"/>
          </a:xfrm>
        </p:spPr>
        <p:txBody>
          <a:bodyPr>
            <a:normAutofit/>
          </a:bodyPr>
          <a:lstStyle/>
          <a:p>
            <a:pPr marL="531813" indent="-531813">
              <a:lnSpc>
                <a:spcPct val="150000"/>
              </a:lnSpc>
              <a:spcBef>
                <a:spcPts val="600"/>
              </a:spcBef>
            </a:pPr>
            <a:r>
              <a:rPr lang="zh-CN" altLang="zh-CN" sz="2000" dirty="0">
                <a:latin typeface="微软雅黑" panose="020B0503020204020204" pitchFamily="34" charset="-122"/>
                <a:ea typeface="微软雅黑" panose="020B0503020204020204" pitchFamily="34" charset="-122"/>
              </a:rPr>
              <a:t>传统的自然语言理解是对文本进行较低层次的理解，主要进行基于词、语法和语义信息的分析，并通过词在句子中出现的次序发现有意义的信息</a:t>
            </a:r>
            <a:r>
              <a:rPr lang="zh-CN" altLang="en-US" sz="2000" dirty="0">
                <a:latin typeface="微软雅黑" panose="020B0503020204020204" pitchFamily="34" charset="-122"/>
                <a:ea typeface="微软雅黑" panose="020B0503020204020204" pitchFamily="34" charset="-122"/>
              </a:rPr>
              <a:t>。</a:t>
            </a:r>
          </a:p>
          <a:p>
            <a:pPr marL="531813" indent="-531813">
              <a:lnSpc>
                <a:spcPct val="150000"/>
              </a:lnSpc>
              <a:spcBef>
                <a:spcPts val="600"/>
              </a:spcBef>
            </a:pPr>
            <a:r>
              <a:rPr lang="zh-CN" altLang="en-US" sz="2000" dirty="0">
                <a:latin typeface="微软雅黑" panose="020B0503020204020204" pitchFamily="34" charset="-122"/>
                <a:ea typeface="微软雅黑" panose="020B0503020204020204" pitchFamily="34" charset="-122"/>
              </a:rPr>
              <a:t>文本高层次理解的对象可以是仅包含简单句子的单个文本也可以是多个文本组成的文本集，但是现有的技术手段虽然基本上解决了单个句子的分析问题，但是还很难覆盖所有的语言现象，特别是对整个段落或篇章的理解还无从下手。</a:t>
            </a:r>
          </a:p>
          <a:p>
            <a:pPr marL="531813" indent="-531813">
              <a:lnSpc>
                <a:spcPct val="150000"/>
              </a:lnSpc>
              <a:spcBef>
                <a:spcPts val="600"/>
              </a:spcBef>
            </a:pPr>
            <a:r>
              <a:rPr lang="zh-CN" altLang="en-US" sz="2000" dirty="0">
                <a:latin typeface="微软雅黑" panose="020B0503020204020204" pitchFamily="34" charset="-122"/>
                <a:ea typeface="微软雅黑" panose="020B0503020204020204" pitchFamily="34" charset="-122"/>
              </a:rPr>
              <a:t>将数据挖掘的成果用于分析以自然语言描述的文本，这种方法被称为文本挖掘</a:t>
            </a:r>
            <a:r>
              <a:rPr lang="en-US" altLang="zh-CN" sz="2000" dirty="0">
                <a:latin typeface="微软雅黑" panose="020B0503020204020204" pitchFamily="34" charset="-122"/>
                <a:ea typeface="微软雅黑" panose="020B0503020204020204" pitchFamily="34" charset="-122"/>
              </a:rPr>
              <a:t>(Text Mining)</a:t>
            </a:r>
            <a:r>
              <a:rPr lang="zh-CN" altLang="en-US" sz="2000" dirty="0">
                <a:latin typeface="微软雅黑" panose="020B0503020204020204" pitchFamily="34" charset="-122"/>
                <a:ea typeface="微软雅黑" panose="020B0503020204020204" pitchFamily="34" charset="-122"/>
              </a:rPr>
              <a:t>或文本知识发现</a:t>
            </a:r>
            <a:r>
              <a:rPr lang="en-US" altLang="zh-CN" sz="2000" dirty="0">
                <a:latin typeface="微软雅黑" panose="020B0503020204020204" pitchFamily="34" charset="-122"/>
                <a:ea typeface="微软雅黑" panose="020B0503020204020204" pitchFamily="34" charset="-122"/>
              </a:rPr>
              <a:t>(Knowledge Discovery in Text).</a:t>
            </a:r>
          </a:p>
        </p:txBody>
      </p:sp>
    </p:spTree>
    <p:extLst>
      <p:ext uri="{BB962C8B-B14F-4D97-AF65-F5344CB8AC3E}">
        <p14:creationId xmlns:p14="http://schemas.microsoft.com/office/powerpoint/2010/main" val="41804387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39F20CDE-7D24-46EC-B51C-A091566E3428}"/>
              </a:ext>
            </a:extLst>
          </p:cNvPr>
          <p:cNvSpPr>
            <a:spLocks noGrp="1"/>
          </p:cNvSpPr>
          <p:nvPr>
            <p:ph idx="1"/>
          </p:nvPr>
        </p:nvSpPr>
        <p:spPr/>
        <p:txBody>
          <a:bodyPr/>
          <a:lstStyle/>
          <a:p>
            <a:pPr marL="0" indent="0">
              <a:buNone/>
            </a:pPr>
            <a:r>
              <a:rPr lang="zh-CN" altLang="en-US" dirty="0"/>
              <a:t>自定义词云的背景形状</a:t>
            </a:r>
            <a:endParaRPr lang="en-US" altLang="zh-CN" dirty="0"/>
          </a:p>
          <a:p>
            <a:pPr marL="0" indent="0">
              <a:lnSpc>
                <a:spcPct val="150000"/>
              </a:lnSpc>
              <a:spcBef>
                <a:spcPts val="600"/>
              </a:spcBef>
              <a:buNone/>
            </a:pPr>
            <a:r>
              <a:rPr lang="en-US" altLang="zh-CN" sz="2400" dirty="0">
                <a:latin typeface="Times New Roman" panose="02020603050405020304" pitchFamily="18" charset="0"/>
                <a:cs typeface="Times New Roman" panose="02020603050405020304" pitchFamily="18" charset="0"/>
              </a:rPr>
              <a:t>log&lt;-</a:t>
            </a:r>
            <a:r>
              <a:rPr lang="en-US" altLang="zh-CN" sz="2400" dirty="0" err="1">
                <a:latin typeface="Times New Roman" panose="02020603050405020304" pitchFamily="18" charset="0"/>
                <a:cs typeface="Times New Roman" panose="02020603050405020304" pitchFamily="18" charset="0"/>
              </a:rPr>
              <a:t>system.file</a:t>
            </a:r>
            <a:r>
              <a:rPr lang="en-US" altLang="zh-CN" sz="2400" dirty="0">
                <a:latin typeface="Times New Roman" panose="02020603050405020304" pitchFamily="18" charset="0"/>
                <a:cs typeface="Times New Roman" panose="02020603050405020304" pitchFamily="18" charset="0"/>
              </a:rPr>
              <a:t>("</a:t>
            </a:r>
            <a:r>
              <a:rPr lang="en-US" altLang="zh-CN" sz="2400" dirty="0">
                <a:solidFill>
                  <a:srgbClr val="FF0000"/>
                </a:solidFill>
                <a:latin typeface="Times New Roman" panose="02020603050405020304" pitchFamily="18" charset="0"/>
                <a:cs typeface="Times New Roman" panose="02020603050405020304" pitchFamily="18" charset="0"/>
              </a:rPr>
              <a:t>examples/t.</a:t>
            </a:r>
            <a:r>
              <a:rPr lang="en-US" altLang="zh-CN" sz="2400" dirty="0" err="1">
                <a:solidFill>
                  <a:srgbClr val="FF0000"/>
                </a:solidFill>
                <a:latin typeface="Times New Roman" panose="02020603050405020304" pitchFamily="18" charset="0"/>
                <a:cs typeface="Times New Roman" panose="02020603050405020304" pitchFamily="18" charset="0"/>
              </a:rPr>
              <a:t>png</a:t>
            </a:r>
            <a:r>
              <a:rPr lang="en-US" altLang="zh-CN" sz="2400" dirty="0">
                <a:latin typeface="Times New Roman" panose="02020603050405020304" pitchFamily="18" charset="0"/>
                <a:cs typeface="Times New Roman" panose="02020603050405020304" pitchFamily="18" charset="0"/>
              </a:rPr>
              <a:t>",package="wordcloud2")</a:t>
            </a:r>
          </a:p>
          <a:p>
            <a:pPr marL="0" indent="0">
              <a:lnSpc>
                <a:spcPct val="150000"/>
              </a:lnSpc>
              <a:spcBef>
                <a:spcPts val="600"/>
              </a:spcBef>
              <a:buNone/>
            </a:pPr>
            <a:r>
              <a:rPr lang="en-US" altLang="zh-CN" sz="2400" dirty="0">
                <a:latin typeface="Times New Roman" panose="02020603050405020304" pitchFamily="18" charset="0"/>
                <a:cs typeface="Times New Roman" panose="02020603050405020304" pitchFamily="18" charset="0"/>
              </a:rPr>
              <a:t>wordcloud2(</a:t>
            </a:r>
            <a:r>
              <a:rPr lang="en-US" altLang="zh-CN" sz="2400" dirty="0" err="1">
                <a:latin typeface="Times New Roman" panose="02020603050405020304" pitchFamily="18" charset="0"/>
                <a:cs typeface="Times New Roman" panose="02020603050405020304" pitchFamily="18" charset="0"/>
              </a:rPr>
              <a:t>demoFreqC</a:t>
            </a:r>
            <a:r>
              <a:rPr lang="en-US" altLang="zh-CN" sz="2400" dirty="0">
                <a:latin typeface="Times New Roman" panose="02020603050405020304" pitchFamily="18" charset="0"/>
                <a:cs typeface="Times New Roman" panose="02020603050405020304" pitchFamily="18" charset="0"/>
              </a:rPr>
              <a:t>, size = 1,figPath =log)</a:t>
            </a:r>
          </a:p>
          <a:p>
            <a:pPr marL="0" indent="0">
              <a:lnSpc>
                <a:spcPct val="150000"/>
              </a:lnSpc>
              <a:spcBef>
                <a:spcPts val="600"/>
              </a:spcBef>
              <a:buNone/>
            </a:pPr>
            <a:r>
              <a:rPr lang="en-US" altLang="zh-CN" sz="2400" dirty="0">
                <a:latin typeface="Times New Roman" panose="02020603050405020304" pitchFamily="18" charset="0"/>
                <a:cs typeface="Times New Roman" panose="02020603050405020304" pitchFamily="18" charset="0"/>
              </a:rPr>
              <a:t>wordcloud2(</a:t>
            </a:r>
            <a:r>
              <a:rPr lang="en-US" altLang="zh-CN" sz="2400" dirty="0" err="1">
                <a:latin typeface="Times New Roman" panose="02020603050405020304" pitchFamily="18" charset="0"/>
                <a:cs typeface="Times New Roman" panose="02020603050405020304" pitchFamily="18" charset="0"/>
              </a:rPr>
              <a:t>demoFreqC</a:t>
            </a:r>
            <a:r>
              <a:rPr lang="en-US" altLang="zh-CN" sz="2400" dirty="0">
                <a:latin typeface="Times New Roman" panose="02020603050405020304" pitchFamily="18" charset="0"/>
                <a:cs typeface="Times New Roman" panose="02020603050405020304" pitchFamily="18" charset="0"/>
              </a:rPr>
              <a:t>, size = 1.55,figPath =log)</a:t>
            </a:r>
            <a:endParaRPr lang="zh-CN" altLang="en-US" sz="2400" dirty="0">
              <a:latin typeface="Times New Roman" panose="02020603050405020304" pitchFamily="18" charset="0"/>
              <a:cs typeface="Times New Roman" panose="02020603050405020304" pitchFamily="18" charset="0"/>
            </a:endParaRPr>
          </a:p>
        </p:txBody>
      </p:sp>
      <p:sp>
        <p:nvSpPr>
          <p:cNvPr id="4" name="灯片编号占位符 3">
            <a:extLst>
              <a:ext uri="{FF2B5EF4-FFF2-40B4-BE49-F238E27FC236}">
                <a16:creationId xmlns:a16="http://schemas.microsoft.com/office/drawing/2014/main" id="{86C4C7D1-A95B-4AF9-A95D-38A068532305}"/>
              </a:ext>
            </a:extLst>
          </p:cNvPr>
          <p:cNvSpPr>
            <a:spLocks noGrp="1"/>
          </p:cNvSpPr>
          <p:nvPr>
            <p:ph type="sldNum" sz="quarter" idx="12"/>
          </p:nvPr>
        </p:nvSpPr>
        <p:spPr/>
        <p:txBody>
          <a:bodyPr/>
          <a:lstStyle/>
          <a:p>
            <a:pPr>
              <a:defRPr/>
            </a:pPr>
            <a:fld id="{85011231-81E5-4BA8-9FA8-895B313E0088}" type="slidenum">
              <a:rPr lang="zh-CN" altLang="en-US" smtClean="0"/>
              <a:pPr>
                <a:defRPr/>
              </a:pPr>
              <a:t>40</a:t>
            </a:fld>
            <a:endParaRPr lang="zh-CN" altLang="en-US" dirty="0"/>
          </a:p>
        </p:txBody>
      </p:sp>
      <p:pic>
        <p:nvPicPr>
          <p:cNvPr id="5" name="图片 4">
            <a:extLst>
              <a:ext uri="{FF2B5EF4-FFF2-40B4-BE49-F238E27FC236}">
                <a16:creationId xmlns:a16="http://schemas.microsoft.com/office/drawing/2014/main" id="{466F7E53-09A9-49AC-B59E-0608186A0CE6}"/>
              </a:ext>
            </a:extLst>
          </p:cNvPr>
          <p:cNvPicPr>
            <a:picLocks noChangeAspect="1"/>
          </p:cNvPicPr>
          <p:nvPr/>
        </p:nvPicPr>
        <p:blipFill>
          <a:blip r:embed="rId2"/>
          <a:stretch>
            <a:fillRect/>
          </a:stretch>
        </p:blipFill>
        <p:spPr>
          <a:xfrm>
            <a:off x="2080470" y="4102216"/>
            <a:ext cx="4671812" cy="1993369"/>
          </a:xfrm>
          <a:prstGeom prst="rect">
            <a:avLst/>
          </a:prstGeom>
        </p:spPr>
      </p:pic>
    </p:spTree>
    <p:extLst>
      <p:ext uri="{BB962C8B-B14F-4D97-AF65-F5344CB8AC3E}">
        <p14:creationId xmlns:p14="http://schemas.microsoft.com/office/powerpoint/2010/main" val="41284606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4245F9B3-934E-455F-BEBE-FC78D2716870}"/>
              </a:ext>
            </a:extLst>
          </p:cNvPr>
          <p:cNvSpPr>
            <a:spLocks noGrp="1"/>
          </p:cNvSpPr>
          <p:nvPr>
            <p:ph idx="1"/>
          </p:nvPr>
        </p:nvSpPr>
        <p:spPr>
          <a:xfrm>
            <a:off x="397644" y="1180732"/>
            <a:ext cx="8669354" cy="4351338"/>
          </a:xfrm>
        </p:spPr>
        <p:txBody>
          <a:bodyPr/>
          <a:lstStyle/>
          <a:p>
            <a:pPr marL="0" indent="0">
              <a:buNone/>
            </a:pPr>
            <a:r>
              <a:rPr lang="en-US" altLang="zh-CN" b="1" dirty="0" err="1">
                <a:latin typeface="Times New Roman" panose="02020603050405020304" pitchFamily="18" charset="0"/>
                <a:cs typeface="Times New Roman" panose="02020603050405020304" pitchFamily="18" charset="0"/>
              </a:rPr>
              <a:t>letterCloud</a:t>
            </a:r>
            <a:r>
              <a:rPr lang="zh-CN" altLang="en-US" b="1" dirty="0">
                <a:latin typeface="Times New Roman" panose="02020603050405020304" pitchFamily="18" charset="0"/>
                <a:cs typeface="Times New Roman" panose="02020603050405020304" pitchFamily="18" charset="0"/>
              </a:rPr>
              <a:t>绘图</a:t>
            </a:r>
            <a:endParaRPr lang="en-US" altLang="zh-CN" b="1" dirty="0">
              <a:latin typeface="Times New Roman" panose="02020603050405020304" pitchFamily="18" charset="0"/>
              <a:cs typeface="Times New Roman" panose="02020603050405020304" pitchFamily="18" charset="0"/>
            </a:endParaRPr>
          </a:p>
          <a:p>
            <a:pPr marL="0" indent="0">
              <a:buNone/>
            </a:pPr>
            <a:r>
              <a:rPr lang="zh-CN" altLang="en-US" dirty="0"/>
              <a:t>可以根据设定的字符，生成一个与之形状相同的词云。</a:t>
            </a:r>
            <a:endParaRPr lang="en-US" altLang="zh-CN" dirty="0"/>
          </a:p>
          <a:p>
            <a:pPr marL="0" indent="0">
              <a:buNone/>
            </a:pPr>
            <a:r>
              <a:rPr lang="en-US" altLang="zh-CN" dirty="0" err="1">
                <a:latin typeface="Times New Roman" panose="02020603050405020304" pitchFamily="18" charset="0"/>
                <a:cs typeface="Times New Roman" panose="02020603050405020304" pitchFamily="18" charset="0"/>
              </a:rPr>
              <a:t>letterCloud</a:t>
            </a:r>
            <a:r>
              <a:rPr lang="en-US" altLang="zh-CN" dirty="0">
                <a:latin typeface="Times New Roman" panose="02020603050405020304" pitchFamily="18" charset="0"/>
                <a:cs typeface="Times New Roman" panose="02020603050405020304" pitchFamily="18" charset="0"/>
              </a:rPr>
              <a:t>(</a:t>
            </a:r>
            <a:r>
              <a:rPr lang="en-US" altLang="zh-CN" dirty="0" err="1">
                <a:latin typeface="Times New Roman" panose="02020603050405020304" pitchFamily="18" charset="0"/>
                <a:cs typeface="Times New Roman" panose="02020603050405020304" pitchFamily="18" charset="0"/>
              </a:rPr>
              <a:t>demoFreqC,word</a:t>
            </a:r>
            <a:r>
              <a:rPr lang="en-US" altLang="zh-CN" dirty="0">
                <a:latin typeface="Times New Roman" panose="02020603050405020304" pitchFamily="18" charset="0"/>
                <a:cs typeface="Times New Roman" panose="02020603050405020304" pitchFamily="18" charset="0"/>
              </a:rPr>
              <a:t>="</a:t>
            </a:r>
            <a:r>
              <a:rPr lang="en-US" altLang="zh-CN" dirty="0" err="1">
                <a:latin typeface="Times New Roman" panose="02020603050405020304" pitchFamily="18" charset="0"/>
                <a:cs typeface="Times New Roman" panose="02020603050405020304" pitchFamily="18" charset="0"/>
              </a:rPr>
              <a:t>R",size</a:t>
            </a:r>
            <a:r>
              <a:rPr lang="en-US" altLang="zh-CN" dirty="0">
                <a:latin typeface="Times New Roman" panose="02020603050405020304" pitchFamily="18" charset="0"/>
                <a:cs typeface="Times New Roman" panose="02020603050405020304" pitchFamily="18" charset="0"/>
              </a:rPr>
              <a:t> = 2)</a:t>
            </a:r>
          </a:p>
          <a:p>
            <a:pPr marL="0" indent="0">
              <a:buNone/>
            </a:pPr>
            <a:r>
              <a:rPr lang="en-US" altLang="zh-CN" dirty="0" err="1">
                <a:latin typeface="Times New Roman" panose="02020603050405020304" pitchFamily="18" charset="0"/>
                <a:cs typeface="Times New Roman" panose="02020603050405020304" pitchFamily="18" charset="0"/>
              </a:rPr>
              <a:t>letterCloud</a:t>
            </a:r>
            <a:r>
              <a:rPr lang="en-US" altLang="zh-CN" dirty="0">
                <a:latin typeface="Times New Roman" panose="02020603050405020304" pitchFamily="18" charset="0"/>
                <a:cs typeface="Times New Roman" panose="02020603050405020304" pitchFamily="18" charset="0"/>
              </a:rPr>
              <a:t>(</a:t>
            </a:r>
            <a:r>
              <a:rPr lang="en-US" altLang="zh-CN" dirty="0" err="1">
                <a:latin typeface="Times New Roman" panose="02020603050405020304" pitchFamily="18" charset="0"/>
                <a:cs typeface="Times New Roman" panose="02020603050405020304" pitchFamily="18" charset="0"/>
              </a:rPr>
              <a:t>demoFreqC,word</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挖</a:t>
            </a:r>
            <a:r>
              <a:rPr lang="en-US" altLang="zh-CN" dirty="0">
                <a:latin typeface="Times New Roman" panose="02020603050405020304" pitchFamily="18" charset="0"/>
                <a:cs typeface="Times New Roman" panose="02020603050405020304" pitchFamily="18" charset="0"/>
              </a:rPr>
              <a:t>",size = 2)</a:t>
            </a:r>
            <a:endParaRPr lang="zh-CN" altLang="en-US" dirty="0">
              <a:latin typeface="Times New Roman" panose="02020603050405020304" pitchFamily="18" charset="0"/>
              <a:cs typeface="Times New Roman" panose="02020603050405020304" pitchFamily="18" charset="0"/>
            </a:endParaRPr>
          </a:p>
        </p:txBody>
      </p:sp>
      <p:sp>
        <p:nvSpPr>
          <p:cNvPr id="4" name="灯片编号占位符 3">
            <a:extLst>
              <a:ext uri="{FF2B5EF4-FFF2-40B4-BE49-F238E27FC236}">
                <a16:creationId xmlns:a16="http://schemas.microsoft.com/office/drawing/2014/main" id="{D6CF2E6D-AD8F-4BA8-9361-CABE3253250D}"/>
              </a:ext>
            </a:extLst>
          </p:cNvPr>
          <p:cNvSpPr>
            <a:spLocks noGrp="1"/>
          </p:cNvSpPr>
          <p:nvPr>
            <p:ph type="sldNum" sz="quarter" idx="12"/>
          </p:nvPr>
        </p:nvSpPr>
        <p:spPr/>
        <p:txBody>
          <a:bodyPr/>
          <a:lstStyle/>
          <a:p>
            <a:pPr>
              <a:defRPr/>
            </a:pPr>
            <a:fld id="{85011231-81E5-4BA8-9FA8-895B313E0088}" type="slidenum">
              <a:rPr lang="zh-CN" altLang="en-US" smtClean="0"/>
              <a:pPr>
                <a:defRPr/>
              </a:pPr>
              <a:t>41</a:t>
            </a:fld>
            <a:endParaRPr lang="zh-CN" altLang="en-US" dirty="0"/>
          </a:p>
        </p:txBody>
      </p:sp>
      <p:pic>
        <p:nvPicPr>
          <p:cNvPr id="2" name="图片 1">
            <a:extLst>
              <a:ext uri="{FF2B5EF4-FFF2-40B4-BE49-F238E27FC236}">
                <a16:creationId xmlns:a16="http://schemas.microsoft.com/office/drawing/2014/main" id="{88A8BB5D-73AD-4E26-A89A-AF15483E83A0}"/>
              </a:ext>
            </a:extLst>
          </p:cNvPr>
          <p:cNvPicPr>
            <a:picLocks noChangeAspect="1"/>
          </p:cNvPicPr>
          <p:nvPr/>
        </p:nvPicPr>
        <p:blipFill>
          <a:blip r:embed="rId2"/>
          <a:stretch>
            <a:fillRect/>
          </a:stretch>
        </p:blipFill>
        <p:spPr>
          <a:xfrm>
            <a:off x="778207" y="3282793"/>
            <a:ext cx="3030395" cy="3073558"/>
          </a:xfrm>
          <a:prstGeom prst="rect">
            <a:avLst/>
          </a:prstGeom>
        </p:spPr>
      </p:pic>
      <p:pic>
        <p:nvPicPr>
          <p:cNvPr id="5" name="图片 4">
            <a:extLst>
              <a:ext uri="{FF2B5EF4-FFF2-40B4-BE49-F238E27FC236}">
                <a16:creationId xmlns:a16="http://schemas.microsoft.com/office/drawing/2014/main" id="{F99542A5-D633-4D8B-A91D-5DADA4A65040}"/>
              </a:ext>
            </a:extLst>
          </p:cNvPr>
          <p:cNvPicPr>
            <a:picLocks noChangeAspect="1"/>
          </p:cNvPicPr>
          <p:nvPr/>
        </p:nvPicPr>
        <p:blipFill>
          <a:blip r:embed="rId3"/>
          <a:stretch>
            <a:fillRect/>
          </a:stretch>
        </p:blipFill>
        <p:spPr>
          <a:xfrm>
            <a:off x="4462943" y="3356401"/>
            <a:ext cx="3564092" cy="2742542"/>
          </a:xfrm>
          <a:prstGeom prst="rect">
            <a:avLst/>
          </a:prstGeom>
        </p:spPr>
      </p:pic>
    </p:spTree>
    <p:extLst>
      <p:ext uri="{BB962C8B-B14F-4D97-AF65-F5344CB8AC3E}">
        <p14:creationId xmlns:p14="http://schemas.microsoft.com/office/powerpoint/2010/main" val="17636187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55729" y="626208"/>
            <a:ext cx="4512774" cy="523220"/>
          </a:xfrm>
          <a:prstGeom prst="rect">
            <a:avLst/>
          </a:prstGeom>
        </p:spPr>
        <p:txBody>
          <a:bodyPr wrap="none">
            <a:spAutoFit/>
          </a:bodyPr>
          <a:lstStyle/>
          <a:p>
            <a:r>
              <a:rPr lang="zh-CN" altLang="zh-CN" sz="2800" dirty="0">
                <a:latin typeface="微软雅黑" panose="020B0503020204020204" pitchFamily="34" charset="-122"/>
                <a:ea typeface="微软雅黑" panose="020B0503020204020204" pitchFamily="34" charset="-122"/>
                <a:cs typeface="Times New Roman" panose="02020603050405020304" pitchFamily="18" charset="0"/>
              </a:rPr>
              <a:t>案例：房地产网络舆情分析</a:t>
            </a:r>
            <a:endParaRPr lang="en-US" altLang="zh-CN" sz="2800" dirty="0" err="1">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矩形 6"/>
          <p:cNvSpPr/>
          <p:nvPr/>
        </p:nvSpPr>
        <p:spPr>
          <a:xfrm>
            <a:off x="464574" y="2363698"/>
            <a:ext cx="8351273" cy="3276153"/>
          </a:xfrm>
          <a:prstGeom prst="rect">
            <a:avLst/>
          </a:prstGeom>
          <a:ln>
            <a:solidFill>
              <a:schemeClr val="tx1"/>
            </a:solidFill>
          </a:ln>
        </p:spPr>
        <p:txBody>
          <a:bodyPr wrap="square">
            <a:spAutoFit/>
          </a:bodyPr>
          <a:lstStyle/>
          <a:p>
            <a:pPr>
              <a:lnSpc>
                <a:spcPct val="114000"/>
              </a:lnSpc>
            </a:pP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&gt; library ( tm );library ( </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tmcn</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);library ( slam ); library ( </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Rwordseg</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 library ( </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foreach</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a:t>
            </a:r>
            <a:endParaRPr lang="zh-CN" altLang="zh-CN" sz="1650" dirty="0">
              <a:latin typeface="Times New Roman" panose="02020603050405020304" pitchFamily="18" charset="0"/>
              <a:ea typeface="楷体" panose="02010609060101010101" pitchFamily="49" charset="-122"/>
              <a:cs typeface="Times New Roman" panose="02020603050405020304" pitchFamily="18" charset="0"/>
            </a:endParaRPr>
          </a:p>
          <a:p>
            <a:pPr>
              <a:lnSpc>
                <a:spcPct val="114000"/>
              </a:lnSpc>
            </a:pP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&gt; library ( </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wordcloud</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a:t>
            </a:r>
            <a:endParaRPr lang="zh-CN" altLang="zh-CN" sz="1650" dirty="0">
              <a:latin typeface="Times New Roman" panose="02020603050405020304" pitchFamily="18" charset="0"/>
              <a:ea typeface="楷体" panose="02010609060101010101" pitchFamily="49" charset="-122"/>
              <a:cs typeface="Times New Roman" panose="02020603050405020304" pitchFamily="18" charset="0"/>
            </a:endParaRPr>
          </a:p>
          <a:p>
            <a:pPr>
              <a:lnSpc>
                <a:spcPct val="114000"/>
              </a:lnSpc>
            </a:pP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&gt; EIN &lt;- </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read.csv</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 '</a:t>
            </a:r>
            <a:r>
              <a:rPr lang="zh-CN" altLang="zh-CN" sz="1650" dirty="0">
                <a:latin typeface="Times New Roman" panose="02020603050405020304" pitchFamily="18" charset="0"/>
                <a:ea typeface="楷体" panose="02010609060101010101" pitchFamily="49" charset="-122"/>
                <a:cs typeface="Times New Roman" panose="02020603050405020304" pitchFamily="18" charset="0"/>
              </a:rPr>
              <a:t>搜房房地产即时资讯</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csv</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 , header = T , </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stringsAsFactors</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 F ) [ 1 : 100 , ]</a:t>
            </a:r>
            <a:endParaRPr lang="zh-CN" altLang="zh-CN" sz="1650" dirty="0">
              <a:latin typeface="Times New Roman" panose="02020603050405020304" pitchFamily="18" charset="0"/>
              <a:ea typeface="楷体" panose="02010609060101010101" pitchFamily="49" charset="-122"/>
              <a:cs typeface="Times New Roman" panose="02020603050405020304" pitchFamily="18" charset="0"/>
            </a:endParaRPr>
          </a:p>
          <a:p>
            <a:pPr>
              <a:lnSpc>
                <a:spcPct val="114000"/>
              </a:lnSpc>
            </a:pP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&gt; </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EIN.matter</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&lt;- EIN$</a:t>
            </a:r>
            <a:r>
              <a:rPr lang="zh-CN" altLang="zh-CN" sz="1650" dirty="0">
                <a:latin typeface="Times New Roman" panose="02020603050405020304" pitchFamily="18" charset="0"/>
                <a:ea typeface="楷体" panose="02010609060101010101" pitchFamily="49" charset="-122"/>
                <a:cs typeface="Times New Roman" panose="02020603050405020304" pitchFamily="18" charset="0"/>
              </a:rPr>
              <a:t>内容</a:t>
            </a:r>
          </a:p>
          <a:p>
            <a:pPr>
              <a:lnSpc>
                <a:spcPct val="114000"/>
              </a:lnSpc>
            </a:pP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&gt; attributes ( EIN )</a:t>
            </a:r>
            <a:endParaRPr lang="zh-CN" altLang="zh-CN" sz="1650" dirty="0">
              <a:latin typeface="Times New Roman" panose="02020603050405020304" pitchFamily="18" charset="0"/>
              <a:ea typeface="楷体" panose="02010609060101010101" pitchFamily="49" charset="-122"/>
              <a:cs typeface="Times New Roman" panose="02020603050405020304" pitchFamily="18" charset="0"/>
            </a:endParaRPr>
          </a:p>
          <a:p>
            <a:pPr>
              <a:lnSpc>
                <a:spcPct val="114000"/>
              </a:lnSpc>
            </a:pP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$names</a:t>
            </a:r>
            <a:endParaRPr lang="zh-CN" altLang="zh-CN" sz="1650" dirty="0">
              <a:latin typeface="Times New Roman" panose="02020603050405020304" pitchFamily="18" charset="0"/>
              <a:ea typeface="楷体" panose="02010609060101010101" pitchFamily="49" charset="-122"/>
              <a:cs typeface="Times New Roman" panose="02020603050405020304" pitchFamily="18" charset="0"/>
            </a:endParaRPr>
          </a:p>
          <a:p>
            <a:pPr>
              <a:lnSpc>
                <a:spcPct val="114000"/>
              </a:lnSpc>
            </a:pP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[1] "</a:t>
            </a:r>
            <a:r>
              <a:rPr lang="zh-CN" altLang="zh-CN" sz="1650" dirty="0">
                <a:latin typeface="Times New Roman" panose="02020603050405020304" pitchFamily="18" charset="0"/>
                <a:ea typeface="楷体" panose="02010609060101010101" pitchFamily="49" charset="-122"/>
                <a:cs typeface="Times New Roman" panose="02020603050405020304" pitchFamily="18" charset="0"/>
              </a:rPr>
              <a:t>标题</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1650" dirty="0">
                <a:latin typeface="Times New Roman" panose="02020603050405020304" pitchFamily="18" charset="0"/>
                <a:ea typeface="楷体" panose="02010609060101010101" pitchFamily="49" charset="-122"/>
                <a:cs typeface="Times New Roman" panose="02020603050405020304" pitchFamily="18" charset="0"/>
              </a:rPr>
              <a:t>时间</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1650" dirty="0">
                <a:latin typeface="Times New Roman" panose="02020603050405020304" pitchFamily="18" charset="0"/>
                <a:ea typeface="楷体" panose="02010609060101010101" pitchFamily="49" charset="-122"/>
                <a:cs typeface="Times New Roman" panose="02020603050405020304" pitchFamily="18" charset="0"/>
              </a:rPr>
              <a:t>来源</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1650" dirty="0">
                <a:latin typeface="Times New Roman" panose="02020603050405020304" pitchFamily="18" charset="0"/>
                <a:ea typeface="楷体" panose="02010609060101010101" pitchFamily="49" charset="-122"/>
                <a:cs typeface="Times New Roman" panose="02020603050405020304" pitchFamily="18" charset="0"/>
              </a:rPr>
              <a:t>内容</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a:t>
            </a:r>
            <a:endParaRPr lang="zh-CN" altLang="zh-CN" sz="1650" dirty="0">
              <a:latin typeface="Times New Roman" panose="02020603050405020304" pitchFamily="18" charset="0"/>
              <a:ea typeface="楷体" panose="02010609060101010101" pitchFamily="49" charset="-122"/>
              <a:cs typeface="Times New Roman" panose="02020603050405020304" pitchFamily="18" charset="0"/>
            </a:endParaRPr>
          </a:p>
          <a:p>
            <a:pPr>
              <a:lnSpc>
                <a:spcPct val="114000"/>
              </a:lnSpc>
            </a:pP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row.names</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1650" dirty="0">
                <a:latin typeface="Times New Roman" panose="02020603050405020304" pitchFamily="18" charset="0"/>
                <a:ea typeface="楷体" panose="02010609060101010101" pitchFamily="49" charset="-122"/>
                <a:cs typeface="Times New Roman" panose="02020603050405020304" pitchFamily="18" charset="0"/>
              </a:rPr>
              <a:t>限于篇幅，此处省略</a:t>
            </a:r>
          </a:p>
          <a:p>
            <a:pPr>
              <a:lnSpc>
                <a:spcPct val="114000"/>
              </a:lnSpc>
            </a:pP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$class</a:t>
            </a:r>
            <a:endParaRPr lang="zh-CN" altLang="zh-CN" sz="1650" dirty="0">
              <a:latin typeface="Times New Roman" panose="02020603050405020304" pitchFamily="18" charset="0"/>
              <a:ea typeface="楷体" panose="02010609060101010101" pitchFamily="49" charset="-122"/>
              <a:cs typeface="Times New Roman" panose="02020603050405020304" pitchFamily="18" charset="0"/>
            </a:endParaRPr>
          </a:p>
          <a:p>
            <a:pPr>
              <a:lnSpc>
                <a:spcPct val="114000"/>
              </a:lnSpc>
            </a:pP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[1] "</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data.frame</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a:t>
            </a:r>
          </a:p>
          <a:p>
            <a:pPr>
              <a:lnSpc>
                <a:spcPct val="114000"/>
              </a:lnSpc>
            </a:pP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&gt; </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EIN.matter</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&lt;- </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gsub</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 pattern = "[a-zA-Z\\/\\.0-9]" , "" , </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EIN.matter</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 # </a:t>
            </a:r>
            <a:r>
              <a:rPr lang="zh-CN" altLang="zh-CN" sz="1650" dirty="0">
                <a:latin typeface="Times New Roman" panose="02020603050405020304" pitchFamily="18" charset="0"/>
                <a:ea typeface="楷体" panose="02010609060101010101" pitchFamily="49" charset="-122"/>
                <a:cs typeface="Times New Roman" panose="02020603050405020304" pitchFamily="18" charset="0"/>
              </a:rPr>
              <a:t>提出数字和字母</a:t>
            </a:r>
          </a:p>
        </p:txBody>
      </p:sp>
      <p:sp>
        <p:nvSpPr>
          <p:cNvPr id="4" name="矩形 3"/>
          <p:cNvSpPr/>
          <p:nvPr/>
        </p:nvSpPr>
        <p:spPr>
          <a:xfrm>
            <a:off x="625101" y="2007391"/>
            <a:ext cx="6244017" cy="415498"/>
          </a:xfrm>
          <a:prstGeom prst="rect">
            <a:avLst/>
          </a:prstGeom>
        </p:spPr>
        <p:txBody>
          <a:bodyPr wrap="none">
            <a:spAutoFit/>
          </a:bodyPr>
          <a:lstStyle/>
          <a:p>
            <a:r>
              <a:rPr lang="zh-CN" altLang="zh-CN" sz="2100" dirty="0">
                <a:latin typeface="Times New Roman" panose="02020603050405020304" pitchFamily="18" charset="0"/>
                <a:ea typeface="楷体" panose="02010609060101010101" pitchFamily="49" charset="-122"/>
                <a:cs typeface="Times New Roman" panose="02020603050405020304" pitchFamily="18" charset="0"/>
              </a:rPr>
              <a:t>采用</a:t>
            </a:r>
            <a:r>
              <a:rPr lang="en-US" altLang="zh-CN" sz="2100" dirty="0">
                <a:latin typeface="Times New Roman" panose="02020603050405020304" pitchFamily="18" charset="0"/>
                <a:ea typeface="楷体" panose="02010609060101010101" pitchFamily="49" charset="-122"/>
                <a:cs typeface="Times New Roman" panose="02020603050405020304" pitchFamily="18" charset="0"/>
              </a:rPr>
              <a:t>100</a:t>
            </a:r>
            <a:r>
              <a:rPr lang="zh-CN" altLang="zh-CN" sz="2100" dirty="0">
                <a:latin typeface="Times New Roman" panose="02020603050405020304" pitchFamily="18" charset="0"/>
                <a:ea typeface="楷体" panose="02010609060101010101" pitchFamily="49" charset="-122"/>
                <a:cs typeface="Times New Roman" panose="02020603050405020304" pitchFamily="18" charset="0"/>
              </a:rPr>
              <a:t>条搜房网上关于房地产方面的新闻进行分析</a:t>
            </a:r>
            <a:endParaRPr lang="zh-CN" altLang="en-US" sz="2100" dirty="0">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955128083"/>
      </p:ext>
    </p:extLst>
  </p:cSld>
  <p:clrMapOvr>
    <a:masterClrMapping/>
  </p:clrMapOvr>
  <p:transition spd="slow">
    <p:push/>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20328" y="3038436"/>
            <a:ext cx="8351273" cy="2377574"/>
          </a:xfrm>
          <a:prstGeom prst="rect">
            <a:avLst/>
          </a:prstGeom>
          <a:ln>
            <a:solidFill>
              <a:schemeClr val="tx1"/>
            </a:solidFill>
          </a:ln>
        </p:spPr>
        <p:txBody>
          <a:bodyPr wrap="square">
            <a:spAutoFit/>
          </a:bodyPr>
          <a:lstStyle/>
          <a:p>
            <a:pPr>
              <a:lnSpc>
                <a:spcPct val="150000"/>
              </a:lnSpc>
            </a:pP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1650" dirty="0">
                <a:latin typeface="Times New Roman" panose="02020603050405020304" pitchFamily="18" charset="0"/>
                <a:ea typeface="楷体" panose="02010609060101010101" pitchFamily="49" charset="-122"/>
                <a:cs typeface="Times New Roman" panose="02020603050405020304" pitchFamily="18" charset="0"/>
              </a:rPr>
              <a:t>将原来的文档按照标点分开，每个小句或半句话形成新文档</a:t>
            </a:r>
          </a:p>
          <a:p>
            <a:pPr>
              <a:lnSpc>
                <a:spcPct val="150000"/>
              </a:lnSpc>
            </a:pP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&gt; </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EIN.matter</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&lt;- </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gsub</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 pattern = '[</a:t>
            </a:r>
            <a:r>
              <a:rPr lang="zh-CN" altLang="zh-CN" sz="165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 '#' , </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EIN.matter</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a:t>
            </a:r>
            <a:endParaRPr lang="zh-CN" altLang="zh-CN" sz="1650" dirty="0">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pP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&gt; MA &lt;- </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foreach</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 j = 1 : length ( </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EIN.matter</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 , combine = 'c' ) % do % {</a:t>
            </a:r>
            <a:endParaRPr lang="zh-CN" altLang="zh-CN" sz="1650" dirty="0">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pP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unlist</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 </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strsplit</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 </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as.character</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 </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EIN.matter</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 j ] ) , split = '#' ) )</a:t>
            </a:r>
            <a:endParaRPr lang="zh-CN" altLang="zh-CN" sz="1650" dirty="0">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pP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 </a:t>
            </a:r>
            <a:r>
              <a:rPr lang="zh-CN" altLang="zh-CN" sz="1650" dirty="0">
                <a:latin typeface="Times New Roman" panose="02020603050405020304" pitchFamily="18" charset="0"/>
                <a:ea typeface="楷体" panose="02010609060101010101" pitchFamily="49" charset="-122"/>
                <a:cs typeface="Times New Roman" panose="02020603050405020304" pitchFamily="18" charset="0"/>
              </a:rPr>
              <a:t>构造语料库结构</a:t>
            </a:r>
          </a:p>
          <a:p>
            <a:pPr>
              <a:lnSpc>
                <a:spcPct val="150000"/>
              </a:lnSpc>
            </a:pP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&gt; corpus &lt;- Corpus ( </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VectorSource</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 MA ) )</a:t>
            </a:r>
            <a:endParaRPr lang="zh-CN" altLang="zh-CN" sz="165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矩形 3"/>
          <p:cNvSpPr/>
          <p:nvPr/>
        </p:nvSpPr>
        <p:spPr>
          <a:xfrm>
            <a:off x="325924" y="1335900"/>
            <a:ext cx="8682273" cy="1569660"/>
          </a:xfrm>
          <a:prstGeom prst="rect">
            <a:avLst/>
          </a:prstGeom>
        </p:spPr>
        <p:txBody>
          <a:bodyPr wrap="square">
            <a:spAutoFit/>
          </a:bodyPr>
          <a:lstStyle/>
          <a:p>
            <a:r>
              <a:rPr lang="zh-CN" altLang="zh-CN" sz="2400" dirty="0">
                <a:latin typeface="Times New Roman" panose="02020603050405020304" pitchFamily="18" charset="0"/>
                <a:ea typeface="楷体" panose="02010609060101010101" pitchFamily="49" charset="-122"/>
                <a:cs typeface="Times New Roman" panose="02020603050405020304" pitchFamily="18" charset="0"/>
              </a:rPr>
              <a:t>为分析词语之间的关联关系，将新闻每半句或每句都作为一个文档，</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r>
              <a:rPr lang="zh-CN" altLang="zh-CN" sz="2400" dirty="0">
                <a:latin typeface="Times New Roman" panose="02020603050405020304" pitchFamily="18" charset="0"/>
                <a:ea typeface="楷体" panose="02010609060101010101" pitchFamily="49" charset="-122"/>
                <a:cs typeface="Times New Roman" panose="02020603050405020304" pitchFamily="18" charset="0"/>
              </a:rPr>
              <a:t>形成新的文档列。并将该文档列作为转化为向量数据源形成</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corpus</a:t>
            </a:r>
            <a:r>
              <a:rPr lang="zh-CN" altLang="zh-CN" sz="2400" dirty="0">
                <a:latin typeface="Times New Roman" panose="02020603050405020304" pitchFamily="18" charset="0"/>
                <a:ea typeface="楷体" panose="02010609060101010101" pitchFamily="49" charset="-122"/>
                <a:cs typeface="Times New Roman" panose="02020603050405020304" pitchFamily="18" charset="0"/>
              </a:rPr>
              <a:t>格式数据。</a:t>
            </a:r>
          </a:p>
        </p:txBody>
      </p:sp>
      <p:sp>
        <p:nvSpPr>
          <p:cNvPr id="5" name="矩形 4"/>
          <p:cNvSpPr/>
          <p:nvPr/>
        </p:nvSpPr>
        <p:spPr>
          <a:xfrm>
            <a:off x="555729" y="626208"/>
            <a:ext cx="4512774" cy="523220"/>
          </a:xfrm>
          <a:prstGeom prst="rect">
            <a:avLst/>
          </a:prstGeom>
        </p:spPr>
        <p:txBody>
          <a:bodyPr wrap="none">
            <a:spAutoFit/>
          </a:bodyPr>
          <a:lstStyle/>
          <a:p>
            <a:r>
              <a:rPr lang="zh-CN" altLang="zh-CN" sz="2800" dirty="0">
                <a:latin typeface="微软雅黑" panose="020B0503020204020204" pitchFamily="34" charset="-122"/>
                <a:ea typeface="微软雅黑" panose="020B0503020204020204" pitchFamily="34" charset="-122"/>
                <a:cs typeface="Times New Roman" panose="02020603050405020304" pitchFamily="18" charset="0"/>
              </a:rPr>
              <a:t>案例：房地产网络舆情分析</a:t>
            </a:r>
            <a:endParaRPr lang="en-US" altLang="zh-CN" sz="2800" dirty="0" err="1">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183756715"/>
      </p:ext>
    </p:extLst>
  </p:cSld>
  <p:clrMapOvr>
    <a:masterClrMapping/>
  </p:clrMapOvr>
  <p:transition spd="slow">
    <p:push/>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24344" y="1746200"/>
            <a:ext cx="8351273" cy="3855030"/>
          </a:xfrm>
          <a:prstGeom prst="rect">
            <a:avLst/>
          </a:prstGeom>
          <a:ln>
            <a:solidFill>
              <a:schemeClr val="tx1"/>
            </a:solidFill>
          </a:ln>
        </p:spPr>
        <p:txBody>
          <a:bodyPr wrap="square">
            <a:spAutoFit/>
          </a:bodyPr>
          <a:lstStyle/>
          <a:p>
            <a:pPr>
              <a:lnSpc>
                <a:spcPct val="114000"/>
              </a:lnSpc>
            </a:pP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1650" dirty="0">
                <a:latin typeface="Times New Roman" panose="02020603050405020304" pitchFamily="18" charset="0"/>
                <a:ea typeface="楷体" panose="02010609060101010101" pitchFamily="49" charset="-122"/>
                <a:cs typeface="Times New Roman" panose="02020603050405020304" pitchFamily="18" charset="0"/>
              </a:rPr>
              <a:t>读取房地产市场专有词汇</a:t>
            </a:r>
          </a:p>
          <a:p>
            <a:pPr>
              <a:lnSpc>
                <a:spcPct val="114000"/>
              </a:lnSpc>
            </a:pP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&gt; doc1 &lt;- </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unlist</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 </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read.csv</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 '</a:t>
            </a:r>
            <a:r>
              <a:rPr lang="zh-CN" altLang="zh-CN" sz="1650" dirty="0">
                <a:latin typeface="Times New Roman" panose="02020603050405020304" pitchFamily="18" charset="0"/>
                <a:ea typeface="楷体" panose="02010609060101010101" pitchFamily="49" charset="-122"/>
                <a:cs typeface="Times New Roman" panose="02020603050405020304" pitchFamily="18" charset="0"/>
              </a:rPr>
              <a:t>房地产专有词汇</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csv</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 header = F , </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stringsAsFactors</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 F ) )</a:t>
            </a:r>
            <a:endParaRPr lang="zh-CN" altLang="zh-CN" sz="1650" dirty="0">
              <a:latin typeface="Times New Roman" panose="02020603050405020304" pitchFamily="18" charset="0"/>
              <a:ea typeface="楷体" panose="02010609060101010101" pitchFamily="49" charset="-122"/>
              <a:cs typeface="Times New Roman" panose="02020603050405020304" pitchFamily="18" charset="0"/>
            </a:endParaRPr>
          </a:p>
          <a:p>
            <a:pPr>
              <a:lnSpc>
                <a:spcPct val="114000"/>
              </a:lnSpc>
            </a:pP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1650" dirty="0">
                <a:latin typeface="Times New Roman" panose="02020603050405020304" pitchFamily="18" charset="0"/>
                <a:ea typeface="楷体" panose="02010609060101010101" pitchFamily="49" charset="-122"/>
                <a:cs typeface="Times New Roman" panose="02020603050405020304" pitchFamily="18" charset="0"/>
              </a:rPr>
              <a:t>读取房地产新闻所用倾向性词汇</a:t>
            </a:r>
          </a:p>
          <a:p>
            <a:pPr>
              <a:lnSpc>
                <a:spcPct val="114000"/>
              </a:lnSpc>
            </a:pP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&gt; doc2 &lt;- </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read.csv</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 '</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word.csv</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 header = T , </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stringsAsFactors</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 F)</a:t>
            </a:r>
            <a:endParaRPr lang="zh-CN" altLang="zh-CN" sz="1650" dirty="0">
              <a:latin typeface="Times New Roman" panose="02020603050405020304" pitchFamily="18" charset="0"/>
              <a:ea typeface="楷体" panose="02010609060101010101" pitchFamily="49" charset="-122"/>
              <a:cs typeface="Times New Roman" panose="02020603050405020304" pitchFamily="18" charset="0"/>
            </a:endParaRPr>
          </a:p>
          <a:p>
            <a:pPr>
              <a:lnSpc>
                <a:spcPct val="114000"/>
              </a:lnSpc>
            </a:pP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&gt; doc &lt;- c ( doc1 , doc2 [ </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nchar</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 doc2 [ , 1 ] ) &gt;= 1 , 1 ] , doc2 [ </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nchar</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 doc2 [ , 2 ] ) &gt;= 1 , 2 ] )</a:t>
            </a:r>
            <a:endParaRPr lang="zh-CN" altLang="zh-CN" sz="1650" dirty="0">
              <a:latin typeface="Times New Roman" panose="02020603050405020304" pitchFamily="18" charset="0"/>
              <a:ea typeface="楷体" panose="02010609060101010101" pitchFamily="49" charset="-122"/>
              <a:cs typeface="Times New Roman" panose="02020603050405020304" pitchFamily="18" charset="0"/>
            </a:endParaRPr>
          </a:p>
          <a:p>
            <a:pPr>
              <a:lnSpc>
                <a:spcPct val="114000"/>
              </a:lnSpc>
            </a:pP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&gt; doc &lt;- union ( NULL , doc )</a:t>
            </a:r>
            <a:endParaRPr lang="zh-CN" altLang="zh-CN" sz="1650" dirty="0">
              <a:latin typeface="Times New Roman" panose="02020603050405020304" pitchFamily="18" charset="0"/>
              <a:ea typeface="楷体" panose="02010609060101010101" pitchFamily="49" charset="-122"/>
              <a:cs typeface="Times New Roman" panose="02020603050405020304" pitchFamily="18" charset="0"/>
            </a:endParaRPr>
          </a:p>
          <a:p>
            <a:pPr>
              <a:lnSpc>
                <a:spcPct val="114000"/>
              </a:lnSpc>
            </a:pP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&gt; </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insertWords</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 doc ) # </a:t>
            </a:r>
            <a:r>
              <a:rPr lang="zh-CN" altLang="zh-CN" sz="1650" dirty="0">
                <a:latin typeface="Times New Roman" panose="02020603050405020304" pitchFamily="18" charset="0"/>
                <a:ea typeface="楷体" panose="02010609060101010101" pitchFamily="49" charset="-122"/>
                <a:cs typeface="Times New Roman" panose="02020603050405020304" pitchFamily="18" charset="0"/>
              </a:rPr>
              <a:t>将词汇插入词典</a:t>
            </a:r>
          </a:p>
          <a:p>
            <a:pPr>
              <a:lnSpc>
                <a:spcPct val="114000"/>
              </a:lnSpc>
            </a:pP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1650" dirty="0">
                <a:latin typeface="Times New Roman" panose="02020603050405020304" pitchFamily="18" charset="0"/>
                <a:ea typeface="楷体" panose="02010609060101010101" pitchFamily="49" charset="-122"/>
                <a:cs typeface="Times New Roman" panose="02020603050405020304" pitchFamily="18" charset="0"/>
              </a:rPr>
              <a:t>分词，在分词中需将分词结果</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segmentCN</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(x)</a:t>
            </a:r>
            <a:r>
              <a:rPr lang="zh-CN" altLang="zh-CN" sz="1650" dirty="0">
                <a:latin typeface="Times New Roman" panose="02020603050405020304" pitchFamily="18" charset="0"/>
                <a:ea typeface="楷体" panose="02010609060101010101" pitchFamily="49" charset="-122"/>
                <a:cs typeface="Times New Roman" panose="02020603050405020304" pitchFamily="18" charset="0"/>
              </a:rPr>
              <a:t>与空格相互连接，以保证词频矩阵的准确性</a:t>
            </a:r>
          </a:p>
          <a:p>
            <a:pPr>
              <a:lnSpc>
                <a:spcPct val="114000"/>
              </a:lnSpc>
            </a:pP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&gt; </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d.corpus</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&lt;- </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tm_map</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 corpus , </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content_transformer</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 function ( x )</a:t>
            </a:r>
            <a:endParaRPr lang="zh-CN" altLang="zh-CN" sz="1650" dirty="0">
              <a:latin typeface="Times New Roman" panose="02020603050405020304" pitchFamily="18" charset="0"/>
              <a:ea typeface="楷体" panose="02010609060101010101" pitchFamily="49" charset="-122"/>
              <a:cs typeface="Times New Roman" panose="02020603050405020304" pitchFamily="18" charset="0"/>
            </a:endParaRPr>
          </a:p>
          <a:p>
            <a:pPr>
              <a:lnSpc>
                <a:spcPct val="114000"/>
              </a:lnSpc>
            </a:pP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 paste ( </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segmentCN</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 x ) , ' ' , collapse = '' ) } ) )</a:t>
            </a:r>
            <a:endParaRPr lang="zh-CN" altLang="zh-CN" sz="1650" dirty="0">
              <a:latin typeface="Times New Roman" panose="02020603050405020304" pitchFamily="18" charset="0"/>
              <a:ea typeface="楷体" panose="02010609060101010101" pitchFamily="49" charset="-122"/>
              <a:cs typeface="Times New Roman" panose="02020603050405020304" pitchFamily="18" charset="0"/>
            </a:endParaRPr>
          </a:p>
          <a:p>
            <a:pPr>
              <a:lnSpc>
                <a:spcPct val="114000"/>
              </a:lnSpc>
            </a:pP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1650" dirty="0">
                <a:latin typeface="Times New Roman" panose="02020603050405020304" pitchFamily="18" charset="0"/>
                <a:ea typeface="楷体" panose="02010609060101010101" pitchFamily="49" charset="-122"/>
                <a:cs typeface="Times New Roman" panose="02020603050405020304" pitchFamily="18" charset="0"/>
              </a:rPr>
              <a:t>除去中文停用词</a:t>
            </a:r>
          </a:p>
          <a:p>
            <a:pPr>
              <a:lnSpc>
                <a:spcPct val="114000"/>
              </a:lnSpc>
            </a:pP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&gt; </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d.corpus</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&lt;- </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tm_map</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 </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d.corpus</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 </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content_transformer</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 </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removeWords</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 , </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stopwordsCN</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 ) )</a:t>
            </a:r>
            <a:endParaRPr lang="zh-CN" altLang="zh-CN" sz="1650" dirty="0">
              <a:latin typeface="Times New Roman" panose="02020603050405020304" pitchFamily="18" charset="0"/>
              <a:ea typeface="楷体" panose="02010609060101010101" pitchFamily="49" charset="-122"/>
              <a:cs typeface="Times New Roman" panose="02020603050405020304" pitchFamily="18" charset="0"/>
            </a:endParaRPr>
          </a:p>
          <a:p>
            <a:pPr>
              <a:lnSpc>
                <a:spcPct val="114000"/>
              </a:lnSpc>
            </a:pP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&gt; </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d.corpus</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&lt;- Corpus ( </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VectorSource</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 </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d.corpus</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 )</a:t>
            </a:r>
            <a:endParaRPr lang="zh-CN" altLang="zh-CN" sz="1650" dirty="0">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798623011"/>
      </p:ext>
    </p:extLst>
  </p:cSld>
  <p:clrMapOvr>
    <a:masterClrMapping/>
  </p:clrMapOvr>
  <p:transition spd="slow">
    <p:push/>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42451" y="2009736"/>
            <a:ext cx="8351273" cy="2697277"/>
          </a:xfrm>
          <a:prstGeom prst="rect">
            <a:avLst/>
          </a:prstGeom>
          <a:ln>
            <a:solidFill>
              <a:schemeClr val="tx1"/>
            </a:solidFill>
          </a:ln>
        </p:spPr>
        <p:txBody>
          <a:bodyPr wrap="square">
            <a:spAutoFit/>
          </a:bodyPr>
          <a:lstStyle/>
          <a:p>
            <a:pPr>
              <a:lnSpc>
                <a:spcPct val="114000"/>
              </a:lnSpc>
            </a:pP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1650" dirty="0">
                <a:latin typeface="Times New Roman" panose="02020603050405020304" pitchFamily="18" charset="0"/>
                <a:ea typeface="楷体" panose="02010609060101010101" pitchFamily="49" charset="-122"/>
                <a:cs typeface="Times New Roman" panose="02020603050405020304" pitchFamily="18" charset="0"/>
              </a:rPr>
              <a:t>构造</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TermDocumentMatrix</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1650" dirty="0">
                <a:latin typeface="Times New Roman" panose="02020603050405020304" pitchFamily="18" charset="0"/>
                <a:ea typeface="楷体" panose="02010609060101010101" pitchFamily="49" charset="-122"/>
                <a:cs typeface="Times New Roman" panose="02020603050405020304" pitchFamily="18" charset="0"/>
              </a:rPr>
              <a:t>矩阵</a:t>
            </a:r>
          </a:p>
          <a:p>
            <a:pPr>
              <a:lnSpc>
                <a:spcPct val="114000"/>
              </a:lnSpc>
            </a:pP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&gt; control = list ( </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wordLengths</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 c ( 2 , </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Inf</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 ,</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removeNumbers</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 TRUE , </a:t>
            </a:r>
            <a:endParaRPr lang="zh-CN" altLang="zh-CN" sz="1650" dirty="0">
              <a:latin typeface="Times New Roman" panose="02020603050405020304" pitchFamily="18" charset="0"/>
              <a:ea typeface="楷体" panose="02010609060101010101" pitchFamily="49" charset="-122"/>
              <a:cs typeface="Times New Roman" panose="02020603050405020304" pitchFamily="18" charset="0"/>
            </a:endParaRPr>
          </a:p>
          <a:p>
            <a:pPr>
              <a:lnSpc>
                <a:spcPct val="114000"/>
              </a:lnSpc>
            </a:pP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removePunctuation</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 list ( </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preserve_intra_word_dashes</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 F ))</a:t>
            </a:r>
            <a:endParaRPr lang="zh-CN" altLang="zh-CN" sz="1650" dirty="0">
              <a:latin typeface="Times New Roman" panose="02020603050405020304" pitchFamily="18" charset="0"/>
              <a:ea typeface="楷体" panose="02010609060101010101" pitchFamily="49" charset="-122"/>
              <a:cs typeface="Times New Roman" panose="02020603050405020304" pitchFamily="18" charset="0"/>
            </a:endParaRPr>
          </a:p>
          <a:p>
            <a:pPr>
              <a:lnSpc>
                <a:spcPct val="114000"/>
              </a:lnSpc>
            </a:pP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&gt; </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dtm</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&lt;- </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DocumentTermMatrix</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 </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d.corpus</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 control = </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control</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a:t>
            </a:r>
            <a:endParaRPr lang="zh-CN" altLang="zh-CN" sz="1650" dirty="0">
              <a:latin typeface="Times New Roman" panose="02020603050405020304" pitchFamily="18" charset="0"/>
              <a:ea typeface="楷体" panose="02010609060101010101" pitchFamily="49" charset="-122"/>
              <a:cs typeface="Times New Roman" panose="02020603050405020304" pitchFamily="18" charset="0"/>
            </a:endParaRPr>
          </a:p>
          <a:p>
            <a:pPr>
              <a:lnSpc>
                <a:spcPct val="114000"/>
              </a:lnSpc>
            </a:pP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&gt; </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colnames</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 </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dtm</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 &lt;- </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gsub</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 ' , ' ' , </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colnames</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 </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dtm</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 ) #</a:t>
            </a:r>
            <a:r>
              <a:rPr lang="zh-CN" altLang="zh-CN" sz="1650" dirty="0">
                <a:latin typeface="Times New Roman" panose="02020603050405020304" pitchFamily="18" charset="0"/>
                <a:ea typeface="楷体" panose="02010609060101010101" pitchFamily="49" charset="-122"/>
                <a:cs typeface="Times New Roman" panose="02020603050405020304" pitchFamily="18" charset="0"/>
              </a:rPr>
              <a:t>除去词汇后多余空格</a:t>
            </a:r>
          </a:p>
          <a:p>
            <a:pPr>
              <a:lnSpc>
                <a:spcPct val="114000"/>
              </a:lnSpc>
            </a:pP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&gt; Freq &lt;- </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col_sums</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 </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dtm</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a:t>
            </a:r>
            <a:endParaRPr lang="zh-CN" altLang="zh-CN" sz="1650" dirty="0">
              <a:latin typeface="Times New Roman" panose="02020603050405020304" pitchFamily="18" charset="0"/>
              <a:ea typeface="楷体" panose="02010609060101010101" pitchFamily="49" charset="-122"/>
              <a:cs typeface="Times New Roman" panose="02020603050405020304" pitchFamily="18" charset="0"/>
            </a:endParaRPr>
          </a:p>
          <a:p>
            <a:pPr>
              <a:lnSpc>
                <a:spcPct val="114000"/>
              </a:lnSpc>
            </a:pP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&gt; word &lt;- names ( Freq )</a:t>
            </a:r>
          </a:p>
          <a:p>
            <a:pPr>
              <a:lnSpc>
                <a:spcPct val="114000"/>
              </a:lnSpc>
            </a:pP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&gt; </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wordcloud</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 word , Freq , </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min.freq</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 30 , scale = c ( 3 , 0.3 ) , </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random.order</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 F , colors = 'red' ,     </a:t>
            </a:r>
          </a:p>
          <a:p>
            <a:pPr>
              <a:lnSpc>
                <a:spcPct val="114000"/>
              </a:lnSpc>
            </a:pP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rot.per</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 0.1 )</a:t>
            </a:r>
          </a:p>
        </p:txBody>
      </p:sp>
    </p:spTree>
    <p:extLst>
      <p:ext uri="{BB962C8B-B14F-4D97-AF65-F5344CB8AC3E}">
        <p14:creationId xmlns:p14="http://schemas.microsoft.com/office/powerpoint/2010/main" val="2997497648"/>
      </p:ext>
    </p:extLst>
  </p:cSld>
  <p:clrMapOvr>
    <a:masterClrMapping/>
  </p:clrMapOvr>
  <p:transition spd="slow">
    <p:push/>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lenovo\AppData\Roaming\Tencent\Users\1031820039\QQ\WinTemp\RichOle\BAS%VFL{V0])9YU8[00E[)9.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8059" y="1982101"/>
            <a:ext cx="3240958" cy="3312980"/>
          </a:xfrm>
          <a:prstGeom prst="rect">
            <a:avLst/>
          </a:prstGeom>
          <a:noFill/>
          <a:ln>
            <a:noFill/>
          </a:ln>
        </p:spPr>
      </p:pic>
      <p:sp>
        <p:nvSpPr>
          <p:cNvPr id="161793" name="Rectangle 1"/>
          <p:cNvSpPr>
            <a:spLocks noChangeArrowheads="1"/>
          </p:cNvSpPr>
          <p:nvPr/>
        </p:nvSpPr>
        <p:spPr bwMode="auto">
          <a:xfrm>
            <a:off x="4202976" y="5457935"/>
            <a:ext cx="773289" cy="358688"/>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defTabSz="685800">
              <a:lnSpc>
                <a:spcPct val="114000"/>
              </a:lnSpc>
            </a:pPr>
            <a:r>
              <a:rPr lang="zh-CN" altLang="en-US" sz="1650" dirty="0">
                <a:latin typeface="Times New Roman" panose="02020603050405020304" pitchFamily="18" charset="0"/>
                <a:ea typeface="楷体" panose="02010609060101010101" pitchFamily="49" charset="-122"/>
                <a:cs typeface="Times New Roman" panose="02020603050405020304" pitchFamily="18" charset="0"/>
              </a:rPr>
              <a:t>词云图</a:t>
            </a:r>
          </a:p>
        </p:txBody>
      </p:sp>
    </p:spTree>
    <p:extLst>
      <p:ext uri="{BB962C8B-B14F-4D97-AF65-F5344CB8AC3E}">
        <p14:creationId xmlns:p14="http://schemas.microsoft.com/office/powerpoint/2010/main" val="3230048163"/>
      </p:ext>
    </p:extLst>
  </p:cSld>
  <p:clrMapOvr>
    <a:masterClrMapping/>
  </p:clrMapOvr>
  <p:transition spd="slow">
    <p:push/>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98208" y="2430066"/>
            <a:ext cx="8351273" cy="2407839"/>
          </a:xfrm>
          <a:prstGeom prst="rect">
            <a:avLst/>
          </a:prstGeom>
          <a:ln>
            <a:solidFill>
              <a:schemeClr val="tx1"/>
            </a:solidFill>
          </a:ln>
        </p:spPr>
        <p:txBody>
          <a:bodyPr wrap="square">
            <a:spAutoFit/>
          </a:bodyPr>
          <a:lstStyle/>
          <a:p>
            <a:pPr>
              <a:lnSpc>
                <a:spcPct val="114000"/>
              </a:lnSpc>
            </a:pP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&gt; TW &lt;- </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findFreqTerms</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 </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dtm</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 100 )</a:t>
            </a:r>
            <a:endParaRPr lang="zh-CN" altLang="zh-CN" sz="1650" dirty="0">
              <a:latin typeface="Times New Roman" panose="02020603050405020304" pitchFamily="18" charset="0"/>
              <a:ea typeface="楷体" panose="02010609060101010101" pitchFamily="49" charset="-122"/>
              <a:cs typeface="Times New Roman" panose="02020603050405020304" pitchFamily="18" charset="0"/>
            </a:endParaRPr>
          </a:p>
          <a:p>
            <a:pPr>
              <a:lnSpc>
                <a:spcPct val="114000"/>
              </a:lnSpc>
            </a:pP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&gt; TW &lt;- TW [ </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nchar</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 TW ) &gt;= 2 ]</a:t>
            </a:r>
            <a:endParaRPr lang="zh-CN" altLang="zh-CN" sz="1650" dirty="0">
              <a:latin typeface="Times New Roman" panose="02020603050405020304" pitchFamily="18" charset="0"/>
              <a:ea typeface="楷体" panose="02010609060101010101" pitchFamily="49" charset="-122"/>
              <a:cs typeface="Times New Roman" panose="02020603050405020304" pitchFamily="18" charset="0"/>
            </a:endParaRPr>
          </a:p>
          <a:p>
            <a:pPr>
              <a:lnSpc>
                <a:spcPct val="114000"/>
              </a:lnSpc>
            </a:pP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&gt; TW</a:t>
            </a:r>
            <a:endParaRPr lang="zh-CN" altLang="zh-CN" sz="1650" dirty="0">
              <a:latin typeface="Times New Roman" panose="02020603050405020304" pitchFamily="18" charset="0"/>
              <a:ea typeface="楷体" panose="02010609060101010101" pitchFamily="49" charset="-122"/>
              <a:cs typeface="Times New Roman" panose="02020603050405020304" pitchFamily="18" charset="0"/>
            </a:endParaRPr>
          </a:p>
          <a:p>
            <a:pPr>
              <a:lnSpc>
                <a:spcPct val="114000"/>
              </a:lnSpc>
            </a:pP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[1] "</a:t>
            </a:r>
            <a:r>
              <a:rPr lang="zh-CN" altLang="zh-CN" sz="1650" dirty="0">
                <a:latin typeface="Times New Roman" panose="02020603050405020304" pitchFamily="18" charset="0"/>
                <a:ea typeface="楷体" panose="02010609060101010101" pitchFamily="49" charset="-122"/>
                <a:cs typeface="Times New Roman" panose="02020603050405020304" pitchFamily="18" charset="0"/>
              </a:rPr>
              <a:t>北京</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1650" dirty="0">
                <a:latin typeface="Times New Roman" panose="02020603050405020304" pitchFamily="18" charset="0"/>
                <a:ea typeface="楷体" panose="02010609060101010101" pitchFamily="49" charset="-122"/>
                <a:cs typeface="Times New Roman" panose="02020603050405020304" pitchFamily="18" charset="0"/>
              </a:rPr>
              <a:t>不动产</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1650" dirty="0">
                <a:latin typeface="Times New Roman" panose="02020603050405020304" pitchFamily="18" charset="0"/>
                <a:ea typeface="楷体" panose="02010609060101010101" pitchFamily="49" charset="-122"/>
                <a:cs typeface="Times New Roman" panose="02020603050405020304" pitchFamily="18" charset="0"/>
              </a:rPr>
              <a:t>产品</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1650" dirty="0">
                <a:latin typeface="Times New Roman" panose="02020603050405020304" pitchFamily="18" charset="0"/>
                <a:ea typeface="楷体" panose="02010609060101010101" pitchFamily="49" charset="-122"/>
                <a:cs typeface="Times New Roman" panose="02020603050405020304" pitchFamily="18" charset="0"/>
              </a:rPr>
              <a:t>产业</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1650" dirty="0">
                <a:latin typeface="Times New Roman" panose="02020603050405020304" pitchFamily="18" charset="0"/>
                <a:ea typeface="楷体" panose="02010609060101010101" pitchFamily="49" charset="-122"/>
                <a:cs typeface="Times New Roman" panose="02020603050405020304" pitchFamily="18" charset="0"/>
              </a:rPr>
              <a:t>成为</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1650" dirty="0">
                <a:latin typeface="Times New Roman" panose="02020603050405020304" pitchFamily="18" charset="0"/>
                <a:ea typeface="楷体" panose="02010609060101010101" pitchFamily="49" charset="-122"/>
                <a:cs typeface="Times New Roman" panose="02020603050405020304" pitchFamily="18" charset="0"/>
              </a:rPr>
              <a:t>城市</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1650" dirty="0">
                <a:latin typeface="Times New Roman" panose="02020603050405020304" pitchFamily="18" charset="0"/>
                <a:ea typeface="楷体" panose="02010609060101010101" pitchFamily="49" charset="-122"/>
                <a:cs typeface="Times New Roman" panose="02020603050405020304" pitchFamily="18" charset="0"/>
              </a:rPr>
              <a:t>登记</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a:t>
            </a:r>
            <a:endParaRPr lang="zh-CN" altLang="zh-CN" sz="1650" dirty="0">
              <a:latin typeface="Times New Roman" panose="02020603050405020304" pitchFamily="18" charset="0"/>
              <a:ea typeface="楷体" panose="02010609060101010101" pitchFamily="49" charset="-122"/>
              <a:cs typeface="Times New Roman" panose="02020603050405020304" pitchFamily="18" charset="0"/>
            </a:endParaRPr>
          </a:p>
          <a:p>
            <a:pPr>
              <a:lnSpc>
                <a:spcPct val="114000"/>
              </a:lnSpc>
            </a:pP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[8] "</a:t>
            </a:r>
            <a:r>
              <a:rPr lang="zh-CN" altLang="zh-CN" sz="1650" dirty="0">
                <a:latin typeface="Times New Roman" panose="02020603050405020304" pitchFamily="18" charset="0"/>
                <a:ea typeface="楷体" panose="02010609060101010101" pitchFamily="49" charset="-122"/>
                <a:cs typeface="Times New Roman" panose="02020603050405020304" pitchFamily="18" charset="0"/>
              </a:rPr>
              <a:t>地产</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1650" dirty="0">
                <a:latin typeface="Times New Roman" panose="02020603050405020304" pitchFamily="18" charset="0"/>
                <a:ea typeface="楷体" panose="02010609060101010101" pitchFamily="49" charset="-122"/>
                <a:cs typeface="Times New Roman" panose="02020603050405020304" pitchFamily="18" charset="0"/>
              </a:rPr>
              <a:t>发展</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1650" dirty="0">
                <a:latin typeface="Times New Roman" panose="02020603050405020304" pitchFamily="18" charset="0"/>
                <a:ea typeface="楷体" panose="02010609060101010101" pitchFamily="49" charset="-122"/>
                <a:cs typeface="Times New Roman" panose="02020603050405020304" pitchFamily="18" charset="0"/>
              </a:rPr>
              <a:t>房地产</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1650" dirty="0">
                <a:latin typeface="Times New Roman" panose="02020603050405020304" pitchFamily="18" charset="0"/>
                <a:ea typeface="楷体" panose="02010609060101010101" pitchFamily="49" charset="-122"/>
                <a:cs typeface="Times New Roman" panose="02020603050405020304" pitchFamily="18" charset="0"/>
              </a:rPr>
              <a:t>服务</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1650" dirty="0">
                <a:latin typeface="Times New Roman" panose="02020603050405020304" pitchFamily="18" charset="0"/>
                <a:ea typeface="楷体" panose="02010609060101010101" pitchFamily="49" charset="-122"/>
                <a:cs typeface="Times New Roman" panose="02020603050405020304" pitchFamily="18" charset="0"/>
              </a:rPr>
              <a:t>公积金</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1650" dirty="0">
                <a:latin typeface="Times New Roman" panose="02020603050405020304" pitchFamily="18" charset="0"/>
                <a:ea typeface="楷体" panose="02010609060101010101" pitchFamily="49" charset="-122"/>
                <a:cs typeface="Times New Roman" panose="02020603050405020304" pitchFamily="18" charset="0"/>
              </a:rPr>
              <a:t>购房</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1650" dirty="0">
                <a:latin typeface="Times New Roman" panose="02020603050405020304" pitchFamily="18" charset="0"/>
                <a:ea typeface="楷体" panose="02010609060101010101" pitchFamily="49" charset="-122"/>
                <a:cs typeface="Times New Roman" panose="02020603050405020304" pitchFamily="18" charset="0"/>
              </a:rPr>
              <a:t>集团</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a:t>
            </a:r>
            <a:endParaRPr lang="zh-CN" altLang="zh-CN" sz="1650" dirty="0">
              <a:latin typeface="Times New Roman" panose="02020603050405020304" pitchFamily="18" charset="0"/>
              <a:ea typeface="楷体" panose="02010609060101010101" pitchFamily="49" charset="-122"/>
              <a:cs typeface="Times New Roman" panose="02020603050405020304" pitchFamily="18" charset="0"/>
            </a:endParaRPr>
          </a:p>
          <a:p>
            <a:pPr>
              <a:lnSpc>
                <a:spcPct val="114000"/>
              </a:lnSpc>
            </a:pP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[15] "</a:t>
            </a:r>
            <a:r>
              <a:rPr lang="zh-CN" altLang="zh-CN" sz="1650" dirty="0">
                <a:latin typeface="Times New Roman" panose="02020603050405020304" pitchFamily="18" charset="0"/>
                <a:ea typeface="楷体" panose="02010609060101010101" pitchFamily="49" charset="-122"/>
                <a:cs typeface="Times New Roman" panose="02020603050405020304" pitchFamily="18" charset="0"/>
              </a:rPr>
              <a:t>京津</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1650" dirty="0">
                <a:latin typeface="Times New Roman" panose="02020603050405020304" pitchFamily="18" charset="0"/>
                <a:ea typeface="楷体" panose="02010609060101010101" pitchFamily="49" charset="-122"/>
                <a:cs typeface="Times New Roman" panose="02020603050405020304" pitchFamily="18" charset="0"/>
              </a:rPr>
              <a:t>楼市</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1650" dirty="0">
                <a:latin typeface="Times New Roman" panose="02020603050405020304" pitchFamily="18" charset="0"/>
                <a:ea typeface="楷体" panose="02010609060101010101" pitchFamily="49" charset="-122"/>
                <a:cs typeface="Times New Roman" panose="02020603050405020304" pitchFamily="18" charset="0"/>
              </a:rPr>
              <a:t>配套</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1650" dirty="0">
                <a:latin typeface="Times New Roman" panose="02020603050405020304" pitchFamily="18" charset="0"/>
                <a:ea typeface="楷体" panose="02010609060101010101" pitchFamily="49" charset="-122"/>
                <a:cs typeface="Times New Roman" panose="02020603050405020304" pitchFamily="18" charset="0"/>
              </a:rPr>
              <a:t>企业</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1650" dirty="0">
                <a:latin typeface="Times New Roman" panose="02020603050405020304" pitchFamily="18" charset="0"/>
                <a:ea typeface="楷体" panose="02010609060101010101" pitchFamily="49" charset="-122"/>
                <a:cs typeface="Times New Roman" panose="02020603050405020304" pitchFamily="18" charset="0"/>
              </a:rPr>
              <a:t>区域</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1650" dirty="0">
                <a:latin typeface="Times New Roman" panose="02020603050405020304" pitchFamily="18" charset="0"/>
                <a:ea typeface="楷体" panose="02010609060101010101" pitchFamily="49" charset="-122"/>
                <a:cs typeface="Times New Roman" panose="02020603050405020304" pitchFamily="18" charset="0"/>
              </a:rPr>
              <a:t>商业</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1650" dirty="0">
                <a:latin typeface="Times New Roman" panose="02020603050405020304" pitchFamily="18" charset="0"/>
                <a:ea typeface="楷体" panose="02010609060101010101" pitchFamily="49" charset="-122"/>
                <a:cs typeface="Times New Roman" panose="02020603050405020304" pitchFamily="18" charset="0"/>
              </a:rPr>
              <a:t>生活</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a:t>
            </a:r>
            <a:endParaRPr lang="zh-CN" altLang="zh-CN" sz="1650" dirty="0">
              <a:latin typeface="Times New Roman" panose="02020603050405020304" pitchFamily="18" charset="0"/>
              <a:ea typeface="楷体" panose="02010609060101010101" pitchFamily="49" charset="-122"/>
              <a:cs typeface="Times New Roman" panose="02020603050405020304" pitchFamily="18" charset="0"/>
            </a:endParaRPr>
          </a:p>
          <a:p>
            <a:pPr>
              <a:lnSpc>
                <a:spcPct val="114000"/>
              </a:lnSpc>
            </a:pP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[22] "</a:t>
            </a:r>
            <a:r>
              <a:rPr lang="zh-CN" altLang="zh-CN" sz="1650" dirty="0">
                <a:latin typeface="Times New Roman" panose="02020603050405020304" pitchFamily="18" charset="0"/>
                <a:ea typeface="楷体" panose="02010609060101010101" pitchFamily="49" charset="-122"/>
                <a:cs typeface="Times New Roman" panose="02020603050405020304" pitchFamily="18" charset="0"/>
              </a:rPr>
              <a:t>市场</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1650" dirty="0">
                <a:latin typeface="Times New Roman" panose="02020603050405020304" pitchFamily="18" charset="0"/>
                <a:ea typeface="楷体" panose="02010609060101010101" pitchFamily="49" charset="-122"/>
                <a:cs typeface="Times New Roman" panose="02020603050405020304" pitchFamily="18" charset="0"/>
              </a:rPr>
              <a:t>投资</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1650" dirty="0">
                <a:latin typeface="Times New Roman" panose="02020603050405020304" pitchFamily="18" charset="0"/>
                <a:ea typeface="楷体" panose="02010609060101010101" pitchFamily="49" charset="-122"/>
                <a:cs typeface="Times New Roman" panose="02020603050405020304" pitchFamily="18" charset="0"/>
              </a:rPr>
              <a:t>香河</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1650" dirty="0">
                <a:latin typeface="Times New Roman" panose="02020603050405020304" pitchFamily="18" charset="0"/>
                <a:ea typeface="楷体" panose="02010609060101010101" pitchFamily="49" charset="-122"/>
                <a:cs typeface="Times New Roman" panose="02020603050405020304" pitchFamily="18" charset="0"/>
              </a:rPr>
              <a:t>项目</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1650" dirty="0">
                <a:latin typeface="Times New Roman" panose="02020603050405020304" pitchFamily="18" charset="0"/>
                <a:ea typeface="楷体" panose="02010609060101010101" pitchFamily="49" charset="-122"/>
                <a:cs typeface="Times New Roman" panose="02020603050405020304" pitchFamily="18" charset="0"/>
              </a:rPr>
              <a:t>销售</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1650" dirty="0">
                <a:latin typeface="Times New Roman" panose="02020603050405020304" pitchFamily="18" charset="0"/>
                <a:ea typeface="楷体" panose="02010609060101010101" pitchFamily="49" charset="-122"/>
                <a:cs typeface="Times New Roman" panose="02020603050405020304" pitchFamily="18" charset="0"/>
              </a:rPr>
              <a:t>需求</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1650" dirty="0">
                <a:latin typeface="Times New Roman" panose="02020603050405020304" pitchFamily="18" charset="0"/>
                <a:ea typeface="楷体" panose="02010609060101010101" pitchFamily="49" charset="-122"/>
                <a:cs typeface="Times New Roman" panose="02020603050405020304" pitchFamily="18" charset="0"/>
              </a:rPr>
              <a:t>燕郊</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a:t>
            </a:r>
            <a:endParaRPr lang="zh-CN" altLang="zh-CN" sz="1650" dirty="0">
              <a:latin typeface="Times New Roman" panose="02020603050405020304" pitchFamily="18" charset="0"/>
              <a:ea typeface="楷体" panose="02010609060101010101" pitchFamily="49" charset="-122"/>
              <a:cs typeface="Times New Roman" panose="02020603050405020304" pitchFamily="18" charset="0"/>
            </a:endParaRPr>
          </a:p>
          <a:p>
            <a:pPr>
              <a:lnSpc>
                <a:spcPct val="114000"/>
              </a:lnSpc>
            </a:pP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[29] "</a:t>
            </a:r>
            <a:r>
              <a:rPr lang="zh-CN" altLang="zh-CN" sz="1650" dirty="0">
                <a:latin typeface="Times New Roman" panose="02020603050405020304" pitchFamily="18" charset="0"/>
                <a:ea typeface="楷体" panose="02010609060101010101" pitchFamily="49" charset="-122"/>
                <a:cs typeface="Times New Roman" panose="02020603050405020304" pitchFamily="18" charset="0"/>
              </a:rPr>
              <a:t>亿元</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1650" dirty="0">
                <a:latin typeface="Times New Roman" panose="02020603050405020304" pitchFamily="18" charset="0"/>
                <a:ea typeface="楷体" panose="02010609060101010101" pitchFamily="49" charset="-122"/>
                <a:cs typeface="Times New Roman" panose="02020603050405020304" pitchFamily="18" charset="0"/>
              </a:rPr>
              <a:t>政策</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1650" dirty="0">
                <a:latin typeface="Times New Roman" panose="02020603050405020304" pitchFamily="18" charset="0"/>
                <a:ea typeface="楷体" panose="02010609060101010101" pitchFamily="49" charset="-122"/>
                <a:cs typeface="Times New Roman" panose="02020603050405020304" pitchFamily="18" charset="0"/>
              </a:rPr>
              <a:t>中国</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1650" dirty="0">
                <a:latin typeface="Times New Roman" panose="02020603050405020304" pitchFamily="18" charset="0"/>
                <a:ea typeface="楷体" panose="02010609060101010101" pitchFamily="49" charset="-122"/>
                <a:cs typeface="Times New Roman" panose="02020603050405020304" pitchFamily="18" charset="0"/>
              </a:rPr>
              <a:t>中心</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1650" dirty="0">
                <a:latin typeface="Times New Roman" panose="02020603050405020304" pitchFamily="18" charset="0"/>
                <a:ea typeface="楷体" panose="02010609060101010101" pitchFamily="49" charset="-122"/>
                <a:cs typeface="Times New Roman" panose="02020603050405020304" pitchFamily="18" charset="0"/>
              </a:rPr>
              <a:t>住房</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1650" dirty="0">
                <a:latin typeface="Times New Roman" panose="02020603050405020304" pitchFamily="18" charset="0"/>
                <a:ea typeface="楷体" panose="02010609060101010101" pitchFamily="49" charset="-122"/>
                <a:cs typeface="Times New Roman" panose="02020603050405020304" pitchFamily="18" charset="0"/>
              </a:rPr>
              <a:t>住宅</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a:t>
            </a:r>
            <a:endParaRPr lang="zh-CN" altLang="zh-CN" sz="165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矩形 3"/>
          <p:cNvSpPr/>
          <p:nvPr/>
        </p:nvSpPr>
        <p:spPr>
          <a:xfrm>
            <a:off x="489299" y="1835375"/>
            <a:ext cx="4493538" cy="461665"/>
          </a:xfrm>
          <a:prstGeom prst="rect">
            <a:avLst/>
          </a:prstGeom>
        </p:spPr>
        <p:txBody>
          <a:bodyPr wrap="none">
            <a:spAutoFit/>
          </a:bodyPr>
          <a:lstStyle/>
          <a:p>
            <a:r>
              <a:rPr lang="zh-CN" altLang="zh-CN" sz="2400" dirty="0">
                <a:latin typeface="微软雅黑" panose="020B0503020204020204" pitchFamily="34" charset="-122"/>
                <a:ea typeface="微软雅黑" panose="020B0503020204020204" pitchFamily="34" charset="-122"/>
                <a:cs typeface="Times New Roman" panose="02020603050405020304" pitchFamily="18" charset="0"/>
              </a:rPr>
              <a:t>通过高频词汇找到找出热点话题</a:t>
            </a:r>
          </a:p>
        </p:txBody>
      </p:sp>
    </p:spTree>
    <p:extLst>
      <p:ext uri="{BB962C8B-B14F-4D97-AF65-F5344CB8AC3E}">
        <p14:creationId xmlns:p14="http://schemas.microsoft.com/office/powerpoint/2010/main" val="1392463051"/>
      </p:ext>
    </p:extLst>
  </p:cSld>
  <p:clrMapOvr>
    <a:masterClrMapping/>
  </p:clrMapOvr>
  <p:transition spd="slow">
    <p:push/>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46711" y="2881607"/>
            <a:ext cx="8351273" cy="1615827"/>
          </a:xfrm>
          <a:prstGeom prst="rect">
            <a:avLst/>
          </a:prstGeom>
          <a:ln>
            <a:solidFill>
              <a:schemeClr val="tx1"/>
            </a:solidFill>
          </a:ln>
        </p:spPr>
        <p:txBody>
          <a:bodyPr wrap="square">
            <a:spAutoFit/>
          </a:bodyPr>
          <a:lstStyle/>
          <a:p>
            <a:pPr>
              <a:lnSpc>
                <a:spcPct val="150000"/>
              </a:lnSpc>
            </a:pP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&gt; </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findAssocs</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 </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dtm</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 "</a:t>
            </a:r>
            <a:r>
              <a:rPr lang="zh-CN" altLang="zh-CN" sz="1650" dirty="0">
                <a:latin typeface="Times New Roman" panose="02020603050405020304" pitchFamily="18" charset="0"/>
                <a:ea typeface="楷体" panose="02010609060101010101" pitchFamily="49" charset="-122"/>
                <a:cs typeface="Times New Roman" panose="02020603050405020304" pitchFamily="18" charset="0"/>
              </a:rPr>
              <a:t>公积金</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 0.2 )</a:t>
            </a:r>
            <a:endParaRPr lang="zh-CN" altLang="zh-CN" sz="1650" dirty="0">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pP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a:t>
            </a:r>
            <a:r>
              <a:rPr lang="zh-CN" altLang="zh-CN" sz="1650" dirty="0">
                <a:latin typeface="Times New Roman" panose="02020603050405020304" pitchFamily="18" charset="0"/>
                <a:ea typeface="楷体" panose="02010609060101010101" pitchFamily="49" charset="-122"/>
                <a:cs typeface="Times New Roman" panose="02020603050405020304" pitchFamily="18" charset="0"/>
              </a:rPr>
              <a:t>公积金</a:t>
            </a:r>
          </a:p>
          <a:p>
            <a:pPr>
              <a:lnSpc>
                <a:spcPct val="150000"/>
              </a:lnSpc>
            </a:pPr>
            <a:r>
              <a:rPr lang="zh-CN" altLang="zh-CN" sz="1650" dirty="0">
                <a:latin typeface="Times New Roman" panose="02020603050405020304" pitchFamily="18" charset="0"/>
                <a:ea typeface="楷体" panose="02010609060101010101" pitchFamily="49" charset="-122"/>
                <a:cs typeface="Times New Roman" panose="02020603050405020304" pitchFamily="18" charset="0"/>
              </a:rPr>
              <a:t>住房 缴存 提取 管理 出具 外地 职工 中心 户籍 证明 </a:t>
            </a:r>
          </a:p>
          <a:p>
            <a:pPr>
              <a:lnSpc>
                <a:spcPct val="150000"/>
              </a:lnSpc>
            </a:pP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0.51 0.41 0.31 0.28 0.25 0.24 0.22 </a:t>
            </a:r>
            <a:r>
              <a:rPr lang="en-US" altLang="zh-CN" sz="1650" dirty="0" err="1">
                <a:latin typeface="Times New Roman" panose="02020603050405020304" pitchFamily="18" charset="0"/>
                <a:ea typeface="楷体" panose="02010609060101010101" pitchFamily="49" charset="-122"/>
                <a:cs typeface="Times New Roman" panose="02020603050405020304" pitchFamily="18" charset="0"/>
              </a:rPr>
              <a:t>0.22</a:t>
            </a:r>
            <a:r>
              <a:rPr lang="en-US" altLang="zh-CN" sz="1650" dirty="0">
                <a:latin typeface="Times New Roman" panose="02020603050405020304" pitchFamily="18" charset="0"/>
                <a:ea typeface="楷体" panose="02010609060101010101" pitchFamily="49" charset="-122"/>
                <a:cs typeface="Times New Roman" panose="02020603050405020304" pitchFamily="18" charset="0"/>
              </a:rPr>
              <a:t> 0.21 0.20</a:t>
            </a:r>
            <a:endParaRPr lang="zh-CN" altLang="zh-CN" sz="165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矩形 3"/>
          <p:cNvSpPr/>
          <p:nvPr/>
        </p:nvSpPr>
        <p:spPr>
          <a:xfrm>
            <a:off x="625100" y="2007392"/>
            <a:ext cx="7994496" cy="738664"/>
          </a:xfrm>
          <a:prstGeom prst="rect">
            <a:avLst/>
          </a:prstGeom>
        </p:spPr>
        <p:txBody>
          <a:bodyPr wrap="none">
            <a:spAutoFit/>
          </a:bodyPr>
          <a:lstStyle/>
          <a:p>
            <a:r>
              <a:rPr lang="zh-CN" altLang="zh-CN" sz="2100" dirty="0">
                <a:latin typeface="Times New Roman" panose="02020603050405020304" pitchFamily="18" charset="0"/>
                <a:ea typeface="楷体" panose="02010609060101010101" pitchFamily="49" charset="-122"/>
                <a:cs typeface="Times New Roman" panose="02020603050405020304" pitchFamily="18" charset="0"/>
              </a:rPr>
              <a:t>在出现频率较高的词汇中，不动产，公积金，京津等名词可能受到</a:t>
            </a:r>
            <a:endParaRPr lang="en-US" altLang="zh-CN" sz="2100" dirty="0">
              <a:latin typeface="Times New Roman" panose="02020603050405020304" pitchFamily="18" charset="0"/>
              <a:ea typeface="楷体" panose="02010609060101010101" pitchFamily="49" charset="-122"/>
              <a:cs typeface="Times New Roman" panose="02020603050405020304" pitchFamily="18" charset="0"/>
            </a:endParaRPr>
          </a:p>
          <a:p>
            <a:r>
              <a:rPr lang="zh-CN" altLang="zh-CN" sz="2100" dirty="0">
                <a:latin typeface="Times New Roman" panose="02020603050405020304" pitchFamily="18" charset="0"/>
                <a:ea typeface="楷体" panose="02010609060101010101" pitchFamily="49" charset="-122"/>
                <a:cs typeface="Times New Roman" panose="02020603050405020304" pitchFamily="18" charset="0"/>
              </a:rPr>
              <a:t>关注。接下以公积金为例，提取公积金涉及新闻内容。</a:t>
            </a:r>
          </a:p>
        </p:txBody>
      </p:sp>
    </p:spTree>
    <p:extLst>
      <p:ext uri="{BB962C8B-B14F-4D97-AF65-F5344CB8AC3E}">
        <p14:creationId xmlns:p14="http://schemas.microsoft.com/office/powerpoint/2010/main" val="3757064155"/>
      </p:ext>
    </p:extLst>
  </p:cSld>
  <p:clrMapOvr>
    <a:masterClrMapping/>
  </p:clrMapOvr>
  <p:transition spd="slow">
    <p:push/>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9BE46F28-358C-4F04-BD8E-C18D8EA23974}"/>
              </a:ext>
            </a:extLst>
          </p:cNvPr>
          <p:cNvSpPr>
            <a:spLocks noGrp="1"/>
          </p:cNvSpPr>
          <p:nvPr>
            <p:ph type="sldNum" sz="quarter" idx="12"/>
          </p:nvPr>
        </p:nvSpPr>
        <p:spPr/>
        <p:txBody>
          <a:bodyPr/>
          <a:lstStyle/>
          <a:p>
            <a:pPr>
              <a:defRPr/>
            </a:pPr>
            <a:fld id="{85011231-81E5-4BA8-9FA8-895B313E0088}" type="slidenum">
              <a:rPr lang="zh-CN" altLang="en-US" smtClean="0"/>
              <a:pPr>
                <a:defRPr/>
              </a:pPr>
              <a:t>49</a:t>
            </a:fld>
            <a:endParaRPr lang="zh-CN" altLang="en-US" dirty="0"/>
          </a:p>
        </p:txBody>
      </p:sp>
      <p:sp>
        <p:nvSpPr>
          <p:cNvPr id="9" name="矩形 8">
            <a:extLst>
              <a:ext uri="{FF2B5EF4-FFF2-40B4-BE49-F238E27FC236}">
                <a16:creationId xmlns:a16="http://schemas.microsoft.com/office/drawing/2014/main" id="{2CA79247-2B8D-48F4-B2CA-EB7B1185272A}"/>
              </a:ext>
            </a:extLst>
          </p:cNvPr>
          <p:cNvSpPr/>
          <p:nvPr/>
        </p:nvSpPr>
        <p:spPr>
          <a:xfrm>
            <a:off x="439755" y="1333009"/>
            <a:ext cx="8075595" cy="4191981"/>
          </a:xfrm>
          <a:prstGeom prst="rect">
            <a:avLst/>
          </a:prstGeom>
        </p:spPr>
        <p:txBody>
          <a:bodyPr wrap="square">
            <a:spAutoFit/>
          </a:bodyPr>
          <a:lstStyle/>
          <a:p>
            <a:pPr>
              <a:lnSpc>
                <a:spcPct val="150000"/>
              </a:lnSpc>
            </a:pP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安装所需要的</a:t>
            </a:r>
            <a:r>
              <a:rPr lang="en-US" altLang="zh-CN" sz="2000" dirty="0">
                <a:latin typeface="Times New Roman" panose="02020603050405020304" pitchFamily="18" charset="0"/>
                <a:cs typeface="Times New Roman" panose="02020603050405020304" pitchFamily="18" charset="0"/>
              </a:rPr>
              <a:t>R</a:t>
            </a:r>
            <a:r>
              <a:rPr lang="zh-CN" altLang="en-US" sz="2000" dirty="0">
                <a:latin typeface="Times New Roman" panose="02020603050405020304" pitchFamily="18" charset="0"/>
                <a:cs typeface="Times New Roman" panose="02020603050405020304" pitchFamily="18" charset="0"/>
              </a:rPr>
              <a:t>包</a:t>
            </a:r>
          </a:p>
          <a:p>
            <a:pPr>
              <a:lnSpc>
                <a:spcPct val="150000"/>
              </a:lnSpc>
            </a:pPr>
            <a:r>
              <a:rPr lang="en-US" altLang="zh-CN" sz="2000" dirty="0">
                <a:latin typeface="Times New Roman" panose="02020603050405020304" pitchFamily="18" charset="0"/>
                <a:cs typeface="Times New Roman" panose="02020603050405020304" pitchFamily="18" charset="0"/>
              </a:rPr>
              <a:t>library(</a:t>
            </a:r>
            <a:r>
              <a:rPr lang="en-US" altLang="zh-CN" sz="2000" dirty="0" err="1">
                <a:latin typeface="Times New Roman" panose="02020603050405020304" pitchFamily="18" charset="0"/>
                <a:cs typeface="Times New Roman" panose="02020603050405020304" pitchFamily="18" charset="0"/>
              </a:rPr>
              <a:t>tidyverse</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使用此包中的</a:t>
            </a:r>
            <a:r>
              <a:rPr lang="en-US" altLang="zh-CN" sz="2000" dirty="0">
                <a:latin typeface="Times New Roman" panose="02020603050405020304" pitchFamily="18" charset="0"/>
                <a:cs typeface="Times New Roman" panose="02020603050405020304" pitchFamily="18" charset="0"/>
              </a:rPr>
              <a:t>ggplot2</a:t>
            </a:r>
            <a:r>
              <a:rPr lang="zh-CN" altLang="en-US" sz="2000" dirty="0">
                <a:latin typeface="Times New Roman" panose="02020603050405020304" pitchFamily="18" charset="0"/>
                <a:cs typeface="Times New Roman" panose="02020603050405020304" pitchFamily="18" charset="0"/>
              </a:rPr>
              <a:t>包（数据可视化）</a:t>
            </a:r>
            <a:r>
              <a:rPr lang="en-US" altLang="zh-CN" sz="2000" dirty="0">
                <a:latin typeface="Times New Roman" panose="02020603050405020304" pitchFamily="18" charset="0"/>
                <a:cs typeface="Times New Roman" panose="02020603050405020304" pitchFamily="18" charset="0"/>
              </a:rPr>
              <a:t>,</a:t>
            </a:r>
            <a:r>
              <a:rPr lang="en-US" altLang="zh-CN" sz="2000" dirty="0" err="1">
                <a:latin typeface="Times New Roman" panose="02020603050405020304" pitchFamily="18" charset="0"/>
                <a:cs typeface="Times New Roman" panose="02020603050405020304" pitchFamily="18" charset="0"/>
              </a:rPr>
              <a:t>stringr</a:t>
            </a:r>
            <a:r>
              <a:rPr lang="zh-CN" altLang="en-US" sz="2000" dirty="0">
                <a:latin typeface="Times New Roman" panose="02020603050405020304" pitchFamily="18" charset="0"/>
                <a:cs typeface="Times New Roman" panose="02020603050405020304" pitchFamily="18" charset="0"/>
              </a:rPr>
              <a:t>包（字符串处理）</a:t>
            </a:r>
            <a:r>
              <a:rPr lang="en-US" altLang="zh-CN" sz="2000" dirty="0">
                <a:latin typeface="Times New Roman" panose="02020603050405020304" pitchFamily="18" charset="0"/>
                <a:cs typeface="Times New Roman" panose="02020603050405020304" pitchFamily="18" charset="0"/>
              </a:rPr>
              <a:t>,</a:t>
            </a:r>
            <a:r>
              <a:rPr lang="en-US" altLang="zh-CN" sz="2000" dirty="0" err="1">
                <a:latin typeface="Times New Roman" panose="02020603050405020304" pitchFamily="18" charset="0"/>
                <a:cs typeface="Times New Roman" panose="02020603050405020304" pitchFamily="18" charset="0"/>
              </a:rPr>
              <a:t>readr</a:t>
            </a:r>
            <a:r>
              <a:rPr lang="zh-CN" altLang="en-US" sz="2000" dirty="0">
                <a:latin typeface="Times New Roman" panose="02020603050405020304" pitchFamily="18" charset="0"/>
                <a:cs typeface="Times New Roman" panose="02020603050405020304" pitchFamily="18" charset="0"/>
              </a:rPr>
              <a:t>包（读取数据）</a:t>
            </a:r>
          </a:p>
          <a:p>
            <a:pPr>
              <a:lnSpc>
                <a:spcPct val="150000"/>
              </a:lnSpc>
            </a:pPr>
            <a:r>
              <a:rPr lang="en-US" altLang="zh-CN" sz="2000" dirty="0">
                <a:latin typeface="Times New Roman" panose="02020603050405020304" pitchFamily="18" charset="0"/>
                <a:cs typeface="Times New Roman" panose="02020603050405020304" pitchFamily="18" charset="0"/>
              </a:rPr>
              <a:t>library(</a:t>
            </a:r>
            <a:r>
              <a:rPr lang="en-US" altLang="zh-CN" sz="2000" dirty="0" err="1">
                <a:latin typeface="Times New Roman" panose="02020603050405020304" pitchFamily="18" charset="0"/>
                <a:cs typeface="Times New Roman" panose="02020603050405020304" pitchFamily="18" charset="0"/>
              </a:rPr>
              <a:t>jiebaR</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支持分词</a:t>
            </a:r>
          </a:p>
          <a:p>
            <a:pPr>
              <a:lnSpc>
                <a:spcPct val="150000"/>
              </a:lnSpc>
            </a:pPr>
            <a:r>
              <a:rPr lang="en-US" altLang="zh-CN" sz="2000" dirty="0">
                <a:latin typeface="Times New Roman" panose="02020603050405020304" pitchFamily="18" charset="0"/>
                <a:cs typeface="Times New Roman" panose="02020603050405020304" pitchFamily="18" charset="0"/>
              </a:rPr>
              <a:t>library(network)                 #</a:t>
            </a:r>
            <a:r>
              <a:rPr lang="zh-CN" altLang="en-US" sz="2000" dirty="0">
                <a:latin typeface="Times New Roman" panose="02020603050405020304" pitchFamily="18" charset="0"/>
                <a:cs typeface="Times New Roman" panose="02020603050405020304" pitchFamily="18" charset="0"/>
              </a:rPr>
              <a:t>以下</a:t>
            </a:r>
            <a:r>
              <a:rPr lang="en-US" altLang="zh-CN" sz="2000" dirty="0">
                <a:latin typeface="Times New Roman" panose="02020603050405020304" pitchFamily="18" charset="0"/>
                <a:cs typeface="Times New Roman" panose="02020603050405020304" pitchFamily="18" charset="0"/>
              </a:rPr>
              <a:t>R</a:t>
            </a:r>
            <a:r>
              <a:rPr lang="zh-CN" altLang="en-US" sz="2000" dirty="0">
                <a:latin typeface="Times New Roman" panose="02020603050405020304" pitchFamily="18" charset="0"/>
                <a:cs typeface="Times New Roman" panose="02020603050405020304" pitchFamily="18" charset="0"/>
              </a:rPr>
              <a:t>包支持网络分析及可视化</a:t>
            </a:r>
          </a:p>
          <a:p>
            <a:pPr>
              <a:lnSpc>
                <a:spcPct val="150000"/>
              </a:lnSpc>
            </a:pPr>
            <a:r>
              <a:rPr lang="en-US" altLang="zh-CN" sz="2000" dirty="0">
                <a:latin typeface="Times New Roman" panose="02020603050405020304" pitchFamily="18" charset="0"/>
                <a:cs typeface="Times New Roman" panose="02020603050405020304" pitchFamily="18" charset="0"/>
              </a:rPr>
              <a:t>library(</a:t>
            </a:r>
            <a:r>
              <a:rPr lang="en-US" altLang="zh-CN" sz="2000" dirty="0" err="1">
                <a:latin typeface="Times New Roman" panose="02020603050405020304" pitchFamily="18" charset="0"/>
                <a:cs typeface="Times New Roman" panose="02020603050405020304" pitchFamily="18" charset="0"/>
              </a:rPr>
              <a:t>sna</a:t>
            </a:r>
            <a:r>
              <a:rPr lang="en-US" altLang="zh-CN" sz="2000" dirty="0">
                <a:latin typeface="Times New Roman" panose="02020603050405020304" pitchFamily="18" charset="0"/>
                <a:cs typeface="Times New Roman" panose="02020603050405020304" pitchFamily="18" charset="0"/>
              </a:rPr>
              <a:t>)    </a:t>
            </a:r>
          </a:p>
          <a:p>
            <a:pPr>
              <a:lnSpc>
                <a:spcPct val="150000"/>
              </a:lnSpc>
            </a:pPr>
            <a:r>
              <a:rPr lang="en-US" altLang="zh-CN" sz="2000" dirty="0">
                <a:latin typeface="Times New Roman" panose="02020603050405020304" pitchFamily="18" charset="0"/>
                <a:cs typeface="Times New Roman" panose="02020603050405020304" pitchFamily="18" charset="0"/>
              </a:rPr>
              <a:t>library(</a:t>
            </a:r>
            <a:r>
              <a:rPr lang="en-US" altLang="zh-CN" sz="2000" dirty="0" err="1">
                <a:latin typeface="Times New Roman" panose="02020603050405020304" pitchFamily="18" charset="0"/>
                <a:cs typeface="Times New Roman" panose="02020603050405020304" pitchFamily="18" charset="0"/>
              </a:rPr>
              <a:t>ggnetwork</a:t>
            </a:r>
            <a:r>
              <a:rPr lang="en-US" altLang="zh-CN" sz="2000" dirty="0">
                <a:latin typeface="Times New Roman" panose="02020603050405020304" pitchFamily="18" charset="0"/>
                <a:cs typeface="Times New Roman" panose="02020603050405020304" pitchFamily="18" charset="0"/>
              </a:rPr>
              <a:t>)  </a:t>
            </a:r>
          </a:p>
          <a:p>
            <a:pPr>
              <a:lnSpc>
                <a:spcPct val="150000"/>
              </a:lnSpc>
            </a:pPr>
            <a:r>
              <a:rPr lang="en-US" altLang="zh-CN" sz="2000" dirty="0">
                <a:latin typeface="Times New Roman" panose="02020603050405020304" pitchFamily="18" charset="0"/>
                <a:cs typeface="Times New Roman" panose="02020603050405020304" pitchFamily="18" charset="0"/>
              </a:rPr>
              <a:t>library(</a:t>
            </a:r>
            <a:r>
              <a:rPr lang="en-US" altLang="zh-CN" sz="2000" dirty="0" err="1">
                <a:latin typeface="Times New Roman" panose="02020603050405020304" pitchFamily="18" charset="0"/>
                <a:cs typeface="Times New Roman" panose="02020603050405020304" pitchFamily="18" charset="0"/>
              </a:rPr>
              <a:t>igraph</a:t>
            </a:r>
            <a:r>
              <a:rPr lang="en-US" altLang="zh-CN" sz="2000" dirty="0">
                <a:latin typeface="Times New Roman" panose="02020603050405020304" pitchFamily="18" charset="0"/>
                <a:cs typeface="Times New Roman" panose="02020603050405020304" pitchFamily="18" charset="0"/>
              </a:rPr>
              <a:t>)   </a:t>
            </a:r>
          </a:p>
          <a:p>
            <a:pPr>
              <a:lnSpc>
                <a:spcPct val="150000"/>
              </a:lnSpc>
            </a:pPr>
            <a:r>
              <a:rPr lang="en-US" altLang="zh-CN" sz="2000" dirty="0">
                <a:latin typeface="Times New Roman" panose="02020603050405020304" pitchFamily="18" charset="0"/>
                <a:cs typeface="Times New Roman" panose="02020603050405020304" pitchFamily="18" charset="0"/>
              </a:rPr>
              <a:t>library(</a:t>
            </a:r>
            <a:r>
              <a:rPr lang="en-US" altLang="zh-CN" sz="2000" dirty="0" err="1">
                <a:latin typeface="Times New Roman" panose="02020603050405020304" pitchFamily="18" charset="0"/>
                <a:cs typeface="Times New Roman" panose="02020603050405020304" pitchFamily="18" charset="0"/>
              </a:rPr>
              <a:t>intergraph</a:t>
            </a:r>
            <a:r>
              <a:rPr lang="en-US" altLang="zh-CN" sz="2000" dirty="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sp>
        <p:nvSpPr>
          <p:cNvPr id="10" name="标题 1">
            <a:extLst>
              <a:ext uri="{FF2B5EF4-FFF2-40B4-BE49-F238E27FC236}">
                <a16:creationId xmlns:a16="http://schemas.microsoft.com/office/drawing/2014/main" id="{AD7A15CD-4333-4613-8240-085DAB5C6913}"/>
              </a:ext>
            </a:extLst>
          </p:cNvPr>
          <p:cNvSpPr>
            <a:spLocks noGrp="1"/>
          </p:cNvSpPr>
          <p:nvPr>
            <p:ph type="title"/>
          </p:nvPr>
        </p:nvSpPr>
        <p:spPr>
          <a:xfrm>
            <a:off x="359143" y="461378"/>
            <a:ext cx="7886700" cy="664777"/>
          </a:xfrm>
        </p:spPr>
        <p:txBody>
          <a:bodyPr>
            <a:normAutofit/>
          </a:bodyPr>
          <a:lstStyle/>
          <a:p>
            <a:r>
              <a:rPr lang="zh-CN" altLang="zh-CN" sz="2800" dirty="0">
                <a:latin typeface="微软雅黑" panose="020B0503020204020204" pitchFamily="34" charset="-122"/>
                <a:ea typeface="微软雅黑" panose="020B0503020204020204" pitchFamily="34" charset="-122"/>
                <a:cs typeface="Times New Roman" panose="02020603050405020304" pitchFamily="18" charset="0"/>
              </a:rPr>
              <a:t>案例：</a:t>
            </a: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谁是主角</a:t>
            </a:r>
          </a:p>
        </p:txBody>
      </p:sp>
    </p:spTree>
    <p:extLst>
      <p:ext uri="{BB962C8B-B14F-4D97-AF65-F5344CB8AC3E}">
        <p14:creationId xmlns:p14="http://schemas.microsoft.com/office/powerpoint/2010/main" val="3062197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1"/>
          <p:cNvSpPr>
            <a:spLocks noGrp="1"/>
          </p:cNvSpPr>
          <p:nvPr>
            <p:ph type="dt" sz="half" idx="10"/>
          </p:nvPr>
        </p:nvSpPr>
        <p:spPr/>
        <p:txBody>
          <a:bodyPr/>
          <a:lstStyle/>
          <a:p>
            <a:fld id="{E98B393D-7A65-4CE9-BE7C-9607EFDCBCDF}" type="datetime1">
              <a:rPr lang="zh-CN" altLang="en-US"/>
              <a:pPr/>
              <a:t>2021/12/16</a:t>
            </a:fld>
            <a:endParaRPr lang="en-US" altLang="zh-CN"/>
          </a:p>
        </p:txBody>
      </p:sp>
      <p:sp>
        <p:nvSpPr>
          <p:cNvPr id="5" name="灯片编号占位符 3"/>
          <p:cNvSpPr>
            <a:spLocks noGrp="1"/>
          </p:cNvSpPr>
          <p:nvPr>
            <p:ph type="sldNum" sz="quarter" idx="12"/>
          </p:nvPr>
        </p:nvSpPr>
        <p:spPr/>
        <p:txBody>
          <a:bodyPr/>
          <a:lstStyle/>
          <a:p>
            <a:fld id="{96F8FAAC-E5DD-43EA-BB6C-0AF72BD671EA}" type="slidenum">
              <a:rPr lang="en-US" altLang="zh-CN"/>
              <a:pPr/>
              <a:t>5</a:t>
            </a:fld>
            <a:endParaRPr lang="en-US" altLang="zh-CN"/>
          </a:p>
        </p:txBody>
      </p:sp>
      <p:sp>
        <p:nvSpPr>
          <p:cNvPr id="505859" name="Rectangle 3"/>
          <p:cNvSpPr>
            <a:spLocks noGrp="1" noChangeArrowheads="1"/>
          </p:cNvSpPr>
          <p:nvPr>
            <p:ph type="body" idx="4294967295"/>
          </p:nvPr>
        </p:nvSpPr>
        <p:spPr>
          <a:xfrm>
            <a:off x="228600" y="1935163"/>
            <a:ext cx="8286750" cy="4373562"/>
          </a:xfrm>
        </p:spPr>
        <p:txBody>
          <a:bodyPr>
            <a:normAutofit/>
          </a:bodyPr>
          <a:lstStyle/>
          <a:p>
            <a:pPr marL="531813" indent="-531813">
              <a:lnSpc>
                <a:spcPct val="150000"/>
              </a:lnSpc>
              <a:spcBef>
                <a:spcPts val="600"/>
              </a:spcBef>
            </a:pPr>
            <a:r>
              <a:rPr lang="zh-CN" altLang="en-US" sz="2000" dirty="0">
                <a:latin typeface="微软雅黑" panose="020B0503020204020204" pitchFamily="34" charset="-122"/>
                <a:ea typeface="微软雅黑" panose="020B0503020204020204" pitchFamily="34" charset="-122"/>
              </a:rPr>
              <a:t>文本挖掘与数据挖掘的区别：</a:t>
            </a:r>
          </a:p>
          <a:p>
            <a:pPr lvl="1">
              <a:lnSpc>
                <a:spcPct val="150000"/>
              </a:lnSpc>
              <a:spcBef>
                <a:spcPts val="600"/>
              </a:spcBef>
            </a:pPr>
            <a:r>
              <a:rPr lang="zh-CN" altLang="en-US" sz="2000" dirty="0">
                <a:latin typeface="微软雅黑" panose="020B0503020204020204" pitchFamily="34" charset="-122"/>
                <a:ea typeface="微软雅黑" panose="020B0503020204020204" pitchFamily="34" charset="-122"/>
              </a:rPr>
              <a:t>数据挖掘：其对象以数据库中的结构化数据为主，并利用关系表等存储结构来发现知识</a:t>
            </a:r>
            <a:endParaRPr lang="en-US" altLang="zh-CN" sz="2000" dirty="0">
              <a:latin typeface="微软雅黑" panose="020B0503020204020204" pitchFamily="34" charset="-122"/>
              <a:ea typeface="微软雅黑" panose="020B0503020204020204" pitchFamily="34" charset="-122"/>
            </a:endParaRPr>
          </a:p>
          <a:p>
            <a:pPr lvl="1">
              <a:lnSpc>
                <a:spcPct val="150000"/>
              </a:lnSpc>
              <a:spcBef>
                <a:spcPts val="600"/>
              </a:spcBef>
            </a:pPr>
            <a:r>
              <a:rPr lang="zh-CN" altLang="en-US" sz="2000" dirty="0">
                <a:latin typeface="微软雅黑" panose="020B0503020204020204" pitchFamily="34" charset="-122"/>
                <a:ea typeface="微软雅黑" panose="020B0503020204020204" pitchFamily="34" charset="-122"/>
              </a:rPr>
              <a:t>文本挖掘：文档本身是半结构化的或非结构化的，无确定形式并且缺乏机器可理解的语义；</a:t>
            </a:r>
          </a:p>
          <a:p>
            <a:pPr lvl="1">
              <a:lnSpc>
                <a:spcPct val="150000"/>
              </a:lnSpc>
              <a:spcBef>
                <a:spcPts val="600"/>
              </a:spcBef>
            </a:pPr>
            <a:r>
              <a:rPr lang="zh-CN" altLang="en-US" sz="2000" dirty="0">
                <a:latin typeface="微软雅黑" panose="020B0503020204020204" pitchFamily="34" charset="-122"/>
                <a:ea typeface="微软雅黑" panose="020B0503020204020204" pitchFamily="34" charset="-122"/>
              </a:rPr>
              <a:t>因此，数据挖掘的技术不适用于文本挖掘，或至少需要预处理。</a:t>
            </a:r>
          </a:p>
        </p:txBody>
      </p:sp>
      <p:sp>
        <p:nvSpPr>
          <p:cNvPr id="6" name="Rectangle 2"/>
          <p:cNvSpPr txBox="1">
            <a:spLocks noChangeArrowheads="1"/>
          </p:cNvSpPr>
          <p:nvPr/>
        </p:nvSpPr>
        <p:spPr>
          <a:xfrm>
            <a:off x="370407" y="545582"/>
            <a:ext cx="4759325" cy="6413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dirty="0">
                <a:latin typeface="微软雅黑" panose="020B0503020204020204" pitchFamily="34" charset="-122"/>
                <a:ea typeface="微软雅黑" panose="020B0503020204020204" pitchFamily="34" charset="-122"/>
              </a:rPr>
              <a:t>文本挖掘的背景</a:t>
            </a:r>
          </a:p>
        </p:txBody>
      </p:sp>
    </p:spTree>
    <p:extLst>
      <p:ext uri="{BB962C8B-B14F-4D97-AF65-F5344CB8AC3E}">
        <p14:creationId xmlns:p14="http://schemas.microsoft.com/office/powerpoint/2010/main" val="31571978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957F1715-858A-4372-BF55-8EF7725BE8F6}"/>
              </a:ext>
            </a:extLst>
          </p:cNvPr>
          <p:cNvSpPr>
            <a:spLocks noGrp="1"/>
          </p:cNvSpPr>
          <p:nvPr>
            <p:ph idx="1"/>
          </p:nvPr>
        </p:nvSpPr>
        <p:spPr>
          <a:xfrm>
            <a:off x="493896" y="1253331"/>
            <a:ext cx="7886700" cy="4351338"/>
          </a:xfrm>
          <a:noFill/>
        </p:spPr>
        <p:style>
          <a:lnRef idx="2">
            <a:schemeClr val="dk1"/>
          </a:lnRef>
          <a:fillRef idx="1">
            <a:schemeClr val="lt1"/>
          </a:fillRef>
          <a:effectRef idx="0">
            <a:schemeClr val="dk1"/>
          </a:effectRef>
          <a:fontRef idx="minor">
            <a:schemeClr val="dk1"/>
          </a:fontRef>
        </p:style>
        <p:txBody>
          <a:bodyPr>
            <a:normAutofit/>
          </a:bodyPr>
          <a:lstStyle/>
          <a:p>
            <a:pPr marL="0" indent="0">
              <a:lnSpc>
                <a:spcPct val="150000"/>
              </a:lnSpc>
              <a:buNone/>
            </a:pPr>
            <a:r>
              <a:rPr lang="zh-CN" altLang="en-US" sz="2400" dirty="0">
                <a:latin typeface="Times New Roman" panose="02020603050405020304" pitchFamily="18" charset="0"/>
                <a:cs typeface="Times New Roman" panose="02020603050405020304" pitchFamily="18" charset="0"/>
              </a:rPr>
              <a:t>导入数据</a:t>
            </a:r>
          </a:p>
          <a:p>
            <a:pPr marL="0" indent="0">
              <a:lnSpc>
                <a:spcPct val="150000"/>
              </a:lnSpc>
              <a:buNone/>
            </a:pPr>
            <a:r>
              <a:rPr lang="en-US" altLang="zh-CN" sz="2400" dirty="0">
                <a:latin typeface="Times New Roman" panose="02020603050405020304" pitchFamily="18" charset="0"/>
                <a:cs typeface="Times New Roman" panose="02020603050405020304" pitchFamily="18" charset="0"/>
              </a:rPr>
              <a:t>text &lt;- </a:t>
            </a:r>
            <a:r>
              <a:rPr lang="en-US" altLang="zh-CN" sz="2400" dirty="0" err="1">
                <a:latin typeface="Times New Roman" panose="02020603050405020304" pitchFamily="18" charset="0"/>
                <a:cs typeface="Times New Roman" panose="02020603050405020304" pitchFamily="18" charset="0"/>
              </a:rPr>
              <a:t>readLines</a:t>
            </a:r>
            <a:r>
              <a:rPr lang="en-US" altLang="zh-CN" sz="2400" dirty="0">
                <a:latin typeface="Times New Roman" panose="02020603050405020304" pitchFamily="18" charset="0"/>
                <a:cs typeface="Times New Roman" panose="02020603050405020304" pitchFamily="18" charset="0"/>
              </a:rPr>
              <a:t>("fate zero.txt")         #</a:t>
            </a:r>
            <a:r>
              <a:rPr lang="zh-CN" altLang="en-US" sz="2400" dirty="0">
                <a:latin typeface="Times New Roman" panose="02020603050405020304" pitchFamily="18" charset="0"/>
                <a:cs typeface="Times New Roman" panose="02020603050405020304" pitchFamily="18" charset="0"/>
              </a:rPr>
              <a:t>导入小说文本</a:t>
            </a:r>
          </a:p>
          <a:p>
            <a:pPr marL="0" indent="0">
              <a:lnSpc>
                <a:spcPct val="150000"/>
              </a:lnSpc>
              <a:buNone/>
            </a:pPr>
            <a:r>
              <a:rPr lang="en-US" altLang="zh-CN" sz="2400" dirty="0">
                <a:latin typeface="Times New Roman" panose="02020603050405020304" pitchFamily="18" charset="0"/>
                <a:cs typeface="Times New Roman" panose="02020603050405020304" pitchFamily="18" charset="0"/>
              </a:rPr>
              <a:t>text &lt;- text[</a:t>
            </a:r>
            <a:r>
              <a:rPr lang="en-US" altLang="zh-CN" sz="2400" dirty="0" err="1">
                <a:latin typeface="Times New Roman" panose="02020603050405020304" pitchFamily="18" charset="0"/>
                <a:cs typeface="Times New Roman" panose="02020603050405020304" pitchFamily="18" charset="0"/>
              </a:rPr>
              <a:t>nchar</a:t>
            </a:r>
            <a:r>
              <a:rPr lang="en-US" altLang="zh-CN" sz="2400" dirty="0">
                <a:latin typeface="Times New Roman" panose="02020603050405020304" pitchFamily="18" charset="0"/>
                <a:cs typeface="Times New Roman" panose="02020603050405020304" pitchFamily="18" charset="0"/>
              </a:rPr>
              <a:t>(text)!=0]               #</a:t>
            </a:r>
            <a:r>
              <a:rPr lang="zh-CN" altLang="en-US" sz="2400" dirty="0">
                <a:latin typeface="Times New Roman" panose="02020603050405020304" pitchFamily="18" charset="0"/>
                <a:cs typeface="Times New Roman" panose="02020603050405020304" pitchFamily="18" charset="0"/>
              </a:rPr>
              <a:t>去掉空行</a:t>
            </a:r>
          </a:p>
          <a:p>
            <a:pPr marL="0" indent="0">
              <a:lnSpc>
                <a:spcPct val="150000"/>
              </a:lnSpc>
              <a:buNone/>
            </a:pPr>
            <a:r>
              <a:rPr lang="en-US" altLang="zh-CN" sz="2400" dirty="0">
                <a:latin typeface="Times New Roman" panose="02020603050405020304" pitchFamily="18" charset="0"/>
                <a:cs typeface="Times New Roman" panose="02020603050405020304" pitchFamily="18" charset="0"/>
              </a:rPr>
              <a:t>role = </a:t>
            </a:r>
            <a:r>
              <a:rPr lang="en-US" altLang="zh-CN" sz="2400" dirty="0" err="1">
                <a:latin typeface="Times New Roman" panose="02020603050405020304" pitchFamily="18" charset="0"/>
                <a:cs typeface="Times New Roman" panose="02020603050405020304" pitchFamily="18" charset="0"/>
              </a:rPr>
              <a:t>readLines</a:t>
            </a:r>
            <a:r>
              <a:rPr lang="en-US" altLang="zh-CN" sz="2400" dirty="0">
                <a:latin typeface="Times New Roman" panose="02020603050405020304" pitchFamily="18" charset="0"/>
                <a:cs typeface="Times New Roman" panose="02020603050405020304" pitchFamily="18" charset="0"/>
              </a:rPr>
              <a:t>("role.txt")               #</a:t>
            </a:r>
            <a:r>
              <a:rPr lang="zh-CN" altLang="en-US" sz="2400" dirty="0">
                <a:latin typeface="Times New Roman" panose="02020603050405020304" pitchFamily="18" charset="0"/>
                <a:cs typeface="Times New Roman" panose="02020603050405020304" pitchFamily="18" charset="0"/>
              </a:rPr>
              <a:t>以下为导入人物数据</a:t>
            </a:r>
          </a:p>
          <a:p>
            <a:pPr marL="0" indent="0">
              <a:lnSpc>
                <a:spcPct val="150000"/>
              </a:lnSpc>
              <a:buNone/>
            </a:pPr>
            <a:r>
              <a:rPr lang="en-US" altLang="zh-CN" sz="2400" dirty="0" err="1">
                <a:latin typeface="Times New Roman" panose="02020603050405020304" pitchFamily="18" charset="0"/>
                <a:cs typeface="Times New Roman" panose="02020603050405020304" pitchFamily="18" charset="0"/>
              </a:rPr>
              <a:t>role_all</a:t>
            </a:r>
            <a:r>
              <a:rPr lang="en-US" altLang="zh-CN" sz="2400" dirty="0">
                <a:latin typeface="Times New Roman" panose="02020603050405020304" pitchFamily="18" charset="0"/>
                <a:cs typeface="Times New Roman" panose="02020603050405020304" pitchFamily="18" charset="0"/>
              </a:rPr>
              <a:t> = </a:t>
            </a:r>
            <a:r>
              <a:rPr lang="en-US" altLang="zh-CN" sz="2400" dirty="0" err="1">
                <a:latin typeface="Times New Roman" panose="02020603050405020304" pitchFamily="18" charset="0"/>
                <a:cs typeface="Times New Roman" panose="02020603050405020304" pitchFamily="18" charset="0"/>
              </a:rPr>
              <a:t>readLines</a:t>
            </a:r>
            <a:r>
              <a:rPr lang="en-US" altLang="zh-CN" sz="2400" dirty="0">
                <a:latin typeface="Times New Roman" panose="02020603050405020304" pitchFamily="18" charset="0"/>
                <a:cs typeface="Times New Roman" panose="02020603050405020304" pitchFamily="18" charset="0"/>
              </a:rPr>
              <a:t>("role-fate.txt")</a:t>
            </a:r>
          </a:p>
          <a:p>
            <a:pPr marL="0" indent="0">
              <a:lnSpc>
                <a:spcPct val="150000"/>
              </a:lnSpc>
              <a:buNone/>
            </a:pPr>
            <a:r>
              <a:rPr lang="en-US" altLang="zh-CN" sz="2400" dirty="0">
                <a:latin typeface="Times New Roman" panose="02020603050405020304" pitchFamily="18" charset="0"/>
                <a:cs typeface="Times New Roman" panose="02020603050405020304" pitchFamily="18" charset="0"/>
              </a:rPr>
              <a:t>role_all2 = </a:t>
            </a:r>
            <a:r>
              <a:rPr lang="en-US" altLang="zh-CN" sz="2400" dirty="0" err="1">
                <a:latin typeface="Times New Roman" panose="02020603050405020304" pitchFamily="18" charset="0"/>
                <a:cs typeface="Times New Roman" panose="02020603050405020304" pitchFamily="18" charset="0"/>
              </a:rPr>
              <a:t>readLines</a:t>
            </a:r>
            <a:r>
              <a:rPr lang="en-US" altLang="zh-CN" sz="2400" dirty="0">
                <a:latin typeface="Times New Roman" panose="02020603050405020304" pitchFamily="18" charset="0"/>
                <a:cs typeface="Times New Roman" panose="02020603050405020304" pitchFamily="18" charset="0"/>
              </a:rPr>
              <a:t>("role-fate2.txt")</a:t>
            </a:r>
            <a:endParaRPr lang="zh-CN" altLang="en-US" sz="2400" dirty="0">
              <a:latin typeface="Times New Roman" panose="02020603050405020304" pitchFamily="18" charset="0"/>
              <a:cs typeface="Times New Roman" panose="02020603050405020304" pitchFamily="18" charset="0"/>
            </a:endParaRPr>
          </a:p>
        </p:txBody>
      </p:sp>
      <p:sp>
        <p:nvSpPr>
          <p:cNvPr id="4" name="灯片编号占位符 3">
            <a:extLst>
              <a:ext uri="{FF2B5EF4-FFF2-40B4-BE49-F238E27FC236}">
                <a16:creationId xmlns:a16="http://schemas.microsoft.com/office/drawing/2014/main" id="{ED9E42B7-5050-4CB0-9E50-893764AA43EA}"/>
              </a:ext>
            </a:extLst>
          </p:cNvPr>
          <p:cNvSpPr>
            <a:spLocks noGrp="1"/>
          </p:cNvSpPr>
          <p:nvPr>
            <p:ph type="sldNum" sz="quarter" idx="12"/>
          </p:nvPr>
        </p:nvSpPr>
        <p:spPr/>
        <p:txBody>
          <a:bodyPr/>
          <a:lstStyle/>
          <a:p>
            <a:pPr>
              <a:defRPr/>
            </a:pPr>
            <a:fld id="{85011231-81E5-4BA8-9FA8-895B313E0088}" type="slidenum">
              <a:rPr lang="zh-CN" altLang="en-US" smtClean="0"/>
              <a:pPr>
                <a:defRPr/>
              </a:pPr>
              <a:t>50</a:t>
            </a:fld>
            <a:endParaRPr lang="zh-CN" altLang="en-US" dirty="0"/>
          </a:p>
        </p:txBody>
      </p:sp>
    </p:spTree>
    <p:extLst>
      <p:ext uri="{BB962C8B-B14F-4D97-AF65-F5344CB8AC3E}">
        <p14:creationId xmlns:p14="http://schemas.microsoft.com/office/powerpoint/2010/main" val="3120132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0FE1C06B-CF24-4C48-A077-FC5070A7AECE}"/>
              </a:ext>
            </a:extLst>
          </p:cNvPr>
          <p:cNvSpPr>
            <a:spLocks noGrp="1"/>
          </p:cNvSpPr>
          <p:nvPr>
            <p:ph idx="1"/>
          </p:nvPr>
        </p:nvSpPr>
        <p:spPr>
          <a:xfrm>
            <a:off x="628650" y="1091014"/>
            <a:ext cx="7886700" cy="5447899"/>
          </a:xfrm>
        </p:spPr>
        <p:txBody>
          <a:bodyPr>
            <a:normAutofit fontScale="70000" lnSpcReduction="20000"/>
          </a:bodyPr>
          <a:lstStyle/>
          <a:p>
            <a:pPr marL="0" indent="0">
              <a:lnSpc>
                <a:spcPct val="160000"/>
              </a:lnSpc>
              <a:spcBef>
                <a:spcPts val="600"/>
              </a:spcBef>
              <a:buNone/>
            </a:pPr>
            <a:r>
              <a:rPr lang="en-US" altLang="zh-CN"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加载包</a:t>
            </a:r>
          </a:p>
          <a:p>
            <a:pPr marL="0" indent="0">
              <a:lnSpc>
                <a:spcPct val="160000"/>
              </a:lnSpc>
              <a:spcBef>
                <a:spcPts val="600"/>
              </a:spcBef>
              <a:buNone/>
            </a:pPr>
            <a:r>
              <a:rPr lang="en-US" altLang="zh-CN" dirty="0">
                <a:latin typeface="Times New Roman" panose="02020603050405020304" pitchFamily="18" charset="0"/>
                <a:cs typeface="Times New Roman" panose="02020603050405020304" pitchFamily="18" charset="0"/>
              </a:rPr>
              <a:t>library(</a:t>
            </a:r>
            <a:r>
              <a:rPr lang="en-US" altLang="zh-CN" dirty="0" err="1">
                <a:latin typeface="Times New Roman" panose="02020603050405020304" pitchFamily="18" charset="0"/>
                <a:cs typeface="Times New Roman" panose="02020603050405020304" pitchFamily="18" charset="0"/>
              </a:rPr>
              <a:t>Rwordseg</a:t>
            </a:r>
            <a:r>
              <a:rPr lang="en-US" altLang="zh-CN" dirty="0">
                <a:latin typeface="Times New Roman" panose="02020603050405020304" pitchFamily="18" charset="0"/>
                <a:cs typeface="Times New Roman" panose="02020603050405020304" pitchFamily="18" charset="0"/>
              </a:rPr>
              <a:t>)</a:t>
            </a:r>
          </a:p>
          <a:p>
            <a:pPr marL="0" indent="0">
              <a:lnSpc>
                <a:spcPct val="160000"/>
              </a:lnSpc>
              <a:spcBef>
                <a:spcPts val="600"/>
              </a:spcBef>
              <a:buNone/>
            </a:pPr>
            <a:r>
              <a:rPr lang="en-US" altLang="zh-CN"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以字符串形式读入文本</a:t>
            </a:r>
          </a:p>
          <a:p>
            <a:pPr marL="0" indent="0">
              <a:lnSpc>
                <a:spcPct val="160000"/>
              </a:lnSpc>
              <a:spcBef>
                <a:spcPts val="600"/>
              </a:spcBef>
              <a:buNone/>
            </a:pPr>
            <a:r>
              <a:rPr lang="en-US" altLang="zh-CN" dirty="0">
                <a:latin typeface="Times New Roman" panose="02020603050405020304" pitchFamily="18" charset="0"/>
                <a:cs typeface="Times New Roman" panose="02020603050405020304" pitchFamily="18" charset="0"/>
              </a:rPr>
              <a:t> text&lt;-</a:t>
            </a:r>
            <a:r>
              <a:rPr lang="en-US" altLang="zh-CN" dirty="0" err="1">
                <a:latin typeface="Times New Roman" panose="02020603050405020304" pitchFamily="18" charset="0"/>
                <a:cs typeface="Times New Roman" panose="02020603050405020304" pitchFamily="18" charset="0"/>
              </a:rPr>
              <a:t>readLines</a:t>
            </a:r>
            <a:r>
              <a:rPr lang="en-US" altLang="zh-CN" dirty="0">
                <a:latin typeface="Times New Roman" panose="02020603050405020304" pitchFamily="18" charset="0"/>
                <a:cs typeface="Times New Roman" panose="02020603050405020304" pitchFamily="18" charset="0"/>
              </a:rPr>
              <a:t>('summer.txt')</a:t>
            </a:r>
          </a:p>
          <a:p>
            <a:pPr marL="0" indent="0">
              <a:lnSpc>
                <a:spcPct val="160000"/>
              </a:lnSpc>
              <a:spcBef>
                <a:spcPts val="600"/>
              </a:spcBef>
              <a:buNone/>
            </a:pPr>
            <a:r>
              <a:rPr lang="en-US" altLang="zh-CN"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清除所有空字符串的行</a:t>
            </a:r>
          </a:p>
          <a:p>
            <a:pPr marL="0" indent="0">
              <a:lnSpc>
                <a:spcPct val="160000"/>
              </a:lnSpc>
              <a:spcBef>
                <a:spcPts val="600"/>
              </a:spcBef>
              <a:buNone/>
            </a:pPr>
            <a:r>
              <a:rPr lang="en-US" altLang="zh-CN" dirty="0">
                <a:latin typeface="Times New Roman" panose="02020603050405020304" pitchFamily="18" charset="0"/>
                <a:cs typeface="Times New Roman" panose="02020603050405020304" pitchFamily="18" charset="0"/>
              </a:rPr>
              <a:t> res &lt;- text[text!=""]</a:t>
            </a:r>
          </a:p>
          <a:p>
            <a:pPr marL="0" indent="0">
              <a:lnSpc>
                <a:spcPct val="160000"/>
              </a:lnSpc>
              <a:spcBef>
                <a:spcPts val="600"/>
              </a:spcBef>
              <a:buNone/>
            </a:pPr>
            <a:r>
              <a:rPr lang="en-US" altLang="zh-CN"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使用</a:t>
            </a:r>
            <a:r>
              <a:rPr lang="en-US" altLang="zh-CN" dirty="0" err="1">
                <a:latin typeface="Times New Roman" panose="02020603050405020304" pitchFamily="18" charset="0"/>
                <a:cs typeface="Times New Roman" panose="02020603050405020304" pitchFamily="18" charset="0"/>
              </a:rPr>
              <a:t>segmentCN</a:t>
            </a:r>
            <a:r>
              <a:rPr lang="zh-CN" altLang="en-US" dirty="0">
                <a:latin typeface="Times New Roman" panose="02020603050405020304" pitchFamily="18" charset="0"/>
                <a:cs typeface="Times New Roman" panose="02020603050405020304" pitchFamily="18" charset="0"/>
              </a:rPr>
              <a:t>函数对字符串</a:t>
            </a:r>
            <a:r>
              <a:rPr lang="en-US" altLang="zh-CN" dirty="0">
                <a:latin typeface="Times New Roman" panose="02020603050405020304" pitchFamily="18" charset="0"/>
                <a:cs typeface="Times New Roman" panose="02020603050405020304" pitchFamily="18" charset="0"/>
              </a:rPr>
              <a:t>res</a:t>
            </a:r>
            <a:r>
              <a:rPr lang="zh-CN" altLang="en-US" dirty="0">
                <a:latin typeface="Times New Roman" panose="02020603050405020304" pitchFamily="18" charset="0"/>
                <a:cs typeface="Times New Roman" panose="02020603050405020304" pitchFamily="18" charset="0"/>
              </a:rPr>
              <a:t>进行分词归类</a:t>
            </a:r>
          </a:p>
          <a:p>
            <a:pPr marL="0" indent="0">
              <a:lnSpc>
                <a:spcPct val="160000"/>
              </a:lnSpc>
              <a:spcBef>
                <a:spcPts val="600"/>
              </a:spcBef>
              <a:buNone/>
            </a:pPr>
            <a:r>
              <a:rPr lang="en-US" altLang="zh-CN" dirty="0">
                <a:latin typeface="Times New Roman" panose="02020603050405020304" pitchFamily="18" charset="0"/>
                <a:cs typeface="Times New Roman" panose="02020603050405020304" pitchFamily="18" charset="0"/>
              </a:rPr>
              <a:t>words &lt;- </a:t>
            </a:r>
            <a:r>
              <a:rPr lang="en-US" altLang="zh-CN" dirty="0" err="1">
                <a:latin typeface="Times New Roman" panose="02020603050405020304" pitchFamily="18" charset="0"/>
                <a:cs typeface="Times New Roman" panose="02020603050405020304" pitchFamily="18" charset="0"/>
              </a:rPr>
              <a:t>unlist</a:t>
            </a:r>
            <a:r>
              <a:rPr lang="en-US" altLang="zh-CN" dirty="0">
                <a:latin typeface="Times New Roman" panose="02020603050405020304" pitchFamily="18" charset="0"/>
                <a:cs typeface="Times New Roman" panose="02020603050405020304" pitchFamily="18" charset="0"/>
              </a:rPr>
              <a:t>(</a:t>
            </a:r>
            <a:r>
              <a:rPr lang="en-US" altLang="zh-CN" dirty="0" err="1">
                <a:latin typeface="Times New Roman" panose="02020603050405020304" pitchFamily="18" charset="0"/>
                <a:cs typeface="Times New Roman" panose="02020603050405020304" pitchFamily="18" charset="0"/>
              </a:rPr>
              <a:t>lapply</a:t>
            </a:r>
            <a:r>
              <a:rPr lang="en-US" altLang="zh-CN" dirty="0">
                <a:latin typeface="Times New Roman" panose="02020603050405020304" pitchFamily="18" charset="0"/>
                <a:cs typeface="Times New Roman" panose="02020603050405020304" pitchFamily="18" charset="0"/>
              </a:rPr>
              <a:t>(X=</a:t>
            </a:r>
            <a:r>
              <a:rPr lang="en-US" altLang="zh-CN" dirty="0" err="1">
                <a:latin typeface="Times New Roman" panose="02020603050405020304" pitchFamily="18" charset="0"/>
                <a:cs typeface="Times New Roman" panose="02020603050405020304" pitchFamily="18" charset="0"/>
              </a:rPr>
              <a:t>res,FUN</a:t>
            </a:r>
            <a:r>
              <a:rPr lang="en-US" altLang="zh-CN" dirty="0">
                <a:latin typeface="Times New Roman" panose="02020603050405020304" pitchFamily="18" charset="0"/>
                <a:cs typeface="Times New Roman" panose="02020603050405020304" pitchFamily="18" charset="0"/>
              </a:rPr>
              <a:t>=</a:t>
            </a:r>
            <a:r>
              <a:rPr lang="en-US" altLang="zh-CN" dirty="0" err="1">
                <a:latin typeface="Times New Roman" panose="02020603050405020304" pitchFamily="18" charset="0"/>
                <a:cs typeface="Times New Roman" panose="02020603050405020304" pitchFamily="18" charset="0"/>
              </a:rPr>
              <a:t>segmentCN</a:t>
            </a:r>
            <a:r>
              <a:rPr lang="en-US" altLang="zh-CN" dirty="0">
                <a:latin typeface="Times New Roman" panose="02020603050405020304" pitchFamily="18" charset="0"/>
                <a:cs typeface="Times New Roman" panose="02020603050405020304" pitchFamily="18" charset="0"/>
              </a:rPr>
              <a:t>))</a:t>
            </a:r>
          </a:p>
          <a:p>
            <a:pPr marL="0" indent="0">
              <a:lnSpc>
                <a:spcPct val="160000"/>
              </a:lnSpc>
              <a:spcBef>
                <a:spcPts val="600"/>
              </a:spcBef>
              <a:buNone/>
            </a:pPr>
            <a:r>
              <a:rPr lang="en-US" altLang="zh-CN"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以空字符串为分隔符对字符串分割并对每个单词位置进行赋值</a:t>
            </a:r>
          </a:p>
          <a:p>
            <a:pPr marL="0" indent="0">
              <a:lnSpc>
                <a:spcPct val="160000"/>
              </a:lnSpc>
              <a:spcBef>
                <a:spcPts val="600"/>
              </a:spcBef>
              <a:buNone/>
            </a:pPr>
            <a:r>
              <a:rPr lang="en-US" altLang="zh-CN" dirty="0">
                <a:latin typeface="Times New Roman" panose="02020603050405020304" pitchFamily="18" charset="0"/>
                <a:cs typeface="Times New Roman" panose="02020603050405020304" pitchFamily="18" charset="0"/>
              </a:rPr>
              <a:t>word &lt;- </a:t>
            </a:r>
            <a:r>
              <a:rPr lang="en-US" altLang="zh-CN" dirty="0" err="1">
                <a:latin typeface="Times New Roman" panose="02020603050405020304" pitchFamily="18" charset="0"/>
                <a:cs typeface="Times New Roman" panose="02020603050405020304" pitchFamily="18" charset="0"/>
              </a:rPr>
              <a:t>lapply</a:t>
            </a:r>
            <a:r>
              <a:rPr lang="en-US" altLang="zh-CN" dirty="0">
                <a:latin typeface="Times New Roman" panose="02020603050405020304" pitchFamily="18" charset="0"/>
                <a:cs typeface="Times New Roman" panose="02020603050405020304" pitchFamily="18" charset="0"/>
              </a:rPr>
              <a:t>(X=</a:t>
            </a:r>
            <a:r>
              <a:rPr lang="en-US" altLang="zh-CN" dirty="0" err="1">
                <a:latin typeface="Times New Roman" panose="02020603050405020304" pitchFamily="18" charset="0"/>
                <a:cs typeface="Times New Roman" panose="02020603050405020304" pitchFamily="18" charset="0"/>
              </a:rPr>
              <a:t>words,FUN</a:t>
            </a:r>
            <a:r>
              <a:rPr lang="en-US" altLang="zh-CN" dirty="0">
                <a:latin typeface="Times New Roman" panose="02020603050405020304" pitchFamily="18" charset="0"/>
                <a:cs typeface="Times New Roman" panose="02020603050405020304" pitchFamily="18" charset="0"/>
              </a:rPr>
              <a:t>=</a:t>
            </a:r>
            <a:r>
              <a:rPr lang="en-US" altLang="zh-CN" dirty="0" err="1">
                <a:latin typeface="Times New Roman" panose="02020603050405020304" pitchFamily="18" charset="0"/>
                <a:cs typeface="Times New Roman" panose="02020603050405020304" pitchFamily="18" charset="0"/>
              </a:rPr>
              <a:t>strsplit</a:t>
            </a:r>
            <a:r>
              <a:rPr lang="en-US" altLang="zh-CN" dirty="0">
                <a:latin typeface="Times New Roman" panose="02020603050405020304" pitchFamily="18" charset="0"/>
                <a:cs typeface="Times New Roman" panose="02020603050405020304" pitchFamily="18" charset="0"/>
              </a:rPr>
              <a:t>," ")  </a:t>
            </a:r>
          </a:p>
        </p:txBody>
      </p:sp>
      <p:sp>
        <p:nvSpPr>
          <p:cNvPr id="4" name="灯片编号占位符 3">
            <a:extLst>
              <a:ext uri="{FF2B5EF4-FFF2-40B4-BE49-F238E27FC236}">
                <a16:creationId xmlns:a16="http://schemas.microsoft.com/office/drawing/2014/main" id="{E31E2AF1-9CA6-4DE6-B3C3-E5A767DA8886}"/>
              </a:ext>
            </a:extLst>
          </p:cNvPr>
          <p:cNvSpPr>
            <a:spLocks noGrp="1"/>
          </p:cNvSpPr>
          <p:nvPr>
            <p:ph type="sldNum" sz="quarter" idx="12"/>
          </p:nvPr>
        </p:nvSpPr>
        <p:spPr/>
        <p:txBody>
          <a:bodyPr/>
          <a:lstStyle/>
          <a:p>
            <a:pPr>
              <a:defRPr/>
            </a:pPr>
            <a:fld id="{85011231-81E5-4BA8-9FA8-895B313E0088}" type="slidenum">
              <a:rPr lang="zh-CN" altLang="en-US" smtClean="0"/>
              <a:pPr>
                <a:defRPr/>
              </a:pPr>
              <a:t>51</a:t>
            </a:fld>
            <a:endParaRPr lang="zh-CN" altLang="en-US" dirty="0"/>
          </a:p>
        </p:txBody>
      </p:sp>
      <p:sp>
        <p:nvSpPr>
          <p:cNvPr id="5" name="文本框 4">
            <a:extLst>
              <a:ext uri="{FF2B5EF4-FFF2-40B4-BE49-F238E27FC236}">
                <a16:creationId xmlns:a16="http://schemas.microsoft.com/office/drawing/2014/main" id="{0BD86DD8-A857-433C-9A2D-8CAFDE9FD376}"/>
              </a:ext>
            </a:extLst>
          </p:cNvPr>
          <p:cNvSpPr txBox="1"/>
          <p:nvPr/>
        </p:nvSpPr>
        <p:spPr>
          <a:xfrm>
            <a:off x="628650" y="567794"/>
            <a:ext cx="3096327" cy="523220"/>
          </a:xfrm>
          <a:prstGeom prst="rect">
            <a:avLst/>
          </a:prstGeom>
          <a:noFill/>
        </p:spPr>
        <p:txBody>
          <a:bodyPr wrap="square" rtlCol="0">
            <a:spAutoFit/>
          </a:bodyPr>
          <a:lstStyle/>
          <a:p>
            <a:r>
              <a:rPr lang="zh-CN" altLang="en-US" sz="2800" b="1" dirty="0">
                <a:latin typeface="+mn-ea"/>
              </a:rPr>
              <a:t>数据预处理过程</a:t>
            </a:r>
          </a:p>
        </p:txBody>
      </p:sp>
    </p:spTree>
    <p:extLst>
      <p:ext uri="{BB962C8B-B14F-4D97-AF65-F5344CB8AC3E}">
        <p14:creationId xmlns:p14="http://schemas.microsoft.com/office/powerpoint/2010/main" val="27145917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039952-EC47-48C2-BA98-420E52A7C5E2}"/>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11D052FD-2E16-4431-9B77-9D2F9F46E004}"/>
              </a:ext>
            </a:extLst>
          </p:cNvPr>
          <p:cNvSpPr>
            <a:spLocks noGrp="1"/>
          </p:cNvSpPr>
          <p:nvPr>
            <p:ph idx="1"/>
          </p:nvPr>
        </p:nvSpPr>
        <p:spPr/>
        <p:txBody>
          <a:bodyPr/>
          <a:lstStyle/>
          <a:p>
            <a:pPr marL="0" indent="0">
              <a:lnSpc>
                <a:spcPct val="150000"/>
              </a:lnSpc>
              <a:spcBef>
                <a:spcPts val="600"/>
              </a:spcBef>
              <a:buNone/>
            </a:pP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计算每个单词的频数</a:t>
            </a:r>
          </a:p>
          <a:p>
            <a:pPr marL="0" indent="0">
              <a:lnSpc>
                <a:spcPct val="150000"/>
              </a:lnSpc>
              <a:spcBef>
                <a:spcPts val="600"/>
              </a:spcBef>
              <a:buNone/>
            </a:pPr>
            <a:r>
              <a:rPr lang="en-US" altLang="zh-CN" sz="2400" dirty="0">
                <a:latin typeface="Times New Roman" panose="02020603050405020304" pitchFamily="18" charset="0"/>
                <a:cs typeface="Times New Roman" panose="02020603050405020304" pitchFamily="18" charset="0"/>
              </a:rPr>
              <a:t>v &lt;- table(</a:t>
            </a:r>
            <a:r>
              <a:rPr lang="en-US" altLang="zh-CN" sz="2400" dirty="0" err="1">
                <a:latin typeface="Times New Roman" panose="02020603050405020304" pitchFamily="18" charset="0"/>
                <a:cs typeface="Times New Roman" panose="02020603050405020304" pitchFamily="18" charset="0"/>
              </a:rPr>
              <a:t>unlist</a:t>
            </a:r>
            <a:r>
              <a:rPr lang="en-US" altLang="zh-CN" sz="2400" dirty="0">
                <a:latin typeface="Times New Roman" panose="02020603050405020304" pitchFamily="18" charset="0"/>
                <a:cs typeface="Times New Roman" panose="02020603050405020304" pitchFamily="18" charset="0"/>
              </a:rPr>
              <a:t>(word))</a:t>
            </a:r>
          </a:p>
          <a:p>
            <a:pPr marL="0" indent="0">
              <a:lnSpc>
                <a:spcPct val="150000"/>
              </a:lnSpc>
              <a:spcBef>
                <a:spcPts val="600"/>
              </a:spcBef>
              <a:buNone/>
            </a:pP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按照单词出现的频数（词频）降序排列</a:t>
            </a:r>
          </a:p>
          <a:p>
            <a:pPr marL="0" indent="0">
              <a:lnSpc>
                <a:spcPct val="150000"/>
              </a:lnSpc>
              <a:spcBef>
                <a:spcPts val="600"/>
              </a:spcBef>
              <a:buNone/>
            </a:pPr>
            <a:r>
              <a:rPr lang="en-US" altLang="zh-CN" sz="2400" dirty="0">
                <a:latin typeface="Times New Roman" panose="02020603050405020304" pitchFamily="18" charset="0"/>
                <a:cs typeface="Times New Roman" panose="02020603050405020304" pitchFamily="18" charset="0"/>
              </a:rPr>
              <a:t>v &lt;-sort(</a:t>
            </a:r>
            <a:r>
              <a:rPr lang="en-US" altLang="zh-CN" sz="2400" dirty="0" err="1">
                <a:latin typeface="Times New Roman" panose="02020603050405020304" pitchFamily="18" charset="0"/>
                <a:cs typeface="Times New Roman" panose="02020603050405020304" pitchFamily="18" charset="0"/>
              </a:rPr>
              <a:t>v,decreasing</a:t>
            </a:r>
            <a:r>
              <a:rPr lang="en-US" altLang="zh-CN" sz="2400" dirty="0">
                <a:latin typeface="Times New Roman" panose="02020603050405020304" pitchFamily="18" charset="0"/>
                <a:cs typeface="Times New Roman" panose="02020603050405020304" pitchFamily="18" charset="0"/>
              </a:rPr>
              <a:t>=T)</a:t>
            </a:r>
          </a:p>
          <a:p>
            <a:pPr marL="0" indent="0">
              <a:lnSpc>
                <a:spcPct val="150000"/>
              </a:lnSpc>
              <a:spcBef>
                <a:spcPts val="600"/>
              </a:spcBef>
              <a:buNone/>
            </a:pP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将数据存储为数据框的形式，数据由单词和对应的频数组成</a:t>
            </a:r>
          </a:p>
          <a:p>
            <a:pPr marL="0" indent="0">
              <a:lnSpc>
                <a:spcPct val="150000"/>
              </a:lnSpc>
              <a:spcBef>
                <a:spcPts val="600"/>
              </a:spcBef>
              <a:buNone/>
            </a:pPr>
            <a:r>
              <a:rPr lang="en-US" altLang="zh-CN" sz="2400" dirty="0" err="1">
                <a:latin typeface="Times New Roman" panose="02020603050405020304" pitchFamily="18" charset="0"/>
                <a:cs typeface="Times New Roman" panose="02020603050405020304" pitchFamily="18" charset="0"/>
              </a:rPr>
              <a:t>datas</a:t>
            </a:r>
            <a:r>
              <a:rPr lang="en-US" altLang="zh-CN" sz="2400" dirty="0">
                <a:latin typeface="Times New Roman" panose="02020603050405020304" pitchFamily="18" charset="0"/>
                <a:cs typeface="Times New Roman" panose="02020603050405020304" pitchFamily="18" charset="0"/>
              </a:rPr>
              <a:t> &lt;- </a:t>
            </a:r>
            <a:r>
              <a:rPr lang="en-US" altLang="zh-CN" sz="2400" dirty="0" err="1">
                <a:latin typeface="Times New Roman" panose="02020603050405020304" pitchFamily="18" charset="0"/>
                <a:cs typeface="Times New Roman" panose="02020603050405020304" pitchFamily="18" charset="0"/>
              </a:rPr>
              <a:t>data.frame</a:t>
            </a:r>
            <a:r>
              <a:rPr lang="en-US" altLang="zh-CN" sz="2400" dirty="0">
                <a:latin typeface="Times New Roman" panose="02020603050405020304" pitchFamily="18" charset="0"/>
                <a:cs typeface="Times New Roman" panose="02020603050405020304" pitchFamily="18" charset="0"/>
              </a:rPr>
              <a:t>(word=names(v),</a:t>
            </a:r>
            <a:r>
              <a:rPr lang="en-US" altLang="zh-CN" sz="2400" dirty="0" err="1">
                <a:latin typeface="Times New Roman" panose="02020603050405020304" pitchFamily="18" charset="0"/>
                <a:cs typeface="Times New Roman" panose="02020603050405020304" pitchFamily="18" charset="0"/>
              </a:rPr>
              <a:t>freq</a:t>
            </a:r>
            <a:r>
              <a:rPr lang="en-US" altLang="zh-CN" sz="2400" dirty="0">
                <a:latin typeface="Times New Roman" panose="02020603050405020304" pitchFamily="18" charset="0"/>
                <a:cs typeface="Times New Roman" panose="02020603050405020304" pitchFamily="18" charset="0"/>
              </a:rPr>
              <a:t>=v)</a:t>
            </a:r>
            <a:endParaRPr lang="zh-CN" altLang="en-US" sz="2400" dirty="0">
              <a:latin typeface="Times New Roman" panose="02020603050405020304" pitchFamily="18" charset="0"/>
              <a:cs typeface="Times New Roman" panose="02020603050405020304" pitchFamily="18" charset="0"/>
            </a:endParaRPr>
          </a:p>
          <a:p>
            <a:pPr marL="0" indent="0">
              <a:buNone/>
            </a:pPr>
            <a:endParaRPr lang="zh-CN" altLang="en-US" dirty="0"/>
          </a:p>
        </p:txBody>
      </p:sp>
      <p:sp>
        <p:nvSpPr>
          <p:cNvPr id="4" name="灯片编号占位符 3">
            <a:extLst>
              <a:ext uri="{FF2B5EF4-FFF2-40B4-BE49-F238E27FC236}">
                <a16:creationId xmlns:a16="http://schemas.microsoft.com/office/drawing/2014/main" id="{B00478AC-681F-4BBB-80AE-F2D67F5CE58E}"/>
              </a:ext>
            </a:extLst>
          </p:cNvPr>
          <p:cNvSpPr>
            <a:spLocks noGrp="1"/>
          </p:cNvSpPr>
          <p:nvPr>
            <p:ph type="sldNum" sz="quarter" idx="12"/>
          </p:nvPr>
        </p:nvSpPr>
        <p:spPr/>
        <p:txBody>
          <a:bodyPr/>
          <a:lstStyle/>
          <a:p>
            <a:pPr>
              <a:defRPr/>
            </a:pPr>
            <a:fld id="{85011231-81E5-4BA8-9FA8-895B313E0088}" type="slidenum">
              <a:rPr lang="zh-CN" altLang="en-US" smtClean="0"/>
              <a:pPr>
                <a:defRPr/>
              </a:pPr>
              <a:t>52</a:t>
            </a:fld>
            <a:endParaRPr lang="zh-CN" altLang="en-US" dirty="0"/>
          </a:p>
        </p:txBody>
      </p:sp>
    </p:spTree>
    <p:extLst>
      <p:ext uri="{BB962C8B-B14F-4D97-AF65-F5344CB8AC3E}">
        <p14:creationId xmlns:p14="http://schemas.microsoft.com/office/powerpoint/2010/main" val="31452540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A65F68A6-21E6-47C7-9AF7-FA653037FBFB}"/>
              </a:ext>
            </a:extLst>
          </p:cNvPr>
          <p:cNvSpPr>
            <a:spLocks noGrp="1"/>
          </p:cNvSpPr>
          <p:nvPr>
            <p:ph type="sldNum" sz="quarter" idx="12"/>
          </p:nvPr>
        </p:nvSpPr>
        <p:spPr/>
        <p:txBody>
          <a:bodyPr/>
          <a:lstStyle/>
          <a:p>
            <a:pPr>
              <a:defRPr/>
            </a:pPr>
            <a:fld id="{85011231-81E5-4BA8-9FA8-895B313E0088}" type="slidenum">
              <a:rPr lang="zh-CN" altLang="en-US" smtClean="0"/>
              <a:pPr>
                <a:defRPr/>
              </a:pPr>
              <a:t>53</a:t>
            </a:fld>
            <a:endParaRPr lang="zh-CN" altLang="en-US" dirty="0"/>
          </a:p>
        </p:txBody>
      </p:sp>
      <p:sp>
        <p:nvSpPr>
          <p:cNvPr id="6" name="矩形 5">
            <a:extLst>
              <a:ext uri="{FF2B5EF4-FFF2-40B4-BE49-F238E27FC236}">
                <a16:creationId xmlns:a16="http://schemas.microsoft.com/office/drawing/2014/main" id="{FA026D5C-BEF6-47B0-B8FF-D46FECE37667}"/>
              </a:ext>
            </a:extLst>
          </p:cNvPr>
          <p:cNvSpPr/>
          <p:nvPr/>
        </p:nvSpPr>
        <p:spPr>
          <a:xfrm>
            <a:off x="336882" y="636697"/>
            <a:ext cx="8653113" cy="5584606"/>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a:lnSpc>
                <a:spcPct val="150000"/>
              </a:lnSpc>
            </a:pPr>
            <a:r>
              <a:rPr lang="zh-CN" altLang="en-US" sz="2000" dirty="0">
                <a:latin typeface="Times New Roman" panose="02020603050405020304" pitchFamily="18" charset="0"/>
                <a:cs typeface="Times New Roman" panose="02020603050405020304" pitchFamily="18" charset="0"/>
              </a:rPr>
              <a:t>绘制时间</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段落折线图</a:t>
            </a:r>
          </a:p>
          <a:p>
            <a:pPr>
              <a:lnSpc>
                <a:spcPct val="150000"/>
              </a:lnSpc>
            </a:pPr>
            <a:r>
              <a:rPr lang="en-US" altLang="zh-CN" sz="2000" dirty="0" err="1">
                <a:latin typeface="Times New Roman" panose="02020603050405020304" pitchFamily="18" charset="0"/>
                <a:cs typeface="Times New Roman" panose="02020603050405020304" pitchFamily="18" charset="0"/>
              </a:rPr>
              <a:t>xuhao</a:t>
            </a:r>
            <a:r>
              <a:rPr lang="en-US" altLang="zh-CN" sz="2000" dirty="0">
                <a:latin typeface="Times New Roman" panose="02020603050405020304" pitchFamily="18" charset="0"/>
                <a:cs typeface="Times New Roman" panose="02020603050405020304" pitchFamily="18" charset="0"/>
              </a:rPr>
              <a:t> &lt;- grep("[0-9][0-9]",</a:t>
            </a:r>
            <a:r>
              <a:rPr lang="en-US" altLang="zh-CN" sz="2000" dirty="0" err="1">
                <a:latin typeface="Times New Roman" panose="02020603050405020304" pitchFamily="18" charset="0"/>
                <a:cs typeface="Times New Roman" panose="02020603050405020304" pitchFamily="18" charset="0"/>
              </a:rPr>
              <a:t>substr</a:t>
            </a:r>
            <a:r>
              <a:rPr lang="en-US" altLang="zh-CN" sz="2000" dirty="0">
                <a:latin typeface="Times New Roman" panose="02020603050405020304" pitchFamily="18" charset="0"/>
                <a:cs typeface="Times New Roman" panose="02020603050405020304" pitchFamily="18" charset="0"/>
              </a:rPr>
              <a:t>(text,2,3)) #</a:t>
            </a:r>
            <a:r>
              <a:rPr lang="zh-CN" altLang="en-US" sz="2000" dirty="0">
                <a:latin typeface="Times New Roman" panose="02020603050405020304" pitchFamily="18" charset="0"/>
                <a:cs typeface="Times New Roman" panose="02020603050405020304" pitchFamily="18" charset="0"/>
              </a:rPr>
              <a:t>提取第</a:t>
            </a:r>
            <a:r>
              <a:rPr lang="en-US" altLang="zh-CN" sz="2000" dirty="0">
                <a:latin typeface="Times New Roman" panose="02020603050405020304" pitchFamily="18" charset="0"/>
                <a:cs typeface="Times New Roman" panose="02020603050405020304" pitchFamily="18" charset="0"/>
              </a:rPr>
              <a:t>2</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3</a:t>
            </a:r>
            <a:r>
              <a:rPr lang="zh-CN" altLang="en-US" sz="2000" dirty="0">
                <a:latin typeface="Times New Roman" panose="02020603050405020304" pitchFamily="18" charset="0"/>
                <a:cs typeface="Times New Roman" panose="02020603050405020304" pitchFamily="18" charset="0"/>
              </a:rPr>
              <a:t>个字符为数字的段落序号</a:t>
            </a:r>
          </a:p>
          <a:p>
            <a:pPr>
              <a:lnSpc>
                <a:spcPct val="150000"/>
              </a:lnSpc>
            </a:pPr>
            <a:r>
              <a:rPr lang="en-US" altLang="zh-CN" sz="2000" dirty="0">
                <a:latin typeface="Times New Roman" panose="02020603050405020304" pitchFamily="18" charset="0"/>
                <a:cs typeface="Times New Roman" panose="02020603050405020304" pitchFamily="18" charset="0"/>
              </a:rPr>
              <a:t>time &lt;- </a:t>
            </a:r>
            <a:r>
              <a:rPr lang="en-US" altLang="zh-CN" sz="2000" dirty="0" err="1">
                <a:latin typeface="Times New Roman" panose="02020603050405020304" pitchFamily="18" charset="0"/>
                <a:cs typeface="Times New Roman" panose="02020603050405020304" pitchFamily="18" charset="0"/>
              </a:rPr>
              <a:t>strsplit</a:t>
            </a:r>
            <a:r>
              <a:rPr lang="en-US" altLang="zh-CN" sz="2000" dirty="0">
                <a:latin typeface="Times New Roman" panose="02020603050405020304" pitchFamily="18" charset="0"/>
                <a:cs typeface="Times New Roman" panose="02020603050405020304" pitchFamily="18" charset="0"/>
              </a:rPr>
              <a:t>(</a:t>
            </a:r>
            <a:r>
              <a:rPr lang="en-US" altLang="zh-CN" sz="2000" dirty="0" err="1">
                <a:latin typeface="Times New Roman" panose="02020603050405020304" pitchFamily="18" charset="0"/>
                <a:cs typeface="Times New Roman" panose="02020603050405020304" pitchFamily="18" charset="0"/>
              </a:rPr>
              <a:t>chartr</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a:t>
            </a:r>
            <a:r>
              <a:rPr lang="en-US" altLang="zh-CN" sz="2000" dirty="0" err="1">
                <a:latin typeface="Times New Roman" panose="02020603050405020304" pitchFamily="18" charset="0"/>
                <a:cs typeface="Times New Roman" panose="02020603050405020304" pitchFamily="18" charset="0"/>
              </a:rPr>
              <a:t>substr</a:t>
            </a:r>
            <a:r>
              <a:rPr lang="en-US" altLang="zh-CN" sz="2000" dirty="0">
                <a:latin typeface="Times New Roman" panose="02020603050405020304" pitchFamily="18" charset="0"/>
                <a:cs typeface="Times New Roman" panose="02020603050405020304" pitchFamily="18" charset="0"/>
              </a:rPr>
              <a:t>(text[</a:t>
            </a:r>
            <a:r>
              <a:rPr lang="en-US" altLang="zh-CN" sz="2000" dirty="0" err="1">
                <a:latin typeface="Times New Roman" panose="02020603050405020304" pitchFamily="18" charset="0"/>
                <a:cs typeface="Times New Roman" panose="02020603050405020304" pitchFamily="18" charset="0"/>
              </a:rPr>
              <a:t>xuhao</a:t>
            </a:r>
            <a:r>
              <a:rPr lang="en-US" altLang="zh-CN" sz="2000" dirty="0">
                <a:latin typeface="Times New Roman" panose="02020603050405020304" pitchFamily="18" charset="0"/>
                <a:cs typeface="Times New Roman" panose="02020603050405020304" pitchFamily="18" charset="0"/>
              </a:rPr>
              <a:t>[2:78]],2,9)),":")  </a:t>
            </a:r>
          </a:p>
          <a:p>
            <a:pPr>
              <a:lnSpc>
                <a:spcPct val="150000"/>
              </a:lnSpc>
            </a:pP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提取时间并以“：”为间隔符分开数字</a:t>
            </a:r>
          </a:p>
          <a:p>
            <a:pPr>
              <a:lnSpc>
                <a:spcPct val="150000"/>
              </a:lnSpc>
            </a:pPr>
            <a:r>
              <a:rPr lang="en-US" altLang="zh-CN" sz="2000" dirty="0">
                <a:latin typeface="Times New Roman" panose="02020603050405020304" pitchFamily="18" charset="0"/>
                <a:cs typeface="Times New Roman" panose="02020603050405020304" pitchFamily="18" charset="0"/>
              </a:rPr>
              <a:t>time &lt;- </a:t>
            </a:r>
            <a:r>
              <a:rPr lang="en-US" altLang="zh-CN" sz="2000" dirty="0" err="1">
                <a:latin typeface="Times New Roman" panose="02020603050405020304" pitchFamily="18" charset="0"/>
                <a:cs typeface="Times New Roman" panose="02020603050405020304" pitchFamily="18" charset="0"/>
              </a:rPr>
              <a:t>as.data.frame</a:t>
            </a:r>
            <a:r>
              <a:rPr lang="en-US" altLang="zh-CN" sz="2000" dirty="0">
                <a:latin typeface="Times New Roman" panose="02020603050405020304" pitchFamily="18" charset="0"/>
                <a:cs typeface="Times New Roman" panose="02020603050405020304" pitchFamily="18" charset="0"/>
              </a:rPr>
              <a:t>(time)                   #</a:t>
            </a:r>
            <a:r>
              <a:rPr lang="zh-CN" altLang="en-US" sz="2000" dirty="0">
                <a:latin typeface="Times New Roman" panose="02020603050405020304" pitchFamily="18" charset="0"/>
                <a:cs typeface="Times New Roman" panose="02020603050405020304" pitchFamily="18" charset="0"/>
              </a:rPr>
              <a:t>转化为数据框</a:t>
            </a:r>
          </a:p>
          <a:p>
            <a:pPr>
              <a:lnSpc>
                <a:spcPct val="150000"/>
              </a:lnSpc>
            </a:pPr>
            <a:r>
              <a:rPr lang="en-US" altLang="zh-CN" sz="2000" dirty="0">
                <a:latin typeface="Times New Roman" panose="02020603050405020304" pitchFamily="18" charset="0"/>
                <a:cs typeface="Times New Roman" panose="02020603050405020304" pitchFamily="18" charset="0"/>
              </a:rPr>
              <a:t>time &lt;- t(time)                               #</a:t>
            </a:r>
            <a:r>
              <a:rPr lang="zh-CN" altLang="en-US" sz="2000" dirty="0">
                <a:latin typeface="Times New Roman" panose="02020603050405020304" pitchFamily="18" charset="0"/>
                <a:cs typeface="Times New Roman" panose="02020603050405020304" pitchFamily="18" charset="0"/>
              </a:rPr>
              <a:t>行列互换</a:t>
            </a:r>
          </a:p>
          <a:p>
            <a:pPr>
              <a:lnSpc>
                <a:spcPct val="150000"/>
              </a:lnSpc>
            </a:pPr>
            <a:r>
              <a:rPr lang="en-US" altLang="zh-CN" sz="2000" dirty="0">
                <a:latin typeface="Times New Roman" panose="02020603050405020304" pitchFamily="18" charset="0"/>
                <a:cs typeface="Times New Roman" panose="02020603050405020304" pitchFamily="18" charset="0"/>
              </a:rPr>
              <a:t>time &lt;- </a:t>
            </a:r>
            <a:r>
              <a:rPr lang="en-US" altLang="zh-CN" sz="2000" dirty="0" err="1">
                <a:latin typeface="Times New Roman" panose="02020603050405020304" pitchFamily="18" charset="0"/>
                <a:cs typeface="Times New Roman" panose="02020603050405020304" pitchFamily="18" charset="0"/>
              </a:rPr>
              <a:t>as.data.frame</a:t>
            </a:r>
            <a:r>
              <a:rPr lang="en-US" altLang="zh-CN" sz="2000" dirty="0">
                <a:latin typeface="Times New Roman" panose="02020603050405020304" pitchFamily="18" charset="0"/>
                <a:cs typeface="Times New Roman" panose="02020603050405020304" pitchFamily="18" charset="0"/>
              </a:rPr>
              <a:t>(time)                   #</a:t>
            </a:r>
            <a:r>
              <a:rPr lang="zh-CN" altLang="en-US" sz="2000" dirty="0">
                <a:latin typeface="Times New Roman" panose="02020603050405020304" pitchFamily="18" charset="0"/>
                <a:cs typeface="Times New Roman" panose="02020603050405020304" pitchFamily="18" charset="0"/>
              </a:rPr>
              <a:t>转化为数据框</a:t>
            </a:r>
          </a:p>
          <a:p>
            <a:pPr>
              <a:lnSpc>
                <a:spcPct val="150000"/>
              </a:lnSpc>
            </a:pPr>
            <a:r>
              <a:rPr lang="en-US" altLang="zh-CN" sz="2000" dirty="0" err="1">
                <a:latin typeface="Times New Roman" panose="02020603050405020304" pitchFamily="18" charset="0"/>
                <a:cs typeface="Times New Roman" panose="02020603050405020304" pitchFamily="18" charset="0"/>
              </a:rPr>
              <a:t>time$para</a:t>
            </a:r>
            <a:r>
              <a:rPr lang="en-US" altLang="zh-CN" sz="2000" dirty="0">
                <a:latin typeface="Times New Roman" panose="02020603050405020304" pitchFamily="18" charset="0"/>
                <a:cs typeface="Times New Roman" panose="02020603050405020304" pitchFamily="18" charset="0"/>
              </a:rPr>
              <a:t> &lt;- </a:t>
            </a:r>
            <a:r>
              <a:rPr lang="en-US" altLang="zh-CN" sz="2000" dirty="0" err="1">
                <a:latin typeface="Times New Roman" panose="02020603050405020304" pitchFamily="18" charset="0"/>
                <a:cs typeface="Times New Roman" panose="02020603050405020304" pitchFamily="18" charset="0"/>
              </a:rPr>
              <a:t>xuhao</a:t>
            </a:r>
            <a:r>
              <a:rPr lang="en-US" altLang="zh-CN" sz="2000" dirty="0">
                <a:latin typeface="Times New Roman" panose="02020603050405020304" pitchFamily="18" charset="0"/>
                <a:cs typeface="Times New Roman" panose="02020603050405020304" pitchFamily="18" charset="0"/>
              </a:rPr>
              <a:t>[2:78]                      #</a:t>
            </a:r>
            <a:r>
              <a:rPr lang="zh-CN" altLang="en-US" sz="2000" dirty="0">
                <a:latin typeface="Times New Roman" panose="02020603050405020304" pitchFamily="18" charset="0"/>
                <a:cs typeface="Times New Roman" panose="02020603050405020304" pitchFamily="18" charset="0"/>
              </a:rPr>
              <a:t>添加段落列</a:t>
            </a:r>
          </a:p>
          <a:p>
            <a:pPr>
              <a:lnSpc>
                <a:spcPct val="150000"/>
              </a:lnSpc>
            </a:pPr>
            <a:r>
              <a:rPr lang="en-US" altLang="zh-CN" sz="2000" dirty="0">
                <a:latin typeface="Times New Roman" panose="02020603050405020304" pitchFamily="18" charset="0"/>
                <a:cs typeface="Times New Roman" panose="02020603050405020304" pitchFamily="18" charset="0"/>
              </a:rPr>
              <a:t>time$V1 &lt;- </a:t>
            </a:r>
            <a:r>
              <a:rPr lang="en-US" altLang="zh-CN" sz="2000" dirty="0" err="1">
                <a:latin typeface="Times New Roman" panose="02020603050405020304" pitchFamily="18" charset="0"/>
                <a:cs typeface="Times New Roman" panose="02020603050405020304" pitchFamily="18" charset="0"/>
              </a:rPr>
              <a:t>as.numeric</a:t>
            </a:r>
            <a:r>
              <a:rPr lang="en-US" altLang="zh-CN" sz="2000" dirty="0">
                <a:latin typeface="Times New Roman" panose="02020603050405020304" pitchFamily="18" charset="0"/>
                <a:cs typeface="Times New Roman" panose="02020603050405020304" pitchFamily="18" charset="0"/>
              </a:rPr>
              <a:t>(</a:t>
            </a:r>
            <a:r>
              <a:rPr lang="en-US" altLang="zh-CN" sz="2000" dirty="0" err="1">
                <a:latin typeface="Times New Roman" panose="02020603050405020304" pitchFamily="18" charset="0"/>
                <a:cs typeface="Times New Roman" panose="02020603050405020304" pitchFamily="18" charset="0"/>
              </a:rPr>
              <a:t>as.character</a:t>
            </a:r>
            <a:r>
              <a:rPr lang="en-US" altLang="zh-CN" sz="2000" dirty="0">
                <a:latin typeface="Times New Roman" panose="02020603050405020304" pitchFamily="18" charset="0"/>
                <a:cs typeface="Times New Roman" panose="02020603050405020304" pitchFamily="18" charset="0"/>
              </a:rPr>
              <a:t>(time$V1))  #</a:t>
            </a:r>
            <a:r>
              <a:rPr lang="zh-CN" altLang="en-US" sz="2000" dirty="0">
                <a:latin typeface="Times New Roman" panose="02020603050405020304" pitchFamily="18" charset="0"/>
                <a:cs typeface="Times New Roman" panose="02020603050405020304" pitchFamily="18" charset="0"/>
              </a:rPr>
              <a:t>将数据转化为数值型数据</a:t>
            </a:r>
          </a:p>
          <a:p>
            <a:pPr>
              <a:lnSpc>
                <a:spcPct val="150000"/>
              </a:lnSpc>
            </a:pPr>
            <a:r>
              <a:rPr lang="en-US" altLang="zh-CN" sz="2000" dirty="0">
                <a:latin typeface="Times New Roman" panose="02020603050405020304" pitchFamily="18" charset="0"/>
                <a:cs typeface="Times New Roman" panose="02020603050405020304" pitchFamily="18" charset="0"/>
              </a:rPr>
              <a:t>time$V2 &lt;- </a:t>
            </a:r>
            <a:r>
              <a:rPr lang="en-US" altLang="zh-CN" sz="2000" dirty="0" err="1">
                <a:latin typeface="Times New Roman" panose="02020603050405020304" pitchFamily="18" charset="0"/>
                <a:cs typeface="Times New Roman" panose="02020603050405020304" pitchFamily="18" charset="0"/>
              </a:rPr>
              <a:t>as.numeric</a:t>
            </a:r>
            <a:r>
              <a:rPr lang="en-US" altLang="zh-CN" sz="2000" dirty="0">
                <a:latin typeface="Times New Roman" panose="02020603050405020304" pitchFamily="18" charset="0"/>
                <a:cs typeface="Times New Roman" panose="02020603050405020304" pitchFamily="18" charset="0"/>
              </a:rPr>
              <a:t>(</a:t>
            </a:r>
            <a:r>
              <a:rPr lang="en-US" altLang="zh-CN" sz="2000" dirty="0" err="1">
                <a:latin typeface="Times New Roman" panose="02020603050405020304" pitchFamily="18" charset="0"/>
                <a:cs typeface="Times New Roman" panose="02020603050405020304" pitchFamily="18" charset="0"/>
              </a:rPr>
              <a:t>as.character</a:t>
            </a:r>
            <a:r>
              <a:rPr lang="en-US" altLang="zh-CN" sz="2000" dirty="0">
                <a:latin typeface="Times New Roman" panose="02020603050405020304" pitchFamily="18" charset="0"/>
                <a:cs typeface="Times New Roman" panose="02020603050405020304" pitchFamily="18" charset="0"/>
              </a:rPr>
              <a:t>(time$V2))</a:t>
            </a:r>
          </a:p>
          <a:p>
            <a:pPr>
              <a:lnSpc>
                <a:spcPct val="150000"/>
              </a:lnSpc>
            </a:pPr>
            <a:r>
              <a:rPr lang="en-US" altLang="zh-CN" sz="2000" dirty="0">
                <a:latin typeface="Times New Roman" panose="02020603050405020304" pitchFamily="18" charset="0"/>
                <a:cs typeface="Times New Roman" panose="02020603050405020304" pitchFamily="18" charset="0"/>
              </a:rPr>
              <a:t>time$V3 &lt;- </a:t>
            </a:r>
            <a:r>
              <a:rPr lang="en-US" altLang="zh-CN" sz="2000" dirty="0" err="1">
                <a:latin typeface="Times New Roman" panose="02020603050405020304" pitchFamily="18" charset="0"/>
                <a:cs typeface="Times New Roman" panose="02020603050405020304" pitchFamily="18" charset="0"/>
              </a:rPr>
              <a:t>as.numeric</a:t>
            </a:r>
            <a:r>
              <a:rPr lang="en-US" altLang="zh-CN" sz="2000" dirty="0">
                <a:latin typeface="Times New Roman" panose="02020603050405020304" pitchFamily="18" charset="0"/>
                <a:cs typeface="Times New Roman" panose="02020603050405020304" pitchFamily="18" charset="0"/>
              </a:rPr>
              <a:t>(</a:t>
            </a:r>
            <a:r>
              <a:rPr lang="en-US" altLang="zh-CN" sz="2000" dirty="0" err="1">
                <a:latin typeface="Times New Roman" panose="02020603050405020304" pitchFamily="18" charset="0"/>
                <a:cs typeface="Times New Roman" panose="02020603050405020304" pitchFamily="18" charset="0"/>
              </a:rPr>
              <a:t>as.character</a:t>
            </a:r>
            <a:r>
              <a:rPr lang="en-US" altLang="zh-CN" sz="2000" dirty="0">
                <a:latin typeface="Times New Roman" panose="02020603050405020304" pitchFamily="18" charset="0"/>
                <a:cs typeface="Times New Roman" panose="02020603050405020304" pitchFamily="18" charset="0"/>
              </a:rPr>
              <a:t>(time$V3))</a:t>
            </a:r>
          </a:p>
        </p:txBody>
      </p:sp>
    </p:spTree>
    <p:extLst>
      <p:ext uri="{BB962C8B-B14F-4D97-AF65-F5344CB8AC3E}">
        <p14:creationId xmlns:p14="http://schemas.microsoft.com/office/powerpoint/2010/main" val="12298049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0B2AE5CE-268F-410F-A494-DCACDB0BF0B3}"/>
              </a:ext>
            </a:extLst>
          </p:cNvPr>
          <p:cNvSpPr>
            <a:spLocks noGrp="1"/>
          </p:cNvSpPr>
          <p:nvPr>
            <p:ph type="sldNum" sz="quarter" idx="12"/>
          </p:nvPr>
        </p:nvSpPr>
        <p:spPr/>
        <p:txBody>
          <a:bodyPr/>
          <a:lstStyle/>
          <a:p>
            <a:pPr>
              <a:defRPr/>
            </a:pPr>
            <a:fld id="{85011231-81E5-4BA8-9FA8-895B313E0088}" type="slidenum">
              <a:rPr lang="zh-CN" altLang="en-US" smtClean="0"/>
              <a:pPr>
                <a:defRPr/>
              </a:pPr>
              <a:t>54</a:t>
            </a:fld>
            <a:endParaRPr lang="zh-CN" altLang="en-US" dirty="0"/>
          </a:p>
        </p:txBody>
      </p:sp>
      <p:sp>
        <p:nvSpPr>
          <p:cNvPr id="5" name="矩形 4">
            <a:extLst>
              <a:ext uri="{FF2B5EF4-FFF2-40B4-BE49-F238E27FC236}">
                <a16:creationId xmlns:a16="http://schemas.microsoft.com/office/drawing/2014/main" id="{0C365715-6858-4DB7-98E3-4A3B2EB89C8D}"/>
              </a:ext>
            </a:extLst>
          </p:cNvPr>
          <p:cNvSpPr/>
          <p:nvPr/>
        </p:nvSpPr>
        <p:spPr>
          <a:xfrm>
            <a:off x="577516" y="1378599"/>
            <a:ext cx="7642459" cy="4660250"/>
          </a:xfrm>
          <a:prstGeom prst="rect">
            <a:avLst/>
          </a:prstGeom>
          <a:ln>
            <a:solidFill>
              <a:schemeClr val="tx1"/>
            </a:solidFill>
          </a:ln>
        </p:spPr>
        <p:txBody>
          <a:bodyPr wrap="square">
            <a:spAutoFit/>
          </a:bodyPr>
          <a:lstStyle/>
          <a:p>
            <a:pPr>
              <a:lnSpc>
                <a:spcPct val="150000"/>
              </a:lnSpc>
            </a:pPr>
            <a:r>
              <a:rPr lang="en-US" altLang="zh-CN" sz="2000" dirty="0" err="1">
                <a:latin typeface="Times New Roman" panose="02020603050405020304" pitchFamily="18" charset="0"/>
                <a:cs typeface="Times New Roman" panose="02020603050405020304" pitchFamily="18" charset="0"/>
              </a:rPr>
              <a:t>time$relev_time</a:t>
            </a:r>
            <a:r>
              <a:rPr lang="en-US" altLang="zh-CN" sz="2000" dirty="0">
                <a:latin typeface="Times New Roman" panose="02020603050405020304" pitchFamily="18" charset="0"/>
                <a:cs typeface="Times New Roman" panose="02020603050405020304" pitchFamily="18" charset="0"/>
              </a:rPr>
              <a:t> &lt;- time$V1*3600+time$V2*60+time$V3  </a:t>
            </a:r>
          </a:p>
          <a:p>
            <a:pPr>
              <a:lnSpc>
                <a:spcPct val="150000"/>
              </a:lnSpc>
            </a:pP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计算时间</a:t>
            </a:r>
          </a:p>
          <a:p>
            <a:pPr>
              <a:lnSpc>
                <a:spcPct val="150000"/>
              </a:lnSpc>
            </a:pPr>
            <a:r>
              <a:rPr lang="en-US" altLang="zh-CN" sz="2000" dirty="0" err="1">
                <a:latin typeface="Times New Roman" panose="02020603050405020304" pitchFamily="18" charset="0"/>
                <a:cs typeface="Times New Roman" panose="02020603050405020304" pitchFamily="18" charset="0"/>
              </a:rPr>
              <a:t>start_time</a:t>
            </a:r>
            <a:r>
              <a:rPr lang="en-US" altLang="zh-CN" sz="2000" dirty="0">
                <a:latin typeface="Times New Roman" panose="02020603050405020304" pitchFamily="18" charset="0"/>
                <a:cs typeface="Times New Roman" panose="02020603050405020304" pitchFamily="18" charset="0"/>
              </a:rPr>
              <a:t> &lt;- </a:t>
            </a:r>
            <a:r>
              <a:rPr lang="en-US" altLang="zh-CN" sz="2000" dirty="0" err="1">
                <a:latin typeface="Times New Roman" panose="02020603050405020304" pitchFamily="18" charset="0"/>
                <a:cs typeface="Times New Roman" panose="02020603050405020304" pitchFamily="18" charset="0"/>
              </a:rPr>
              <a:t>time$relev_time</a:t>
            </a:r>
            <a:r>
              <a:rPr lang="en-US" altLang="zh-CN" sz="2000" dirty="0">
                <a:latin typeface="Times New Roman" panose="02020603050405020304" pitchFamily="18" charset="0"/>
                <a:cs typeface="Times New Roman" panose="02020603050405020304" pitchFamily="18" charset="0"/>
              </a:rPr>
              <a:t>[1]              #</a:t>
            </a:r>
            <a:r>
              <a:rPr lang="zh-CN" altLang="en-US" sz="2000" dirty="0">
                <a:latin typeface="Times New Roman" panose="02020603050405020304" pitchFamily="18" charset="0"/>
                <a:cs typeface="Times New Roman" panose="02020603050405020304" pitchFamily="18" charset="0"/>
              </a:rPr>
              <a:t>提取故事开始时间</a:t>
            </a:r>
          </a:p>
          <a:p>
            <a:pPr>
              <a:lnSpc>
                <a:spcPct val="150000"/>
              </a:lnSpc>
            </a:pPr>
            <a:r>
              <a:rPr lang="en-US" altLang="zh-CN" sz="2000" dirty="0" err="1">
                <a:latin typeface="Times New Roman" panose="02020603050405020304" pitchFamily="18" charset="0"/>
                <a:cs typeface="Times New Roman" panose="02020603050405020304" pitchFamily="18" charset="0"/>
              </a:rPr>
              <a:t>time$rightorder_time</a:t>
            </a:r>
            <a:r>
              <a:rPr lang="en-US" altLang="zh-CN" sz="2000" dirty="0">
                <a:latin typeface="Times New Roman" panose="02020603050405020304" pitchFamily="18" charset="0"/>
                <a:cs typeface="Times New Roman" panose="02020603050405020304" pitchFamily="18" charset="0"/>
              </a:rPr>
              <a:t> &lt;- </a:t>
            </a:r>
            <a:r>
              <a:rPr lang="en-US" altLang="zh-CN" sz="2000" dirty="0" err="1">
                <a:latin typeface="Times New Roman" panose="02020603050405020304" pitchFamily="18" charset="0"/>
                <a:cs typeface="Times New Roman" panose="02020603050405020304" pitchFamily="18" charset="0"/>
              </a:rPr>
              <a:t>start_time</a:t>
            </a:r>
            <a:r>
              <a:rPr lang="en-US" altLang="zh-CN" sz="2000" dirty="0">
                <a:latin typeface="Times New Roman" panose="02020603050405020304" pitchFamily="18" charset="0"/>
                <a:cs typeface="Times New Roman" panose="02020603050405020304" pitchFamily="18" charset="0"/>
              </a:rPr>
              <a:t> - </a:t>
            </a:r>
            <a:r>
              <a:rPr lang="en-US" altLang="zh-CN" sz="2000" dirty="0" err="1">
                <a:latin typeface="Times New Roman" panose="02020603050405020304" pitchFamily="18" charset="0"/>
                <a:cs typeface="Times New Roman" panose="02020603050405020304" pitchFamily="18" charset="0"/>
              </a:rPr>
              <a:t>time$relev_time</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计算正序时间</a:t>
            </a:r>
          </a:p>
          <a:p>
            <a:pPr>
              <a:lnSpc>
                <a:spcPct val="150000"/>
              </a:lnSpc>
            </a:pPr>
            <a:r>
              <a:rPr lang="en-US" altLang="zh-CN" sz="2000" dirty="0">
                <a:latin typeface="Times New Roman" panose="02020603050405020304" pitchFamily="18" charset="0"/>
                <a:cs typeface="Times New Roman" panose="02020603050405020304" pitchFamily="18" charset="0"/>
              </a:rPr>
              <a:t>plot(</a:t>
            </a:r>
            <a:r>
              <a:rPr lang="en-US" altLang="zh-CN" sz="2000" dirty="0" err="1">
                <a:latin typeface="Times New Roman" panose="02020603050405020304" pitchFamily="18" charset="0"/>
                <a:cs typeface="Times New Roman" panose="02020603050405020304" pitchFamily="18" charset="0"/>
              </a:rPr>
              <a:t>rightorder_time~para,data</a:t>
            </a:r>
            <a:r>
              <a:rPr lang="en-US" altLang="zh-CN" sz="2000" dirty="0">
                <a:latin typeface="Times New Roman" panose="02020603050405020304" pitchFamily="18" charset="0"/>
                <a:cs typeface="Times New Roman" panose="02020603050405020304" pitchFamily="18" charset="0"/>
              </a:rPr>
              <a:t>=</a:t>
            </a:r>
            <a:r>
              <a:rPr lang="en-US" altLang="zh-CN" sz="2000" dirty="0" err="1">
                <a:latin typeface="Times New Roman" panose="02020603050405020304" pitchFamily="18" charset="0"/>
                <a:cs typeface="Times New Roman" panose="02020603050405020304" pitchFamily="18" charset="0"/>
              </a:rPr>
              <a:t>time,type</a:t>
            </a:r>
            <a:r>
              <a:rPr lang="en-US" altLang="zh-CN" sz="2000" dirty="0">
                <a:latin typeface="Times New Roman" panose="02020603050405020304" pitchFamily="18" charset="0"/>
                <a:cs typeface="Times New Roman" panose="02020603050405020304" pitchFamily="18" charset="0"/>
              </a:rPr>
              <a:t>="s",</a:t>
            </a:r>
            <a:r>
              <a:rPr lang="en-US" altLang="zh-CN" sz="2000" dirty="0" err="1">
                <a:latin typeface="Times New Roman" panose="02020603050405020304" pitchFamily="18" charset="0"/>
                <a:cs typeface="Times New Roman" panose="02020603050405020304" pitchFamily="18" charset="0"/>
              </a:rPr>
              <a:t>xlab</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段落数</a:t>
            </a:r>
            <a:r>
              <a:rPr lang="en-US" altLang="zh-CN" sz="2000" dirty="0">
                <a:latin typeface="Times New Roman" panose="02020603050405020304" pitchFamily="18" charset="0"/>
                <a:cs typeface="Times New Roman" panose="02020603050405020304" pitchFamily="18" charset="0"/>
              </a:rPr>
              <a:t>",</a:t>
            </a:r>
            <a:r>
              <a:rPr lang="en-US" altLang="zh-CN" sz="2000" dirty="0" err="1">
                <a:latin typeface="Times New Roman" panose="02020603050405020304" pitchFamily="18" charset="0"/>
                <a:cs typeface="Times New Roman" panose="02020603050405020304" pitchFamily="18" charset="0"/>
              </a:rPr>
              <a:t>ylab</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时间</a:t>
            </a:r>
            <a:r>
              <a:rPr lang="en-US" altLang="zh-CN" sz="2000" dirty="0">
                <a:latin typeface="Times New Roman" panose="02020603050405020304" pitchFamily="18" charset="0"/>
                <a:cs typeface="Times New Roman" panose="02020603050405020304" pitchFamily="18" charset="0"/>
              </a:rPr>
              <a:t>",</a:t>
            </a:r>
            <a:r>
              <a:rPr lang="en-US" altLang="zh-CN" sz="2000" dirty="0" err="1">
                <a:latin typeface="Times New Roman" panose="02020603050405020304" pitchFamily="18" charset="0"/>
                <a:cs typeface="Times New Roman" panose="02020603050405020304" pitchFamily="18" charset="0"/>
              </a:rPr>
              <a:t>yaxt</a:t>
            </a:r>
            <a:r>
              <a:rPr lang="en-US" altLang="zh-CN" sz="2000" dirty="0">
                <a:latin typeface="Times New Roman" panose="02020603050405020304" pitchFamily="18" charset="0"/>
                <a:cs typeface="Times New Roman" panose="02020603050405020304" pitchFamily="18" charset="0"/>
              </a:rPr>
              <a:t>="n")  </a:t>
            </a:r>
          </a:p>
          <a:p>
            <a:pPr>
              <a:lnSpc>
                <a:spcPct val="150000"/>
              </a:lnSpc>
            </a:pP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绘制时间</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段落折线图</a:t>
            </a:r>
          </a:p>
          <a:p>
            <a:pPr>
              <a:lnSpc>
                <a:spcPct val="150000"/>
              </a:lnSpc>
            </a:pPr>
            <a:r>
              <a:rPr lang="en-US" altLang="zh-CN" sz="2000" dirty="0">
                <a:latin typeface="Times New Roman" panose="02020603050405020304" pitchFamily="18" charset="0"/>
                <a:cs typeface="Times New Roman" panose="02020603050405020304" pitchFamily="18" charset="0"/>
              </a:rPr>
              <a:t>axis(2,c(0e+00,2e+05,4e+05,6e+05,8e+05,1e+06),las=0,</a:t>
            </a:r>
          </a:p>
          <a:p>
            <a:pPr>
              <a:lnSpc>
                <a:spcPct val="150000"/>
              </a:lnSpc>
            </a:pPr>
            <a:r>
              <a:rPr lang="en-US" altLang="zh-CN" sz="2000" dirty="0">
                <a:latin typeface="Times New Roman" panose="02020603050405020304" pitchFamily="18" charset="0"/>
                <a:cs typeface="Times New Roman" panose="02020603050405020304" pitchFamily="18" charset="0"/>
              </a:rPr>
              <a:t>     labels=c("-285:42:05","-230:11:45","-174:41:25","-119:11:05","-63:40:45","-08:10:25")) #</a:t>
            </a:r>
            <a:r>
              <a:rPr lang="zh-CN" altLang="en-US" sz="2000" dirty="0">
                <a:latin typeface="Times New Roman" panose="02020603050405020304" pitchFamily="18" charset="0"/>
                <a:cs typeface="Times New Roman" panose="02020603050405020304" pitchFamily="18" charset="0"/>
              </a:rPr>
              <a:t>添加时间坐标轴</a:t>
            </a:r>
          </a:p>
        </p:txBody>
      </p:sp>
    </p:spTree>
    <p:extLst>
      <p:ext uri="{BB962C8B-B14F-4D97-AF65-F5344CB8AC3E}">
        <p14:creationId xmlns:p14="http://schemas.microsoft.com/office/powerpoint/2010/main" val="33833619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2263322B-32EA-4151-9E24-630DB5FC3BB9}"/>
              </a:ext>
            </a:extLst>
          </p:cNvPr>
          <p:cNvSpPr>
            <a:spLocks noGrp="1"/>
          </p:cNvSpPr>
          <p:nvPr>
            <p:ph type="sldNum" sz="quarter" idx="12"/>
          </p:nvPr>
        </p:nvSpPr>
        <p:spPr/>
        <p:txBody>
          <a:bodyPr/>
          <a:lstStyle/>
          <a:p>
            <a:pPr>
              <a:defRPr/>
            </a:pPr>
            <a:fld id="{85011231-81E5-4BA8-9FA8-895B313E0088}" type="slidenum">
              <a:rPr lang="zh-CN" altLang="en-US" smtClean="0"/>
              <a:pPr>
                <a:defRPr/>
              </a:pPr>
              <a:t>55</a:t>
            </a:fld>
            <a:endParaRPr lang="zh-CN" altLang="en-US" dirty="0"/>
          </a:p>
        </p:txBody>
      </p:sp>
      <p:pic>
        <p:nvPicPr>
          <p:cNvPr id="5" name="图片 4">
            <a:extLst>
              <a:ext uri="{FF2B5EF4-FFF2-40B4-BE49-F238E27FC236}">
                <a16:creationId xmlns:a16="http://schemas.microsoft.com/office/drawing/2014/main" id="{CC77565E-21FA-4A99-9804-46EA2200BA0B}"/>
              </a:ext>
            </a:extLst>
          </p:cNvPr>
          <p:cNvPicPr>
            <a:picLocks noChangeAspect="1"/>
          </p:cNvPicPr>
          <p:nvPr/>
        </p:nvPicPr>
        <p:blipFill>
          <a:blip r:embed="rId2"/>
          <a:stretch>
            <a:fillRect/>
          </a:stretch>
        </p:blipFill>
        <p:spPr>
          <a:xfrm>
            <a:off x="1041218" y="1601303"/>
            <a:ext cx="7061563" cy="3886400"/>
          </a:xfrm>
          <a:prstGeom prst="rect">
            <a:avLst/>
          </a:prstGeom>
        </p:spPr>
      </p:pic>
    </p:spTree>
    <p:extLst>
      <p:ext uri="{BB962C8B-B14F-4D97-AF65-F5344CB8AC3E}">
        <p14:creationId xmlns:p14="http://schemas.microsoft.com/office/powerpoint/2010/main" val="26238922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2263322B-32EA-4151-9E24-630DB5FC3BB9}"/>
              </a:ext>
            </a:extLst>
          </p:cNvPr>
          <p:cNvSpPr>
            <a:spLocks noGrp="1"/>
          </p:cNvSpPr>
          <p:nvPr>
            <p:ph type="sldNum" sz="quarter" idx="12"/>
          </p:nvPr>
        </p:nvSpPr>
        <p:spPr/>
        <p:txBody>
          <a:bodyPr/>
          <a:lstStyle/>
          <a:p>
            <a:pPr>
              <a:defRPr/>
            </a:pPr>
            <a:fld id="{85011231-81E5-4BA8-9FA8-895B313E0088}" type="slidenum">
              <a:rPr lang="zh-CN" altLang="en-US" smtClean="0"/>
              <a:pPr>
                <a:defRPr/>
              </a:pPr>
              <a:t>56</a:t>
            </a:fld>
            <a:endParaRPr lang="zh-CN" altLang="en-US" dirty="0"/>
          </a:p>
        </p:txBody>
      </p:sp>
      <p:sp>
        <p:nvSpPr>
          <p:cNvPr id="6" name="矩形 5">
            <a:extLst>
              <a:ext uri="{FF2B5EF4-FFF2-40B4-BE49-F238E27FC236}">
                <a16:creationId xmlns:a16="http://schemas.microsoft.com/office/drawing/2014/main" id="{47D9D7DE-1FB7-4C90-AB02-5F36A4C21F06}"/>
              </a:ext>
            </a:extLst>
          </p:cNvPr>
          <p:cNvSpPr/>
          <p:nvPr/>
        </p:nvSpPr>
        <p:spPr>
          <a:xfrm>
            <a:off x="375386" y="636697"/>
            <a:ext cx="8393228" cy="5584606"/>
          </a:xfrm>
          <a:prstGeom prst="rect">
            <a:avLst/>
          </a:prstGeom>
          <a:ln>
            <a:solidFill>
              <a:schemeClr val="tx1"/>
            </a:solidFill>
          </a:ln>
        </p:spPr>
        <p:txBody>
          <a:bodyPr wrap="square">
            <a:spAutoFit/>
          </a:bodyPr>
          <a:lstStyle/>
          <a:p>
            <a:pPr>
              <a:lnSpc>
                <a:spcPct val="150000"/>
              </a:lnSpc>
            </a:pPr>
            <a:r>
              <a:rPr lang="zh-CN" altLang="en-US" sz="2000" dirty="0">
                <a:latin typeface="Times New Roman" panose="02020603050405020304" pitchFamily="18" charset="0"/>
                <a:cs typeface="Times New Roman" panose="02020603050405020304" pitchFamily="18" charset="0"/>
              </a:rPr>
              <a:t>绘制各阵营出场次数条形图</a:t>
            </a:r>
          </a:p>
          <a:p>
            <a:pPr>
              <a:lnSpc>
                <a:spcPct val="150000"/>
              </a:lnSpc>
            </a:pPr>
            <a:r>
              <a:rPr lang="en-US" altLang="zh-CN" sz="2000" dirty="0">
                <a:latin typeface="Times New Roman" panose="02020603050405020304" pitchFamily="18" charset="0"/>
                <a:cs typeface="Times New Roman" panose="02020603050405020304" pitchFamily="18" charset="0"/>
              </a:rPr>
              <a:t>role1 = paste0("(", </a:t>
            </a:r>
            <a:r>
              <a:rPr lang="en-US" altLang="zh-CN" sz="2000" dirty="0" err="1">
                <a:latin typeface="Times New Roman" panose="02020603050405020304" pitchFamily="18" charset="0"/>
                <a:cs typeface="Times New Roman" panose="02020603050405020304" pitchFamily="18" charset="0"/>
              </a:rPr>
              <a:t>gsub</a:t>
            </a:r>
            <a:r>
              <a:rPr lang="en-US" altLang="zh-CN" sz="2000" dirty="0">
                <a:latin typeface="Times New Roman" panose="02020603050405020304" pitchFamily="18" charset="0"/>
                <a:cs typeface="Times New Roman" panose="02020603050405020304" pitchFamily="18" charset="0"/>
              </a:rPr>
              <a:t>(" ", ")|(", </a:t>
            </a:r>
            <a:r>
              <a:rPr lang="en-US" altLang="zh-CN" sz="2000" dirty="0" err="1">
                <a:latin typeface="Times New Roman" panose="02020603050405020304" pitchFamily="18" charset="0"/>
                <a:cs typeface="Times New Roman" panose="02020603050405020304" pitchFamily="18" charset="0"/>
              </a:rPr>
              <a:t>role_all</a:t>
            </a:r>
            <a:r>
              <a:rPr lang="en-US" altLang="zh-CN" sz="2000" dirty="0">
                <a:latin typeface="Times New Roman" panose="02020603050405020304" pitchFamily="18" charset="0"/>
                <a:cs typeface="Times New Roman" panose="02020603050405020304" pitchFamily="18" charset="0"/>
              </a:rPr>
              <a:t>), ")")  #</a:t>
            </a:r>
            <a:r>
              <a:rPr lang="zh-CN" altLang="en-US" sz="2000" dirty="0">
                <a:latin typeface="Times New Roman" panose="02020603050405020304" pitchFamily="18" charset="0"/>
                <a:cs typeface="Times New Roman" panose="02020603050405020304" pitchFamily="18" charset="0"/>
              </a:rPr>
              <a:t>将每行的空格替换为“</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，并在两侧加相应括号</a:t>
            </a:r>
          </a:p>
          <a:p>
            <a:pPr>
              <a:lnSpc>
                <a:spcPct val="150000"/>
              </a:lnSpc>
            </a:pPr>
            <a:r>
              <a:rPr lang="en-US" altLang="zh-CN" sz="2000" dirty="0" err="1">
                <a:latin typeface="Times New Roman" panose="02020603050405020304" pitchFamily="18" charset="0"/>
                <a:cs typeface="Times New Roman" panose="02020603050405020304" pitchFamily="18" charset="0"/>
              </a:rPr>
              <a:t>role_paras</a:t>
            </a:r>
            <a:r>
              <a:rPr lang="en-US" altLang="zh-CN" sz="2000" dirty="0">
                <a:latin typeface="Times New Roman" panose="02020603050405020304" pitchFamily="18" charset="0"/>
                <a:cs typeface="Times New Roman" panose="02020603050405020304" pitchFamily="18" charset="0"/>
              </a:rPr>
              <a:t> = </a:t>
            </a:r>
            <a:r>
              <a:rPr lang="en-US" altLang="zh-CN" sz="2000" dirty="0" err="1">
                <a:latin typeface="Times New Roman" panose="02020603050405020304" pitchFamily="18" charset="0"/>
                <a:cs typeface="Times New Roman" panose="02020603050405020304" pitchFamily="18" charset="0"/>
              </a:rPr>
              <a:t>sapply</a:t>
            </a:r>
            <a:r>
              <a:rPr lang="en-US" altLang="zh-CN" sz="2000" dirty="0">
                <a:latin typeface="Times New Roman" panose="02020603050405020304" pitchFamily="18" charset="0"/>
                <a:cs typeface="Times New Roman" panose="02020603050405020304" pitchFamily="18" charset="0"/>
              </a:rPr>
              <a:t>(role1, </a:t>
            </a:r>
            <a:r>
              <a:rPr lang="en-US" altLang="zh-CN" sz="2000" dirty="0" err="1">
                <a:latin typeface="Times New Roman" panose="02020603050405020304" pitchFamily="18" charset="0"/>
                <a:cs typeface="Times New Roman" panose="02020603050405020304" pitchFamily="18" charset="0"/>
              </a:rPr>
              <a:t>grepl</a:t>
            </a:r>
            <a:r>
              <a:rPr lang="en-US" altLang="zh-CN" sz="2000" dirty="0">
                <a:latin typeface="Times New Roman" panose="02020603050405020304" pitchFamily="18" charset="0"/>
                <a:cs typeface="Times New Roman" panose="02020603050405020304" pitchFamily="18" charset="0"/>
              </a:rPr>
              <a:t>, text)               #</a:t>
            </a:r>
            <a:r>
              <a:rPr lang="zh-CN" altLang="en-US" sz="2000" dirty="0">
                <a:latin typeface="Times New Roman" panose="02020603050405020304" pitchFamily="18" charset="0"/>
                <a:cs typeface="Times New Roman" panose="02020603050405020304" pitchFamily="18" charset="0"/>
              </a:rPr>
              <a:t>对于每一段是否出现该字符串进行判断</a:t>
            </a:r>
          </a:p>
          <a:p>
            <a:pPr>
              <a:lnSpc>
                <a:spcPct val="150000"/>
              </a:lnSpc>
            </a:pPr>
            <a:r>
              <a:rPr lang="en-US" altLang="zh-CN" sz="2000" dirty="0" err="1">
                <a:latin typeface="Times New Roman" panose="02020603050405020304" pitchFamily="18" charset="0"/>
                <a:cs typeface="Times New Roman" panose="02020603050405020304" pitchFamily="18" charset="0"/>
              </a:rPr>
              <a:t>colnames</a:t>
            </a:r>
            <a:r>
              <a:rPr lang="en-US" altLang="zh-CN" sz="2000" dirty="0">
                <a:latin typeface="Times New Roman" panose="02020603050405020304" pitchFamily="18" charset="0"/>
                <a:cs typeface="Times New Roman" panose="02020603050405020304" pitchFamily="18" charset="0"/>
              </a:rPr>
              <a:t>(</a:t>
            </a:r>
            <a:r>
              <a:rPr lang="en-US" altLang="zh-CN" sz="2000" dirty="0" err="1">
                <a:latin typeface="Times New Roman" panose="02020603050405020304" pitchFamily="18" charset="0"/>
                <a:cs typeface="Times New Roman" panose="02020603050405020304" pitchFamily="18" charset="0"/>
              </a:rPr>
              <a:t>role_paras</a:t>
            </a:r>
            <a:r>
              <a:rPr lang="en-US" altLang="zh-CN" sz="2000" dirty="0">
                <a:latin typeface="Times New Roman" panose="02020603050405020304" pitchFamily="18" charset="0"/>
                <a:cs typeface="Times New Roman" panose="02020603050405020304" pitchFamily="18" charset="0"/>
              </a:rPr>
              <a:t>)= c("</a:t>
            </a:r>
            <a:r>
              <a:rPr lang="en-US" altLang="zh-CN" sz="2000" dirty="0" err="1">
                <a:latin typeface="Times New Roman" panose="02020603050405020304" pitchFamily="18" charset="0"/>
                <a:cs typeface="Times New Roman" panose="02020603050405020304" pitchFamily="18" charset="0"/>
              </a:rPr>
              <a:t>Saber","Archer","Assassin","Rider</a:t>
            </a:r>
            <a:r>
              <a:rPr lang="en-US" altLang="zh-CN" sz="2000" dirty="0">
                <a:latin typeface="Times New Roman" panose="02020603050405020304" pitchFamily="18" charset="0"/>
                <a:cs typeface="Times New Roman" panose="02020603050405020304" pitchFamily="18" charset="0"/>
              </a:rPr>
              <a:t>", "</a:t>
            </a:r>
            <a:r>
              <a:rPr lang="en-US" altLang="zh-CN" sz="2000" dirty="0" err="1">
                <a:latin typeface="Times New Roman" panose="02020603050405020304" pitchFamily="18" charset="0"/>
                <a:cs typeface="Times New Roman" panose="02020603050405020304" pitchFamily="18" charset="0"/>
              </a:rPr>
              <a:t>Lancer","Berserker","Caster</a:t>
            </a:r>
            <a:r>
              <a:rPr lang="en-US" altLang="zh-CN" sz="2000" dirty="0">
                <a:latin typeface="Times New Roman" panose="02020603050405020304" pitchFamily="18" charset="0"/>
                <a:cs typeface="Times New Roman" panose="02020603050405020304" pitchFamily="18" charset="0"/>
              </a:rPr>
              <a:t>",</a:t>
            </a:r>
          </a:p>
          <a:p>
            <a:pPr>
              <a:lnSpc>
                <a:spcPct val="150000"/>
              </a:lnSpc>
            </a:pP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切嗣</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时臣</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绮礼</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韦伯</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凯奈斯</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雁夜</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龙之介</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更改列名</a:t>
            </a:r>
          </a:p>
          <a:p>
            <a:pPr>
              <a:lnSpc>
                <a:spcPct val="150000"/>
              </a:lnSpc>
            </a:pPr>
            <a:r>
              <a:rPr lang="en-US" altLang="zh-CN" sz="2000" dirty="0" err="1">
                <a:latin typeface="Times New Roman" panose="02020603050405020304" pitchFamily="18" charset="0"/>
                <a:cs typeface="Times New Roman" panose="02020603050405020304" pitchFamily="18" charset="0"/>
              </a:rPr>
              <a:t>role_counts</a:t>
            </a:r>
            <a:r>
              <a:rPr lang="en-US" altLang="zh-CN" sz="2000" dirty="0">
                <a:latin typeface="Times New Roman" panose="02020603050405020304" pitchFamily="18" charset="0"/>
                <a:cs typeface="Times New Roman" panose="02020603050405020304" pitchFamily="18" charset="0"/>
              </a:rPr>
              <a:t> = </a:t>
            </a:r>
            <a:r>
              <a:rPr lang="en-US" altLang="zh-CN" sz="2000" dirty="0" err="1">
                <a:latin typeface="Times New Roman" panose="02020603050405020304" pitchFamily="18" charset="0"/>
                <a:cs typeface="Times New Roman" panose="02020603050405020304" pitchFamily="18" charset="0"/>
              </a:rPr>
              <a:t>data.frame</a:t>
            </a:r>
            <a:r>
              <a:rPr lang="en-US" altLang="zh-CN" sz="2000" dirty="0">
                <a:latin typeface="Times New Roman" panose="02020603050405020304" pitchFamily="18" charset="0"/>
                <a:cs typeface="Times New Roman" panose="02020603050405020304" pitchFamily="18" charset="0"/>
              </a:rPr>
              <a:t>(role = factor(c("</a:t>
            </a:r>
            <a:r>
              <a:rPr lang="en-US" altLang="zh-CN" sz="2000" dirty="0" err="1">
                <a:latin typeface="Times New Roman" panose="02020603050405020304" pitchFamily="18" charset="0"/>
                <a:cs typeface="Times New Roman" panose="02020603050405020304" pitchFamily="18" charset="0"/>
              </a:rPr>
              <a:t>Saber","Archer","Assassin","Rider</a:t>
            </a:r>
            <a:r>
              <a:rPr lang="en-US" altLang="zh-CN" sz="2000" dirty="0">
                <a:latin typeface="Times New Roman" panose="02020603050405020304" pitchFamily="18" charset="0"/>
                <a:cs typeface="Times New Roman" panose="02020603050405020304" pitchFamily="18" charset="0"/>
              </a:rPr>
              <a:t>", "</a:t>
            </a:r>
            <a:r>
              <a:rPr lang="en-US" altLang="zh-CN" sz="2000" dirty="0" err="1">
                <a:latin typeface="Times New Roman" panose="02020603050405020304" pitchFamily="18" charset="0"/>
                <a:cs typeface="Times New Roman" panose="02020603050405020304" pitchFamily="18" charset="0"/>
              </a:rPr>
              <a:t>Lancer","Berserker","Caster</a:t>
            </a:r>
            <a:r>
              <a:rPr lang="en-US" altLang="zh-CN" sz="2000" dirty="0">
                <a:latin typeface="Times New Roman" panose="02020603050405020304" pitchFamily="18" charset="0"/>
                <a:cs typeface="Times New Roman" panose="02020603050405020304" pitchFamily="18" charset="0"/>
              </a:rPr>
              <a:t>")),</a:t>
            </a:r>
          </a:p>
          <a:p>
            <a:pPr>
              <a:lnSpc>
                <a:spcPct val="150000"/>
              </a:lnSpc>
            </a:pPr>
            <a:r>
              <a:rPr lang="en-US" altLang="zh-CN" sz="2000" dirty="0">
                <a:latin typeface="Times New Roman" panose="02020603050405020304" pitchFamily="18" charset="0"/>
                <a:cs typeface="Times New Roman" panose="02020603050405020304" pitchFamily="18" charset="0"/>
              </a:rPr>
              <a:t>                         count=</a:t>
            </a:r>
            <a:r>
              <a:rPr lang="en-US" altLang="zh-CN" sz="2000" dirty="0" err="1">
                <a:latin typeface="Times New Roman" panose="02020603050405020304" pitchFamily="18" charset="0"/>
                <a:cs typeface="Times New Roman" panose="02020603050405020304" pitchFamily="18" charset="0"/>
              </a:rPr>
              <a:t>colSums</a:t>
            </a:r>
            <a:r>
              <a:rPr lang="en-US" altLang="zh-CN" sz="2000" dirty="0">
                <a:latin typeface="Times New Roman" panose="02020603050405020304" pitchFamily="18" charset="0"/>
                <a:cs typeface="Times New Roman" panose="02020603050405020304" pitchFamily="18" charset="0"/>
              </a:rPr>
              <a:t>(</a:t>
            </a:r>
            <a:r>
              <a:rPr lang="en-US" altLang="zh-CN" sz="2000" dirty="0" err="1">
                <a:latin typeface="Times New Roman" panose="02020603050405020304" pitchFamily="18" charset="0"/>
                <a:cs typeface="Times New Roman" panose="02020603050405020304" pitchFamily="18" charset="0"/>
              </a:rPr>
              <a:t>role_paras</a:t>
            </a:r>
            <a:r>
              <a:rPr lang="en-US" altLang="zh-CN" sz="2000" dirty="0">
                <a:latin typeface="Times New Roman" panose="02020603050405020304" pitchFamily="18" charset="0"/>
                <a:cs typeface="Times New Roman" panose="02020603050405020304" pitchFamily="18" charset="0"/>
              </a:rPr>
              <a:t>))   #</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82134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2263322B-32EA-4151-9E24-630DB5FC3BB9}"/>
              </a:ext>
            </a:extLst>
          </p:cNvPr>
          <p:cNvSpPr>
            <a:spLocks noGrp="1"/>
          </p:cNvSpPr>
          <p:nvPr>
            <p:ph type="sldNum" sz="quarter" idx="12"/>
          </p:nvPr>
        </p:nvSpPr>
        <p:spPr/>
        <p:txBody>
          <a:bodyPr/>
          <a:lstStyle/>
          <a:p>
            <a:pPr>
              <a:defRPr/>
            </a:pPr>
            <a:fld id="{85011231-81E5-4BA8-9FA8-895B313E0088}" type="slidenum">
              <a:rPr lang="zh-CN" altLang="en-US" smtClean="0"/>
              <a:pPr>
                <a:defRPr/>
              </a:pPr>
              <a:t>57</a:t>
            </a:fld>
            <a:endParaRPr lang="zh-CN" altLang="en-US" dirty="0"/>
          </a:p>
        </p:txBody>
      </p:sp>
      <p:sp>
        <p:nvSpPr>
          <p:cNvPr id="6" name="矩形 5">
            <a:extLst>
              <a:ext uri="{FF2B5EF4-FFF2-40B4-BE49-F238E27FC236}">
                <a16:creationId xmlns:a16="http://schemas.microsoft.com/office/drawing/2014/main" id="{47D9D7DE-1FB7-4C90-AB02-5F36A4C21F06}"/>
              </a:ext>
            </a:extLst>
          </p:cNvPr>
          <p:cNvSpPr/>
          <p:nvPr/>
        </p:nvSpPr>
        <p:spPr>
          <a:xfrm>
            <a:off x="471637" y="1183601"/>
            <a:ext cx="7382577" cy="4524315"/>
          </a:xfrm>
          <a:prstGeom prst="rect">
            <a:avLst/>
          </a:prstGeom>
          <a:ln>
            <a:solidFill>
              <a:schemeClr val="tx1"/>
            </a:solidFill>
          </a:ln>
        </p:spPr>
        <p:txBody>
          <a:bodyPr wrap="square">
            <a:spAutoFit/>
          </a:bodyPr>
          <a:lstStyle/>
          <a:p>
            <a:pPr>
              <a:lnSpc>
                <a:spcPct val="150000"/>
              </a:lnSpc>
            </a:pP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转化为数据框</a:t>
            </a:r>
          </a:p>
          <a:p>
            <a:pPr>
              <a:lnSpc>
                <a:spcPct val="150000"/>
              </a:lnSpc>
            </a:pPr>
            <a:r>
              <a:rPr lang="en-US" altLang="zh-CN" sz="2000" dirty="0" err="1">
                <a:latin typeface="Times New Roman" panose="02020603050405020304" pitchFamily="18" charset="0"/>
                <a:cs typeface="Times New Roman" panose="02020603050405020304" pitchFamily="18" charset="0"/>
              </a:rPr>
              <a:t>role_counts$servant</a:t>
            </a:r>
            <a:r>
              <a:rPr lang="en-US" altLang="zh-CN" sz="2000" dirty="0">
                <a:latin typeface="Times New Roman" panose="02020603050405020304" pitchFamily="18" charset="0"/>
                <a:cs typeface="Times New Roman" panose="02020603050405020304" pitchFamily="18" charset="0"/>
              </a:rPr>
              <a:t>[1:7] &lt;- 1                         #</a:t>
            </a:r>
            <a:r>
              <a:rPr lang="zh-CN" altLang="en-US" sz="2000" dirty="0">
                <a:latin typeface="Times New Roman" panose="02020603050405020304" pitchFamily="18" charset="0"/>
                <a:cs typeface="Times New Roman" panose="02020603050405020304" pitchFamily="18" charset="0"/>
              </a:rPr>
              <a:t>添加列对是否为</a:t>
            </a:r>
            <a:r>
              <a:rPr lang="en-US" altLang="zh-CN" sz="2000" dirty="0">
                <a:latin typeface="Times New Roman" panose="02020603050405020304" pitchFamily="18" charset="0"/>
                <a:cs typeface="Times New Roman" panose="02020603050405020304" pitchFamily="18" charset="0"/>
              </a:rPr>
              <a:t>Servant</a:t>
            </a:r>
            <a:r>
              <a:rPr lang="zh-CN" altLang="en-US" sz="2000" dirty="0">
                <a:latin typeface="Times New Roman" panose="02020603050405020304" pitchFamily="18" charset="0"/>
                <a:cs typeface="Times New Roman" panose="02020603050405020304" pitchFamily="18" charset="0"/>
              </a:rPr>
              <a:t>做说明 </a:t>
            </a:r>
          </a:p>
          <a:p>
            <a:pPr>
              <a:lnSpc>
                <a:spcPct val="150000"/>
              </a:lnSpc>
            </a:pPr>
            <a:r>
              <a:rPr lang="en-US" altLang="zh-CN" sz="2000" dirty="0" err="1">
                <a:latin typeface="Times New Roman" panose="02020603050405020304" pitchFamily="18" charset="0"/>
                <a:cs typeface="Times New Roman" panose="02020603050405020304" pitchFamily="18" charset="0"/>
              </a:rPr>
              <a:t>role_counts$servant</a:t>
            </a:r>
            <a:r>
              <a:rPr lang="en-US" altLang="zh-CN" sz="2000" dirty="0">
                <a:latin typeface="Times New Roman" panose="02020603050405020304" pitchFamily="18" charset="0"/>
                <a:cs typeface="Times New Roman" panose="02020603050405020304" pitchFamily="18" charset="0"/>
              </a:rPr>
              <a:t>[8:14] &lt;- 0</a:t>
            </a:r>
          </a:p>
          <a:p>
            <a:pPr>
              <a:lnSpc>
                <a:spcPct val="150000"/>
              </a:lnSpc>
            </a:pPr>
            <a:r>
              <a:rPr lang="en-US" altLang="zh-CN" sz="2000" dirty="0" err="1">
                <a:latin typeface="Times New Roman" panose="02020603050405020304" pitchFamily="18" charset="0"/>
                <a:cs typeface="Times New Roman" panose="02020603050405020304" pitchFamily="18" charset="0"/>
              </a:rPr>
              <a:t>role_counts$servant</a:t>
            </a:r>
            <a:r>
              <a:rPr lang="en-US" altLang="zh-CN" sz="2000" dirty="0">
                <a:latin typeface="Times New Roman" panose="02020603050405020304" pitchFamily="18" charset="0"/>
                <a:cs typeface="Times New Roman" panose="02020603050405020304" pitchFamily="18" charset="0"/>
              </a:rPr>
              <a:t> &lt;- </a:t>
            </a:r>
            <a:r>
              <a:rPr lang="en-US" altLang="zh-CN" sz="2000" dirty="0" err="1">
                <a:latin typeface="Times New Roman" panose="02020603050405020304" pitchFamily="18" charset="0"/>
                <a:cs typeface="Times New Roman" panose="02020603050405020304" pitchFamily="18" charset="0"/>
              </a:rPr>
              <a:t>as.factor</a:t>
            </a:r>
            <a:r>
              <a:rPr lang="en-US" altLang="zh-CN" sz="2000" dirty="0">
                <a:latin typeface="Times New Roman" panose="02020603050405020304" pitchFamily="18" charset="0"/>
                <a:cs typeface="Times New Roman" panose="02020603050405020304" pitchFamily="18" charset="0"/>
              </a:rPr>
              <a:t>(</a:t>
            </a:r>
            <a:r>
              <a:rPr lang="en-US" altLang="zh-CN" sz="2000" dirty="0" err="1">
                <a:latin typeface="Times New Roman" panose="02020603050405020304" pitchFamily="18" charset="0"/>
                <a:cs typeface="Times New Roman" panose="02020603050405020304" pitchFamily="18" charset="0"/>
              </a:rPr>
              <a:t>role_counts$servant</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转化为因子型变量</a:t>
            </a:r>
          </a:p>
          <a:p>
            <a:pPr>
              <a:lnSpc>
                <a:spcPct val="150000"/>
              </a:lnSpc>
            </a:pPr>
            <a:r>
              <a:rPr lang="en-US" altLang="zh-CN" sz="2000" dirty="0" err="1">
                <a:latin typeface="Times New Roman" panose="02020603050405020304" pitchFamily="18" charset="0"/>
                <a:cs typeface="Times New Roman" panose="02020603050405020304" pitchFamily="18" charset="0"/>
              </a:rPr>
              <a:t>role_counts$servant</a:t>
            </a:r>
            <a:r>
              <a:rPr lang="en-US" altLang="zh-CN" sz="2000" dirty="0">
                <a:latin typeface="Times New Roman" panose="02020603050405020304" pitchFamily="18" charset="0"/>
                <a:cs typeface="Times New Roman" panose="02020603050405020304" pitchFamily="18" charset="0"/>
              </a:rPr>
              <a:t> &lt;- factor(</a:t>
            </a:r>
            <a:r>
              <a:rPr lang="en-US" altLang="zh-CN" sz="2000" dirty="0" err="1">
                <a:latin typeface="Times New Roman" panose="02020603050405020304" pitchFamily="18" charset="0"/>
                <a:cs typeface="Times New Roman" panose="02020603050405020304" pitchFamily="18" charset="0"/>
              </a:rPr>
              <a:t>role_counts$servant,levels</a:t>
            </a:r>
            <a:r>
              <a:rPr lang="en-US" altLang="zh-CN" sz="2000" dirty="0">
                <a:latin typeface="Times New Roman" panose="02020603050405020304" pitchFamily="18" charset="0"/>
                <a:cs typeface="Times New Roman" panose="02020603050405020304" pitchFamily="18" charset="0"/>
              </a:rPr>
              <a:t>=c("1","0"),labels=c("</a:t>
            </a:r>
            <a:r>
              <a:rPr lang="en-US" altLang="zh-CN" sz="2000" dirty="0" err="1">
                <a:latin typeface="Times New Roman" panose="02020603050405020304" pitchFamily="18" charset="0"/>
                <a:cs typeface="Times New Roman" panose="02020603050405020304" pitchFamily="18" charset="0"/>
              </a:rPr>
              <a:t>Servant","Master</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更改标签</a:t>
            </a:r>
          </a:p>
          <a:p>
            <a:endParaRPr lang="zh-CN" altLang="en-US" dirty="0"/>
          </a:p>
        </p:txBody>
      </p:sp>
    </p:spTree>
    <p:extLst>
      <p:ext uri="{BB962C8B-B14F-4D97-AF65-F5344CB8AC3E}">
        <p14:creationId xmlns:p14="http://schemas.microsoft.com/office/powerpoint/2010/main" val="21999635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2263322B-32EA-4151-9E24-630DB5FC3BB9}"/>
              </a:ext>
            </a:extLst>
          </p:cNvPr>
          <p:cNvSpPr>
            <a:spLocks noGrp="1"/>
          </p:cNvSpPr>
          <p:nvPr>
            <p:ph type="sldNum" sz="quarter" idx="12"/>
          </p:nvPr>
        </p:nvSpPr>
        <p:spPr/>
        <p:txBody>
          <a:bodyPr/>
          <a:lstStyle/>
          <a:p>
            <a:pPr>
              <a:defRPr/>
            </a:pPr>
            <a:fld id="{85011231-81E5-4BA8-9FA8-895B313E0088}" type="slidenum">
              <a:rPr lang="zh-CN" altLang="en-US" smtClean="0"/>
              <a:pPr>
                <a:defRPr/>
              </a:pPr>
              <a:t>58</a:t>
            </a:fld>
            <a:endParaRPr lang="zh-CN" altLang="en-US" dirty="0"/>
          </a:p>
        </p:txBody>
      </p:sp>
      <p:sp>
        <p:nvSpPr>
          <p:cNvPr id="6" name="矩形 5">
            <a:extLst>
              <a:ext uri="{FF2B5EF4-FFF2-40B4-BE49-F238E27FC236}">
                <a16:creationId xmlns:a16="http://schemas.microsoft.com/office/drawing/2014/main" id="{47D9D7DE-1FB7-4C90-AB02-5F36A4C21F06}"/>
              </a:ext>
            </a:extLst>
          </p:cNvPr>
          <p:cNvSpPr/>
          <p:nvPr/>
        </p:nvSpPr>
        <p:spPr>
          <a:xfrm>
            <a:off x="490888" y="1402070"/>
            <a:ext cx="8024462" cy="3552254"/>
          </a:xfrm>
          <a:prstGeom prst="rect">
            <a:avLst/>
          </a:prstGeom>
          <a:ln>
            <a:solidFill>
              <a:schemeClr val="tx1"/>
            </a:solidFill>
          </a:ln>
        </p:spPr>
        <p:txBody>
          <a:bodyPr wrap="square">
            <a:spAutoFit/>
          </a:bodyPr>
          <a:lstStyle/>
          <a:p>
            <a:endParaRPr lang="zh-CN" altLang="en-US" dirty="0"/>
          </a:p>
          <a:p>
            <a:pPr>
              <a:lnSpc>
                <a:spcPct val="150000"/>
              </a:lnSpc>
            </a:pPr>
            <a:r>
              <a:rPr lang="en-US" altLang="zh-CN" sz="2000" dirty="0" err="1">
                <a:latin typeface="Times New Roman" panose="02020603050405020304" pitchFamily="18" charset="0"/>
                <a:cs typeface="Times New Roman" panose="02020603050405020304" pitchFamily="18" charset="0"/>
              </a:rPr>
              <a:t>ggplot</a:t>
            </a:r>
            <a:r>
              <a:rPr lang="en-US" altLang="zh-CN" sz="2000" dirty="0">
                <a:latin typeface="Times New Roman" panose="02020603050405020304" pitchFamily="18" charset="0"/>
                <a:cs typeface="Times New Roman" panose="02020603050405020304" pitchFamily="18" charset="0"/>
              </a:rPr>
              <a:t>(</a:t>
            </a:r>
            <a:r>
              <a:rPr lang="en-US" altLang="zh-CN" sz="2000" dirty="0" err="1">
                <a:latin typeface="Times New Roman" panose="02020603050405020304" pitchFamily="18" charset="0"/>
                <a:cs typeface="Times New Roman" panose="02020603050405020304" pitchFamily="18" charset="0"/>
              </a:rPr>
              <a:t>role_counts</a:t>
            </a:r>
            <a:r>
              <a:rPr lang="en-US" altLang="zh-CN" sz="2000" dirty="0">
                <a:latin typeface="Times New Roman" panose="02020603050405020304" pitchFamily="18" charset="0"/>
                <a:cs typeface="Times New Roman" panose="02020603050405020304" pitchFamily="18" charset="0"/>
              </a:rPr>
              <a:t>, </a:t>
            </a:r>
            <a:r>
              <a:rPr lang="en-US" altLang="zh-CN" sz="2000" dirty="0" err="1">
                <a:latin typeface="Times New Roman" panose="02020603050405020304" pitchFamily="18" charset="0"/>
                <a:cs typeface="Times New Roman" panose="02020603050405020304" pitchFamily="18" charset="0"/>
              </a:rPr>
              <a:t>aes</a:t>
            </a:r>
            <a:r>
              <a:rPr lang="en-US" altLang="zh-CN" sz="2000" dirty="0">
                <a:latin typeface="Times New Roman" panose="02020603050405020304" pitchFamily="18" charset="0"/>
                <a:cs typeface="Times New Roman" panose="02020603050405020304" pitchFamily="18" charset="0"/>
              </a:rPr>
              <a:t>(x = </a:t>
            </a:r>
            <a:r>
              <a:rPr lang="en-US" altLang="zh-CN" sz="2000" dirty="0" err="1">
                <a:latin typeface="Times New Roman" panose="02020603050405020304" pitchFamily="18" charset="0"/>
                <a:cs typeface="Times New Roman" panose="02020603050405020304" pitchFamily="18" charset="0"/>
              </a:rPr>
              <a:t>role,y</a:t>
            </a:r>
            <a:r>
              <a:rPr lang="en-US" altLang="zh-CN" sz="2000" dirty="0">
                <a:latin typeface="Times New Roman" panose="02020603050405020304" pitchFamily="18" charset="0"/>
                <a:cs typeface="Times New Roman" panose="02020603050405020304" pitchFamily="18" charset="0"/>
              </a:rPr>
              <a:t>=</a:t>
            </a:r>
            <a:r>
              <a:rPr lang="en-US" altLang="zh-CN" sz="2000" dirty="0" err="1">
                <a:latin typeface="Times New Roman" panose="02020603050405020304" pitchFamily="18" charset="0"/>
                <a:cs typeface="Times New Roman" panose="02020603050405020304" pitchFamily="18" charset="0"/>
              </a:rPr>
              <a:t>count,fill</a:t>
            </a:r>
            <a:r>
              <a:rPr lang="en-US" altLang="zh-CN" sz="2000" dirty="0">
                <a:latin typeface="Times New Roman" panose="02020603050405020304" pitchFamily="18" charset="0"/>
                <a:cs typeface="Times New Roman" panose="02020603050405020304" pitchFamily="18" charset="0"/>
              </a:rPr>
              <a:t> = servant)) +</a:t>
            </a:r>
          </a:p>
          <a:p>
            <a:pPr>
              <a:lnSpc>
                <a:spcPct val="150000"/>
              </a:lnSpc>
            </a:pPr>
            <a:r>
              <a:rPr lang="en-US" altLang="zh-CN" sz="2000" dirty="0">
                <a:latin typeface="Times New Roman" panose="02020603050405020304" pitchFamily="18" charset="0"/>
                <a:cs typeface="Times New Roman" panose="02020603050405020304" pitchFamily="18" charset="0"/>
              </a:rPr>
              <a:t>  </a:t>
            </a:r>
            <a:r>
              <a:rPr lang="en-US" altLang="zh-CN" sz="2000" dirty="0" err="1">
                <a:latin typeface="Times New Roman" panose="02020603050405020304" pitchFamily="18" charset="0"/>
                <a:cs typeface="Times New Roman" panose="02020603050405020304" pitchFamily="18" charset="0"/>
              </a:rPr>
              <a:t>geom_bar</a:t>
            </a:r>
            <a:r>
              <a:rPr lang="en-US" altLang="zh-CN" sz="2000" dirty="0">
                <a:latin typeface="Times New Roman" panose="02020603050405020304" pitchFamily="18" charset="0"/>
                <a:cs typeface="Times New Roman" panose="02020603050405020304" pitchFamily="18" charset="0"/>
              </a:rPr>
              <a:t>(position="</a:t>
            </a:r>
            <a:r>
              <a:rPr lang="en-US" altLang="zh-CN" sz="2000" dirty="0" err="1">
                <a:latin typeface="Times New Roman" panose="02020603050405020304" pitchFamily="18" charset="0"/>
                <a:cs typeface="Times New Roman" panose="02020603050405020304" pitchFamily="18" charset="0"/>
              </a:rPr>
              <a:t>dodge",stat</a:t>
            </a:r>
            <a:r>
              <a:rPr lang="en-US" altLang="zh-CN" sz="2000" dirty="0">
                <a:latin typeface="Times New Roman" panose="02020603050405020304" pitchFamily="18" charset="0"/>
                <a:cs typeface="Times New Roman" panose="02020603050405020304" pitchFamily="18" charset="0"/>
              </a:rPr>
              <a:t> = "identity")+</a:t>
            </a:r>
          </a:p>
          <a:p>
            <a:pPr>
              <a:lnSpc>
                <a:spcPct val="150000"/>
              </a:lnSpc>
            </a:pPr>
            <a:r>
              <a:rPr lang="en-US" altLang="zh-CN" sz="2000" dirty="0">
                <a:latin typeface="Times New Roman" panose="02020603050405020304" pitchFamily="18" charset="0"/>
                <a:cs typeface="Times New Roman" panose="02020603050405020304" pitchFamily="18" charset="0"/>
              </a:rPr>
              <a:t>  labs(title="",x="</a:t>
            </a:r>
            <a:r>
              <a:rPr lang="zh-CN" altLang="en-US" sz="2000" dirty="0">
                <a:latin typeface="Times New Roman" panose="02020603050405020304" pitchFamily="18" charset="0"/>
                <a:cs typeface="Times New Roman" panose="02020603050405020304" pitchFamily="18" charset="0"/>
              </a:rPr>
              <a:t>阵营</a:t>
            </a:r>
            <a:r>
              <a:rPr lang="en-US" altLang="zh-CN" sz="2000" dirty="0">
                <a:latin typeface="Times New Roman" panose="02020603050405020304" pitchFamily="18" charset="0"/>
                <a:cs typeface="Times New Roman" panose="02020603050405020304" pitchFamily="18" charset="0"/>
              </a:rPr>
              <a:t>",y="</a:t>
            </a:r>
            <a:r>
              <a:rPr lang="zh-CN" altLang="en-US" sz="2000" dirty="0">
                <a:latin typeface="Times New Roman" panose="02020603050405020304" pitchFamily="18" charset="0"/>
                <a:cs typeface="Times New Roman" panose="02020603050405020304" pitchFamily="18" charset="0"/>
              </a:rPr>
              <a:t>次数</a:t>
            </a:r>
            <a:r>
              <a:rPr lang="en-US" altLang="zh-CN" sz="2000" dirty="0">
                <a:latin typeface="Times New Roman" panose="02020603050405020304" pitchFamily="18" charset="0"/>
                <a:cs typeface="Times New Roman" panose="02020603050405020304" pitchFamily="18" charset="0"/>
              </a:rPr>
              <a:t>",fill="")+</a:t>
            </a:r>
          </a:p>
          <a:p>
            <a:pPr>
              <a:lnSpc>
                <a:spcPct val="150000"/>
              </a:lnSpc>
            </a:pPr>
            <a:r>
              <a:rPr lang="en-US" altLang="zh-CN" sz="2000" dirty="0">
                <a:latin typeface="Times New Roman" panose="02020603050405020304" pitchFamily="18" charset="0"/>
                <a:cs typeface="Times New Roman" panose="02020603050405020304" pitchFamily="18" charset="0"/>
              </a:rPr>
              <a:t>  </a:t>
            </a:r>
            <a:r>
              <a:rPr lang="en-US" altLang="zh-CN" sz="2000" dirty="0" err="1">
                <a:latin typeface="Times New Roman" panose="02020603050405020304" pitchFamily="18" charset="0"/>
                <a:cs typeface="Times New Roman" panose="02020603050405020304" pitchFamily="18" charset="0"/>
              </a:rPr>
              <a:t>scale_fill_brewer</a:t>
            </a:r>
            <a:r>
              <a:rPr lang="en-US" altLang="zh-CN" sz="2000" dirty="0">
                <a:latin typeface="Times New Roman" panose="02020603050405020304" pitchFamily="18" charset="0"/>
                <a:cs typeface="Times New Roman" panose="02020603050405020304" pitchFamily="18" charset="0"/>
              </a:rPr>
              <a:t>(palette = "Oranges")+</a:t>
            </a:r>
          </a:p>
          <a:p>
            <a:pPr>
              <a:lnSpc>
                <a:spcPct val="150000"/>
              </a:lnSpc>
            </a:pPr>
            <a:r>
              <a:rPr lang="en-US" altLang="zh-CN" sz="2000" dirty="0">
                <a:latin typeface="Times New Roman" panose="02020603050405020304" pitchFamily="18" charset="0"/>
                <a:cs typeface="Times New Roman" panose="02020603050405020304" pitchFamily="18" charset="0"/>
              </a:rPr>
              <a:t>  theme(</a:t>
            </a:r>
            <a:r>
              <a:rPr lang="en-US" altLang="zh-CN" sz="2000" dirty="0" err="1">
                <a:latin typeface="Times New Roman" panose="02020603050405020304" pitchFamily="18" charset="0"/>
                <a:cs typeface="Times New Roman" panose="02020603050405020304" pitchFamily="18" charset="0"/>
              </a:rPr>
              <a:t>axis.text</a:t>
            </a:r>
            <a:r>
              <a:rPr lang="en-US" altLang="zh-CN" sz="2000" dirty="0">
                <a:latin typeface="Times New Roman" panose="02020603050405020304" pitchFamily="18" charset="0"/>
                <a:cs typeface="Times New Roman" panose="02020603050405020304" pitchFamily="18" charset="0"/>
              </a:rPr>
              <a:t>=</a:t>
            </a:r>
            <a:r>
              <a:rPr lang="en-US" altLang="zh-CN" sz="2000" dirty="0" err="1">
                <a:latin typeface="Times New Roman" panose="02020603050405020304" pitchFamily="18" charset="0"/>
                <a:cs typeface="Times New Roman" panose="02020603050405020304" pitchFamily="18" charset="0"/>
              </a:rPr>
              <a:t>element_text</a:t>
            </a:r>
            <a:r>
              <a:rPr lang="en-US" altLang="zh-CN" sz="2000" dirty="0">
                <a:latin typeface="Times New Roman" panose="02020603050405020304" pitchFamily="18" charset="0"/>
                <a:cs typeface="Times New Roman" panose="02020603050405020304" pitchFamily="18" charset="0"/>
              </a:rPr>
              <a:t>(size=12, family = "</a:t>
            </a:r>
            <a:r>
              <a:rPr lang="en-US" altLang="zh-CN" sz="2000" dirty="0" err="1">
                <a:latin typeface="Times New Roman" panose="02020603050405020304" pitchFamily="18" charset="0"/>
                <a:cs typeface="Times New Roman" panose="02020603050405020304" pitchFamily="18" charset="0"/>
              </a:rPr>
              <a:t>wqy-microhei</a:t>
            </a:r>
            <a:r>
              <a:rPr lang="en-US" altLang="zh-CN" sz="2000" dirty="0">
                <a:latin typeface="Times New Roman" panose="02020603050405020304" pitchFamily="18" charset="0"/>
                <a:cs typeface="Times New Roman" panose="02020603050405020304" pitchFamily="18" charset="0"/>
              </a:rPr>
              <a:t>"),</a:t>
            </a:r>
          </a:p>
          <a:p>
            <a:pPr>
              <a:lnSpc>
                <a:spcPct val="150000"/>
              </a:lnSpc>
            </a:pPr>
            <a:r>
              <a:rPr lang="en-US" altLang="zh-CN" sz="2000" dirty="0">
                <a:latin typeface="Times New Roman" panose="02020603050405020304" pitchFamily="18" charset="0"/>
                <a:cs typeface="Times New Roman" panose="02020603050405020304" pitchFamily="18" charset="0"/>
              </a:rPr>
              <a:t>        </a:t>
            </a:r>
            <a:r>
              <a:rPr lang="en-US" altLang="zh-CN" sz="2000" dirty="0" err="1">
                <a:latin typeface="Times New Roman" panose="02020603050405020304" pitchFamily="18" charset="0"/>
                <a:cs typeface="Times New Roman" panose="02020603050405020304" pitchFamily="18" charset="0"/>
              </a:rPr>
              <a:t>axis.title</a:t>
            </a:r>
            <a:r>
              <a:rPr lang="en-US" altLang="zh-CN" sz="2000" dirty="0">
                <a:latin typeface="Times New Roman" panose="02020603050405020304" pitchFamily="18" charset="0"/>
                <a:cs typeface="Times New Roman" panose="02020603050405020304" pitchFamily="18" charset="0"/>
              </a:rPr>
              <a:t>=</a:t>
            </a:r>
            <a:r>
              <a:rPr lang="en-US" altLang="zh-CN" sz="2000" dirty="0" err="1">
                <a:latin typeface="Times New Roman" panose="02020603050405020304" pitchFamily="18" charset="0"/>
                <a:cs typeface="Times New Roman" panose="02020603050405020304" pitchFamily="18" charset="0"/>
              </a:rPr>
              <a:t>element_text</a:t>
            </a:r>
            <a:r>
              <a:rPr lang="en-US" altLang="zh-CN" sz="2000" dirty="0">
                <a:latin typeface="Times New Roman" panose="02020603050405020304" pitchFamily="18" charset="0"/>
                <a:cs typeface="Times New Roman" panose="02020603050405020304" pitchFamily="18" charset="0"/>
              </a:rPr>
              <a:t>(size=20,face="bold"),</a:t>
            </a:r>
          </a:p>
          <a:p>
            <a:pPr>
              <a:lnSpc>
                <a:spcPct val="150000"/>
              </a:lnSpc>
            </a:pPr>
            <a:r>
              <a:rPr lang="en-US" altLang="zh-CN" sz="2000" dirty="0">
                <a:latin typeface="Times New Roman" panose="02020603050405020304" pitchFamily="18" charset="0"/>
                <a:cs typeface="Times New Roman" panose="02020603050405020304" pitchFamily="18" charset="0"/>
              </a:rPr>
              <a:t>        </a:t>
            </a:r>
            <a:r>
              <a:rPr lang="en-US" altLang="zh-CN" sz="2000" dirty="0" err="1">
                <a:latin typeface="Times New Roman" panose="02020603050405020304" pitchFamily="18" charset="0"/>
                <a:cs typeface="Times New Roman" panose="02020603050405020304" pitchFamily="18" charset="0"/>
              </a:rPr>
              <a:t>axis.title.x</a:t>
            </a:r>
            <a:r>
              <a:rPr lang="en-US" altLang="zh-CN" sz="2000" dirty="0">
                <a:latin typeface="Times New Roman" panose="02020603050405020304" pitchFamily="18" charset="0"/>
                <a:cs typeface="Times New Roman" panose="02020603050405020304" pitchFamily="18" charset="0"/>
              </a:rPr>
              <a:t> = </a:t>
            </a:r>
            <a:r>
              <a:rPr lang="en-US" altLang="zh-CN" sz="2000" dirty="0" err="1">
                <a:latin typeface="Times New Roman" panose="02020603050405020304" pitchFamily="18" charset="0"/>
                <a:cs typeface="Times New Roman" panose="02020603050405020304" pitchFamily="18" charset="0"/>
              </a:rPr>
              <a:t>element_text</a:t>
            </a:r>
            <a:r>
              <a:rPr lang="en-US" altLang="zh-CN" sz="2000" dirty="0">
                <a:latin typeface="Times New Roman" panose="02020603050405020304" pitchFamily="18" charset="0"/>
                <a:cs typeface="Times New Roman" panose="02020603050405020304" pitchFamily="18" charset="0"/>
              </a:rPr>
              <a:t>(</a:t>
            </a:r>
            <a:r>
              <a:rPr lang="en-US" altLang="zh-CN" sz="2000" dirty="0" err="1">
                <a:latin typeface="Times New Roman" panose="02020603050405020304" pitchFamily="18" charset="0"/>
                <a:cs typeface="Times New Roman" panose="02020603050405020304" pitchFamily="18" charset="0"/>
              </a:rPr>
              <a:t>vjust</a:t>
            </a:r>
            <a:r>
              <a:rPr lang="en-US" altLang="zh-CN" sz="2000" dirty="0">
                <a:latin typeface="Times New Roman" panose="02020603050405020304" pitchFamily="18" charset="0"/>
                <a:cs typeface="Times New Roman" panose="02020603050405020304" pitchFamily="18" charset="0"/>
              </a:rPr>
              <a:t>=-2))        #</a:t>
            </a:r>
            <a:r>
              <a:rPr lang="zh-CN" altLang="en-US" sz="2000" dirty="0">
                <a:latin typeface="Times New Roman" panose="02020603050405020304" pitchFamily="18" charset="0"/>
                <a:cs typeface="Times New Roman" panose="02020603050405020304" pitchFamily="18" charset="0"/>
              </a:rPr>
              <a:t>绘制条形图</a:t>
            </a:r>
          </a:p>
        </p:txBody>
      </p:sp>
    </p:spTree>
    <p:extLst>
      <p:ext uri="{BB962C8B-B14F-4D97-AF65-F5344CB8AC3E}">
        <p14:creationId xmlns:p14="http://schemas.microsoft.com/office/powerpoint/2010/main" val="16755716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349165-B55D-4455-B094-7E448BABBE2C}"/>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12113BDA-5F0B-4F76-9A96-8834F890FAD3}"/>
              </a:ext>
            </a:extLst>
          </p:cNvPr>
          <p:cNvSpPr>
            <a:spLocks noGrp="1"/>
          </p:cNvSpPr>
          <p:nvPr>
            <p:ph idx="1"/>
          </p:nvPr>
        </p:nvSpPr>
        <p:spPr/>
        <p:txBody>
          <a:bodyPr/>
          <a:lstStyle/>
          <a:p>
            <a:endParaRPr lang="zh-CN" altLang="en-US"/>
          </a:p>
        </p:txBody>
      </p:sp>
      <p:sp>
        <p:nvSpPr>
          <p:cNvPr id="4" name="灯片编号占位符 3">
            <a:extLst>
              <a:ext uri="{FF2B5EF4-FFF2-40B4-BE49-F238E27FC236}">
                <a16:creationId xmlns:a16="http://schemas.microsoft.com/office/drawing/2014/main" id="{2263322B-32EA-4151-9E24-630DB5FC3BB9}"/>
              </a:ext>
            </a:extLst>
          </p:cNvPr>
          <p:cNvSpPr>
            <a:spLocks noGrp="1"/>
          </p:cNvSpPr>
          <p:nvPr>
            <p:ph type="sldNum" sz="quarter" idx="12"/>
          </p:nvPr>
        </p:nvSpPr>
        <p:spPr/>
        <p:txBody>
          <a:bodyPr/>
          <a:lstStyle/>
          <a:p>
            <a:pPr>
              <a:defRPr/>
            </a:pPr>
            <a:fld id="{85011231-81E5-4BA8-9FA8-895B313E0088}" type="slidenum">
              <a:rPr lang="zh-CN" altLang="en-US" smtClean="0"/>
              <a:pPr>
                <a:defRPr/>
              </a:pPr>
              <a:t>59</a:t>
            </a:fld>
            <a:endParaRPr lang="zh-CN" altLang="en-US" dirty="0"/>
          </a:p>
        </p:txBody>
      </p:sp>
      <p:pic>
        <p:nvPicPr>
          <p:cNvPr id="5" name="图片 4">
            <a:extLst>
              <a:ext uri="{FF2B5EF4-FFF2-40B4-BE49-F238E27FC236}">
                <a16:creationId xmlns:a16="http://schemas.microsoft.com/office/drawing/2014/main" id="{DD7EEA6D-13F4-4E37-91D0-FA7AB3DADD92}"/>
              </a:ext>
            </a:extLst>
          </p:cNvPr>
          <p:cNvPicPr>
            <a:picLocks noChangeAspect="1"/>
          </p:cNvPicPr>
          <p:nvPr/>
        </p:nvPicPr>
        <p:blipFill>
          <a:blip r:embed="rId2"/>
          <a:stretch>
            <a:fillRect/>
          </a:stretch>
        </p:blipFill>
        <p:spPr>
          <a:xfrm>
            <a:off x="1126948" y="1338463"/>
            <a:ext cx="6890104" cy="4546834"/>
          </a:xfrm>
          <a:prstGeom prst="rect">
            <a:avLst/>
          </a:prstGeom>
        </p:spPr>
      </p:pic>
    </p:spTree>
    <p:extLst>
      <p:ext uri="{BB962C8B-B14F-4D97-AF65-F5344CB8AC3E}">
        <p14:creationId xmlns:p14="http://schemas.microsoft.com/office/powerpoint/2010/main" val="3914917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E331E649-D05D-4ADB-ADD4-2C048F37319F}" type="slidenum">
              <a:rPr lang="zh-CN" altLang="en-US" smtClean="0">
                <a:solidFill>
                  <a:srgbClr val="BFE7F7">
                    <a:lumMod val="75000"/>
                  </a:srgbClr>
                </a:solidFill>
              </a:rPr>
              <a:pPr>
                <a:defRPr/>
              </a:pPr>
              <a:t>6</a:t>
            </a:fld>
            <a:endParaRPr lang="zh-CN" altLang="en-US" dirty="0">
              <a:solidFill>
                <a:srgbClr val="BFE7F7">
                  <a:lumMod val="75000"/>
                </a:srgbClr>
              </a:solidFill>
            </a:endParaRPr>
          </a:p>
        </p:txBody>
      </p:sp>
      <p:sp>
        <p:nvSpPr>
          <p:cNvPr id="4" name="TextBox 3"/>
          <p:cNvSpPr txBox="1"/>
          <p:nvPr/>
        </p:nvSpPr>
        <p:spPr>
          <a:xfrm>
            <a:off x="2722563" y="663079"/>
            <a:ext cx="5040560" cy="461665"/>
          </a:xfrm>
          <a:prstGeom prst="rect">
            <a:avLst/>
          </a:prstGeom>
          <a:noFill/>
        </p:spPr>
        <p:txBody>
          <a:bodyPr wrap="square" rtlCol="0">
            <a:spAutoFit/>
          </a:bodyPr>
          <a:lstStyle/>
          <a:p>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垃圾邮件过滤</a:t>
            </a:r>
          </a:p>
        </p:txBody>
      </p:sp>
      <p:sp>
        <p:nvSpPr>
          <p:cNvPr id="5" name="AutoShape 14"/>
          <p:cNvSpPr>
            <a:spLocks noChangeArrowheads="1"/>
          </p:cNvSpPr>
          <p:nvPr/>
        </p:nvSpPr>
        <p:spPr bwMode="auto">
          <a:xfrm>
            <a:off x="444500" y="1772816"/>
            <a:ext cx="8087940" cy="1656184"/>
          </a:xfrm>
          <a:prstGeom prst="roundRect">
            <a:avLst>
              <a:gd name="adj" fmla="val 16667"/>
            </a:avLst>
          </a:prstGeom>
          <a:gradFill rotWithShape="1">
            <a:gsLst>
              <a:gs pos="0">
                <a:srgbClr val="E9E4C1"/>
              </a:gs>
              <a:gs pos="100000">
                <a:schemeClr val="bg1"/>
              </a:gs>
            </a:gsLst>
            <a:lin ang="5400000" scaled="1"/>
          </a:gradFill>
          <a:ln w="9525" algn="ctr">
            <a:solidFill>
              <a:srgbClr val="808000"/>
            </a:solidFill>
            <a:round/>
            <a:headEnd/>
            <a:tailEnd/>
          </a:ln>
        </p:spPr>
        <p:txBody>
          <a:bodyPr wrap="none" lIns="2520000" anchor="ctr"/>
          <a:lstStyle/>
          <a:p>
            <a:pPr marL="285750" indent="-285750">
              <a:lnSpc>
                <a:spcPct val="150000"/>
              </a:lnSpc>
              <a:buClr>
                <a:srgbClr val="808000"/>
              </a:buClr>
              <a:buSzPct val="75000"/>
              <a:buFont typeface="Wingdings" pitchFamily="2" charset="2"/>
              <a:buChar char="l"/>
            </a:pPr>
            <a:r>
              <a:rPr lang="zh-CN" altLang="en-US" dirty="0">
                <a:solidFill>
                  <a:srgbClr val="000000"/>
                </a:solidFill>
                <a:latin typeface="微软雅黑" pitchFamily="34" charset="-122"/>
                <a:ea typeface="微软雅黑" pitchFamily="34" charset="-122"/>
              </a:rPr>
              <a:t>商家利用电子邮件传播大量广告</a:t>
            </a:r>
            <a:endParaRPr lang="en-US" altLang="zh-CN" dirty="0">
              <a:solidFill>
                <a:srgbClr val="000000"/>
              </a:solidFill>
              <a:latin typeface="微软雅黑" pitchFamily="34" charset="-122"/>
              <a:ea typeface="微软雅黑" pitchFamily="34" charset="-122"/>
            </a:endParaRPr>
          </a:p>
          <a:p>
            <a:pPr marL="285750" indent="-285750">
              <a:lnSpc>
                <a:spcPct val="150000"/>
              </a:lnSpc>
              <a:buClr>
                <a:srgbClr val="808000"/>
              </a:buClr>
              <a:buSzPct val="75000"/>
              <a:buFont typeface="Wingdings" pitchFamily="2" charset="2"/>
              <a:buChar char="l"/>
            </a:pPr>
            <a:r>
              <a:rPr lang="zh-CN" altLang="en-US" dirty="0">
                <a:solidFill>
                  <a:srgbClr val="000000"/>
                </a:solidFill>
                <a:latin typeface="微软雅黑" pitchFamily="34" charset="-122"/>
                <a:ea typeface="微软雅黑" pitchFamily="34" charset="-122"/>
              </a:rPr>
              <a:t>垃圾邮件持续攀升</a:t>
            </a:r>
            <a:endParaRPr lang="en-US" altLang="zh-CN" dirty="0">
              <a:solidFill>
                <a:srgbClr val="000000"/>
              </a:solidFill>
              <a:latin typeface="微软雅黑" pitchFamily="34" charset="-122"/>
              <a:ea typeface="微软雅黑" pitchFamily="34" charset="-122"/>
            </a:endParaRPr>
          </a:p>
          <a:p>
            <a:pPr marL="285750" indent="-285750">
              <a:lnSpc>
                <a:spcPct val="150000"/>
              </a:lnSpc>
              <a:buClr>
                <a:srgbClr val="808000"/>
              </a:buClr>
              <a:buSzPct val="75000"/>
              <a:buFont typeface="Wingdings" pitchFamily="2" charset="2"/>
              <a:buChar char="l"/>
            </a:pPr>
            <a:r>
              <a:rPr lang="zh-CN" altLang="en-US" dirty="0">
                <a:solidFill>
                  <a:srgbClr val="000000"/>
                </a:solidFill>
                <a:latin typeface="微软雅黑" pitchFamily="34" charset="-122"/>
                <a:ea typeface="微软雅黑" pitchFamily="34" charset="-122"/>
              </a:rPr>
              <a:t>逐一查看邮件浪费时间</a:t>
            </a:r>
            <a:endParaRPr lang="en-US" altLang="zh-CN" dirty="0">
              <a:solidFill>
                <a:srgbClr val="000000"/>
              </a:solidFill>
              <a:latin typeface="微软雅黑" pitchFamily="34" charset="-122"/>
              <a:ea typeface="微软雅黑" pitchFamily="34" charset="-122"/>
            </a:endParaRPr>
          </a:p>
        </p:txBody>
      </p:sp>
      <p:sp>
        <p:nvSpPr>
          <p:cNvPr id="6" name="AutoShape 15"/>
          <p:cNvSpPr>
            <a:spLocks noChangeArrowheads="1"/>
          </p:cNvSpPr>
          <p:nvPr/>
        </p:nvSpPr>
        <p:spPr bwMode="auto">
          <a:xfrm>
            <a:off x="520700" y="1872779"/>
            <a:ext cx="2298700" cy="1467321"/>
          </a:xfrm>
          <a:prstGeom prst="roundRect">
            <a:avLst>
              <a:gd name="adj" fmla="val 14051"/>
            </a:avLst>
          </a:prstGeom>
          <a:gradFill rotWithShape="1">
            <a:gsLst>
              <a:gs pos="0">
                <a:srgbClr val="808000"/>
              </a:gs>
              <a:gs pos="100000">
                <a:schemeClr val="bg1"/>
              </a:gs>
            </a:gsLst>
            <a:lin ang="5400000" scaled="1"/>
          </a:gradFill>
          <a:ln w="9525" algn="ctr">
            <a:solidFill>
              <a:srgbClr val="808000"/>
            </a:solidFill>
            <a:round/>
            <a:headEnd/>
            <a:tailEnd/>
          </a:ln>
        </p:spPr>
        <p:txBody>
          <a:bodyPr wrap="none"/>
          <a:lstStyle/>
          <a:p>
            <a:pPr fontAlgn="t">
              <a:lnSpc>
                <a:spcPct val="150000"/>
              </a:lnSpc>
            </a:pPr>
            <a:r>
              <a:rPr lang="zh-CN" altLang="en-US" sz="2400" b="1" dirty="0">
                <a:solidFill>
                  <a:srgbClr val="FFFFFF"/>
                </a:solidFill>
                <a:latin typeface="微软雅黑" pitchFamily="34" charset="-122"/>
                <a:ea typeface="微软雅黑" pitchFamily="34" charset="-122"/>
              </a:rPr>
              <a:t>面临的问题</a:t>
            </a:r>
          </a:p>
        </p:txBody>
      </p:sp>
      <p:sp>
        <p:nvSpPr>
          <p:cNvPr id="7" name="AutoShape 24"/>
          <p:cNvSpPr>
            <a:spLocks noChangeArrowheads="1"/>
          </p:cNvSpPr>
          <p:nvPr/>
        </p:nvSpPr>
        <p:spPr bwMode="auto">
          <a:xfrm>
            <a:off x="444500" y="3861048"/>
            <a:ext cx="8087940" cy="1944216"/>
          </a:xfrm>
          <a:prstGeom prst="roundRect">
            <a:avLst>
              <a:gd name="adj" fmla="val 16667"/>
            </a:avLst>
          </a:prstGeom>
          <a:gradFill rotWithShape="1">
            <a:gsLst>
              <a:gs pos="0">
                <a:srgbClr val="D4E1C9"/>
              </a:gs>
              <a:gs pos="100000">
                <a:schemeClr val="bg1"/>
              </a:gs>
            </a:gsLst>
            <a:lin ang="5400000" scaled="1"/>
          </a:gradFill>
          <a:ln w="9525" algn="ctr">
            <a:solidFill>
              <a:srgbClr val="336600"/>
            </a:solidFill>
            <a:round/>
            <a:headEnd/>
            <a:tailEnd/>
          </a:ln>
        </p:spPr>
        <p:txBody>
          <a:bodyPr wrap="none" lIns="2520000" anchor="ctr"/>
          <a:lstStyle/>
          <a:p>
            <a:pPr marL="355600" indent="-355600">
              <a:lnSpc>
                <a:spcPct val="150000"/>
              </a:lnSpc>
              <a:buClr>
                <a:srgbClr val="336600"/>
              </a:buClr>
              <a:buSzPct val="75000"/>
              <a:buFont typeface="Wingdings" pitchFamily="2" charset="2"/>
              <a:buChar char="l"/>
            </a:pPr>
            <a:r>
              <a:rPr lang="zh-CN" altLang="en-US" dirty="0">
                <a:solidFill>
                  <a:srgbClr val="000000"/>
                </a:solidFill>
                <a:latin typeface="微软雅黑" pitchFamily="34" charset="-122"/>
                <a:ea typeface="微软雅黑" pitchFamily="34" charset="-122"/>
              </a:rPr>
              <a:t>对垃圾邮件进行过滤</a:t>
            </a:r>
            <a:endParaRPr lang="en-US" altLang="zh-CN" dirty="0">
              <a:solidFill>
                <a:srgbClr val="000000"/>
              </a:solidFill>
              <a:latin typeface="微软雅黑" pitchFamily="34" charset="-122"/>
              <a:ea typeface="微软雅黑" pitchFamily="34" charset="-122"/>
            </a:endParaRPr>
          </a:p>
          <a:p>
            <a:pPr marL="355600" indent="-355600">
              <a:lnSpc>
                <a:spcPct val="150000"/>
              </a:lnSpc>
              <a:buClr>
                <a:srgbClr val="336600"/>
              </a:buClr>
              <a:buSzPct val="75000"/>
              <a:buFont typeface="Wingdings" pitchFamily="2" charset="2"/>
              <a:buChar char="l"/>
            </a:pPr>
            <a:r>
              <a:rPr lang="zh-CN" altLang="en-US" dirty="0">
                <a:solidFill>
                  <a:srgbClr val="000000"/>
                </a:solidFill>
                <a:latin typeface="微软雅黑" pitchFamily="34" charset="-122"/>
                <a:ea typeface="微软雅黑" pitchFamily="34" charset="-122"/>
              </a:rPr>
              <a:t>对邮件进行归类</a:t>
            </a:r>
            <a:endParaRPr lang="en-US" altLang="zh-CN" dirty="0">
              <a:solidFill>
                <a:srgbClr val="000000"/>
              </a:solidFill>
              <a:latin typeface="微软雅黑" pitchFamily="34" charset="-122"/>
              <a:ea typeface="微软雅黑" pitchFamily="34" charset="-122"/>
            </a:endParaRPr>
          </a:p>
          <a:p>
            <a:pPr marL="355600" indent="-355600">
              <a:lnSpc>
                <a:spcPct val="150000"/>
              </a:lnSpc>
              <a:buClr>
                <a:srgbClr val="336600"/>
              </a:buClr>
              <a:buSzPct val="75000"/>
              <a:buFont typeface="Wingdings" pitchFamily="2" charset="2"/>
              <a:buChar char="l"/>
            </a:pPr>
            <a:r>
              <a:rPr lang="zh-CN" altLang="en-US" dirty="0">
                <a:solidFill>
                  <a:srgbClr val="000000"/>
                </a:solidFill>
                <a:latin typeface="微软雅黑" pitchFamily="34" charset="-122"/>
                <a:ea typeface="微软雅黑" pitchFamily="34" charset="-122"/>
              </a:rPr>
              <a:t>邮件自动回复</a:t>
            </a:r>
            <a:endParaRPr lang="en-US" altLang="zh-CN" dirty="0">
              <a:solidFill>
                <a:srgbClr val="000000"/>
              </a:solidFill>
              <a:latin typeface="微软雅黑" pitchFamily="34" charset="-122"/>
              <a:ea typeface="微软雅黑" pitchFamily="34" charset="-122"/>
            </a:endParaRPr>
          </a:p>
        </p:txBody>
      </p:sp>
      <p:sp>
        <p:nvSpPr>
          <p:cNvPr id="8" name="AutoShape 25"/>
          <p:cNvSpPr>
            <a:spLocks noChangeArrowheads="1"/>
          </p:cNvSpPr>
          <p:nvPr/>
        </p:nvSpPr>
        <p:spPr bwMode="auto">
          <a:xfrm>
            <a:off x="520700" y="4035619"/>
            <a:ext cx="2311400" cy="1487516"/>
          </a:xfrm>
          <a:prstGeom prst="roundRect">
            <a:avLst>
              <a:gd name="adj" fmla="val 14051"/>
            </a:avLst>
          </a:prstGeom>
          <a:gradFill rotWithShape="1">
            <a:gsLst>
              <a:gs pos="0">
                <a:srgbClr val="336600"/>
              </a:gs>
              <a:gs pos="100000">
                <a:schemeClr val="bg1"/>
              </a:gs>
            </a:gsLst>
            <a:lin ang="5400000" scaled="1"/>
          </a:gradFill>
          <a:ln w="9525" algn="ctr">
            <a:solidFill>
              <a:srgbClr val="336600"/>
            </a:solidFill>
            <a:round/>
            <a:headEnd/>
            <a:tailEnd/>
          </a:ln>
        </p:spPr>
        <p:txBody>
          <a:bodyPr wrap="none"/>
          <a:lstStyle/>
          <a:p>
            <a:pPr fontAlgn="t">
              <a:lnSpc>
                <a:spcPct val="150000"/>
              </a:lnSpc>
            </a:pPr>
            <a:r>
              <a:rPr lang="zh-CN" altLang="en-US" sz="2400" b="1" dirty="0">
                <a:solidFill>
                  <a:srgbClr val="FFFFFF"/>
                </a:solidFill>
                <a:latin typeface="微软雅黑" pitchFamily="34" charset="-122"/>
                <a:ea typeface="微软雅黑" pitchFamily="34" charset="-122"/>
              </a:rPr>
              <a:t>关键需求</a:t>
            </a:r>
            <a:endParaRPr lang="en-US" altLang="zh-CN" sz="2400" b="1" dirty="0">
              <a:solidFill>
                <a:srgbClr val="FFFFFF"/>
              </a:solidFill>
              <a:latin typeface="微软雅黑" pitchFamily="34" charset="-122"/>
              <a:ea typeface="微软雅黑" pitchFamily="34" charset="-122"/>
            </a:endParaRPr>
          </a:p>
        </p:txBody>
      </p:sp>
      <p:pic>
        <p:nvPicPr>
          <p:cNvPr id="9" name="Picture 28" descr="01章_05-1"/>
          <p:cNvPicPr>
            <a:picLocks noChangeAspect="1" noChangeArrowheads="1"/>
          </p:cNvPicPr>
          <p:nvPr/>
        </p:nvPicPr>
        <p:blipFill>
          <a:blip r:embed="rId2"/>
          <a:srcRect/>
          <a:stretch>
            <a:fillRect/>
          </a:stretch>
        </p:blipFill>
        <p:spPr bwMode="auto">
          <a:xfrm>
            <a:off x="1643063" y="2600907"/>
            <a:ext cx="1116012" cy="664581"/>
          </a:xfrm>
          <a:prstGeom prst="rect">
            <a:avLst/>
          </a:prstGeom>
          <a:noFill/>
          <a:ln w="9525">
            <a:noFill/>
            <a:miter lim="800000"/>
            <a:headEnd/>
            <a:tailEnd/>
          </a:ln>
        </p:spPr>
      </p:pic>
      <p:pic>
        <p:nvPicPr>
          <p:cNvPr id="10" name="Picture 29" descr="01章_05-2"/>
          <p:cNvPicPr>
            <a:picLocks noChangeAspect="1" noChangeArrowheads="1"/>
          </p:cNvPicPr>
          <p:nvPr/>
        </p:nvPicPr>
        <p:blipFill>
          <a:blip r:embed="rId3"/>
          <a:srcRect/>
          <a:stretch>
            <a:fillRect/>
          </a:stretch>
        </p:blipFill>
        <p:spPr bwMode="auto">
          <a:xfrm>
            <a:off x="1722438" y="4653136"/>
            <a:ext cx="1000125" cy="1008112"/>
          </a:xfrm>
          <a:prstGeom prst="rect">
            <a:avLst/>
          </a:prstGeom>
          <a:noFill/>
          <a:ln w="9525">
            <a:noFill/>
            <a:miter lim="800000"/>
            <a:headEnd/>
            <a:tailEnd/>
          </a:ln>
        </p:spPr>
      </p:pic>
      <p:sp>
        <p:nvSpPr>
          <p:cNvPr id="11" name="TextBox 2"/>
          <p:cNvSpPr txBox="1"/>
          <p:nvPr/>
        </p:nvSpPr>
        <p:spPr>
          <a:xfrm>
            <a:off x="224515" y="601524"/>
            <a:ext cx="3823773" cy="523220"/>
          </a:xfrm>
          <a:prstGeom prst="rect">
            <a:avLst/>
          </a:prstGeom>
          <a:noFill/>
        </p:spPr>
        <p:txBody>
          <a:bodyPr wrap="square" rtlCol="0">
            <a:spAutoFit/>
          </a:bodyPr>
          <a:lstStyle/>
          <a:p>
            <a:r>
              <a:rPr lang="zh-CN" altLang="en-US" sz="2800" dirty="0">
                <a:latin typeface="微软雅黑" pitchFamily="34" charset="-122"/>
                <a:ea typeface="微软雅黑" pitchFamily="34" charset="-122"/>
              </a:rPr>
              <a:t>文本挖掘的应用</a:t>
            </a:r>
          </a:p>
        </p:txBody>
      </p:sp>
    </p:spTree>
    <p:extLst>
      <p:ext uri="{BB962C8B-B14F-4D97-AF65-F5344CB8AC3E}">
        <p14:creationId xmlns:p14="http://schemas.microsoft.com/office/powerpoint/2010/main" val="37952161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12113BDA-5F0B-4F76-9A96-8834F890FAD3}"/>
              </a:ext>
            </a:extLst>
          </p:cNvPr>
          <p:cNvSpPr>
            <a:spLocks noGrp="1"/>
          </p:cNvSpPr>
          <p:nvPr>
            <p:ph idx="1"/>
          </p:nvPr>
        </p:nvSpPr>
        <p:spPr>
          <a:xfrm>
            <a:off x="275824" y="1136098"/>
            <a:ext cx="8592352" cy="5922579"/>
          </a:xfrm>
          <a:ln>
            <a:solidFill>
              <a:schemeClr val="tx1"/>
            </a:solidFill>
          </a:ln>
        </p:spPr>
        <p:txBody>
          <a:bodyPr>
            <a:normAutofit fontScale="62500" lnSpcReduction="20000"/>
          </a:bodyPr>
          <a:lstStyle/>
          <a:p>
            <a:pPr marL="0" indent="0">
              <a:lnSpc>
                <a:spcPct val="170000"/>
              </a:lnSpc>
              <a:spcBef>
                <a:spcPts val="0"/>
              </a:spcBef>
              <a:buNone/>
            </a:pPr>
            <a:r>
              <a:rPr lang="zh-CN" altLang="en-US" sz="2900" dirty="0">
                <a:latin typeface="Times New Roman" panose="02020603050405020304" pitchFamily="18" charset="0"/>
                <a:ea typeface="微软雅黑" panose="020B0503020204020204" pitchFamily="34" charset="-122"/>
                <a:cs typeface="Times New Roman" panose="02020603050405020304" pitchFamily="18" charset="0"/>
              </a:rPr>
              <a:t>出场密度</a:t>
            </a:r>
          </a:p>
          <a:p>
            <a:pPr marL="0" indent="0">
              <a:lnSpc>
                <a:spcPct val="170000"/>
              </a:lnSpc>
              <a:spcBef>
                <a:spcPts val="0"/>
              </a:spcBef>
              <a:buNone/>
            </a:pPr>
            <a:r>
              <a:rPr lang="en-US" altLang="zh-CN" sz="2900" dirty="0">
                <a:latin typeface="Times New Roman" panose="02020603050405020304" pitchFamily="18" charset="0"/>
                <a:ea typeface="微软雅黑" panose="020B0503020204020204" pitchFamily="34" charset="-122"/>
                <a:cs typeface="Times New Roman" panose="02020603050405020304" pitchFamily="18" charset="0"/>
              </a:rPr>
              <a:t>role1 = paste0("(", </a:t>
            </a:r>
            <a:r>
              <a:rPr lang="en-US" altLang="zh-CN" sz="2900" dirty="0" err="1">
                <a:latin typeface="Times New Roman" panose="02020603050405020304" pitchFamily="18" charset="0"/>
                <a:ea typeface="微软雅黑" panose="020B0503020204020204" pitchFamily="34" charset="-122"/>
                <a:cs typeface="Times New Roman" panose="02020603050405020304" pitchFamily="18" charset="0"/>
              </a:rPr>
              <a:t>gsub</a:t>
            </a:r>
            <a:r>
              <a:rPr lang="en-US" altLang="zh-CN" sz="2900" dirty="0">
                <a:latin typeface="Times New Roman" panose="02020603050405020304" pitchFamily="18" charset="0"/>
                <a:ea typeface="微软雅黑" panose="020B0503020204020204" pitchFamily="34" charset="-122"/>
                <a:cs typeface="Times New Roman" panose="02020603050405020304" pitchFamily="18" charset="0"/>
              </a:rPr>
              <a:t>(" ", ")|(", role), ")")    #</a:t>
            </a:r>
            <a:r>
              <a:rPr lang="zh-CN" altLang="en-US" sz="2900" dirty="0">
                <a:latin typeface="Times New Roman" panose="02020603050405020304" pitchFamily="18" charset="0"/>
                <a:ea typeface="微软雅黑" panose="020B0503020204020204" pitchFamily="34" charset="-122"/>
                <a:cs typeface="Times New Roman" panose="02020603050405020304" pitchFamily="18" charset="0"/>
              </a:rPr>
              <a:t>将每行的空格替换为“</a:t>
            </a:r>
            <a:r>
              <a:rPr lang="en-US" altLang="zh-CN" sz="29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900" dirty="0">
                <a:latin typeface="Times New Roman" panose="02020603050405020304" pitchFamily="18" charset="0"/>
                <a:ea typeface="微软雅黑" panose="020B0503020204020204" pitchFamily="34" charset="-122"/>
                <a:cs typeface="Times New Roman" panose="02020603050405020304" pitchFamily="18" charset="0"/>
              </a:rPr>
              <a:t>，并在两侧加相应括号</a:t>
            </a:r>
          </a:p>
          <a:p>
            <a:pPr marL="0" indent="0">
              <a:lnSpc>
                <a:spcPct val="170000"/>
              </a:lnSpc>
              <a:spcBef>
                <a:spcPts val="0"/>
              </a:spcBef>
              <a:buNone/>
            </a:pPr>
            <a:r>
              <a:rPr lang="en-US" altLang="zh-CN" sz="2900" dirty="0">
                <a:latin typeface="Times New Roman" panose="02020603050405020304" pitchFamily="18" charset="0"/>
                <a:ea typeface="微软雅黑" panose="020B0503020204020204" pitchFamily="34" charset="-122"/>
                <a:cs typeface="Times New Roman" panose="02020603050405020304" pitchFamily="18" charset="0"/>
              </a:rPr>
              <a:t>group = c("</a:t>
            </a:r>
            <a:r>
              <a:rPr lang="en-US" altLang="zh-CN" sz="2900" dirty="0" err="1">
                <a:latin typeface="Times New Roman" panose="02020603050405020304" pitchFamily="18" charset="0"/>
                <a:ea typeface="微软雅黑" panose="020B0503020204020204" pitchFamily="34" charset="-122"/>
                <a:cs typeface="Times New Roman" panose="02020603050405020304" pitchFamily="18" charset="0"/>
              </a:rPr>
              <a:t>Saber","Archer","Assassin","Rider</a:t>
            </a:r>
            <a:r>
              <a:rPr lang="en-US" altLang="zh-CN" sz="29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900" dirty="0" err="1">
                <a:latin typeface="Times New Roman" panose="02020603050405020304" pitchFamily="18" charset="0"/>
                <a:ea typeface="微软雅黑" panose="020B0503020204020204" pitchFamily="34" charset="-122"/>
                <a:cs typeface="Times New Roman" panose="02020603050405020304" pitchFamily="18" charset="0"/>
              </a:rPr>
              <a:t>Lancer","Berserker","Caster</a:t>
            </a:r>
            <a:r>
              <a:rPr lang="en-US" altLang="zh-CN" sz="2900" dirty="0">
                <a:latin typeface="Times New Roman" panose="02020603050405020304" pitchFamily="18" charset="0"/>
                <a:ea typeface="微软雅黑" panose="020B0503020204020204" pitchFamily="34" charset="-122"/>
                <a:cs typeface="Times New Roman" panose="02020603050405020304" pitchFamily="18" charset="0"/>
              </a:rPr>
              <a:t>")</a:t>
            </a:r>
          </a:p>
          <a:p>
            <a:pPr marL="0" indent="0">
              <a:lnSpc>
                <a:spcPct val="170000"/>
              </a:lnSpc>
              <a:spcBef>
                <a:spcPts val="0"/>
              </a:spcBef>
              <a:buNone/>
            </a:pPr>
            <a:r>
              <a:rPr lang="en-US" altLang="zh-CN" sz="2900" dirty="0" err="1">
                <a:latin typeface="Times New Roman" panose="02020603050405020304" pitchFamily="18" charset="0"/>
                <a:ea typeface="微软雅黑" panose="020B0503020204020204" pitchFamily="34" charset="-122"/>
                <a:cs typeface="Times New Roman" panose="02020603050405020304" pitchFamily="18" charset="0"/>
              </a:rPr>
              <a:t>role_paras</a:t>
            </a:r>
            <a:r>
              <a:rPr lang="en-US" altLang="zh-CN" sz="2900" dirty="0">
                <a:latin typeface="Times New Roman" panose="02020603050405020304" pitchFamily="18" charset="0"/>
                <a:ea typeface="微软雅黑" panose="020B0503020204020204" pitchFamily="34" charset="-122"/>
                <a:cs typeface="Times New Roman" panose="02020603050405020304" pitchFamily="18" charset="0"/>
              </a:rPr>
              <a:t> = </a:t>
            </a:r>
            <a:r>
              <a:rPr lang="en-US" altLang="zh-CN" sz="2900" dirty="0" err="1">
                <a:latin typeface="Times New Roman" panose="02020603050405020304" pitchFamily="18" charset="0"/>
                <a:ea typeface="微软雅黑" panose="020B0503020204020204" pitchFamily="34" charset="-122"/>
                <a:cs typeface="Times New Roman" panose="02020603050405020304" pitchFamily="18" charset="0"/>
              </a:rPr>
              <a:t>sapply</a:t>
            </a:r>
            <a:r>
              <a:rPr lang="en-US" altLang="zh-CN" sz="2900" dirty="0">
                <a:latin typeface="Times New Roman" panose="02020603050405020304" pitchFamily="18" charset="0"/>
                <a:ea typeface="微软雅黑" panose="020B0503020204020204" pitchFamily="34" charset="-122"/>
                <a:cs typeface="Times New Roman" panose="02020603050405020304" pitchFamily="18" charset="0"/>
              </a:rPr>
              <a:t>(role1, </a:t>
            </a:r>
            <a:r>
              <a:rPr lang="en-US" altLang="zh-CN" sz="2900" dirty="0" err="1">
                <a:latin typeface="Times New Roman" panose="02020603050405020304" pitchFamily="18" charset="0"/>
                <a:ea typeface="微软雅黑" panose="020B0503020204020204" pitchFamily="34" charset="-122"/>
                <a:cs typeface="Times New Roman" panose="02020603050405020304" pitchFamily="18" charset="0"/>
              </a:rPr>
              <a:t>grepl</a:t>
            </a:r>
            <a:r>
              <a:rPr lang="en-US" altLang="zh-CN" sz="2900" dirty="0">
                <a:latin typeface="Times New Roman" panose="02020603050405020304" pitchFamily="18" charset="0"/>
                <a:ea typeface="微软雅黑" panose="020B0503020204020204" pitchFamily="34" charset="-122"/>
                <a:cs typeface="Times New Roman" panose="02020603050405020304" pitchFamily="18" charset="0"/>
              </a:rPr>
              <a:t>, text)             #</a:t>
            </a:r>
            <a:r>
              <a:rPr lang="zh-CN" altLang="en-US" sz="2900" dirty="0">
                <a:latin typeface="Times New Roman" panose="02020603050405020304" pitchFamily="18" charset="0"/>
                <a:ea typeface="微软雅黑" panose="020B0503020204020204" pitchFamily="34" charset="-122"/>
                <a:cs typeface="Times New Roman" panose="02020603050405020304" pitchFamily="18" charset="0"/>
              </a:rPr>
              <a:t>对于每一段是否出现该字符串进行判断</a:t>
            </a:r>
          </a:p>
          <a:p>
            <a:pPr marL="0" indent="0">
              <a:lnSpc>
                <a:spcPct val="170000"/>
              </a:lnSpc>
              <a:spcBef>
                <a:spcPts val="0"/>
              </a:spcBef>
              <a:buNone/>
            </a:pPr>
            <a:r>
              <a:rPr lang="en-US" altLang="zh-CN" sz="2900" dirty="0" err="1">
                <a:latin typeface="Times New Roman" panose="02020603050405020304" pitchFamily="18" charset="0"/>
                <a:ea typeface="微软雅黑" panose="020B0503020204020204" pitchFamily="34" charset="-122"/>
                <a:cs typeface="Times New Roman" panose="02020603050405020304" pitchFamily="18" charset="0"/>
              </a:rPr>
              <a:t>colnames</a:t>
            </a:r>
            <a:r>
              <a:rPr lang="en-US" altLang="zh-CN" sz="29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900" dirty="0" err="1">
                <a:latin typeface="Times New Roman" panose="02020603050405020304" pitchFamily="18" charset="0"/>
                <a:ea typeface="微软雅黑" panose="020B0503020204020204" pitchFamily="34" charset="-122"/>
                <a:cs typeface="Times New Roman" panose="02020603050405020304" pitchFamily="18" charset="0"/>
              </a:rPr>
              <a:t>role_paras</a:t>
            </a:r>
            <a:r>
              <a:rPr lang="en-US" altLang="zh-CN" sz="2900" dirty="0">
                <a:latin typeface="Times New Roman" panose="02020603050405020304" pitchFamily="18" charset="0"/>
                <a:ea typeface="微软雅黑" panose="020B0503020204020204" pitchFamily="34" charset="-122"/>
                <a:cs typeface="Times New Roman" panose="02020603050405020304" pitchFamily="18" charset="0"/>
              </a:rPr>
              <a:t>) = group                        #</a:t>
            </a:r>
            <a:r>
              <a:rPr lang="zh-CN" altLang="en-US" sz="2900" dirty="0">
                <a:latin typeface="Times New Roman" panose="02020603050405020304" pitchFamily="18" charset="0"/>
                <a:ea typeface="微软雅黑" panose="020B0503020204020204" pitchFamily="34" charset="-122"/>
                <a:cs typeface="Times New Roman" panose="02020603050405020304" pitchFamily="18" charset="0"/>
              </a:rPr>
              <a:t>更改列名</a:t>
            </a:r>
          </a:p>
          <a:p>
            <a:pPr marL="0" indent="0">
              <a:lnSpc>
                <a:spcPct val="170000"/>
              </a:lnSpc>
              <a:spcBef>
                <a:spcPts val="0"/>
              </a:spcBef>
              <a:buNone/>
            </a:pPr>
            <a:endParaRPr lang="zh-CN" altLang="en-US" sz="2900" dirty="0">
              <a:latin typeface="Times New Roman" panose="02020603050405020304" pitchFamily="18" charset="0"/>
              <a:ea typeface="微软雅黑" panose="020B0503020204020204" pitchFamily="34" charset="-122"/>
              <a:cs typeface="Times New Roman" panose="02020603050405020304" pitchFamily="18" charset="0"/>
            </a:endParaRPr>
          </a:p>
          <a:p>
            <a:pPr marL="0" indent="0">
              <a:lnSpc>
                <a:spcPct val="170000"/>
              </a:lnSpc>
              <a:spcBef>
                <a:spcPts val="0"/>
              </a:spcBef>
              <a:buNone/>
            </a:pPr>
            <a:r>
              <a:rPr lang="en-US" altLang="zh-CN" sz="2900" dirty="0" err="1">
                <a:latin typeface="Times New Roman" panose="02020603050405020304" pitchFamily="18" charset="0"/>
                <a:ea typeface="微软雅黑" panose="020B0503020204020204" pitchFamily="34" charset="-122"/>
                <a:cs typeface="Times New Roman" panose="02020603050405020304" pitchFamily="18" charset="0"/>
              </a:rPr>
              <a:t>role_paras_df</a:t>
            </a:r>
            <a:r>
              <a:rPr lang="en-US" altLang="zh-CN" sz="2900" dirty="0">
                <a:latin typeface="Times New Roman" panose="02020603050405020304" pitchFamily="18" charset="0"/>
                <a:ea typeface="微软雅黑" panose="020B0503020204020204" pitchFamily="34" charset="-122"/>
                <a:cs typeface="Times New Roman" panose="02020603050405020304" pitchFamily="18" charset="0"/>
              </a:rPr>
              <a:t> = </a:t>
            </a:r>
            <a:r>
              <a:rPr lang="en-US" altLang="zh-CN" sz="2900" dirty="0" err="1">
                <a:latin typeface="Times New Roman" panose="02020603050405020304" pitchFamily="18" charset="0"/>
                <a:ea typeface="微软雅黑" panose="020B0503020204020204" pitchFamily="34" charset="-122"/>
                <a:cs typeface="Times New Roman" panose="02020603050405020304" pitchFamily="18" charset="0"/>
              </a:rPr>
              <a:t>data.frame</a:t>
            </a:r>
            <a:r>
              <a:rPr lang="en-US" altLang="zh-CN" sz="2900" dirty="0">
                <a:latin typeface="Times New Roman" panose="02020603050405020304" pitchFamily="18" charset="0"/>
                <a:ea typeface="微软雅黑" panose="020B0503020204020204" pitchFamily="34" charset="-122"/>
                <a:cs typeface="Times New Roman" panose="02020603050405020304" pitchFamily="18" charset="0"/>
              </a:rPr>
              <a:t>(role = factor(rep(group, </a:t>
            </a:r>
            <a:r>
              <a:rPr lang="en-US" altLang="zh-CN" sz="2900" dirty="0" err="1">
                <a:latin typeface="Times New Roman" panose="02020603050405020304" pitchFamily="18" charset="0"/>
                <a:ea typeface="微软雅黑" panose="020B0503020204020204" pitchFamily="34" charset="-122"/>
                <a:cs typeface="Times New Roman" panose="02020603050405020304" pitchFamily="18" charset="0"/>
              </a:rPr>
              <a:t>colSums</a:t>
            </a:r>
            <a:r>
              <a:rPr lang="en-US" altLang="zh-CN" sz="29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900" dirty="0" err="1">
                <a:latin typeface="Times New Roman" panose="02020603050405020304" pitchFamily="18" charset="0"/>
                <a:ea typeface="微软雅黑" panose="020B0503020204020204" pitchFamily="34" charset="-122"/>
                <a:cs typeface="Times New Roman" panose="02020603050405020304" pitchFamily="18" charset="0"/>
              </a:rPr>
              <a:t>role_paras</a:t>
            </a:r>
            <a:r>
              <a:rPr lang="en-US" altLang="zh-CN" sz="2900" dirty="0">
                <a:latin typeface="Times New Roman" panose="02020603050405020304" pitchFamily="18" charset="0"/>
                <a:ea typeface="微软雅黑" panose="020B0503020204020204" pitchFamily="34" charset="-122"/>
                <a:cs typeface="Times New Roman" panose="02020603050405020304" pitchFamily="18" charset="0"/>
              </a:rPr>
              <a:t>))), </a:t>
            </a:r>
          </a:p>
          <a:p>
            <a:pPr marL="0" indent="0">
              <a:lnSpc>
                <a:spcPct val="170000"/>
              </a:lnSpc>
              <a:spcBef>
                <a:spcPts val="0"/>
              </a:spcBef>
              <a:buNone/>
            </a:pPr>
            <a:r>
              <a:rPr lang="en-US" altLang="zh-CN" sz="2900" dirty="0">
                <a:latin typeface="Times New Roman" panose="02020603050405020304" pitchFamily="18" charset="0"/>
                <a:ea typeface="微软雅黑" panose="020B0503020204020204" pitchFamily="34" charset="-122"/>
                <a:cs typeface="Times New Roman" panose="02020603050405020304" pitchFamily="18" charset="0"/>
              </a:rPr>
              <a:t>       para = which(</a:t>
            </a:r>
            <a:r>
              <a:rPr lang="en-US" altLang="zh-CN" sz="2900" dirty="0" err="1">
                <a:latin typeface="Times New Roman" panose="02020603050405020304" pitchFamily="18" charset="0"/>
                <a:ea typeface="微软雅黑" panose="020B0503020204020204" pitchFamily="34" charset="-122"/>
                <a:cs typeface="Times New Roman" panose="02020603050405020304" pitchFamily="18" charset="0"/>
              </a:rPr>
              <a:t>role_paras</a:t>
            </a:r>
            <a:r>
              <a:rPr lang="en-US" altLang="zh-CN" sz="29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900" dirty="0" err="1">
                <a:latin typeface="Times New Roman" panose="02020603050405020304" pitchFamily="18" charset="0"/>
                <a:ea typeface="微软雅黑" panose="020B0503020204020204" pitchFamily="34" charset="-122"/>
                <a:cs typeface="Times New Roman" panose="02020603050405020304" pitchFamily="18" charset="0"/>
              </a:rPr>
              <a:t>arr.ind</a:t>
            </a:r>
            <a:r>
              <a:rPr lang="en-US" altLang="zh-CN" sz="2900" dirty="0">
                <a:latin typeface="Times New Roman" panose="02020603050405020304" pitchFamily="18" charset="0"/>
                <a:ea typeface="微软雅黑" panose="020B0503020204020204" pitchFamily="34" charset="-122"/>
                <a:cs typeface="Times New Roman" panose="02020603050405020304" pitchFamily="18" charset="0"/>
              </a:rPr>
              <a:t> = T)[,1])   #</a:t>
            </a:r>
            <a:r>
              <a:rPr lang="zh-CN" altLang="en-US" sz="2900" dirty="0">
                <a:latin typeface="Times New Roman" panose="02020603050405020304" pitchFamily="18" charset="0"/>
                <a:ea typeface="微软雅黑" panose="020B0503020204020204" pitchFamily="34" charset="-122"/>
                <a:cs typeface="Times New Roman" panose="02020603050405020304" pitchFamily="18" charset="0"/>
              </a:rPr>
              <a:t>找出不同角色以及出现的段落</a:t>
            </a:r>
          </a:p>
          <a:p>
            <a:pPr marL="0" indent="0">
              <a:lnSpc>
                <a:spcPct val="170000"/>
              </a:lnSpc>
              <a:spcBef>
                <a:spcPts val="0"/>
              </a:spcBef>
              <a:buNone/>
            </a:pPr>
            <a:endParaRPr lang="zh-CN" altLang="en-US" sz="2900" dirty="0">
              <a:latin typeface="Times New Roman" panose="02020603050405020304" pitchFamily="18" charset="0"/>
              <a:ea typeface="微软雅黑" panose="020B0503020204020204" pitchFamily="34" charset="-122"/>
              <a:cs typeface="Times New Roman" panose="02020603050405020304" pitchFamily="18" charset="0"/>
            </a:endParaRPr>
          </a:p>
          <a:p>
            <a:pPr marL="0" indent="0">
              <a:lnSpc>
                <a:spcPct val="170000"/>
              </a:lnSpc>
              <a:spcBef>
                <a:spcPts val="0"/>
              </a:spcBef>
              <a:buNone/>
            </a:pPr>
            <a:r>
              <a:rPr lang="en-US" altLang="zh-CN" sz="2900" dirty="0">
                <a:latin typeface="Times New Roman" panose="02020603050405020304" pitchFamily="18" charset="0"/>
                <a:ea typeface="微软雅黑" panose="020B0503020204020204" pitchFamily="34" charset="-122"/>
                <a:cs typeface="Times New Roman" panose="02020603050405020304" pitchFamily="18" charset="0"/>
              </a:rPr>
              <a:t>role_paras_df1 = </a:t>
            </a:r>
            <a:r>
              <a:rPr lang="en-US" altLang="zh-CN" sz="2900" dirty="0" err="1">
                <a:latin typeface="Times New Roman" panose="02020603050405020304" pitchFamily="18" charset="0"/>
                <a:ea typeface="微软雅黑" panose="020B0503020204020204" pitchFamily="34" charset="-122"/>
                <a:cs typeface="Times New Roman" panose="02020603050405020304" pitchFamily="18" charset="0"/>
              </a:rPr>
              <a:t>role_paras_df</a:t>
            </a:r>
            <a:r>
              <a:rPr lang="en-US" altLang="zh-CN" sz="29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900" dirty="0" err="1">
                <a:latin typeface="Times New Roman" panose="02020603050405020304" pitchFamily="18" charset="0"/>
                <a:ea typeface="微软雅黑" panose="020B0503020204020204" pitchFamily="34" charset="-122"/>
                <a:cs typeface="Times New Roman" panose="02020603050405020304" pitchFamily="18" charset="0"/>
              </a:rPr>
              <a:t>is.element</a:t>
            </a:r>
            <a:r>
              <a:rPr lang="en-US" altLang="zh-CN" sz="29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900" dirty="0" err="1">
                <a:latin typeface="Times New Roman" panose="02020603050405020304" pitchFamily="18" charset="0"/>
                <a:ea typeface="微软雅黑" panose="020B0503020204020204" pitchFamily="34" charset="-122"/>
                <a:cs typeface="Times New Roman" panose="02020603050405020304" pitchFamily="18" charset="0"/>
              </a:rPr>
              <a:t>role_paras_df$role</a:t>
            </a:r>
            <a:r>
              <a:rPr lang="en-US" altLang="zh-CN" sz="2900" dirty="0">
                <a:latin typeface="Times New Roman" panose="02020603050405020304" pitchFamily="18" charset="0"/>
                <a:ea typeface="微软雅黑" panose="020B0503020204020204" pitchFamily="34" charset="-122"/>
                <a:cs typeface="Times New Roman" panose="02020603050405020304" pitchFamily="18" charset="0"/>
              </a:rPr>
              <a:t>, c("</a:t>
            </a:r>
            <a:r>
              <a:rPr lang="en-US" altLang="zh-CN" sz="2900" dirty="0" err="1">
                <a:latin typeface="Times New Roman" panose="02020603050405020304" pitchFamily="18" charset="0"/>
                <a:ea typeface="微软雅黑" panose="020B0503020204020204" pitchFamily="34" charset="-122"/>
                <a:cs typeface="Times New Roman" panose="02020603050405020304" pitchFamily="18" charset="0"/>
              </a:rPr>
              <a:t>Saber","Archer","Assassin","Rider</a:t>
            </a:r>
            <a:r>
              <a:rPr lang="en-US" altLang="zh-CN" sz="2900" dirty="0">
                <a:latin typeface="Times New Roman" panose="02020603050405020304" pitchFamily="18" charset="0"/>
                <a:ea typeface="微软雅黑" panose="020B0503020204020204" pitchFamily="34" charset="-122"/>
                <a:cs typeface="Times New Roman" panose="02020603050405020304" pitchFamily="18" charset="0"/>
              </a:rPr>
              <a:t>", "Lancer")),] </a:t>
            </a:r>
          </a:p>
          <a:p>
            <a:pPr marL="0" indent="0">
              <a:lnSpc>
                <a:spcPct val="170000"/>
              </a:lnSpc>
              <a:spcBef>
                <a:spcPts val="0"/>
              </a:spcBef>
              <a:buNone/>
            </a:pPr>
            <a:r>
              <a:rPr lang="en-US" altLang="zh-CN" sz="29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900" dirty="0">
                <a:latin typeface="Times New Roman" panose="02020603050405020304" pitchFamily="18" charset="0"/>
                <a:ea typeface="微软雅黑" panose="020B0503020204020204" pitchFamily="34" charset="-122"/>
                <a:cs typeface="Times New Roman" panose="02020603050405020304" pitchFamily="18" charset="0"/>
              </a:rPr>
              <a:t>选取其中的五个阵营对应的数据</a:t>
            </a:r>
          </a:p>
          <a:p>
            <a:pPr marL="0" indent="0">
              <a:buNone/>
            </a:pPr>
            <a:endParaRPr lang="zh-CN" altLang="en-US" dirty="0"/>
          </a:p>
        </p:txBody>
      </p:sp>
      <p:sp>
        <p:nvSpPr>
          <p:cNvPr id="4" name="灯片编号占位符 3">
            <a:extLst>
              <a:ext uri="{FF2B5EF4-FFF2-40B4-BE49-F238E27FC236}">
                <a16:creationId xmlns:a16="http://schemas.microsoft.com/office/drawing/2014/main" id="{2263322B-32EA-4151-9E24-630DB5FC3BB9}"/>
              </a:ext>
            </a:extLst>
          </p:cNvPr>
          <p:cNvSpPr>
            <a:spLocks noGrp="1"/>
          </p:cNvSpPr>
          <p:nvPr>
            <p:ph type="sldNum" sz="quarter" idx="12"/>
          </p:nvPr>
        </p:nvSpPr>
        <p:spPr/>
        <p:txBody>
          <a:bodyPr/>
          <a:lstStyle/>
          <a:p>
            <a:pPr>
              <a:defRPr/>
            </a:pPr>
            <a:fld id="{85011231-81E5-4BA8-9FA8-895B313E0088}" type="slidenum">
              <a:rPr lang="zh-CN" altLang="en-US" smtClean="0"/>
              <a:pPr>
                <a:defRPr/>
              </a:pPr>
              <a:t>60</a:t>
            </a:fld>
            <a:endParaRPr lang="zh-CN" altLang="en-US" dirty="0"/>
          </a:p>
        </p:txBody>
      </p:sp>
    </p:spTree>
    <p:extLst>
      <p:ext uri="{BB962C8B-B14F-4D97-AF65-F5344CB8AC3E}">
        <p14:creationId xmlns:p14="http://schemas.microsoft.com/office/powerpoint/2010/main" val="20264737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2263322B-32EA-4151-9E24-630DB5FC3BB9}"/>
              </a:ext>
            </a:extLst>
          </p:cNvPr>
          <p:cNvSpPr>
            <a:spLocks noGrp="1"/>
          </p:cNvSpPr>
          <p:nvPr>
            <p:ph type="sldNum" sz="quarter" idx="12"/>
          </p:nvPr>
        </p:nvSpPr>
        <p:spPr/>
        <p:txBody>
          <a:bodyPr/>
          <a:lstStyle/>
          <a:p>
            <a:pPr>
              <a:defRPr/>
            </a:pPr>
            <a:fld id="{85011231-81E5-4BA8-9FA8-895B313E0088}" type="slidenum">
              <a:rPr lang="zh-CN" altLang="en-US" smtClean="0"/>
              <a:pPr>
                <a:defRPr/>
              </a:pPr>
              <a:t>61</a:t>
            </a:fld>
            <a:endParaRPr lang="zh-CN" altLang="en-US" dirty="0"/>
          </a:p>
        </p:txBody>
      </p:sp>
      <p:sp>
        <p:nvSpPr>
          <p:cNvPr id="5" name="矩形 4">
            <a:extLst>
              <a:ext uri="{FF2B5EF4-FFF2-40B4-BE49-F238E27FC236}">
                <a16:creationId xmlns:a16="http://schemas.microsoft.com/office/drawing/2014/main" id="{7A4FBEB0-6D5C-4FB0-ACE2-6B2369BE7047}"/>
              </a:ext>
            </a:extLst>
          </p:cNvPr>
          <p:cNvSpPr/>
          <p:nvPr/>
        </p:nvSpPr>
        <p:spPr>
          <a:xfrm>
            <a:off x="308007" y="1582341"/>
            <a:ext cx="7883091" cy="3736920"/>
          </a:xfrm>
          <a:prstGeom prst="rect">
            <a:avLst/>
          </a:prstGeom>
          <a:ln>
            <a:solidFill>
              <a:schemeClr val="tx1"/>
            </a:solidFill>
          </a:ln>
        </p:spPr>
        <p:txBody>
          <a:bodyPr wrap="square">
            <a:spAutoFit/>
          </a:bodyPr>
          <a:lstStyle/>
          <a:p>
            <a:pPr>
              <a:lnSpc>
                <a:spcPct val="150000"/>
              </a:lnSpc>
            </a:pPr>
            <a:r>
              <a:rPr lang="en-US" altLang="zh-CN" sz="2000" dirty="0" err="1">
                <a:latin typeface="Times New Roman" panose="02020603050405020304" pitchFamily="18" charset="0"/>
                <a:cs typeface="Times New Roman" panose="02020603050405020304" pitchFamily="18" charset="0"/>
              </a:rPr>
              <a:t>ggplot</a:t>
            </a:r>
            <a:r>
              <a:rPr lang="en-US" altLang="zh-CN" sz="2000" dirty="0">
                <a:latin typeface="Times New Roman" panose="02020603050405020304" pitchFamily="18" charset="0"/>
                <a:cs typeface="Times New Roman" panose="02020603050405020304" pitchFamily="18" charset="0"/>
              </a:rPr>
              <a:t>(role_paras_df1, </a:t>
            </a:r>
            <a:r>
              <a:rPr lang="en-US" altLang="zh-CN" sz="2000" dirty="0" err="1">
                <a:latin typeface="Times New Roman" panose="02020603050405020304" pitchFamily="18" charset="0"/>
                <a:cs typeface="Times New Roman" panose="02020603050405020304" pitchFamily="18" charset="0"/>
              </a:rPr>
              <a:t>aes</a:t>
            </a:r>
            <a:r>
              <a:rPr lang="en-US" altLang="zh-CN" sz="2000" dirty="0">
                <a:latin typeface="Times New Roman" panose="02020603050405020304" pitchFamily="18" charset="0"/>
                <a:cs typeface="Times New Roman" panose="02020603050405020304" pitchFamily="18" charset="0"/>
              </a:rPr>
              <a:t>(para, fill = role, </a:t>
            </a:r>
            <a:r>
              <a:rPr lang="en-US" altLang="zh-CN" sz="2000" dirty="0" err="1">
                <a:latin typeface="Times New Roman" panose="02020603050405020304" pitchFamily="18" charset="0"/>
                <a:cs typeface="Times New Roman" panose="02020603050405020304" pitchFamily="18" charset="0"/>
              </a:rPr>
              <a:t>colour</a:t>
            </a:r>
            <a:r>
              <a:rPr lang="en-US" altLang="zh-CN" sz="2000" dirty="0">
                <a:latin typeface="Times New Roman" panose="02020603050405020304" pitchFamily="18" charset="0"/>
                <a:cs typeface="Times New Roman" panose="02020603050405020304" pitchFamily="18" charset="0"/>
              </a:rPr>
              <a:t> = role))  + </a:t>
            </a:r>
          </a:p>
          <a:p>
            <a:pPr>
              <a:lnSpc>
                <a:spcPct val="150000"/>
              </a:lnSpc>
            </a:pPr>
            <a:r>
              <a:rPr lang="en-US" altLang="zh-CN" sz="2000" dirty="0">
                <a:latin typeface="Times New Roman" panose="02020603050405020304" pitchFamily="18" charset="0"/>
                <a:cs typeface="Times New Roman" panose="02020603050405020304" pitchFamily="18" charset="0"/>
              </a:rPr>
              <a:t>  </a:t>
            </a:r>
            <a:r>
              <a:rPr lang="en-US" altLang="zh-CN" sz="2000" dirty="0" err="1">
                <a:latin typeface="Times New Roman" panose="02020603050405020304" pitchFamily="18" charset="0"/>
                <a:cs typeface="Times New Roman" panose="02020603050405020304" pitchFamily="18" charset="0"/>
              </a:rPr>
              <a:t>geom_density</a:t>
            </a:r>
            <a:r>
              <a:rPr lang="en-US" altLang="zh-CN" sz="2000" dirty="0">
                <a:latin typeface="Times New Roman" panose="02020603050405020304" pitchFamily="18" charset="0"/>
                <a:cs typeface="Times New Roman" panose="02020603050405020304" pitchFamily="18" charset="0"/>
              </a:rPr>
              <a:t>(</a:t>
            </a:r>
            <a:r>
              <a:rPr lang="en-US" altLang="zh-CN" sz="2000" dirty="0" err="1">
                <a:latin typeface="Times New Roman" panose="02020603050405020304" pitchFamily="18" charset="0"/>
                <a:cs typeface="Times New Roman" panose="02020603050405020304" pitchFamily="18" charset="0"/>
              </a:rPr>
              <a:t>aes</a:t>
            </a:r>
            <a:r>
              <a:rPr lang="en-US" altLang="zh-CN" sz="2000" dirty="0">
                <a:latin typeface="Times New Roman" panose="02020603050405020304" pitchFamily="18" charset="0"/>
                <a:cs typeface="Times New Roman" panose="02020603050405020304" pitchFamily="18" charset="0"/>
              </a:rPr>
              <a:t>(y = ..density..), alpha=0.2, size = 1) +</a:t>
            </a:r>
          </a:p>
          <a:p>
            <a:pPr>
              <a:lnSpc>
                <a:spcPct val="150000"/>
              </a:lnSpc>
            </a:pPr>
            <a:r>
              <a:rPr lang="en-US" altLang="zh-CN" sz="2000" dirty="0">
                <a:latin typeface="Times New Roman" panose="02020603050405020304" pitchFamily="18" charset="0"/>
                <a:cs typeface="Times New Roman" panose="02020603050405020304" pitchFamily="18" charset="0"/>
              </a:rPr>
              <a:t>  labs(x="</a:t>
            </a:r>
            <a:r>
              <a:rPr lang="zh-CN" altLang="en-US" sz="2000" dirty="0">
                <a:latin typeface="Times New Roman" panose="02020603050405020304" pitchFamily="18" charset="0"/>
                <a:cs typeface="Times New Roman" panose="02020603050405020304" pitchFamily="18" charset="0"/>
              </a:rPr>
              <a:t>段落</a:t>
            </a:r>
            <a:r>
              <a:rPr lang="en-US" altLang="zh-CN" sz="2000" dirty="0">
                <a:latin typeface="Times New Roman" panose="02020603050405020304" pitchFamily="18" charset="0"/>
                <a:cs typeface="Times New Roman" panose="02020603050405020304" pitchFamily="18" charset="0"/>
              </a:rPr>
              <a:t>",y="</a:t>
            </a:r>
            <a:r>
              <a:rPr lang="zh-CN" altLang="en-US" sz="2000" dirty="0">
                <a:latin typeface="Times New Roman" panose="02020603050405020304" pitchFamily="18" charset="0"/>
                <a:cs typeface="Times New Roman" panose="02020603050405020304" pitchFamily="18" charset="0"/>
              </a:rPr>
              <a:t>密度</a:t>
            </a:r>
            <a:r>
              <a:rPr lang="en-US" altLang="zh-CN" sz="2000" dirty="0">
                <a:latin typeface="Times New Roman" panose="02020603050405020304" pitchFamily="18" charset="0"/>
                <a:cs typeface="Times New Roman" panose="02020603050405020304" pitchFamily="18" charset="0"/>
              </a:rPr>
              <a:t>") +</a:t>
            </a:r>
          </a:p>
          <a:p>
            <a:pPr>
              <a:lnSpc>
                <a:spcPct val="150000"/>
              </a:lnSpc>
            </a:pPr>
            <a:r>
              <a:rPr lang="en-US" altLang="zh-CN" sz="2000" dirty="0">
                <a:latin typeface="Times New Roman" panose="02020603050405020304" pitchFamily="18" charset="0"/>
                <a:cs typeface="Times New Roman" panose="02020603050405020304" pitchFamily="18" charset="0"/>
              </a:rPr>
              <a:t>  </a:t>
            </a:r>
            <a:r>
              <a:rPr lang="en-US" altLang="zh-CN" sz="2000" dirty="0" err="1">
                <a:latin typeface="Times New Roman" panose="02020603050405020304" pitchFamily="18" charset="0"/>
                <a:cs typeface="Times New Roman" panose="02020603050405020304" pitchFamily="18" charset="0"/>
              </a:rPr>
              <a:t>scale_y_continuous</a:t>
            </a:r>
            <a:r>
              <a:rPr lang="en-US" altLang="zh-CN" sz="2000" dirty="0">
                <a:latin typeface="Times New Roman" panose="02020603050405020304" pitchFamily="18" charset="0"/>
                <a:cs typeface="Times New Roman" panose="02020603050405020304" pitchFamily="18" charset="0"/>
              </a:rPr>
              <a:t>(limits=c(0, 0.00025))+</a:t>
            </a:r>
          </a:p>
          <a:p>
            <a:pPr>
              <a:lnSpc>
                <a:spcPct val="150000"/>
              </a:lnSpc>
            </a:pPr>
            <a:r>
              <a:rPr lang="en-US" altLang="zh-CN" sz="2000" dirty="0">
                <a:latin typeface="Times New Roman" panose="02020603050405020304" pitchFamily="18" charset="0"/>
                <a:cs typeface="Times New Roman" panose="02020603050405020304" pitchFamily="18" charset="0"/>
              </a:rPr>
              <a:t>  theme(</a:t>
            </a:r>
            <a:r>
              <a:rPr lang="en-US" altLang="zh-CN" sz="2000" dirty="0" err="1">
                <a:latin typeface="Times New Roman" panose="02020603050405020304" pitchFamily="18" charset="0"/>
                <a:cs typeface="Times New Roman" panose="02020603050405020304" pitchFamily="18" charset="0"/>
              </a:rPr>
              <a:t>plot.margin</a:t>
            </a:r>
            <a:r>
              <a:rPr lang="en-US" altLang="zh-CN" sz="2000" dirty="0">
                <a:latin typeface="Times New Roman" panose="02020603050405020304" pitchFamily="18" charset="0"/>
                <a:cs typeface="Times New Roman" panose="02020603050405020304" pitchFamily="18" charset="0"/>
              </a:rPr>
              <a:t> = unit(c(0,1,1,0), "cm"),</a:t>
            </a:r>
          </a:p>
          <a:p>
            <a:pPr>
              <a:lnSpc>
                <a:spcPct val="150000"/>
              </a:lnSpc>
            </a:pPr>
            <a:r>
              <a:rPr lang="en-US" altLang="zh-CN" sz="2000" dirty="0">
                <a:latin typeface="Times New Roman" panose="02020603050405020304" pitchFamily="18" charset="0"/>
                <a:cs typeface="Times New Roman" panose="02020603050405020304" pitchFamily="18" charset="0"/>
              </a:rPr>
              <a:t>        </a:t>
            </a:r>
            <a:r>
              <a:rPr lang="en-US" altLang="zh-CN" sz="2000" dirty="0" err="1">
                <a:latin typeface="Times New Roman" panose="02020603050405020304" pitchFamily="18" charset="0"/>
                <a:cs typeface="Times New Roman" panose="02020603050405020304" pitchFamily="18" charset="0"/>
              </a:rPr>
              <a:t>axis.text</a:t>
            </a:r>
            <a:r>
              <a:rPr lang="en-US" altLang="zh-CN" sz="2000" dirty="0">
                <a:latin typeface="Times New Roman" panose="02020603050405020304" pitchFamily="18" charset="0"/>
                <a:cs typeface="Times New Roman" panose="02020603050405020304" pitchFamily="18" charset="0"/>
              </a:rPr>
              <a:t>=</a:t>
            </a:r>
            <a:r>
              <a:rPr lang="en-US" altLang="zh-CN" sz="2000" dirty="0" err="1">
                <a:latin typeface="Times New Roman" panose="02020603050405020304" pitchFamily="18" charset="0"/>
                <a:cs typeface="Times New Roman" panose="02020603050405020304" pitchFamily="18" charset="0"/>
              </a:rPr>
              <a:t>element_text</a:t>
            </a:r>
            <a:r>
              <a:rPr lang="en-US" altLang="zh-CN" sz="2000" dirty="0">
                <a:latin typeface="Times New Roman" panose="02020603050405020304" pitchFamily="18" charset="0"/>
                <a:cs typeface="Times New Roman" panose="02020603050405020304" pitchFamily="18" charset="0"/>
              </a:rPr>
              <a:t>(size=15, family = "</a:t>
            </a:r>
            <a:r>
              <a:rPr lang="en-US" altLang="zh-CN" sz="2000" dirty="0" err="1">
                <a:latin typeface="Times New Roman" panose="02020603050405020304" pitchFamily="18" charset="0"/>
                <a:cs typeface="Times New Roman" panose="02020603050405020304" pitchFamily="18" charset="0"/>
              </a:rPr>
              <a:t>wqy-microhei</a:t>
            </a:r>
            <a:r>
              <a:rPr lang="en-US" altLang="zh-CN" sz="2000" dirty="0">
                <a:latin typeface="Times New Roman" panose="02020603050405020304" pitchFamily="18" charset="0"/>
                <a:cs typeface="Times New Roman" panose="02020603050405020304" pitchFamily="18" charset="0"/>
              </a:rPr>
              <a:t>"),</a:t>
            </a:r>
          </a:p>
          <a:p>
            <a:pPr>
              <a:lnSpc>
                <a:spcPct val="150000"/>
              </a:lnSpc>
            </a:pPr>
            <a:r>
              <a:rPr lang="en-US" altLang="zh-CN" sz="2000" dirty="0">
                <a:latin typeface="Times New Roman" panose="02020603050405020304" pitchFamily="18" charset="0"/>
                <a:cs typeface="Times New Roman" panose="02020603050405020304" pitchFamily="18" charset="0"/>
              </a:rPr>
              <a:t>        </a:t>
            </a:r>
            <a:r>
              <a:rPr lang="en-US" altLang="zh-CN" sz="2000" dirty="0" err="1">
                <a:latin typeface="Times New Roman" panose="02020603050405020304" pitchFamily="18" charset="0"/>
                <a:cs typeface="Times New Roman" panose="02020603050405020304" pitchFamily="18" charset="0"/>
              </a:rPr>
              <a:t>axis.title.x</a:t>
            </a:r>
            <a:r>
              <a:rPr lang="en-US" altLang="zh-CN" sz="2000" dirty="0">
                <a:latin typeface="Times New Roman" panose="02020603050405020304" pitchFamily="18" charset="0"/>
                <a:cs typeface="Times New Roman" panose="02020603050405020304" pitchFamily="18" charset="0"/>
              </a:rPr>
              <a:t> = </a:t>
            </a:r>
            <a:r>
              <a:rPr lang="en-US" altLang="zh-CN" sz="2000" dirty="0" err="1">
                <a:latin typeface="Times New Roman" panose="02020603050405020304" pitchFamily="18" charset="0"/>
                <a:cs typeface="Times New Roman" panose="02020603050405020304" pitchFamily="18" charset="0"/>
              </a:rPr>
              <a:t>element_text</a:t>
            </a:r>
            <a:r>
              <a:rPr lang="en-US" altLang="zh-CN" sz="2000" dirty="0">
                <a:latin typeface="Times New Roman" panose="02020603050405020304" pitchFamily="18" charset="0"/>
                <a:cs typeface="Times New Roman" panose="02020603050405020304" pitchFamily="18" charset="0"/>
              </a:rPr>
              <a:t>(</a:t>
            </a:r>
            <a:r>
              <a:rPr lang="en-US" altLang="zh-CN" sz="2000" dirty="0" err="1">
                <a:latin typeface="Times New Roman" panose="02020603050405020304" pitchFamily="18" charset="0"/>
                <a:cs typeface="Times New Roman" panose="02020603050405020304" pitchFamily="18" charset="0"/>
              </a:rPr>
              <a:t>vjust</a:t>
            </a:r>
            <a:r>
              <a:rPr lang="en-US" altLang="zh-CN" sz="2000" dirty="0">
                <a:latin typeface="Times New Roman" panose="02020603050405020304" pitchFamily="18" charset="0"/>
                <a:cs typeface="Times New Roman" panose="02020603050405020304" pitchFamily="18" charset="0"/>
              </a:rPr>
              <a:t>=-2),</a:t>
            </a:r>
          </a:p>
          <a:p>
            <a:pPr>
              <a:lnSpc>
                <a:spcPct val="150000"/>
              </a:lnSpc>
            </a:pPr>
            <a:r>
              <a:rPr lang="en-US" altLang="zh-CN" sz="2000" dirty="0">
                <a:latin typeface="Times New Roman" panose="02020603050405020304" pitchFamily="18" charset="0"/>
                <a:cs typeface="Times New Roman" panose="02020603050405020304" pitchFamily="18" charset="0"/>
              </a:rPr>
              <a:t>        </a:t>
            </a:r>
            <a:r>
              <a:rPr lang="en-US" altLang="zh-CN" sz="2000" dirty="0" err="1">
                <a:latin typeface="Times New Roman" panose="02020603050405020304" pitchFamily="18" charset="0"/>
                <a:cs typeface="Times New Roman" panose="02020603050405020304" pitchFamily="18" charset="0"/>
              </a:rPr>
              <a:t>axis.title</a:t>
            </a:r>
            <a:r>
              <a:rPr lang="en-US" altLang="zh-CN" sz="2000" dirty="0">
                <a:latin typeface="Times New Roman" panose="02020603050405020304" pitchFamily="18" charset="0"/>
                <a:cs typeface="Times New Roman" panose="02020603050405020304" pitchFamily="18" charset="0"/>
              </a:rPr>
              <a:t>=</a:t>
            </a:r>
            <a:r>
              <a:rPr lang="en-US" altLang="zh-CN" sz="2000" dirty="0" err="1">
                <a:latin typeface="Times New Roman" panose="02020603050405020304" pitchFamily="18" charset="0"/>
                <a:cs typeface="Times New Roman" panose="02020603050405020304" pitchFamily="18" charset="0"/>
              </a:rPr>
              <a:t>element_text</a:t>
            </a:r>
            <a:r>
              <a:rPr lang="en-US" altLang="zh-CN" sz="2000" dirty="0">
                <a:latin typeface="Times New Roman" panose="02020603050405020304" pitchFamily="18" charset="0"/>
                <a:cs typeface="Times New Roman" panose="02020603050405020304" pitchFamily="18" charset="0"/>
              </a:rPr>
              <a:t>(size=17,face="bold"))#</a:t>
            </a:r>
            <a:r>
              <a:rPr lang="zh-CN" altLang="en-US" sz="2000" dirty="0">
                <a:latin typeface="Times New Roman" panose="02020603050405020304" pitchFamily="18" charset="0"/>
                <a:cs typeface="Times New Roman" panose="02020603050405020304" pitchFamily="18" charset="0"/>
              </a:rPr>
              <a:t>绘制分组密度曲线</a:t>
            </a:r>
          </a:p>
        </p:txBody>
      </p:sp>
    </p:spTree>
    <p:extLst>
      <p:ext uri="{BB962C8B-B14F-4D97-AF65-F5344CB8AC3E}">
        <p14:creationId xmlns:p14="http://schemas.microsoft.com/office/powerpoint/2010/main" val="14137367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2263322B-32EA-4151-9E24-630DB5FC3BB9}"/>
              </a:ext>
            </a:extLst>
          </p:cNvPr>
          <p:cNvSpPr>
            <a:spLocks noGrp="1"/>
          </p:cNvSpPr>
          <p:nvPr>
            <p:ph type="sldNum" sz="quarter" idx="12"/>
          </p:nvPr>
        </p:nvSpPr>
        <p:spPr/>
        <p:txBody>
          <a:bodyPr/>
          <a:lstStyle/>
          <a:p>
            <a:pPr>
              <a:defRPr/>
            </a:pPr>
            <a:fld id="{85011231-81E5-4BA8-9FA8-895B313E0088}" type="slidenum">
              <a:rPr lang="zh-CN" altLang="en-US" smtClean="0"/>
              <a:pPr>
                <a:defRPr/>
              </a:pPr>
              <a:t>62</a:t>
            </a:fld>
            <a:endParaRPr lang="zh-CN" altLang="en-US" dirty="0"/>
          </a:p>
        </p:txBody>
      </p:sp>
      <p:pic>
        <p:nvPicPr>
          <p:cNvPr id="5" name="图片 4">
            <a:extLst>
              <a:ext uri="{FF2B5EF4-FFF2-40B4-BE49-F238E27FC236}">
                <a16:creationId xmlns:a16="http://schemas.microsoft.com/office/drawing/2014/main" id="{38210F9C-168C-4081-9E3D-BF2E7C3CFF00}"/>
              </a:ext>
            </a:extLst>
          </p:cNvPr>
          <p:cNvPicPr>
            <a:picLocks noChangeAspect="1"/>
          </p:cNvPicPr>
          <p:nvPr/>
        </p:nvPicPr>
        <p:blipFill>
          <a:blip r:embed="rId2"/>
          <a:stretch>
            <a:fillRect/>
          </a:stretch>
        </p:blipFill>
        <p:spPr>
          <a:xfrm>
            <a:off x="1249300" y="1536221"/>
            <a:ext cx="6972658" cy="4324572"/>
          </a:xfrm>
          <a:prstGeom prst="rect">
            <a:avLst/>
          </a:prstGeom>
        </p:spPr>
      </p:pic>
    </p:spTree>
    <p:extLst>
      <p:ext uri="{BB962C8B-B14F-4D97-AF65-F5344CB8AC3E}">
        <p14:creationId xmlns:p14="http://schemas.microsoft.com/office/powerpoint/2010/main" val="5803383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2263322B-32EA-4151-9E24-630DB5FC3BB9}"/>
              </a:ext>
            </a:extLst>
          </p:cNvPr>
          <p:cNvSpPr>
            <a:spLocks noGrp="1"/>
          </p:cNvSpPr>
          <p:nvPr>
            <p:ph type="sldNum" sz="quarter" idx="12"/>
          </p:nvPr>
        </p:nvSpPr>
        <p:spPr/>
        <p:txBody>
          <a:bodyPr/>
          <a:lstStyle/>
          <a:p>
            <a:pPr>
              <a:defRPr/>
            </a:pPr>
            <a:fld id="{85011231-81E5-4BA8-9FA8-895B313E0088}" type="slidenum">
              <a:rPr lang="zh-CN" altLang="en-US" smtClean="0"/>
              <a:pPr>
                <a:defRPr/>
              </a:pPr>
              <a:t>63</a:t>
            </a:fld>
            <a:endParaRPr lang="zh-CN" altLang="en-US" dirty="0"/>
          </a:p>
        </p:txBody>
      </p:sp>
      <p:sp>
        <p:nvSpPr>
          <p:cNvPr id="6" name="矩形 5">
            <a:extLst>
              <a:ext uri="{FF2B5EF4-FFF2-40B4-BE49-F238E27FC236}">
                <a16:creationId xmlns:a16="http://schemas.microsoft.com/office/drawing/2014/main" id="{FEBA9067-4BA6-4AD4-86E7-7B4EF0C6CCFA}"/>
              </a:ext>
            </a:extLst>
          </p:cNvPr>
          <p:cNvSpPr/>
          <p:nvPr/>
        </p:nvSpPr>
        <p:spPr>
          <a:xfrm>
            <a:off x="336885" y="1065753"/>
            <a:ext cx="7902341" cy="4661917"/>
          </a:xfrm>
          <a:prstGeom prst="rect">
            <a:avLst/>
          </a:prstGeom>
          <a:ln>
            <a:solidFill>
              <a:schemeClr val="tx1"/>
            </a:solidFill>
          </a:ln>
        </p:spPr>
        <p:txBody>
          <a:bodyPr wrap="square">
            <a:spAutoFit/>
          </a:bodyPr>
          <a:lstStyle/>
          <a:p>
            <a:pPr>
              <a:lnSpc>
                <a:spcPct val="150000"/>
              </a:lnSpc>
            </a:pPr>
            <a:r>
              <a:rPr lang="zh-CN" altLang="en-US" sz="2000" dirty="0"/>
              <a:t>提取某一人物所在段落并分词</a:t>
            </a:r>
          </a:p>
          <a:p>
            <a:pPr>
              <a:lnSpc>
                <a:spcPct val="150000"/>
              </a:lnSpc>
            </a:pPr>
            <a:r>
              <a:rPr lang="en-US" altLang="zh-CN" sz="2000" dirty="0"/>
              <a:t>#Saber</a:t>
            </a:r>
          </a:p>
          <a:p>
            <a:pPr>
              <a:lnSpc>
                <a:spcPct val="150000"/>
              </a:lnSpc>
            </a:pPr>
            <a:r>
              <a:rPr lang="en-US" altLang="zh-CN" sz="2000" dirty="0" err="1"/>
              <a:t>saber_text</a:t>
            </a:r>
            <a:r>
              <a:rPr lang="en-US" altLang="zh-CN" sz="2000" dirty="0"/>
              <a:t> &lt;- text[</a:t>
            </a:r>
            <a:r>
              <a:rPr lang="en-US" altLang="zh-CN" sz="2000" dirty="0" err="1"/>
              <a:t>grepl</a:t>
            </a:r>
            <a:r>
              <a:rPr lang="en-US" altLang="zh-CN" sz="2000" dirty="0"/>
              <a:t>("</a:t>
            </a:r>
            <a:r>
              <a:rPr lang="en-US" altLang="zh-CN" sz="2000" dirty="0" err="1"/>
              <a:t>Saber",text</a:t>
            </a:r>
            <a:r>
              <a:rPr lang="en-US" altLang="zh-CN" sz="2000" dirty="0"/>
              <a:t>)]            #</a:t>
            </a:r>
            <a:r>
              <a:rPr lang="zh-CN" altLang="en-US" sz="2000" dirty="0"/>
              <a:t>提取包含“</a:t>
            </a:r>
            <a:r>
              <a:rPr lang="en-US" altLang="zh-CN" sz="2000" dirty="0"/>
              <a:t>Saber”</a:t>
            </a:r>
            <a:r>
              <a:rPr lang="zh-CN" altLang="en-US" sz="2000" dirty="0"/>
              <a:t>的段落</a:t>
            </a:r>
          </a:p>
          <a:p>
            <a:pPr>
              <a:lnSpc>
                <a:spcPct val="150000"/>
              </a:lnSpc>
            </a:pPr>
            <a:r>
              <a:rPr lang="en-US" altLang="zh-CN" sz="2000" dirty="0"/>
              <a:t>cutter &lt;- worker(</a:t>
            </a:r>
            <a:r>
              <a:rPr lang="en-US" altLang="zh-CN" sz="2000" dirty="0" err="1"/>
              <a:t>stop_word</a:t>
            </a:r>
            <a:r>
              <a:rPr lang="en-US" altLang="zh-CN" sz="2000" dirty="0"/>
              <a:t> = "stopwords.dat")      #</a:t>
            </a:r>
            <a:r>
              <a:rPr lang="zh-CN" altLang="en-US" sz="2000" dirty="0"/>
              <a:t>设置停用词</a:t>
            </a:r>
          </a:p>
          <a:p>
            <a:pPr>
              <a:lnSpc>
                <a:spcPct val="150000"/>
              </a:lnSpc>
            </a:pPr>
            <a:r>
              <a:rPr lang="en-US" altLang="zh-CN" sz="2000" dirty="0"/>
              <a:t>words &lt;- segment(</a:t>
            </a:r>
            <a:r>
              <a:rPr lang="en-US" altLang="zh-CN" sz="2000" dirty="0" err="1"/>
              <a:t>saber_text,cutter</a:t>
            </a:r>
            <a:r>
              <a:rPr lang="en-US" altLang="zh-CN" sz="2000" dirty="0"/>
              <a:t>)                #</a:t>
            </a:r>
            <a:r>
              <a:rPr lang="zh-CN" altLang="en-US" sz="2000" dirty="0"/>
              <a:t>分词</a:t>
            </a:r>
          </a:p>
          <a:p>
            <a:pPr>
              <a:lnSpc>
                <a:spcPct val="150000"/>
              </a:lnSpc>
            </a:pPr>
            <a:r>
              <a:rPr lang="en-US" altLang="zh-CN" sz="2000" dirty="0"/>
              <a:t>list=</a:t>
            </a:r>
            <a:r>
              <a:rPr lang="en-US" altLang="zh-CN" sz="2000" dirty="0" err="1"/>
              <a:t>lapply</a:t>
            </a:r>
            <a:r>
              <a:rPr lang="en-US" altLang="zh-CN" sz="2000" dirty="0"/>
              <a:t>(X=words, FUN=</a:t>
            </a:r>
            <a:r>
              <a:rPr lang="en-US" altLang="zh-CN" sz="2000" dirty="0" err="1"/>
              <a:t>strsplit</a:t>
            </a:r>
            <a:r>
              <a:rPr lang="en-US" altLang="zh-CN" sz="2000" dirty="0"/>
              <a:t>, " ")            #</a:t>
            </a:r>
            <a:r>
              <a:rPr lang="zh-CN" altLang="en-US" sz="2000" dirty="0"/>
              <a:t>转化为列表</a:t>
            </a:r>
          </a:p>
          <a:p>
            <a:pPr>
              <a:lnSpc>
                <a:spcPct val="150000"/>
              </a:lnSpc>
            </a:pPr>
            <a:r>
              <a:rPr lang="en-US" altLang="zh-CN" sz="2000" dirty="0"/>
              <a:t>v=table(</a:t>
            </a:r>
            <a:r>
              <a:rPr lang="en-US" altLang="zh-CN" sz="2000" dirty="0" err="1"/>
              <a:t>unlist</a:t>
            </a:r>
            <a:r>
              <a:rPr lang="en-US" altLang="zh-CN" sz="2000" dirty="0"/>
              <a:t>(list))                              #</a:t>
            </a:r>
            <a:r>
              <a:rPr lang="zh-CN" altLang="en-US" sz="2000" dirty="0"/>
              <a:t>频数统计</a:t>
            </a:r>
          </a:p>
          <a:p>
            <a:pPr>
              <a:lnSpc>
                <a:spcPct val="150000"/>
              </a:lnSpc>
            </a:pPr>
            <a:r>
              <a:rPr lang="en-US" altLang="zh-CN" sz="2000" dirty="0"/>
              <a:t>v=sort(</a:t>
            </a:r>
            <a:r>
              <a:rPr lang="en-US" altLang="zh-CN" sz="2000" dirty="0" err="1"/>
              <a:t>v,decreasing</a:t>
            </a:r>
            <a:r>
              <a:rPr lang="en-US" altLang="zh-CN" sz="2000" dirty="0"/>
              <a:t> = T)                           #</a:t>
            </a:r>
            <a:r>
              <a:rPr lang="zh-CN" altLang="en-US" sz="2000" dirty="0"/>
              <a:t>按词频降序排列</a:t>
            </a:r>
          </a:p>
          <a:p>
            <a:pPr>
              <a:lnSpc>
                <a:spcPct val="150000"/>
              </a:lnSpc>
            </a:pPr>
            <a:r>
              <a:rPr lang="en-US" altLang="zh-CN" sz="2000" dirty="0" err="1"/>
              <a:t>freq</a:t>
            </a:r>
            <a:r>
              <a:rPr lang="en-US" altLang="zh-CN" sz="2000" dirty="0"/>
              <a:t>=</a:t>
            </a:r>
            <a:r>
              <a:rPr lang="en-US" altLang="zh-CN" sz="2000" dirty="0" err="1"/>
              <a:t>data.frame</a:t>
            </a:r>
            <a:r>
              <a:rPr lang="en-US" altLang="zh-CN" sz="2000" dirty="0"/>
              <a:t>(words=names(v), </a:t>
            </a:r>
            <a:r>
              <a:rPr lang="en-US" altLang="zh-CN" sz="2000" dirty="0" err="1"/>
              <a:t>freq</a:t>
            </a:r>
            <a:r>
              <a:rPr lang="en-US" altLang="zh-CN" sz="2000" dirty="0"/>
              <a:t> = v)          #</a:t>
            </a:r>
            <a:r>
              <a:rPr lang="zh-CN" altLang="en-US" sz="2000" dirty="0"/>
              <a:t>建立词库（包括词语和词频）</a:t>
            </a:r>
          </a:p>
        </p:txBody>
      </p:sp>
    </p:spTree>
    <p:extLst>
      <p:ext uri="{BB962C8B-B14F-4D97-AF65-F5344CB8AC3E}">
        <p14:creationId xmlns:p14="http://schemas.microsoft.com/office/powerpoint/2010/main" val="34291544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2263322B-32EA-4151-9E24-630DB5FC3BB9}"/>
              </a:ext>
            </a:extLst>
          </p:cNvPr>
          <p:cNvSpPr>
            <a:spLocks noGrp="1"/>
          </p:cNvSpPr>
          <p:nvPr>
            <p:ph type="sldNum" sz="quarter" idx="12"/>
          </p:nvPr>
        </p:nvSpPr>
        <p:spPr/>
        <p:txBody>
          <a:bodyPr/>
          <a:lstStyle/>
          <a:p>
            <a:pPr>
              <a:defRPr/>
            </a:pPr>
            <a:fld id="{85011231-81E5-4BA8-9FA8-895B313E0088}" type="slidenum">
              <a:rPr lang="zh-CN" altLang="en-US" smtClean="0"/>
              <a:pPr>
                <a:defRPr/>
              </a:pPr>
              <a:t>64</a:t>
            </a:fld>
            <a:endParaRPr lang="zh-CN" altLang="en-US" dirty="0"/>
          </a:p>
        </p:txBody>
      </p:sp>
      <p:sp>
        <p:nvSpPr>
          <p:cNvPr id="5" name="矩形 4">
            <a:extLst>
              <a:ext uri="{FF2B5EF4-FFF2-40B4-BE49-F238E27FC236}">
                <a16:creationId xmlns:a16="http://schemas.microsoft.com/office/drawing/2014/main" id="{652BBAEF-17B1-4D48-A7A8-4A9E45705D81}"/>
              </a:ext>
            </a:extLst>
          </p:cNvPr>
          <p:cNvSpPr/>
          <p:nvPr/>
        </p:nvSpPr>
        <p:spPr>
          <a:xfrm>
            <a:off x="770020" y="1326533"/>
            <a:ext cx="7382577" cy="3275256"/>
          </a:xfrm>
          <a:prstGeom prst="rect">
            <a:avLst/>
          </a:prstGeom>
          <a:ln>
            <a:solidFill>
              <a:schemeClr val="tx1"/>
            </a:solidFill>
          </a:ln>
        </p:spPr>
        <p:txBody>
          <a:bodyPr wrap="square">
            <a:spAutoFit/>
          </a:bodyPr>
          <a:lstStyle/>
          <a:p>
            <a:pPr>
              <a:lnSpc>
                <a:spcPct val="150000"/>
              </a:lnSpc>
            </a:pPr>
            <a:r>
              <a:rPr lang="en-US" altLang="zh-CN" sz="2000" dirty="0" err="1">
                <a:latin typeface="Times New Roman" panose="02020603050405020304" pitchFamily="18" charset="0"/>
                <a:cs typeface="Times New Roman" panose="02020603050405020304" pitchFamily="18" charset="0"/>
              </a:rPr>
              <a:t>freq</a:t>
            </a:r>
            <a:r>
              <a:rPr lang="en-US" altLang="zh-CN" sz="2000" dirty="0">
                <a:latin typeface="Times New Roman" panose="02020603050405020304" pitchFamily="18" charset="0"/>
                <a:cs typeface="Times New Roman" panose="02020603050405020304" pitchFamily="18" charset="0"/>
              </a:rPr>
              <a:t>=subset(</a:t>
            </a:r>
            <a:r>
              <a:rPr lang="en-US" altLang="zh-CN" sz="2000" dirty="0" err="1">
                <a:latin typeface="Times New Roman" panose="02020603050405020304" pitchFamily="18" charset="0"/>
                <a:cs typeface="Times New Roman" panose="02020603050405020304" pitchFamily="18" charset="0"/>
              </a:rPr>
              <a:t>freq</a:t>
            </a:r>
            <a:r>
              <a:rPr lang="en-US" altLang="zh-CN" sz="2000" dirty="0">
                <a:latin typeface="Times New Roman" panose="02020603050405020304" pitchFamily="18" charset="0"/>
                <a:cs typeface="Times New Roman" panose="02020603050405020304" pitchFamily="18" charset="0"/>
              </a:rPr>
              <a:t>, </a:t>
            </a:r>
            <a:r>
              <a:rPr lang="en-US" altLang="zh-CN" sz="2000" dirty="0" err="1">
                <a:latin typeface="Times New Roman" panose="02020603050405020304" pitchFamily="18" charset="0"/>
                <a:cs typeface="Times New Roman" panose="02020603050405020304" pitchFamily="18" charset="0"/>
              </a:rPr>
              <a:t>nchar</a:t>
            </a:r>
            <a:r>
              <a:rPr lang="en-US" altLang="zh-CN" sz="2000" dirty="0">
                <a:latin typeface="Times New Roman" panose="02020603050405020304" pitchFamily="18" charset="0"/>
                <a:cs typeface="Times New Roman" panose="02020603050405020304" pitchFamily="18" charset="0"/>
              </a:rPr>
              <a:t>(</a:t>
            </a:r>
            <a:r>
              <a:rPr lang="en-US" altLang="zh-CN" sz="2000" dirty="0" err="1">
                <a:latin typeface="Times New Roman" panose="02020603050405020304" pitchFamily="18" charset="0"/>
                <a:cs typeface="Times New Roman" panose="02020603050405020304" pitchFamily="18" charset="0"/>
              </a:rPr>
              <a:t>as.character</a:t>
            </a:r>
            <a:r>
              <a:rPr lang="en-US" altLang="zh-CN" sz="2000" dirty="0">
                <a:latin typeface="Times New Roman" panose="02020603050405020304" pitchFamily="18" charset="0"/>
                <a:cs typeface="Times New Roman" panose="02020603050405020304" pitchFamily="18" charset="0"/>
              </a:rPr>
              <a:t>(words))&gt;=2)   #</a:t>
            </a:r>
            <a:r>
              <a:rPr lang="zh-CN" altLang="en-US" sz="2000" dirty="0">
                <a:latin typeface="Times New Roman" panose="02020603050405020304" pitchFamily="18" charset="0"/>
                <a:cs typeface="Times New Roman" panose="02020603050405020304" pitchFamily="18" charset="0"/>
              </a:rPr>
              <a:t>过滤掉一个字的词语</a:t>
            </a:r>
          </a:p>
          <a:p>
            <a:pPr>
              <a:lnSpc>
                <a:spcPct val="150000"/>
              </a:lnSpc>
            </a:pPr>
            <a:r>
              <a:rPr lang="en-US" altLang="zh-CN" sz="2000" dirty="0" err="1">
                <a:latin typeface="Times New Roman" panose="02020603050405020304" pitchFamily="18" charset="0"/>
                <a:cs typeface="Times New Roman" panose="02020603050405020304" pitchFamily="18" charset="0"/>
              </a:rPr>
              <a:t>freq</a:t>
            </a:r>
            <a:r>
              <a:rPr lang="en-US" altLang="zh-CN" sz="2000" dirty="0">
                <a:latin typeface="Times New Roman" panose="02020603050405020304" pitchFamily="18" charset="0"/>
                <a:cs typeface="Times New Roman" panose="02020603050405020304" pitchFamily="18" charset="0"/>
              </a:rPr>
              <a:t>=</a:t>
            </a:r>
            <a:r>
              <a:rPr lang="en-US" altLang="zh-CN" sz="2000" dirty="0" err="1">
                <a:latin typeface="Times New Roman" panose="02020603050405020304" pitchFamily="18" charset="0"/>
                <a:cs typeface="Times New Roman" panose="02020603050405020304" pitchFamily="18" charset="0"/>
              </a:rPr>
              <a:t>freq</a:t>
            </a:r>
            <a:r>
              <a:rPr lang="en-US" altLang="zh-CN" sz="2000" dirty="0">
                <a:latin typeface="Times New Roman" panose="02020603050405020304" pitchFamily="18" charset="0"/>
                <a:cs typeface="Times New Roman" panose="02020603050405020304" pitchFamily="18" charset="0"/>
              </a:rPr>
              <a:t>[,c(1,3)]                                 #</a:t>
            </a:r>
            <a:r>
              <a:rPr lang="zh-CN" altLang="en-US" sz="2000" dirty="0">
                <a:latin typeface="Times New Roman" panose="02020603050405020304" pitchFamily="18" charset="0"/>
                <a:cs typeface="Times New Roman" panose="02020603050405020304" pitchFamily="18" charset="0"/>
              </a:rPr>
              <a:t>词语列重复，取词语列和词频列</a:t>
            </a:r>
          </a:p>
          <a:p>
            <a:pPr>
              <a:lnSpc>
                <a:spcPct val="150000"/>
              </a:lnSpc>
            </a:pPr>
            <a:r>
              <a:rPr lang="en-US" altLang="zh-CN" sz="2000" dirty="0" err="1">
                <a:latin typeface="Times New Roman" panose="02020603050405020304" pitchFamily="18" charset="0"/>
                <a:cs typeface="Times New Roman" panose="02020603050405020304" pitchFamily="18" charset="0"/>
              </a:rPr>
              <a:t>colnames</a:t>
            </a:r>
            <a:r>
              <a:rPr lang="en-US" altLang="zh-CN" sz="2000" dirty="0">
                <a:latin typeface="Times New Roman" panose="02020603050405020304" pitchFamily="18" charset="0"/>
                <a:cs typeface="Times New Roman" panose="02020603050405020304" pitchFamily="18" charset="0"/>
              </a:rPr>
              <a:t>(</a:t>
            </a:r>
            <a:r>
              <a:rPr lang="en-US" altLang="zh-CN" sz="2000" dirty="0" err="1">
                <a:latin typeface="Times New Roman" panose="02020603050405020304" pitchFamily="18" charset="0"/>
                <a:cs typeface="Times New Roman" panose="02020603050405020304" pitchFamily="18" charset="0"/>
              </a:rPr>
              <a:t>freq</a:t>
            </a:r>
            <a:r>
              <a:rPr lang="en-US" altLang="zh-CN" sz="2000" dirty="0">
                <a:latin typeface="Times New Roman" panose="02020603050405020304" pitchFamily="18" charset="0"/>
                <a:cs typeface="Times New Roman" panose="02020603050405020304" pitchFamily="18" charset="0"/>
              </a:rPr>
              <a:t>) = c("</a:t>
            </a:r>
            <a:r>
              <a:rPr lang="en-US" altLang="zh-CN" sz="2000" dirty="0" err="1">
                <a:latin typeface="Times New Roman" panose="02020603050405020304" pitchFamily="18" charset="0"/>
                <a:cs typeface="Times New Roman" panose="02020603050405020304" pitchFamily="18" charset="0"/>
              </a:rPr>
              <a:t>text","Freq</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修改列名</a:t>
            </a:r>
          </a:p>
          <a:p>
            <a:pPr>
              <a:lnSpc>
                <a:spcPct val="150000"/>
              </a:lnSpc>
            </a:pPr>
            <a:r>
              <a:rPr lang="en-US" altLang="zh-CN" sz="2000" dirty="0">
                <a:latin typeface="Times New Roman" panose="02020603050405020304" pitchFamily="18" charset="0"/>
                <a:cs typeface="Times New Roman" panose="02020603050405020304" pitchFamily="18" charset="0"/>
              </a:rPr>
              <a:t>write.csv(</a:t>
            </a:r>
            <a:r>
              <a:rPr lang="en-US" altLang="zh-CN" sz="2000" dirty="0" err="1">
                <a:latin typeface="Times New Roman" panose="02020603050405020304" pitchFamily="18" charset="0"/>
                <a:cs typeface="Times New Roman" panose="02020603050405020304" pitchFamily="18" charset="0"/>
              </a:rPr>
              <a:t>freq</a:t>
            </a:r>
            <a:r>
              <a:rPr lang="en-US" altLang="zh-CN" sz="2000" dirty="0">
                <a:latin typeface="Times New Roman" panose="02020603050405020304" pitchFamily="18" charset="0"/>
                <a:cs typeface="Times New Roman" panose="02020603050405020304" pitchFamily="18" charset="0"/>
              </a:rPr>
              <a:t>,"D:/R/Saber_words.csv")             #</a:t>
            </a:r>
            <a:r>
              <a:rPr lang="zh-CN" altLang="en-US" sz="2000" dirty="0">
                <a:latin typeface="Times New Roman" panose="02020603050405020304" pitchFamily="18" charset="0"/>
                <a:cs typeface="Times New Roman" panose="02020603050405020304" pitchFamily="18" charset="0"/>
              </a:rPr>
              <a:t>保存词库信息，利用</a:t>
            </a:r>
            <a:r>
              <a:rPr lang="en-US" altLang="zh-CN" sz="2000" dirty="0" err="1">
                <a:latin typeface="Times New Roman" panose="02020603050405020304" pitchFamily="18" charset="0"/>
                <a:cs typeface="Times New Roman" panose="02020603050405020304" pitchFamily="18" charset="0"/>
              </a:rPr>
              <a:t>tagxedo</a:t>
            </a:r>
            <a:r>
              <a:rPr lang="zh-CN" altLang="en-US" sz="2000" dirty="0">
                <a:latin typeface="Times New Roman" panose="02020603050405020304" pitchFamily="18" charset="0"/>
                <a:cs typeface="Times New Roman" panose="02020603050405020304" pitchFamily="18" charset="0"/>
              </a:rPr>
              <a:t>网页绘制词云图</a:t>
            </a:r>
          </a:p>
        </p:txBody>
      </p:sp>
    </p:spTree>
    <p:extLst>
      <p:ext uri="{BB962C8B-B14F-4D97-AF65-F5344CB8AC3E}">
        <p14:creationId xmlns:p14="http://schemas.microsoft.com/office/powerpoint/2010/main" val="21758034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2263322B-32EA-4151-9E24-630DB5FC3BB9}"/>
              </a:ext>
            </a:extLst>
          </p:cNvPr>
          <p:cNvSpPr>
            <a:spLocks noGrp="1"/>
          </p:cNvSpPr>
          <p:nvPr>
            <p:ph type="sldNum" sz="quarter" idx="12"/>
          </p:nvPr>
        </p:nvSpPr>
        <p:spPr/>
        <p:txBody>
          <a:bodyPr/>
          <a:lstStyle/>
          <a:p>
            <a:pPr>
              <a:defRPr/>
            </a:pPr>
            <a:fld id="{85011231-81E5-4BA8-9FA8-895B313E0088}" type="slidenum">
              <a:rPr lang="zh-CN" altLang="en-US" smtClean="0"/>
              <a:pPr>
                <a:defRPr/>
              </a:pPr>
              <a:t>65</a:t>
            </a:fld>
            <a:endParaRPr lang="zh-CN" altLang="en-US" dirty="0"/>
          </a:p>
        </p:txBody>
      </p:sp>
      <p:sp>
        <p:nvSpPr>
          <p:cNvPr id="6" name="矩形 5">
            <a:extLst>
              <a:ext uri="{FF2B5EF4-FFF2-40B4-BE49-F238E27FC236}">
                <a16:creationId xmlns:a16="http://schemas.microsoft.com/office/drawing/2014/main" id="{62CE8CCF-8845-43A8-B10E-34219BB25415}"/>
              </a:ext>
            </a:extLst>
          </p:cNvPr>
          <p:cNvSpPr/>
          <p:nvPr/>
        </p:nvSpPr>
        <p:spPr>
          <a:xfrm>
            <a:off x="293570" y="1234436"/>
            <a:ext cx="8556859" cy="5121915"/>
          </a:xfrm>
          <a:prstGeom prst="rect">
            <a:avLst/>
          </a:prstGeom>
          <a:ln>
            <a:solidFill>
              <a:schemeClr val="tx1"/>
            </a:solidFill>
          </a:ln>
        </p:spPr>
        <p:txBody>
          <a:bodyPr wrap="square">
            <a:spAutoFit/>
          </a:bodyPr>
          <a:lstStyle/>
          <a:p>
            <a:pPr>
              <a:lnSpc>
                <a:spcPct val="150000"/>
              </a:lnSpc>
            </a:pP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切嗣，方法同上</a:t>
            </a:r>
          </a:p>
          <a:p>
            <a:pPr>
              <a:lnSpc>
                <a:spcPct val="150000"/>
              </a:lnSpc>
            </a:pPr>
            <a:r>
              <a:rPr lang="en-US" altLang="zh-CN" sz="2000" dirty="0" err="1">
                <a:latin typeface="Times New Roman" panose="02020603050405020304" pitchFamily="18" charset="0"/>
                <a:cs typeface="Times New Roman" panose="02020603050405020304" pitchFamily="18" charset="0"/>
              </a:rPr>
              <a:t>qiesi_text</a:t>
            </a:r>
            <a:r>
              <a:rPr lang="en-US" altLang="zh-CN" sz="2000" dirty="0">
                <a:latin typeface="Times New Roman" panose="02020603050405020304" pitchFamily="18" charset="0"/>
                <a:cs typeface="Times New Roman" panose="02020603050405020304" pitchFamily="18" charset="0"/>
              </a:rPr>
              <a:t> &lt;- text[</a:t>
            </a:r>
            <a:r>
              <a:rPr lang="en-US" altLang="zh-CN" sz="2000" dirty="0" err="1">
                <a:latin typeface="Times New Roman" panose="02020603050405020304" pitchFamily="18" charset="0"/>
                <a:cs typeface="Times New Roman" panose="02020603050405020304" pitchFamily="18" charset="0"/>
              </a:rPr>
              <a:t>grepl</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切嗣</a:t>
            </a:r>
            <a:r>
              <a:rPr lang="en-US" altLang="zh-CN" sz="2000" dirty="0">
                <a:latin typeface="Times New Roman" panose="02020603050405020304" pitchFamily="18" charset="0"/>
                <a:cs typeface="Times New Roman" panose="02020603050405020304" pitchFamily="18" charset="0"/>
              </a:rPr>
              <a:t>",text)]             #</a:t>
            </a:r>
            <a:r>
              <a:rPr lang="zh-CN" altLang="en-US" sz="2000" dirty="0">
                <a:latin typeface="Times New Roman" panose="02020603050405020304" pitchFamily="18" charset="0"/>
                <a:cs typeface="Times New Roman" panose="02020603050405020304" pitchFamily="18" charset="0"/>
              </a:rPr>
              <a:t>提取包含“切嗣”的段落</a:t>
            </a:r>
          </a:p>
          <a:p>
            <a:pPr>
              <a:lnSpc>
                <a:spcPct val="150000"/>
              </a:lnSpc>
            </a:pPr>
            <a:r>
              <a:rPr lang="en-US" altLang="zh-CN" sz="2000" dirty="0">
                <a:latin typeface="Times New Roman" panose="02020603050405020304" pitchFamily="18" charset="0"/>
                <a:cs typeface="Times New Roman" panose="02020603050405020304" pitchFamily="18" charset="0"/>
              </a:rPr>
              <a:t>words &lt;- segment(</a:t>
            </a:r>
            <a:r>
              <a:rPr lang="en-US" altLang="zh-CN" sz="2000" dirty="0" err="1">
                <a:latin typeface="Times New Roman" panose="02020603050405020304" pitchFamily="18" charset="0"/>
                <a:cs typeface="Times New Roman" panose="02020603050405020304" pitchFamily="18" charset="0"/>
              </a:rPr>
              <a:t>qiesi_text,cutter</a:t>
            </a:r>
            <a:r>
              <a:rPr lang="en-US" altLang="zh-CN" sz="2000" dirty="0">
                <a:latin typeface="Times New Roman" panose="02020603050405020304" pitchFamily="18" charset="0"/>
                <a:cs typeface="Times New Roman" panose="02020603050405020304" pitchFamily="18" charset="0"/>
              </a:rPr>
              <a:t>)</a:t>
            </a:r>
          </a:p>
          <a:p>
            <a:pPr>
              <a:lnSpc>
                <a:spcPct val="150000"/>
              </a:lnSpc>
            </a:pPr>
            <a:r>
              <a:rPr lang="en-US" altLang="zh-CN" sz="2000" dirty="0">
                <a:latin typeface="Times New Roman" panose="02020603050405020304" pitchFamily="18" charset="0"/>
                <a:cs typeface="Times New Roman" panose="02020603050405020304" pitchFamily="18" charset="0"/>
              </a:rPr>
              <a:t>list=</a:t>
            </a:r>
            <a:r>
              <a:rPr lang="en-US" altLang="zh-CN" sz="2000" dirty="0" err="1">
                <a:latin typeface="Times New Roman" panose="02020603050405020304" pitchFamily="18" charset="0"/>
                <a:cs typeface="Times New Roman" panose="02020603050405020304" pitchFamily="18" charset="0"/>
              </a:rPr>
              <a:t>lapply</a:t>
            </a:r>
            <a:r>
              <a:rPr lang="en-US" altLang="zh-CN" sz="2000" dirty="0">
                <a:latin typeface="Times New Roman" panose="02020603050405020304" pitchFamily="18" charset="0"/>
                <a:cs typeface="Times New Roman" panose="02020603050405020304" pitchFamily="18" charset="0"/>
              </a:rPr>
              <a:t>(X=words, FUN=</a:t>
            </a:r>
            <a:r>
              <a:rPr lang="en-US" altLang="zh-CN" sz="2000" dirty="0" err="1">
                <a:latin typeface="Times New Roman" panose="02020603050405020304" pitchFamily="18" charset="0"/>
                <a:cs typeface="Times New Roman" panose="02020603050405020304" pitchFamily="18" charset="0"/>
              </a:rPr>
              <a:t>strsplit</a:t>
            </a:r>
            <a:r>
              <a:rPr lang="en-US" altLang="zh-CN" sz="2000" dirty="0">
                <a:latin typeface="Times New Roman" panose="02020603050405020304" pitchFamily="18" charset="0"/>
                <a:cs typeface="Times New Roman" panose="02020603050405020304" pitchFamily="18" charset="0"/>
              </a:rPr>
              <a:t>, " ")</a:t>
            </a:r>
          </a:p>
          <a:p>
            <a:pPr>
              <a:lnSpc>
                <a:spcPct val="150000"/>
              </a:lnSpc>
            </a:pPr>
            <a:r>
              <a:rPr lang="en-US" altLang="zh-CN" sz="2000" dirty="0">
                <a:latin typeface="Times New Roman" panose="02020603050405020304" pitchFamily="18" charset="0"/>
                <a:cs typeface="Times New Roman" panose="02020603050405020304" pitchFamily="18" charset="0"/>
              </a:rPr>
              <a:t>v=table(</a:t>
            </a:r>
            <a:r>
              <a:rPr lang="en-US" altLang="zh-CN" sz="2000" dirty="0" err="1">
                <a:latin typeface="Times New Roman" panose="02020603050405020304" pitchFamily="18" charset="0"/>
                <a:cs typeface="Times New Roman" panose="02020603050405020304" pitchFamily="18" charset="0"/>
              </a:rPr>
              <a:t>unlist</a:t>
            </a:r>
            <a:r>
              <a:rPr lang="en-US" altLang="zh-CN" sz="2000" dirty="0">
                <a:latin typeface="Times New Roman" panose="02020603050405020304" pitchFamily="18" charset="0"/>
                <a:cs typeface="Times New Roman" panose="02020603050405020304" pitchFamily="18" charset="0"/>
              </a:rPr>
              <a:t>(list))</a:t>
            </a:r>
          </a:p>
          <a:p>
            <a:pPr>
              <a:lnSpc>
                <a:spcPct val="150000"/>
              </a:lnSpc>
            </a:pPr>
            <a:r>
              <a:rPr lang="en-US" altLang="zh-CN" sz="2000" dirty="0">
                <a:latin typeface="Times New Roman" panose="02020603050405020304" pitchFamily="18" charset="0"/>
                <a:cs typeface="Times New Roman" panose="02020603050405020304" pitchFamily="18" charset="0"/>
              </a:rPr>
              <a:t>v=sort(</a:t>
            </a:r>
            <a:r>
              <a:rPr lang="en-US" altLang="zh-CN" sz="2000" dirty="0" err="1">
                <a:latin typeface="Times New Roman" panose="02020603050405020304" pitchFamily="18" charset="0"/>
                <a:cs typeface="Times New Roman" panose="02020603050405020304" pitchFamily="18" charset="0"/>
              </a:rPr>
              <a:t>v,decreasing</a:t>
            </a:r>
            <a:r>
              <a:rPr lang="en-US" altLang="zh-CN" sz="2000" dirty="0">
                <a:latin typeface="Times New Roman" panose="02020603050405020304" pitchFamily="18" charset="0"/>
                <a:cs typeface="Times New Roman" panose="02020603050405020304" pitchFamily="18" charset="0"/>
              </a:rPr>
              <a:t> = T)</a:t>
            </a:r>
          </a:p>
          <a:p>
            <a:pPr>
              <a:lnSpc>
                <a:spcPct val="150000"/>
              </a:lnSpc>
            </a:pPr>
            <a:r>
              <a:rPr lang="en-US" altLang="zh-CN" sz="2000" dirty="0" err="1">
                <a:latin typeface="Times New Roman" panose="02020603050405020304" pitchFamily="18" charset="0"/>
                <a:cs typeface="Times New Roman" panose="02020603050405020304" pitchFamily="18" charset="0"/>
              </a:rPr>
              <a:t>freq</a:t>
            </a:r>
            <a:r>
              <a:rPr lang="en-US" altLang="zh-CN" sz="2000" dirty="0">
                <a:latin typeface="Times New Roman" panose="02020603050405020304" pitchFamily="18" charset="0"/>
                <a:cs typeface="Times New Roman" panose="02020603050405020304" pitchFamily="18" charset="0"/>
              </a:rPr>
              <a:t>=</a:t>
            </a:r>
            <a:r>
              <a:rPr lang="en-US" altLang="zh-CN" sz="2000" dirty="0" err="1">
                <a:latin typeface="Times New Roman" panose="02020603050405020304" pitchFamily="18" charset="0"/>
                <a:cs typeface="Times New Roman" panose="02020603050405020304" pitchFamily="18" charset="0"/>
              </a:rPr>
              <a:t>data.frame</a:t>
            </a:r>
            <a:r>
              <a:rPr lang="en-US" altLang="zh-CN" sz="2000" dirty="0">
                <a:latin typeface="Times New Roman" panose="02020603050405020304" pitchFamily="18" charset="0"/>
                <a:cs typeface="Times New Roman" panose="02020603050405020304" pitchFamily="18" charset="0"/>
              </a:rPr>
              <a:t>(words=names(v), </a:t>
            </a:r>
            <a:r>
              <a:rPr lang="en-US" altLang="zh-CN" sz="2000" dirty="0" err="1">
                <a:latin typeface="Times New Roman" panose="02020603050405020304" pitchFamily="18" charset="0"/>
                <a:cs typeface="Times New Roman" panose="02020603050405020304" pitchFamily="18" charset="0"/>
              </a:rPr>
              <a:t>freq</a:t>
            </a:r>
            <a:r>
              <a:rPr lang="en-US" altLang="zh-CN" sz="2000" dirty="0">
                <a:latin typeface="Times New Roman" panose="02020603050405020304" pitchFamily="18" charset="0"/>
                <a:cs typeface="Times New Roman" panose="02020603050405020304" pitchFamily="18" charset="0"/>
              </a:rPr>
              <a:t> = v)</a:t>
            </a:r>
          </a:p>
          <a:p>
            <a:pPr>
              <a:lnSpc>
                <a:spcPct val="150000"/>
              </a:lnSpc>
            </a:pPr>
            <a:r>
              <a:rPr lang="en-US" altLang="zh-CN" sz="2000" dirty="0" err="1">
                <a:latin typeface="Times New Roman" panose="02020603050405020304" pitchFamily="18" charset="0"/>
                <a:cs typeface="Times New Roman" panose="02020603050405020304" pitchFamily="18" charset="0"/>
              </a:rPr>
              <a:t>freq</a:t>
            </a:r>
            <a:r>
              <a:rPr lang="en-US" altLang="zh-CN" sz="2000" dirty="0">
                <a:latin typeface="Times New Roman" panose="02020603050405020304" pitchFamily="18" charset="0"/>
                <a:cs typeface="Times New Roman" panose="02020603050405020304" pitchFamily="18" charset="0"/>
              </a:rPr>
              <a:t>=subset(</a:t>
            </a:r>
            <a:r>
              <a:rPr lang="en-US" altLang="zh-CN" sz="2000" dirty="0" err="1">
                <a:latin typeface="Times New Roman" panose="02020603050405020304" pitchFamily="18" charset="0"/>
                <a:cs typeface="Times New Roman" panose="02020603050405020304" pitchFamily="18" charset="0"/>
              </a:rPr>
              <a:t>freq</a:t>
            </a:r>
            <a:r>
              <a:rPr lang="en-US" altLang="zh-CN" sz="2000" dirty="0">
                <a:latin typeface="Times New Roman" panose="02020603050405020304" pitchFamily="18" charset="0"/>
                <a:cs typeface="Times New Roman" panose="02020603050405020304" pitchFamily="18" charset="0"/>
              </a:rPr>
              <a:t>, </a:t>
            </a:r>
            <a:r>
              <a:rPr lang="en-US" altLang="zh-CN" sz="2000" dirty="0" err="1">
                <a:latin typeface="Times New Roman" panose="02020603050405020304" pitchFamily="18" charset="0"/>
                <a:cs typeface="Times New Roman" panose="02020603050405020304" pitchFamily="18" charset="0"/>
              </a:rPr>
              <a:t>nchar</a:t>
            </a:r>
            <a:r>
              <a:rPr lang="en-US" altLang="zh-CN" sz="2000" dirty="0">
                <a:latin typeface="Times New Roman" panose="02020603050405020304" pitchFamily="18" charset="0"/>
                <a:cs typeface="Times New Roman" panose="02020603050405020304" pitchFamily="18" charset="0"/>
              </a:rPr>
              <a:t>(</a:t>
            </a:r>
            <a:r>
              <a:rPr lang="en-US" altLang="zh-CN" sz="2000" dirty="0" err="1">
                <a:latin typeface="Times New Roman" panose="02020603050405020304" pitchFamily="18" charset="0"/>
                <a:cs typeface="Times New Roman" panose="02020603050405020304" pitchFamily="18" charset="0"/>
              </a:rPr>
              <a:t>as.character</a:t>
            </a:r>
            <a:r>
              <a:rPr lang="en-US" altLang="zh-CN" sz="2000" dirty="0">
                <a:latin typeface="Times New Roman" panose="02020603050405020304" pitchFamily="18" charset="0"/>
                <a:cs typeface="Times New Roman" panose="02020603050405020304" pitchFamily="18" charset="0"/>
              </a:rPr>
              <a:t>(words))&gt;=2)</a:t>
            </a:r>
          </a:p>
          <a:p>
            <a:pPr>
              <a:lnSpc>
                <a:spcPct val="150000"/>
              </a:lnSpc>
            </a:pPr>
            <a:r>
              <a:rPr lang="en-US" altLang="zh-CN" sz="2000" dirty="0" err="1">
                <a:latin typeface="Times New Roman" panose="02020603050405020304" pitchFamily="18" charset="0"/>
                <a:cs typeface="Times New Roman" panose="02020603050405020304" pitchFamily="18" charset="0"/>
              </a:rPr>
              <a:t>freq</a:t>
            </a:r>
            <a:r>
              <a:rPr lang="en-US" altLang="zh-CN" sz="2000" dirty="0">
                <a:latin typeface="Times New Roman" panose="02020603050405020304" pitchFamily="18" charset="0"/>
                <a:cs typeface="Times New Roman" panose="02020603050405020304" pitchFamily="18" charset="0"/>
              </a:rPr>
              <a:t>=</a:t>
            </a:r>
            <a:r>
              <a:rPr lang="en-US" altLang="zh-CN" sz="2000" dirty="0" err="1">
                <a:latin typeface="Times New Roman" panose="02020603050405020304" pitchFamily="18" charset="0"/>
                <a:cs typeface="Times New Roman" panose="02020603050405020304" pitchFamily="18" charset="0"/>
              </a:rPr>
              <a:t>freq</a:t>
            </a:r>
            <a:r>
              <a:rPr lang="en-US" altLang="zh-CN" sz="2000" dirty="0">
                <a:latin typeface="Times New Roman" panose="02020603050405020304" pitchFamily="18" charset="0"/>
                <a:cs typeface="Times New Roman" panose="02020603050405020304" pitchFamily="18" charset="0"/>
              </a:rPr>
              <a:t>[,c(1,3)]</a:t>
            </a:r>
          </a:p>
          <a:p>
            <a:pPr>
              <a:lnSpc>
                <a:spcPct val="150000"/>
              </a:lnSpc>
            </a:pPr>
            <a:r>
              <a:rPr lang="en-US" altLang="zh-CN" sz="2000" dirty="0" err="1">
                <a:latin typeface="Times New Roman" panose="02020603050405020304" pitchFamily="18" charset="0"/>
                <a:cs typeface="Times New Roman" panose="02020603050405020304" pitchFamily="18" charset="0"/>
              </a:rPr>
              <a:t>colnames</a:t>
            </a:r>
            <a:r>
              <a:rPr lang="en-US" altLang="zh-CN" sz="2000" dirty="0">
                <a:latin typeface="Times New Roman" panose="02020603050405020304" pitchFamily="18" charset="0"/>
                <a:cs typeface="Times New Roman" panose="02020603050405020304" pitchFamily="18" charset="0"/>
              </a:rPr>
              <a:t>(</a:t>
            </a:r>
            <a:r>
              <a:rPr lang="en-US" altLang="zh-CN" sz="2000" dirty="0" err="1">
                <a:latin typeface="Times New Roman" panose="02020603050405020304" pitchFamily="18" charset="0"/>
                <a:cs typeface="Times New Roman" panose="02020603050405020304" pitchFamily="18" charset="0"/>
              </a:rPr>
              <a:t>freq</a:t>
            </a:r>
            <a:r>
              <a:rPr lang="en-US" altLang="zh-CN" sz="2000" dirty="0">
                <a:latin typeface="Times New Roman" panose="02020603050405020304" pitchFamily="18" charset="0"/>
                <a:cs typeface="Times New Roman" panose="02020603050405020304" pitchFamily="18" charset="0"/>
              </a:rPr>
              <a:t>) = c("</a:t>
            </a:r>
            <a:r>
              <a:rPr lang="en-US" altLang="zh-CN" sz="2000" dirty="0" err="1">
                <a:latin typeface="Times New Roman" panose="02020603050405020304" pitchFamily="18" charset="0"/>
                <a:cs typeface="Times New Roman" panose="02020603050405020304" pitchFamily="18" charset="0"/>
              </a:rPr>
              <a:t>text","Freq</a:t>
            </a:r>
            <a:r>
              <a:rPr lang="en-US" altLang="zh-CN" sz="2000" dirty="0">
                <a:latin typeface="Times New Roman" panose="02020603050405020304" pitchFamily="18" charset="0"/>
                <a:cs typeface="Times New Roman" panose="02020603050405020304" pitchFamily="18" charset="0"/>
              </a:rPr>
              <a:t>")</a:t>
            </a:r>
          </a:p>
          <a:p>
            <a:pPr>
              <a:lnSpc>
                <a:spcPct val="150000"/>
              </a:lnSpc>
            </a:pPr>
            <a:r>
              <a:rPr lang="en-US" altLang="zh-CN" sz="2000" dirty="0">
                <a:latin typeface="Times New Roman" panose="02020603050405020304" pitchFamily="18" charset="0"/>
                <a:cs typeface="Times New Roman" panose="02020603050405020304" pitchFamily="18" charset="0"/>
              </a:rPr>
              <a:t>write.csv(</a:t>
            </a:r>
            <a:r>
              <a:rPr lang="en-US" altLang="zh-CN" sz="2000" dirty="0" err="1">
                <a:latin typeface="Times New Roman" panose="02020603050405020304" pitchFamily="18" charset="0"/>
                <a:cs typeface="Times New Roman" panose="02020603050405020304" pitchFamily="18" charset="0"/>
              </a:rPr>
              <a:t>freq</a:t>
            </a:r>
            <a:r>
              <a:rPr lang="en-US" altLang="zh-CN" sz="2000" dirty="0">
                <a:latin typeface="Times New Roman" panose="02020603050405020304" pitchFamily="18" charset="0"/>
                <a:cs typeface="Times New Roman" panose="02020603050405020304" pitchFamily="18" charset="0"/>
              </a:rPr>
              <a:t>,"qiesi_words.csv")                  #</a:t>
            </a:r>
            <a:r>
              <a:rPr lang="zh-CN" altLang="en-US" sz="2000" dirty="0">
                <a:latin typeface="Times New Roman" panose="02020603050405020304" pitchFamily="18" charset="0"/>
                <a:cs typeface="Times New Roman" panose="02020603050405020304" pitchFamily="18" charset="0"/>
              </a:rPr>
              <a:t>保存词库信息</a:t>
            </a:r>
          </a:p>
        </p:txBody>
      </p:sp>
    </p:spTree>
    <p:extLst>
      <p:ext uri="{BB962C8B-B14F-4D97-AF65-F5344CB8AC3E}">
        <p14:creationId xmlns:p14="http://schemas.microsoft.com/office/powerpoint/2010/main" val="35335943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2263322B-32EA-4151-9E24-630DB5FC3BB9}"/>
              </a:ext>
            </a:extLst>
          </p:cNvPr>
          <p:cNvSpPr>
            <a:spLocks noGrp="1"/>
          </p:cNvSpPr>
          <p:nvPr>
            <p:ph type="sldNum" sz="quarter" idx="12"/>
          </p:nvPr>
        </p:nvSpPr>
        <p:spPr/>
        <p:txBody>
          <a:bodyPr/>
          <a:lstStyle/>
          <a:p>
            <a:pPr>
              <a:defRPr/>
            </a:pPr>
            <a:fld id="{85011231-81E5-4BA8-9FA8-895B313E0088}" type="slidenum">
              <a:rPr lang="zh-CN" altLang="en-US" smtClean="0"/>
              <a:pPr>
                <a:defRPr/>
              </a:pPr>
              <a:t>66</a:t>
            </a:fld>
            <a:endParaRPr lang="zh-CN" altLang="en-US" dirty="0"/>
          </a:p>
        </p:txBody>
      </p:sp>
      <p:sp>
        <p:nvSpPr>
          <p:cNvPr id="6" name="矩形 5">
            <a:extLst>
              <a:ext uri="{FF2B5EF4-FFF2-40B4-BE49-F238E27FC236}">
                <a16:creationId xmlns:a16="http://schemas.microsoft.com/office/drawing/2014/main" id="{F3593D52-F4AB-4F20-967D-05D02CE28E48}"/>
              </a:ext>
            </a:extLst>
          </p:cNvPr>
          <p:cNvSpPr/>
          <p:nvPr/>
        </p:nvSpPr>
        <p:spPr>
          <a:xfrm>
            <a:off x="317634" y="1155084"/>
            <a:ext cx="8325853" cy="5121915"/>
          </a:xfrm>
          <a:prstGeom prst="rect">
            <a:avLst/>
          </a:prstGeom>
          <a:ln>
            <a:solidFill>
              <a:schemeClr val="tx1"/>
            </a:solidFill>
          </a:ln>
        </p:spPr>
        <p:txBody>
          <a:bodyPr wrap="square">
            <a:spAutoFit/>
          </a:bodyPr>
          <a:lstStyle/>
          <a:p>
            <a:pPr>
              <a:lnSpc>
                <a:spcPct val="150000"/>
              </a:lnSpc>
            </a:pP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绮礼，方法同上</a:t>
            </a:r>
          </a:p>
          <a:p>
            <a:pPr>
              <a:lnSpc>
                <a:spcPct val="150000"/>
              </a:lnSpc>
            </a:pPr>
            <a:r>
              <a:rPr lang="en-US" altLang="zh-CN" sz="2000" dirty="0" err="1">
                <a:latin typeface="Times New Roman" panose="02020603050405020304" pitchFamily="18" charset="0"/>
                <a:cs typeface="Times New Roman" panose="02020603050405020304" pitchFamily="18" charset="0"/>
              </a:rPr>
              <a:t>qili_text</a:t>
            </a:r>
            <a:r>
              <a:rPr lang="en-US" altLang="zh-CN" sz="2000" dirty="0">
                <a:latin typeface="Times New Roman" panose="02020603050405020304" pitchFamily="18" charset="0"/>
                <a:cs typeface="Times New Roman" panose="02020603050405020304" pitchFamily="18" charset="0"/>
              </a:rPr>
              <a:t> &lt;- text[</a:t>
            </a:r>
            <a:r>
              <a:rPr lang="en-US" altLang="zh-CN" sz="2000" dirty="0" err="1">
                <a:latin typeface="Times New Roman" panose="02020603050405020304" pitchFamily="18" charset="0"/>
                <a:cs typeface="Times New Roman" panose="02020603050405020304" pitchFamily="18" charset="0"/>
              </a:rPr>
              <a:t>grepl</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绮礼</a:t>
            </a:r>
            <a:r>
              <a:rPr lang="en-US" altLang="zh-CN" sz="2000" dirty="0">
                <a:latin typeface="Times New Roman" panose="02020603050405020304" pitchFamily="18" charset="0"/>
                <a:cs typeface="Times New Roman" panose="02020603050405020304" pitchFamily="18" charset="0"/>
              </a:rPr>
              <a:t>",text)]              #</a:t>
            </a:r>
            <a:r>
              <a:rPr lang="zh-CN" altLang="en-US" sz="2000" dirty="0">
                <a:latin typeface="Times New Roman" panose="02020603050405020304" pitchFamily="18" charset="0"/>
                <a:cs typeface="Times New Roman" panose="02020603050405020304" pitchFamily="18" charset="0"/>
              </a:rPr>
              <a:t>提取包含“绮礼”的段落</a:t>
            </a:r>
          </a:p>
          <a:p>
            <a:pPr>
              <a:lnSpc>
                <a:spcPct val="150000"/>
              </a:lnSpc>
            </a:pPr>
            <a:r>
              <a:rPr lang="en-US" altLang="zh-CN" sz="2000" dirty="0">
                <a:latin typeface="Times New Roman" panose="02020603050405020304" pitchFamily="18" charset="0"/>
                <a:cs typeface="Times New Roman" panose="02020603050405020304" pitchFamily="18" charset="0"/>
              </a:rPr>
              <a:t>words &lt;- segment(</a:t>
            </a:r>
            <a:r>
              <a:rPr lang="en-US" altLang="zh-CN" sz="2000" dirty="0" err="1">
                <a:latin typeface="Times New Roman" panose="02020603050405020304" pitchFamily="18" charset="0"/>
                <a:cs typeface="Times New Roman" panose="02020603050405020304" pitchFamily="18" charset="0"/>
              </a:rPr>
              <a:t>qili_text,cutter</a:t>
            </a:r>
            <a:r>
              <a:rPr lang="en-US" altLang="zh-CN" sz="2000" dirty="0">
                <a:latin typeface="Times New Roman" panose="02020603050405020304" pitchFamily="18" charset="0"/>
                <a:cs typeface="Times New Roman" panose="02020603050405020304" pitchFamily="18" charset="0"/>
              </a:rPr>
              <a:t>)</a:t>
            </a:r>
          </a:p>
          <a:p>
            <a:pPr>
              <a:lnSpc>
                <a:spcPct val="150000"/>
              </a:lnSpc>
            </a:pPr>
            <a:r>
              <a:rPr lang="en-US" altLang="zh-CN" sz="2000" dirty="0">
                <a:latin typeface="Times New Roman" panose="02020603050405020304" pitchFamily="18" charset="0"/>
                <a:cs typeface="Times New Roman" panose="02020603050405020304" pitchFamily="18" charset="0"/>
              </a:rPr>
              <a:t>list=</a:t>
            </a:r>
            <a:r>
              <a:rPr lang="en-US" altLang="zh-CN" sz="2000" dirty="0" err="1">
                <a:latin typeface="Times New Roman" panose="02020603050405020304" pitchFamily="18" charset="0"/>
                <a:cs typeface="Times New Roman" panose="02020603050405020304" pitchFamily="18" charset="0"/>
              </a:rPr>
              <a:t>lapply</a:t>
            </a:r>
            <a:r>
              <a:rPr lang="en-US" altLang="zh-CN" sz="2000" dirty="0">
                <a:latin typeface="Times New Roman" panose="02020603050405020304" pitchFamily="18" charset="0"/>
                <a:cs typeface="Times New Roman" panose="02020603050405020304" pitchFamily="18" charset="0"/>
              </a:rPr>
              <a:t>(X=words, FUN=</a:t>
            </a:r>
            <a:r>
              <a:rPr lang="en-US" altLang="zh-CN" sz="2000" dirty="0" err="1">
                <a:latin typeface="Times New Roman" panose="02020603050405020304" pitchFamily="18" charset="0"/>
                <a:cs typeface="Times New Roman" panose="02020603050405020304" pitchFamily="18" charset="0"/>
              </a:rPr>
              <a:t>strsplit</a:t>
            </a:r>
            <a:r>
              <a:rPr lang="en-US" altLang="zh-CN" sz="2000" dirty="0">
                <a:latin typeface="Times New Roman" panose="02020603050405020304" pitchFamily="18" charset="0"/>
                <a:cs typeface="Times New Roman" panose="02020603050405020304" pitchFamily="18" charset="0"/>
              </a:rPr>
              <a:t>, " ")</a:t>
            </a:r>
          </a:p>
          <a:p>
            <a:pPr>
              <a:lnSpc>
                <a:spcPct val="150000"/>
              </a:lnSpc>
            </a:pPr>
            <a:r>
              <a:rPr lang="en-US" altLang="zh-CN" sz="2000" dirty="0">
                <a:latin typeface="Times New Roman" panose="02020603050405020304" pitchFamily="18" charset="0"/>
                <a:cs typeface="Times New Roman" panose="02020603050405020304" pitchFamily="18" charset="0"/>
              </a:rPr>
              <a:t>v=table(</a:t>
            </a:r>
            <a:r>
              <a:rPr lang="en-US" altLang="zh-CN" sz="2000" dirty="0" err="1">
                <a:latin typeface="Times New Roman" panose="02020603050405020304" pitchFamily="18" charset="0"/>
                <a:cs typeface="Times New Roman" panose="02020603050405020304" pitchFamily="18" charset="0"/>
              </a:rPr>
              <a:t>unlist</a:t>
            </a:r>
            <a:r>
              <a:rPr lang="en-US" altLang="zh-CN" sz="2000" dirty="0">
                <a:latin typeface="Times New Roman" panose="02020603050405020304" pitchFamily="18" charset="0"/>
                <a:cs typeface="Times New Roman" panose="02020603050405020304" pitchFamily="18" charset="0"/>
              </a:rPr>
              <a:t>(list))</a:t>
            </a:r>
          </a:p>
          <a:p>
            <a:pPr>
              <a:lnSpc>
                <a:spcPct val="150000"/>
              </a:lnSpc>
            </a:pPr>
            <a:r>
              <a:rPr lang="en-US" altLang="zh-CN" sz="2000" dirty="0">
                <a:latin typeface="Times New Roman" panose="02020603050405020304" pitchFamily="18" charset="0"/>
                <a:cs typeface="Times New Roman" panose="02020603050405020304" pitchFamily="18" charset="0"/>
              </a:rPr>
              <a:t>v=sort(</a:t>
            </a:r>
            <a:r>
              <a:rPr lang="en-US" altLang="zh-CN" sz="2000" dirty="0" err="1">
                <a:latin typeface="Times New Roman" panose="02020603050405020304" pitchFamily="18" charset="0"/>
                <a:cs typeface="Times New Roman" panose="02020603050405020304" pitchFamily="18" charset="0"/>
              </a:rPr>
              <a:t>v,decreasing</a:t>
            </a:r>
            <a:r>
              <a:rPr lang="en-US" altLang="zh-CN" sz="2000" dirty="0">
                <a:latin typeface="Times New Roman" panose="02020603050405020304" pitchFamily="18" charset="0"/>
                <a:cs typeface="Times New Roman" panose="02020603050405020304" pitchFamily="18" charset="0"/>
              </a:rPr>
              <a:t> = T)</a:t>
            </a:r>
          </a:p>
          <a:p>
            <a:pPr>
              <a:lnSpc>
                <a:spcPct val="150000"/>
              </a:lnSpc>
            </a:pPr>
            <a:r>
              <a:rPr lang="en-US" altLang="zh-CN" sz="2000" dirty="0" err="1">
                <a:latin typeface="Times New Roman" panose="02020603050405020304" pitchFamily="18" charset="0"/>
                <a:cs typeface="Times New Roman" panose="02020603050405020304" pitchFamily="18" charset="0"/>
              </a:rPr>
              <a:t>freq</a:t>
            </a:r>
            <a:r>
              <a:rPr lang="en-US" altLang="zh-CN" sz="2000" dirty="0">
                <a:latin typeface="Times New Roman" panose="02020603050405020304" pitchFamily="18" charset="0"/>
                <a:cs typeface="Times New Roman" panose="02020603050405020304" pitchFamily="18" charset="0"/>
              </a:rPr>
              <a:t>=</a:t>
            </a:r>
            <a:r>
              <a:rPr lang="en-US" altLang="zh-CN" sz="2000" dirty="0" err="1">
                <a:latin typeface="Times New Roman" panose="02020603050405020304" pitchFamily="18" charset="0"/>
                <a:cs typeface="Times New Roman" panose="02020603050405020304" pitchFamily="18" charset="0"/>
              </a:rPr>
              <a:t>data.frame</a:t>
            </a:r>
            <a:r>
              <a:rPr lang="en-US" altLang="zh-CN" sz="2000" dirty="0">
                <a:latin typeface="Times New Roman" panose="02020603050405020304" pitchFamily="18" charset="0"/>
                <a:cs typeface="Times New Roman" panose="02020603050405020304" pitchFamily="18" charset="0"/>
              </a:rPr>
              <a:t>(words=names(v), </a:t>
            </a:r>
            <a:r>
              <a:rPr lang="en-US" altLang="zh-CN" sz="2000" dirty="0" err="1">
                <a:latin typeface="Times New Roman" panose="02020603050405020304" pitchFamily="18" charset="0"/>
                <a:cs typeface="Times New Roman" panose="02020603050405020304" pitchFamily="18" charset="0"/>
              </a:rPr>
              <a:t>freq</a:t>
            </a:r>
            <a:r>
              <a:rPr lang="en-US" altLang="zh-CN" sz="2000" dirty="0">
                <a:latin typeface="Times New Roman" panose="02020603050405020304" pitchFamily="18" charset="0"/>
                <a:cs typeface="Times New Roman" panose="02020603050405020304" pitchFamily="18" charset="0"/>
              </a:rPr>
              <a:t> = v)</a:t>
            </a:r>
          </a:p>
          <a:p>
            <a:pPr>
              <a:lnSpc>
                <a:spcPct val="150000"/>
              </a:lnSpc>
            </a:pPr>
            <a:r>
              <a:rPr lang="en-US" altLang="zh-CN" sz="2000" dirty="0" err="1">
                <a:latin typeface="Times New Roman" panose="02020603050405020304" pitchFamily="18" charset="0"/>
                <a:cs typeface="Times New Roman" panose="02020603050405020304" pitchFamily="18" charset="0"/>
              </a:rPr>
              <a:t>freq</a:t>
            </a:r>
            <a:r>
              <a:rPr lang="en-US" altLang="zh-CN" sz="2000" dirty="0">
                <a:latin typeface="Times New Roman" panose="02020603050405020304" pitchFamily="18" charset="0"/>
                <a:cs typeface="Times New Roman" panose="02020603050405020304" pitchFamily="18" charset="0"/>
              </a:rPr>
              <a:t>=subset(</a:t>
            </a:r>
            <a:r>
              <a:rPr lang="en-US" altLang="zh-CN" sz="2000" dirty="0" err="1">
                <a:latin typeface="Times New Roman" panose="02020603050405020304" pitchFamily="18" charset="0"/>
                <a:cs typeface="Times New Roman" panose="02020603050405020304" pitchFamily="18" charset="0"/>
              </a:rPr>
              <a:t>freq</a:t>
            </a:r>
            <a:r>
              <a:rPr lang="en-US" altLang="zh-CN" sz="2000" dirty="0">
                <a:latin typeface="Times New Roman" panose="02020603050405020304" pitchFamily="18" charset="0"/>
                <a:cs typeface="Times New Roman" panose="02020603050405020304" pitchFamily="18" charset="0"/>
              </a:rPr>
              <a:t>, </a:t>
            </a:r>
            <a:r>
              <a:rPr lang="en-US" altLang="zh-CN" sz="2000" dirty="0" err="1">
                <a:latin typeface="Times New Roman" panose="02020603050405020304" pitchFamily="18" charset="0"/>
                <a:cs typeface="Times New Roman" panose="02020603050405020304" pitchFamily="18" charset="0"/>
              </a:rPr>
              <a:t>nchar</a:t>
            </a:r>
            <a:r>
              <a:rPr lang="en-US" altLang="zh-CN" sz="2000" dirty="0">
                <a:latin typeface="Times New Roman" panose="02020603050405020304" pitchFamily="18" charset="0"/>
                <a:cs typeface="Times New Roman" panose="02020603050405020304" pitchFamily="18" charset="0"/>
              </a:rPr>
              <a:t>(</a:t>
            </a:r>
            <a:r>
              <a:rPr lang="en-US" altLang="zh-CN" sz="2000" dirty="0" err="1">
                <a:latin typeface="Times New Roman" panose="02020603050405020304" pitchFamily="18" charset="0"/>
                <a:cs typeface="Times New Roman" panose="02020603050405020304" pitchFamily="18" charset="0"/>
              </a:rPr>
              <a:t>as.character</a:t>
            </a:r>
            <a:r>
              <a:rPr lang="en-US" altLang="zh-CN" sz="2000" dirty="0">
                <a:latin typeface="Times New Roman" panose="02020603050405020304" pitchFamily="18" charset="0"/>
                <a:cs typeface="Times New Roman" panose="02020603050405020304" pitchFamily="18" charset="0"/>
              </a:rPr>
              <a:t>(words))&gt;=2)</a:t>
            </a:r>
          </a:p>
          <a:p>
            <a:pPr>
              <a:lnSpc>
                <a:spcPct val="150000"/>
              </a:lnSpc>
            </a:pPr>
            <a:r>
              <a:rPr lang="en-US" altLang="zh-CN" sz="2000" dirty="0" err="1">
                <a:latin typeface="Times New Roman" panose="02020603050405020304" pitchFamily="18" charset="0"/>
                <a:cs typeface="Times New Roman" panose="02020603050405020304" pitchFamily="18" charset="0"/>
              </a:rPr>
              <a:t>freq</a:t>
            </a:r>
            <a:r>
              <a:rPr lang="en-US" altLang="zh-CN" sz="2000" dirty="0">
                <a:latin typeface="Times New Roman" panose="02020603050405020304" pitchFamily="18" charset="0"/>
                <a:cs typeface="Times New Roman" panose="02020603050405020304" pitchFamily="18" charset="0"/>
              </a:rPr>
              <a:t>=</a:t>
            </a:r>
            <a:r>
              <a:rPr lang="en-US" altLang="zh-CN" sz="2000" dirty="0" err="1">
                <a:latin typeface="Times New Roman" panose="02020603050405020304" pitchFamily="18" charset="0"/>
                <a:cs typeface="Times New Roman" panose="02020603050405020304" pitchFamily="18" charset="0"/>
              </a:rPr>
              <a:t>freq</a:t>
            </a:r>
            <a:r>
              <a:rPr lang="en-US" altLang="zh-CN" sz="2000" dirty="0">
                <a:latin typeface="Times New Roman" panose="02020603050405020304" pitchFamily="18" charset="0"/>
                <a:cs typeface="Times New Roman" panose="02020603050405020304" pitchFamily="18" charset="0"/>
              </a:rPr>
              <a:t>[,c(1,3)]</a:t>
            </a:r>
          </a:p>
          <a:p>
            <a:pPr>
              <a:lnSpc>
                <a:spcPct val="150000"/>
              </a:lnSpc>
            </a:pPr>
            <a:r>
              <a:rPr lang="en-US" altLang="zh-CN" sz="2000" dirty="0" err="1">
                <a:latin typeface="Times New Roman" panose="02020603050405020304" pitchFamily="18" charset="0"/>
                <a:cs typeface="Times New Roman" panose="02020603050405020304" pitchFamily="18" charset="0"/>
              </a:rPr>
              <a:t>colnames</a:t>
            </a:r>
            <a:r>
              <a:rPr lang="en-US" altLang="zh-CN" sz="2000" dirty="0">
                <a:latin typeface="Times New Roman" panose="02020603050405020304" pitchFamily="18" charset="0"/>
                <a:cs typeface="Times New Roman" panose="02020603050405020304" pitchFamily="18" charset="0"/>
              </a:rPr>
              <a:t>(</a:t>
            </a:r>
            <a:r>
              <a:rPr lang="en-US" altLang="zh-CN" sz="2000" dirty="0" err="1">
                <a:latin typeface="Times New Roman" panose="02020603050405020304" pitchFamily="18" charset="0"/>
                <a:cs typeface="Times New Roman" panose="02020603050405020304" pitchFamily="18" charset="0"/>
              </a:rPr>
              <a:t>freq</a:t>
            </a:r>
            <a:r>
              <a:rPr lang="en-US" altLang="zh-CN" sz="2000" dirty="0">
                <a:latin typeface="Times New Roman" panose="02020603050405020304" pitchFamily="18" charset="0"/>
                <a:cs typeface="Times New Roman" panose="02020603050405020304" pitchFamily="18" charset="0"/>
              </a:rPr>
              <a:t>) = c("</a:t>
            </a:r>
            <a:r>
              <a:rPr lang="en-US" altLang="zh-CN" sz="2000" dirty="0" err="1">
                <a:latin typeface="Times New Roman" panose="02020603050405020304" pitchFamily="18" charset="0"/>
                <a:cs typeface="Times New Roman" panose="02020603050405020304" pitchFamily="18" charset="0"/>
              </a:rPr>
              <a:t>text","Freq</a:t>
            </a:r>
            <a:r>
              <a:rPr lang="en-US" altLang="zh-CN" sz="2000" dirty="0">
                <a:latin typeface="Times New Roman" panose="02020603050405020304" pitchFamily="18" charset="0"/>
                <a:cs typeface="Times New Roman" panose="02020603050405020304" pitchFamily="18" charset="0"/>
              </a:rPr>
              <a:t>")</a:t>
            </a:r>
          </a:p>
          <a:p>
            <a:pPr>
              <a:lnSpc>
                <a:spcPct val="150000"/>
              </a:lnSpc>
            </a:pPr>
            <a:r>
              <a:rPr lang="en-US" altLang="zh-CN" sz="2000" dirty="0">
                <a:latin typeface="Times New Roman" panose="02020603050405020304" pitchFamily="18" charset="0"/>
                <a:cs typeface="Times New Roman" panose="02020603050405020304" pitchFamily="18" charset="0"/>
              </a:rPr>
              <a:t>write.csv(</a:t>
            </a:r>
            <a:r>
              <a:rPr lang="en-US" altLang="zh-CN" sz="2000" dirty="0" err="1">
                <a:latin typeface="Times New Roman" panose="02020603050405020304" pitchFamily="18" charset="0"/>
                <a:cs typeface="Times New Roman" panose="02020603050405020304" pitchFamily="18" charset="0"/>
              </a:rPr>
              <a:t>freq</a:t>
            </a:r>
            <a:r>
              <a:rPr lang="en-US" altLang="zh-CN" sz="2000" dirty="0">
                <a:latin typeface="Times New Roman" panose="02020603050405020304" pitchFamily="18" charset="0"/>
                <a:cs typeface="Times New Roman" panose="02020603050405020304" pitchFamily="18" charset="0"/>
              </a:rPr>
              <a:t>,"qili_words.csv")                   #</a:t>
            </a:r>
            <a:r>
              <a:rPr lang="zh-CN" altLang="en-US" sz="2000" dirty="0">
                <a:latin typeface="Times New Roman" panose="02020603050405020304" pitchFamily="18" charset="0"/>
                <a:cs typeface="Times New Roman" panose="02020603050405020304" pitchFamily="18" charset="0"/>
              </a:rPr>
              <a:t>保存词库信息</a:t>
            </a:r>
          </a:p>
        </p:txBody>
      </p:sp>
    </p:spTree>
    <p:extLst>
      <p:ext uri="{BB962C8B-B14F-4D97-AF65-F5344CB8AC3E}">
        <p14:creationId xmlns:p14="http://schemas.microsoft.com/office/powerpoint/2010/main" val="2858437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4CCCE7D-FC56-4C0E-84C8-6832D95A985D}"/>
              </a:ext>
            </a:extLst>
          </p:cNvPr>
          <p:cNvSpPr>
            <a:spLocks noGrp="1"/>
          </p:cNvSpPr>
          <p:nvPr>
            <p:ph type="sldNum" sz="quarter" idx="12"/>
          </p:nvPr>
        </p:nvSpPr>
        <p:spPr/>
        <p:txBody>
          <a:bodyPr/>
          <a:lstStyle/>
          <a:p>
            <a:pPr>
              <a:defRPr/>
            </a:pPr>
            <a:fld id="{85011231-81E5-4BA8-9FA8-895B313E0088}" type="slidenum">
              <a:rPr lang="zh-CN" altLang="en-US" smtClean="0"/>
              <a:pPr>
                <a:defRPr/>
              </a:pPr>
              <a:t>67</a:t>
            </a:fld>
            <a:endParaRPr lang="zh-CN" altLang="en-US" dirty="0"/>
          </a:p>
        </p:txBody>
      </p:sp>
      <p:sp>
        <p:nvSpPr>
          <p:cNvPr id="6" name="矩形 5">
            <a:extLst>
              <a:ext uri="{FF2B5EF4-FFF2-40B4-BE49-F238E27FC236}">
                <a16:creationId xmlns:a16="http://schemas.microsoft.com/office/drawing/2014/main" id="{9A704BB7-26EE-4307-AAD6-9B84AF5C930B}"/>
              </a:ext>
            </a:extLst>
          </p:cNvPr>
          <p:cNvSpPr/>
          <p:nvPr/>
        </p:nvSpPr>
        <p:spPr>
          <a:xfrm>
            <a:off x="327259" y="580223"/>
            <a:ext cx="7883090" cy="6046912"/>
          </a:xfrm>
          <a:prstGeom prst="rect">
            <a:avLst/>
          </a:prstGeom>
          <a:ln>
            <a:solidFill>
              <a:schemeClr val="tx1"/>
            </a:solidFill>
          </a:ln>
        </p:spPr>
        <p:txBody>
          <a:bodyPr wrap="square">
            <a:spAutoFit/>
          </a:bodyPr>
          <a:lstStyle/>
          <a:p>
            <a:pPr>
              <a:lnSpc>
                <a:spcPct val="150000"/>
              </a:lnSpc>
            </a:pPr>
            <a:r>
              <a:rPr lang="zh-CN" altLang="en-US" sz="2000" dirty="0">
                <a:latin typeface="Times New Roman" panose="02020603050405020304" pitchFamily="18" charset="0"/>
                <a:cs typeface="Times New Roman" panose="02020603050405020304" pitchFamily="18" charset="0"/>
              </a:rPr>
              <a:t>人物关系</a:t>
            </a:r>
          </a:p>
          <a:p>
            <a:pPr>
              <a:lnSpc>
                <a:spcPct val="150000"/>
              </a:lnSpc>
            </a:pP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思路：若两个人物出现在同一段则对其权重加</a:t>
            </a:r>
            <a:r>
              <a:rPr lang="en-US" altLang="zh-CN" sz="2000" dirty="0">
                <a:latin typeface="Times New Roman" panose="02020603050405020304" pitchFamily="18" charset="0"/>
                <a:cs typeface="Times New Roman" panose="02020603050405020304" pitchFamily="18" charset="0"/>
              </a:rPr>
              <a:t>1</a:t>
            </a:r>
            <a:r>
              <a:rPr lang="zh-CN" altLang="en-US" sz="2000" dirty="0">
                <a:latin typeface="Times New Roman" panose="02020603050405020304" pitchFamily="18" charset="0"/>
                <a:cs typeface="Times New Roman" panose="02020603050405020304" pitchFamily="18" charset="0"/>
              </a:rPr>
              <a:t>，每段中对应关系出现多少次加多少次</a:t>
            </a:r>
          </a:p>
          <a:p>
            <a:pPr>
              <a:lnSpc>
                <a:spcPct val="150000"/>
              </a:lnSpc>
            </a:pPr>
            <a:r>
              <a:rPr lang="en-US" altLang="zh-CN" sz="2000" dirty="0">
                <a:latin typeface="Times New Roman" panose="02020603050405020304" pitchFamily="18" charset="0"/>
                <a:cs typeface="Times New Roman" panose="02020603050405020304" pitchFamily="18" charset="0"/>
              </a:rPr>
              <a:t>subtext=text</a:t>
            </a:r>
          </a:p>
          <a:p>
            <a:pPr>
              <a:lnSpc>
                <a:spcPct val="150000"/>
              </a:lnSpc>
            </a:pPr>
            <a:r>
              <a:rPr lang="en-US" altLang="zh-CN" sz="2000" dirty="0">
                <a:latin typeface="Times New Roman" panose="02020603050405020304" pitchFamily="18" charset="0"/>
                <a:cs typeface="Times New Roman" panose="02020603050405020304" pitchFamily="18" charset="0"/>
              </a:rPr>
              <a:t>n=length(subtext)                               #n</a:t>
            </a:r>
            <a:r>
              <a:rPr lang="zh-CN" altLang="en-US" sz="2000" dirty="0">
                <a:latin typeface="Times New Roman" panose="02020603050405020304" pitchFamily="18" charset="0"/>
                <a:cs typeface="Times New Roman" panose="02020603050405020304" pitchFamily="18" charset="0"/>
              </a:rPr>
              <a:t>记为总段落数</a:t>
            </a:r>
          </a:p>
          <a:p>
            <a:pPr>
              <a:lnSpc>
                <a:spcPct val="150000"/>
              </a:lnSpc>
            </a:pPr>
            <a:r>
              <a:rPr lang="en-US" altLang="zh-CN" sz="2000" dirty="0">
                <a:latin typeface="Times New Roman" panose="02020603050405020304" pitchFamily="18" charset="0"/>
                <a:cs typeface="Times New Roman" panose="02020603050405020304" pitchFamily="18" charset="0"/>
              </a:rPr>
              <a:t>data=vector('</a:t>
            </a:r>
            <a:r>
              <a:rPr lang="en-US" altLang="zh-CN" sz="2000" dirty="0" err="1">
                <a:latin typeface="Times New Roman" panose="02020603050405020304" pitchFamily="18" charset="0"/>
                <a:cs typeface="Times New Roman" panose="02020603050405020304" pitchFamily="18" charset="0"/>
              </a:rPr>
              <a:t>list',n</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创建列表</a:t>
            </a:r>
          </a:p>
          <a:p>
            <a:pPr>
              <a:lnSpc>
                <a:spcPct val="150000"/>
              </a:lnSpc>
            </a:pPr>
            <a:r>
              <a:rPr lang="en-US" altLang="zh-CN" sz="2000" dirty="0">
                <a:latin typeface="Times New Roman" panose="02020603050405020304" pitchFamily="18" charset="0"/>
                <a:cs typeface="Times New Roman" panose="02020603050405020304" pitchFamily="18" charset="0"/>
              </a:rPr>
              <a:t>cutter = worker('mix')                          #</a:t>
            </a:r>
            <a:r>
              <a:rPr lang="zh-CN" altLang="en-US" sz="2000" dirty="0">
                <a:latin typeface="Times New Roman" panose="02020603050405020304" pitchFamily="18" charset="0"/>
                <a:cs typeface="Times New Roman" panose="02020603050405020304" pitchFamily="18" charset="0"/>
              </a:rPr>
              <a:t>设置分词环境为</a:t>
            </a:r>
            <a:r>
              <a:rPr lang="en-US" altLang="zh-CN" sz="2000" dirty="0">
                <a:latin typeface="Times New Roman" panose="02020603050405020304" pitchFamily="18" charset="0"/>
                <a:cs typeface="Times New Roman" panose="02020603050405020304" pitchFamily="18" charset="0"/>
              </a:rPr>
              <a:t>mix</a:t>
            </a:r>
          </a:p>
          <a:p>
            <a:pPr>
              <a:lnSpc>
                <a:spcPct val="150000"/>
              </a:lnSpc>
            </a:pPr>
            <a:r>
              <a:rPr lang="en-US" altLang="zh-CN" sz="2000" dirty="0">
                <a:latin typeface="Times New Roman" panose="02020603050405020304" pitchFamily="18" charset="0"/>
                <a:cs typeface="Times New Roman" panose="02020603050405020304" pitchFamily="18" charset="0"/>
              </a:rPr>
              <a:t>for(</a:t>
            </a:r>
            <a:r>
              <a:rPr lang="en-US" altLang="zh-CN" sz="2000" dirty="0" err="1">
                <a:latin typeface="Times New Roman" panose="02020603050405020304" pitchFamily="18" charset="0"/>
                <a:cs typeface="Times New Roman" panose="02020603050405020304" pitchFamily="18" charset="0"/>
              </a:rPr>
              <a:t>i</a:t>
            </a:r>
            <a:r>
              <a:rPr lang="en-US" altLang="zh-CN" sz="2000" dirty="0">
                <a:latin typeface="Times New Roman" panose="02020603050405020304" pitchFamily="18" charset="0"/>
                <a:cs typeface="Times New Roman" panose="02020603050405020304" pitchFamily="18" charset="0"/>
              </a:rPr>
              <a:t> in 1:n) data[[</a:t>
            </a:r>
            <a:r>
              <a:rPr lang="en-US" altLang="zh-CN" sz="2000" dirty="0" err="1">
                <a:latin typeface="Times New Roman" panose="02020603050405020304" pitchFamily="18" charset="0"/>
                <a:cs typeface="Times New Roman" panose="02020603050405020304" pitchFamily="18" charset="0"/>
              </a:rPr>
              <a:t>i</a:t>
            </a:r>
            <a:r>
              <a:rPr lang="en-US" altLang="zh-CN" sz="2000" dirty="0">
                <a:latin typeface="Times New Roman" panose="02020603050405020304" pitchFamily="18" charset="0"/>
                <a:cs typeface="Times New Roman" panose="02020603050405020304" pitchFamily="18" charset="0"/>
              </a:rPr>
              <a:t>]] = cutter[subtext[</a:t>
            </a:r>
            <a:r>
              <a:rPr lang="en-US" altLang="zh-CN" sz="2000" dirty="0" err="1">
                <a:latin typeface="Times New Roman" panose="02020603050405020304" pitchFamily="18" charset="0"/>
                <a:cs typeface="Times New Roman" panose="02020603050405020304" pitchFamily="18" charset="0"/>
              </a:rPr>
              <a:t>i</a:t>
            </a:r>
            <a:r>
              <a:rPr lang="en-US" altLang="zh-CN" sz="2000" dirty="0">
                <a:latin typeface="Times New Roman" panose="02020603050405020304" pitchFamily="18" charset="0"/>
                <a:cs typeface="Times New Roman" panose="02020603050405020304" pitchFamily="18" charset="0"/>
              </a:rPr>
              <a:t>]][which(cutter[subtext[</a:t>
            </a:r>
            <a:r>
              <a:rPr lang="en-US" altLang="zh-CN" sz="2000" dirty="0" err="1">
                <a:latin typeface="Times New Roman" panose="02020603050405020304" pitchFamily="18" charset="0"/>
                <a:cs typeface="Times New Roman" panose="02020603050405020304" pitchFamily="18" charset="0"/>
              </a:rPr>
              <a:t>i</a:t>
            </a:r>
            <a:r>
              <a:rPr lang="en-US" altLang="zh-CN" sz="2000" dirty="0">
                <a:latin typeface="Times New Roman" panose="02020603050405020304" pitchFamily="18" charset="0"/>
                <a:cs typeface="Times New Roman" panose="02020603050405020304" pitchFamily="18" charset="0"/>
              </a:rPr>
              <a:t>]] %in% role_all2)] #</a:t>
            </a:r>
            <a:r>
              <a:rPr lang="zh-CN" altLang="en-US" sz="2000" dirty="0">
                <a:latin typeface="Times New Roman" panose="02020603050405020304" pitchFamily="18" charset="0"/>
                <a:cs typeface="Times New Roman" panose="02020603050405020304" pitchFamily="18" charset="0"/>
              </a:rPr>
              <a:t>分词，若在</a:t>
            </a:r>
            <a:r>
              <a:rPr lang="en-US" altLang="zh-CN" sz="2000" dirty="0">
                <a:latin typeface="Times New Roman" panose="02020603050405020304" pitchFamily="18" charset="0"/>
                <a:cs typeface="Times New Roman" panose="02020603050405020304" pitchFamily="18" charset="0"/>
              </a:rPr>
              <a:t>role_all2</a:t>
            </a:r>
            <a:r>
              <a:rPr lang="zh-CN" altLang="en-US" sz="2000" dirty="0">
                <a:latin typeface="Times New Roman" panose="02020603050405020304" pitchFamily="18" charset="0"/>
                <a:cs typeface="Times New Roman" panose="02020603050405020304" pitchFamily="18" charset="0"/>
              </a:rPr>
              <a:t>中出现则提取</a:t>
            </a:r>
          </a:p>
          <a:p>
            <a:pPr>
              <a:lnSpc>
                <a:spcPct val="150000"/>
              </a:lnSpc>
            </a:pPr>
            <a:r>
              <a:rPr lang="en-US" altLang="zh-CN" sz="2000" dirty="0" err="1">
                <a:latin typeface="Times New Roman" panose="02020603050405020304" pitchFamily="18" charset="0"/>
                <a:cs typeface="Times New Roman" panose="02020603050405020304" pitchFamily="18" charset="0"/>
              </a:rPr>
              <a:t>weidata</a:t>
            </a:r>
            <a:r>
              <a:rPr lang="en-US" altLang="zh-CN" sz="2000" dirty="0">
                <a:latin typeface="Times New Roman" panose="02020603050405020304" pitchFamily="18" charset="0"/>
                <a:cs typeface="Times New Roman" panose="02020603050405020304" pitchFamily="18" charset="0"/>
              </a:rPr>
              <a:t>=</a:t>
            </a:r>
            <a:r>
              <a:rPr lang="en-US" altLang="zh-CN" sz="2000" dirty="0" err="1">
                <a:latin typeface="Times New Roman" panose="02020603050405020304" pitchFamily="18" charset="0"/>
                <a:cs typeface="Times New Roman" panose="02020603050405020304" pitchFamily="18" charset="0"/>
              </a:rPr>
              <a:t>data.frame</a:t>
            </a:r>
            <a:r>
              <a:rPr lang="en-US" altLang="zh-CN" sz="2000" dirty="0">
                <a:latin typeface="Times New Roman" panose="02020603050405020304" pitchFamily="18" charset="0"/>
                <a:cs typeface="Times New Roman" panose="02020603050405020304" pitchFamily="18" charset="0"/>
              </a:rPr>
              <a:t>(t(</a:t>
            </a:r>
            <a:r>
              <a:rPr lang="en-US" altLang="zh-CN" sz="2000" dirty="0" err="1">
                <a:latin typeface="Times New Roman" panose="02020603050405020304" pitchFamily="18" charset="0"/>
                <a:cs typeface="Times New Roman" panose="02020603050405020304" pitchFamily="18" charset="0"/>
              </a:rPr>
              <a:t>combn</a:t>
            </a:r>
            <a:r>
              <a:rPr lang="en-US" altLang="zh-CN" sz="2000" dirty="0">
                <a:latin typeface="Times New Roman" panose="02020603050405020304" pitchFamily="18" charset="0"/>
                <a:cs typeface="Times New Roman" panose="02020603050405020304" pitchFamily="18" charset="0"/>
              </a:rPr>
              <a:t>(role_all2,2)))       #</a:t>
            </a:r>
            <a:r>
              <a:rPr lang="zh-CN" altLang="en-US" sz="2000" dirty="0">
                <a:latin typeface="Times New Roman" panose="02020603050405020304" pitchFamily="18" charset="0"/>
                <a:cs typeface="Times New Roman" panose="02020603050405020304" pitchFamily="18" charset="0"/>
              </a:rPr>
              <a:t>给出所有人名可能的组合，行列互换后保存为数据框</a:t>
            </a:r>
          </a:p>
          <a:p>
            <a:pPr>
              <a:lnSpc>
                <a:spcPct val="150000"/>
              </a:lnSpc>
            </a:pPr>
            <a:r>
              <a:rPr lang="en-US" altLang="zh-CN" sz="2000" dirty="0">
                <a:latin typeface="Times New Roman" panose="02020603050405020304" pitchFamily="18" charset="0"/>
                <a:cs typeface="Times New Roman" panose="02020603050405020304" pitchFamily="18" charset="0"/>
              </a:rPr>
              <a:t>names(</a:t>
            </a:r>
            <a:r>
              <a:rPr lang="en-US" altLang="zh-CN" sz="2000" dirty="0" err="1">
                <a:latin typeface="Times New Roman" panose="02020603050405020304" pitchFamily="18" charset="0"/>
                <a:cs typeface="Times New Roman" panose="02020603050405020304" pitchFamily="18" charset="0"/>
              </a:rPr>
              <a:t>weidata</a:t>
            </a:r>
            <a:r>
              <a:rPr lang="en-US" altLang="zh-CN" sz="2000" dirty="0">
                <a:latin typeface="Times New Roman" panose="02020603050405020304" pitchFamily="18" charset="0"/>
                <a:cs typeface="Times New Roman" panose="02020603050405020304" pitchFamily="18" charset="0"/>
              </a:rPr>
              <a:t>)=c('name1','name2')               #</a:t>
            </a:r>
            <a:r>
              <a:rPr lang="zh-CN" altLang="en-US" sz="2000" dirty="0">
                <a:latin typeface="Times New Roman" panose="02020603050405020304" pitchFamily="18" charset="0"/>
                <a:cs typeface="Times New Roman" panose="02020603050405020304" pitchFamily="18" charset="0"/>
              </a:rPr>
              <a:t>修改列名</a:t>
            </a:r>
          </a:p>
          <a:p>
            <a:pPr>
              <a:lnSpc>
                <a:spcPct val="150000"/>
              </a:lnSpc>
            </a:pPr>
            <a:r>
              <a:rPr lang="en-US" altLang="zh-CN" sz="2000" dirty="0" err="1">
                <a:latin typeface="Times New Roman" panose="02020603050405020304" pitchFamily="18" charset="0"/>
                <a:cs typeface="Times New Roman" panose="02020603050405020304" pitchFamily="18" charset="0"/>
              </a:rPr>
              <a:t>weiname</a:t>
            </a:r>
            <a:r>
              <a:rPr lang="en-US" altLang="zh-CN" sz="2000" dirty="0">
                <a:latin typeface="Times New Roman" panose="02020603050405020304" pitchFamily="18" charset="0"/>
                <a:cs typeface="Times New Roman" panose="02020603050405020304" pitchFamily="18" charset="0"/>
              </a:rPr>
              <a:t>=rep(0,210)                              #</a:t>
            </a:r>
            <a:r>
              <a:rPr lang="en-US" altLang="zh-CN" sz="2000" dirty="0" err="1">
                <a:latin typeface="Times New Roman" panose="02020603050405020304" pitchFamily="18" charset="0"/>
                <a:cs typeface="Times New Roman" panose="02020603050405020304" pitchFamily="18" charset="0"/>
              </a:rPr>
              <a:t>weiname</a:t>
            </a:r>
            <a:r>
              <a:rPr lang="zh-CN" altLang="en-US" sz="2000" dirty="0">
                <a:latin typeface="Times New Roman" panose="02020603050405020304" pitchFamily="18" charset="0"/>
                <a:cs typeface="Times New Roman" panose="02020603050405020304" pitchFamily="18" charset="0"/>
              </a:rPr>
              <a:t>为</a:t>
            </a:r>
            <a:r>
              <a:rPr lang="en-US" altLang="zh-CN" sz="2000" dirty="0">
                <a:latin typeface="Times New Roman" panose="02020603050405020304" pitchFamily="18" charset="0"/>
                <a:cs typeface="Times New Roman" panose="02020603050405020304" pitchFamily="18" charset="0"/>
              </a:rPr>
              <a:t>210</a:t>
            </a:r>
            <a:r>
              <a:rPr lang="zh-CN" altLang="en-US" sz="2000" dirty="0">
                <a:latin typeface="Times New Roman" panose="02020603050405020304" pitchFamily="18" charset="0"/>
                <a:cs typeface="Times New Roman" panose="02020603050405020304" pitchFamily="18" charset="0"/>
              </a:rPr>
              <a:t>个元素的零数组</a:t>
            </a:r>
          </a:p>
        </p:txBody>
      </p:sp>
    </p:spTree>
    <p:extLst>
      <p:ext uri="{BB962C8B-B14F-4D97-AF65-F5344CB8AC3E}">
        <p14:creationId xmlns:p14="http://schemas.microsoft.com/office/powerpoint/2010/main" val="28995811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4CCCE7D-FC56-4C0E-84C8-6832D95A985D}"/>
              </a:ext>
            </a:extLst>
          </p:cNvPr>
          <p:cNvSpPr>
            <a:spLocks noGrp="1"/>
          </p:cNvSpPr>
          <p:nvPr>
            <p:ph type="sldNum" sz="quarter" idx="12"/>
          </p:nvPr>
        </p:nvSpPr>
        <p:spPr/>
        <p:txBody>
          <a:bodyPr/>
          <a:lstStyle/>
          <a:p>
            <a:pPr>
              <a:defRPr/>
            </a:pPr>
            <a:fld id="{85011231-81E5-4BA8-9FA8-895B313E0088}" type="slidenum">
              <a:rPr lang="zh-CN" altLang="en-US" smtClean="0"/>
              <a:pPr>
                <a:defRPr/>
              </a:pPr>
              <a:t>68</a:t>
            </a:fld>
            <a:endParaRPr lang="zh-CN" altLang="en-US" dirty="0"/>
          </a:p>
        </p:txBody>
      </p:sp>
      <p:sp>
        <p:nvSpPr>
          <p:cNvPr id="6" name="矩形 5">
            <a:extLst>
              <a:ext uri="{FF2B5EF4-FFF2-40B4-BE49-F238E27FC236}">
                <a16:creationId xmlns:a16="http://schemas.microsoft.com/office/drawing/2014/main" id="{51F5D358-D2FC-4ABB-B189-1451FAA236EF}"/>
              </a:ext>
            </a:extLst>
          </p:cNvPr>
          <p:cNvSpPr/>
          <p:nvPr/>
        </p:nvSpPr>
        <p:spPr>
          <a:xfrm>
            <a:off x="317634" y="1126160"/>
            <a:ext cx="8325852" cy="3357842"/>
          </a:xfrm>
          <a:prstGeom prst="rect">
            <a:avLst/>
          </a:prstGeom>
          <a:ln>
            <a:solidFill>
              <a:schemeClr val="tx1"/>
            </a:solidFill>
          </a:ln>
        </p:spPr>
        <p:txBody>
          <a:bodyPr wrap="square">
            <a:spAutoFit/>
          </a:bodyPr>
          <a:lstStyle/>
          <a:p>
            <a:pPr>
              <a:lnSpc>
                <a:spcPct val="150000"/>
              </a:lnSpc>
            </a:pPr>
            <a:r>
              <a:rPr lang="en-US" altLang="zh-CN" sz="2400" dirty="0">
                <a:latin typeface="Times New Roman" panose="02020603050405020304" pitchFamily="18" charset="0"/>
                <a:cs typeface="Times New Roman" panose="02020603050405020304" pitchFamily="18" charset="0"/>
              </a:rPr>
              <a:t>for(</a:t>
            </a:r>
            <a:r>
              <a:rPr lang="en-US" altLang="zh-CN" sz="2400" dirty="0" err="1">
                <a:latin typeface="Times New Roman" panose="02020603050405020304" pitchFamily="18" charset="0"/>
                <a:cs typeface="Times New Roman" panose="02020603050405020304" pitchFamily="18" charset="0"/>
              </a:rPr>
              <a:t>i</a:t>
            </a:r>
            <a:r>
              <a:rPr lang="en-US" altLang="zh-CN" sz="2400" dirty="0">
                <a:latin typeface="Times New Roman" panose="02020603050405020304" pitchFamily="18" charset="0"/>
                <a:cs typeface="Times New Roman" panose="02020603050405020304" pitchFamily="18" charset="0"/>
              </a:rPr>
              <a:t> in 1:210) </a:t>
            </a:r>
            <a:r>
              <a:rPr lang="en-US" altLang="zh-CN" sz="2400" dirty="0" err="1">
                <a:latin typeface="Times New Roman" panose="02020603050405020304" pitchFamily="18" charset="0"/>
                <a:cs typeface="Times New Roman" panose="02020603050405020304" pitchFamily="18" charset="0"/>
              </a:rPr>
              <a:t>weiname</a:t>
            </a:r>
            <a:r>
              <a:rPr lang="en-US" altLang="zh-CN" sz="2400" dirty="0">
                <a:latin typeface="Times New Roman" panose="02020603050405020304" pitchFamily="18" charset="0"/>
                <a:cs typeface="Times New Roman" panose="02020603050405020304" pitchFamily="18" charset="0"/>
              </a:rPr>
              <a:t>[</a:t>
            </a:r>
            <a:r>
              <a:rPr lang="en-US" altLang="zh-CN" sz="2400" dirty="0" err="1">
                <a:latin typeface="Times New Roman" panose="02020603050405020304" pitchFamily="18" charset="0"/>
                <a:cs typeface="Times New Roman" panose="02020603050405020304" pitchFamily="18" charset="0"/>
              </a:rPr>
              <a:t>i</a:t>
            </a:r>
            <a:r>
              <a:rPr lang="en-US" altLang="zh-CN" sz="2400" dirty="0">
                <a:latin typeface="Times New Roman" panose="02020603050405020304" pitchFamily="18" charset="0"/>
                <a:cs typeface="Times New Roman" panose="02020603050405020304" pitchFamily="18" charset="0"/>
              </a:rPr>
              <a:t>]=paste(weidata$name1[</a:t>
            </a:r>
            <a:r>
              <a:rPr lang="en-US" altLang="zh-CN" sz="2400" dirty="0" err="1">
                <a:latin typeface="Times New Roman" panose="02020603050405020304" pitchFamily="18" charset="0"/>
                <a:cs typeface="Times New Roman" panose="02020603050405020304" pitchFamily="18" charset="0"/>
              </a:rPr>
              <a:t>i</a:t>
            </a:r>
            <a:r>
              <a:rPr lang="en-US" altLang="zh-CN" sz="2400" dirty="0">
                <a:latin typeface="Times New Roman" panose="02020603050405020304" pitchFamily="18" charset="0"/>
                <a:cs typeface="Times New Roman" panose="02020603050405020304" pitchFamily="18" charset="0"/>
              </a:rPr>
              <a:t>],weidata$name2[</a:t>
            </a:r>
            <a:r>
              <a:rPr lang="en-US" altLang="zh-CN" sz="2400" dirty="0" err="1">
                <a:latin typeface="Times New Roman" panose="02020603050405020304" pitchFamily="18" charset="0"/>
                <a:cs typeface="Times New Roman" panose="02020603050405020304" pitchFamily="18" charset="0"/>
              </a:rPr>
              <a:t>i</a:t>
            </a:r>
            <a:r>
              <a:rPr lang="en-US" altLang="zh-CN" sz="2400" dirty="0">
                <a:latin typeface="Times New Roman" panose="02020603050405020304" pitchFamily="18" charset="0"/>
                <a:cs typeface="Times New Roman" panose="02020603050405020304" pitchFamily="18" charset="0"/>
              </a:rPr>
              <a:t>],</a:t>
            </a:r>
            <a:r>
              <a:rPr lang="en-US" altLang="zh-CN" sz="2400" dirty="0" err="1">
                <a:latin typeface="Times New Roman" panose="02020603050405020304" pitchFamily="18" charset="0"/>
                <a:cs typeface="Times New Roman" panose="02020603050405020304" pitchFamily="18" charset="0"/>
              </a:rPr>
              <a:t>sep</a:t>
            </a:r>
            <a:r>
              <a:rPr lang="en-US" altLang="zh-CN" sz="2400" dirty="0">
                <a:latin typeface="Times New Roman" panose="02020603050405020304" pitchFamily="18" charset="0"/>
                <a:cs typeface="Times New Roman" panose="02020603050405020304" pitchFamily="18" charset="0"/>
              </a:rPr>
              <a:t> = '--') #</a:t>
            </a:r>
            <a:r>
              <a:rPr lang="zh-CN" altLang="en-US" sz="2400" dirty="0">
                <a:latin typeface="Times New Roman" panose="02020603050405020304" pitchFamily="18" charset="0"/>
                <a:cs typeface="Times New Roman" panose="02020603050405020304" pitchFamily="18" charset="0"/>
              </a:rPr>
              <a:t>将</a:t>
            </a:r>
            <a:r>
              <a:rPr lang="en-US" altLang="zh-CN" sz="2400" dirty="0" err="1">
                <a:latin typeface="Times New Roman" panose="02020603050405020304" pitchFamily="18" charset="0"/>
                <a:cs typeface="Times New Roman" panose="02020603050405020304" pitchFamily="18" charset="0"/>
              </a:rPr>
              <a:t>weidata</a:t>
            </a:r>
            <a:r>
              <a:rPr lang="zh-CN" altLang="en-US" sz="2400" dirty="0">
                <a:latin typeface="Times New Roman" panose="02020603050405020304" pitchFamily="18" charset="0"/>
                <a:cs typeface="Times New Roman" panose="02020603050405020304" pitchFamily="18" charset="0"/>
              </a:rPr>
              <a:t>中的两个人名用“</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连接并储存</a:t>
            </a:r>
          </a:p>
          <a:p>
            <a:pPr>
              <a:lnSpc>
                <a:spcPct val="150000"/>
              </a:lnSpc>
            </a:pPr>
            <a:r>
              <a:rPr lang="en-US" altLang="zh-CN" sz="2400" dirty="0" err="1">
                <a:latin typeface="Times New Roman" panose="02020603050405020304" pitchFamily="18" charset="0"/>
                <a:cs typeface="Times New Roman" panose="02020603050405020304" pitchFamily="18" charset="0"/>
              </a:rPr>
              <a:t>weidata$weiname</a:t>
            </a:r>
            <a:r>
              <a:rPr lang="en-US" altLang="zh-CN" sz="2400" dirty="0">
                <a:latin typeface="Times New Roman" panose="02020603050405020304" pitchFamily="18" charset="0"/>
                <a:cs typeface="Times New Roman" panose="02020603050405020304" pitchFamily="18" charset="0"/>
              </a:rPr>
              <a:t>=</a:t>
            </a:r>
            <a:r>
              <a:rPr lang="en-US" altLang="zh-CN" sz="2400" dirty="0" err="1">
                <a:latin typeface="Times New Roman" panose="02020603050405020304" pitchFamily="18" charset="0"/>
                <a:cs typeface="Times New Roman" panose="02020603050405020304" pitchFamily="18" charset="0"/>
              </a:rPr>
              <a:t>weiname</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在</a:t>
            </a:r>
            <a:r>
              <a:rPr lang="en-US" altLang="zh-CN" sz="2400" dirty="0" err="1">
                <a:latin typeface="Times New Roman" panose="02020603050405020304" pitchFamily="18" charset="0"/>
                <a:cs typeface="Times New Roman" panose="02020603050405020304" pitchFamily="18" charset="0"/>
              </a:rPr>
              <a:t>weidata</a:t>
            </a:r>
            <a:r>
              <a:rPr lang="zh-CN" altLang="en-US" sz="2400" dirty="0">
                <a:latin typeface="Times New Roman" panose="02020603050405020304" pitchFamily="18" charset="0"/>
                <a:cs typeface="Times New Roman" panose="02020603050405020304" pitchFamily="18" charset="0"/>
              </a:rPr>
              <a:t>中添加</a:t>
            </a:r>
            <a:r>
              <a:rPr lang="en-US" altLang="zh-CN" sz="2400" dirty="0" err="1">
                <a:latin typeface="Times New Roman" panose="02020603050405020304" pitchFamily="18" charset="0"/>
                <a:cs typeface="Times New Roman" panose="02020603050405020304" pitchFamily="18" charset="0"/>
              </a:rPr>
              <a:t>weiname</a:t>
            </a:r>
            <a:r>
              <a:rPr lang="zh-CN" altLang="en-US" sz="2400" dirty="0">
                <a:latin typeface="Times New Roman" panose="02020603050405020304" pitchFamily="18" charset="0"/>
                <a:cs typeface="Times New Roman" panose="02020603050405020304" pitchFamily="18" charset="0"/>
              </a:rPr>
              <a:t>列</a:t>
            </a:r>
          </a:p>
          <a:p>
            <a:pPr>
              <a:lnSpc>
                <a:spcPct val="150000"/>
              </a:lnSpc>
            </a:pPr>
            <a:r>
              <a:rPr lang="en-US" altLang="zh-CN" sz="2400" dirty="0" err="1">
                <a:latin typeface="Times New Roman" panose="02020603050405020304" pitchFamily="18" charset="0"/>
                <a:cs typeface="Times New Roman" panose="02020603050405020304" pitchFamily="18" charset="0"/>
              </a:rPr>
              <a:t>weidata$weight</a:t>
            </a:r>
            <a:r>
              <a:rPr lang="en-US" altLang="zh-CN" sz="2400" dirty="0">
                <a:latin typeface="Times New Roman" panose="02020603050405020304" pitchFamily="18" charset="0"/>
                <a:cs typeface="Times New Roman" panose="02020603050405020304" pitchFamily="18" charset="0"/>
              </a:rPr>
              <a:t> = rep(0,210)                     #</a:t>
            </a:r>
            <a:r>
              <a:rPr lang="zh-CN" altLang="en-US" sz="2400" dirty="0">
                <a:latin typeface="Times New Roman" panose="02020603050405020304" pitchFamily="18" charset="0"/>
                <a:cs typeface="Times New Roman" panose="02020603050405020304" pitchFamily="18" charset="0"/>
              </a:rPr>
              <a:t>添加</a:t>
            </a:r>
            <a:r>
              <a:rPr lang="en-US" altLang="zh-CN" sz="2400" dirty="0">
                <a:latin typeface="Times New Roman" panose="02020603050405020304" pitchFamily="18" charset="0"/>
                <a:cs typeface="Times New Roman" panose="02020603050405020304" pitchFamily="18" charset="0"/>
              </a:rPr>
              <a:t>weight</a:t>
            </a:r>
            <a:r>
              <a:rPr lang="zh-CN" altLang="en-US" sz="2400" dirty="0">
                <a:latin typeface="Times New Roman" panose="02020603050405020304" pitchFamily="18" charset="0"/>
                <a:cs typeface="Times New Roman" panose="02020603050405020304" pitchFamily="18" charset="0"/>
              </a:rPr>
              <a:t>列</a:t>
            </a:r>
          </a:p>
        </p:txBody>
      </p:sp>
    </p:spTree>
    <p:extLst>
      <p:ext uri="{BB962C8B-B14F-4D97-AF65-F5344CB8AC3E}">
        <p14:creationId xmlns:p14="http://schemas.microsoft.com/office/powerpoint/2010/main" val="40267470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4CCCE7D-FC56-4C0E-84C8-6832D95A985D}"/>
              </a:ext>
            </a:extLst>
          </p:cNvPr>
          <p:cNvSpPr>
            <a:spLocks noGrp="1"/>
          </p:cNvSpPr>
          <p:nvPr>
            <p:ph type="sldNum" sz="quarter" idx="12"/>
          </p:nvPr>
        </p:nvSpPr>
        <p:spPr/>
        <p:txBody>
          <a:bodyPr/>
          <a:lstStyle/>
          <a:p>
            <a:pPr>
              <a:defRPr/>
            </a:pPr>
            <a:fld id="{85011231-81E5-4BA8-9FA8-895B313E0088}" type="slidenum">
              <a:rPr lang="zh-CN" altLang="en-US" smtClean="0"/>
              <a:pPr>
                <a:defRPr/>
              </a:pPr>
              <a:t>69</a:t>
            </a:fld>
            <a:endParaRPr lang="zh-CN" altLang="en-US" dirty="0"/>
          </a:p>
        </p:txBody>
      </p:sp>
      <p:sp>
        <p:nvSpPr>
          <p:cNvPr id="5" name="矩形 4">
            <a:extLst>
              <a:ext uri="{FF2B5EF4-FFF2-40B4-BE49-F238E27FC236}">
                <a16:creationId xmlns:a16="http://schemas.microsoft.com/office/drawing/2014/main" id="{0FA0E0CC-C557-42B6-B932-5B9F4B35433B}"/>
              </a:ext>
            </a:extLst>
          </p:cNvPr>
          <p:cNvSpPr/>
          <p:nvPr/>
        </p:nvSpPr>
        <p:spPr>
          <a:xfrm>
            <a:off x="336885" y="679360"/>
            <a:ext cx="8701238" cy="5859553"/>
          </a:xfrm>
          <a:prstGeom prst="rect">
            <a:avLst/>
          </a:prstGeom>
          <a:ln>
            <a:solidFill>
              <a:schemeClr val="tx1"/>
            </a:solidFill>
          </a:ln>
        </p:spPr>
        <p:txBody>
          <a:bodyPr wrap="square">
            <a:spAutoFit/>
          </a:bodyPr>
          <a:lstStyle/>
          <a:p>
            <a:pPr>
              <a:lnSpc>
                <a:spcPct val="150000"/>
              </a:lnSpc>
            </a:pPr>
            <a:r>
              <a:rPr lang="en-US" altLang="zh-CN" dirty="0">
                <a:latin typeface="Times New Roman" panose="02020603050405020304" pitchFamily="18" charset="0"/>
                <a:cs typeface="Times New Roman" panose="02020603050405020304" pitchFamily="18" charset="0"/>
              </a:rPr>
              <a:t>for(</a:t>
            </a:r>
            <a:r>
              <a:rPr lang="en-US" altLang="zh-CN" dirty="0" err="1">
                <a:latin typeface="Times New Roman" panose="02020603050405020304" pitchFamily="18" charset="0"/>
                <a:cs typeface="Times New Roman" panose="02020603050405020304" pitchFamily="18" charset="0"/>
              </a:rPr>
              <a:t>i</a:t>
            </a:r>
            <a:r>
              <a:rPr lang="en-US" altLang="zh-CN" dirty="0">
                <a:latin typeface="Times New Roman" panose="02020603050405020304" pitchFamily="18" charset="0"/>
                <a:cs typeface="Times New Roman" panose="02020603050405020304" pitchFamily="18" charset="0"/>
              </a:rPr>
              <a:t> in 1:n){                                  #</a:t>
            </a:r>
            <a:r>
              <a:rPr lang="zh-CN" altLang="en-US" dirty="0">
                <a:latin typeface="Times New Roman" panose="02020603050405020304" pitchFamily="18" charset="0"/>
                <a:cs typeface="Times New Roman" panose="02020603050405020304" pitchFamily="18" charset="0"/>
              </a:rPr>
              <a:t>对于</a:t>
            </a:r>
            <a:r>
              <a:rPr lang="en-US" altLang="zh-CN" dirty="0" err="1">
                <a:latin typeface="Times New Roman" panose="02020603050405020304" pitchFamily="18" charset="0"/>
                <a:cs typeface="Times New Roman" panose="02020603050405020304" pitchFamily="18" charset="0"/>
              </a:rPr>
              <a:t>i</a:t>
            </a:r>
            <a:r>
              <a:rPr lang="zh-CN" altLang="en-US" dirty="0">
                <a:latin typeface="Times New Roman" panose="02020603050405020304" pitchFamily="18" charset="0"/>
                <a:cs typeface="Times New Roman" panose="02020603050405020304" pitchFamily="18" charset="0"/>
              </a:rPr>
              <a:t>从</a:t>
            </a:r>
            <a:r>
              <a:rPr lang="en-US" altLang="zh-CN" dirty="0">
                <a:latin typeface="Times New Roman" panose="02020603050405020304" pitchFamily="18" charset="0"/>
                <a:cs typeface="Times New Roman" panose="02020603050405020304" pitchFamily="18" charset="0"/>
              </a:rPr>
              <a:t>1</a:t>
            </a:r>
            <a:r>
              <a:rPr lang="zh-CN" altLang="en-US" dirty="0">
                <a:latin typeface="Times New Roman" panose="02020603050405020304" pitchFamily="18" charset="0"/>
                <a:cs typeface="Times New Roman" panose="02020603050405020304" pitchFamily="18" charset="0"/>
              </a:rPr>
              <a:t>到</a:t>
            </a:r>
            <a:r>
              <a:rPr lang="en-US" altLang="zh-CN" dirty="0">
                <a:latin typeface="Times New Roman" panose="02020603050405020304" pitchFamily="18" charset="0"/>
                <a:cs typeface="Times New Roman" panose="02020603050405020304" pitchFamily="18" charset="0"/>
              </a:rPr>
              <a:t>n</a:t>
            </a:r>
          </a:p>
          <a:p>
            <a:pPr>
              <a:lnSpc>
                <a:spcPct val="150000"/>
              </a:lnSpc>
            </a:pPr>
            <a:r>
              <a:rPr lang="en-US" altLang="zh-CN" dirty="0">
                <a:latin typeface="Times New Roman" panose="02020603050405020304" pitchFamily="18" charset="0"/>
                <a:cs typeface="Times New Roman" panose="02020603050405020304" pitchFamily="18" charset="0"/>
              </a:rPr>
              <a:t>  if(length(data[[</a:t>
            </a:r>
            <a:r>
              <a:rPr lang="en-US" altLang="zh-CN" dirty="0" err="1">
                <a:latin typeface="Times New Roman" panose="02020603050405020304" pitchFamily="18" charset="0"/>
                <a:cs typeface="Times New Roman" panose="02020603050405020304" pitchFamily="18" charset="0"/>
              </a:rPr>
              <a:t>i</a:t>
            </a:r>
            <a:r>
              <a:rPr lang="en-US" altLang="zh-CN" dirty="0">
                <a:latin typeface="Times New Roman" panose="02020603050405020304" pitchFamily="18" charset="0"/>
                <a:cs typeface="Times New Roman" panose="02020603050405020304" pitchFamily="18" charset="0"/>
              </a:rPr>
              <a:t>]]) != 0){                   #</a:t>
            </a:r>
            <a:r>
              <a:rPr lang="zh-CN" altLang="en-US" dirty="0">
                <a:latin typeface="Times New Roman" panose="02020603050405020304" pitchFamily="18" charset="0"/>
                <a:cs typeface="Times New Roman" panose="02020603050405020304" pitchFamily="18" charset="0"/>
              </a:rPr>
              <a:t>如果</a:t>
            </a:r>
            <a:r>
              <a:rPr lang="en-US" altLang="zh-CN" dirty="0">
                <a:latin typeface="Times New Roman" panose="02020603050405020304" pitchFamily="18" charset="0"/>
                <a:cs typeface="Times New Roman" panose="02020603050405020304" pitchFamily="18" charset="0"/>
              </a:rPr>
              <a:t>data[</a:t>
            </a:r>
            <a:r>
              <a:rPr lang="en-US" altLang="zh-CN" dirty="0" err="1">
                <a:latin typeface="Times New Roman" panose="02020603050405020304" pitchFamily="18" charset="0"/>
                <a:cs typeface="Times New Roman" panose="02020603050405020304" pitchFamily="18" charset="0"/>
              </a:rPr>
              <a:t>i</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的长度不是</a:t>
            </a:r>
            <a:r>
              <a:rPr lang="en-US" altLang="zh-CN" dirty="0">
                <a:latin typeface="Times New Roman" panose="02020603050405020304" pitchFamily="18" charset="0"/>
                <a:cs typeface="Times New Roman" panose="02020603050405020304" pitchFamily="18" charset="0"/>
              </a:rPr>
              <a:t>0</a:t>
            </a:r>
          </a:p>
          <a:p>
            <a:pPr>
              <a:lnSpc>
                <a:spcPct val="150000"/>
              </a:lnSpc>
            </a:pPr>
            <a:r>
              <a:rPr lang="en-US" altLang="zh-CN" dirty="0">
                <a:latin typeface="Times New Roman" panose="02020603050405020304" pitchFamily="18" charset="0"/>
                <a:cs typeface="Times New Roman" panose="02020603050405020304" pitchFamily="18" charset="0"/>
              </a:rPr>
              <a:t>    test=</a:t>
            </a:r>
            <a:r>
              <a:rPr lang="en-US" altLang="zh-CN" dirty="0" err="1">
                <a:latin typeface="Times New Roman" panose="02020603050405020304" pitchFamily="18" charset="0"/>
                <a:cs typeface="Times New Roman" panose="02020603050405020304" pitchFamily="18" charset="0"/>
              </a:rPr>
              <a:t>as.data.frame</a:t>
            </a:r>
            <a:r>
              <a:rPr lang="en-US" altLang="zh-CN" dirty="0">
                <a:latin typeface="Times New Roman" panose="02020603050405020304" pitchFamily="18" charset="0"/>
                <a:cs typeface="Times New Roman" panose="02020603050405020304" pitchFamily="18" charset="0"/>
              </a:rPr>
              <a:t>(table(paste(</a:t>
            </a:r>
            <a:r>
              <a:rPr lang="en-US" altLang="zh-CN" dirty="0" err="1">
                <a:latin typeface="Times New Roman" panose="02020603050405020304" pitchFamily="18" charset="0"/>
                <a:cs typeface="Times New Roman" panose="02020603050405020304" pitchFamily="18" charset="0"/>
              </a:rPr>
              <a:t>expand.grid</a:t>
            </a:r>
            <a:r>
              <a:rPr lang="en-US" altLang="zh-CN" dirty="0">
                <a:latin typeface="Times New Roman" panose="02020603050405020304" pitchFamily="18" charset="0"/>
                <a:cs typeface="Times New Roman" panose="02020603050405020304" pitchFamily="18" charset="0"/>
              </a:rPr>
              <a:t>(data[[</a:t>
            </a:r>
            <a:r>
              <a:rPr lang="en-US" altLang="zh-CN" dirty="0" err="1">
                <a:latin typeface="Times New Roman" panose="02020603050405020304" pitchFamily="18" charset="0"/>
                <a:cs typeface="Times New Roman" panose="02020603050405020304" pitchFamily="18" charset="0"/>
              </a:rPr>
              <a:t>i</a:t>
            </a:r>
            <a:r>
              <a:rPr lang="en-US" altLang="zh-CN" dirty="0">
                <a:latin typeface="Times New Roman" panose="02020603050405020304" pitchFamily="18" charset="0"/>
                <a:cs typeface="Times New Roman" panose="02020603050405020304" pitchFamily="18" charset="0"/>
              </a:rPr>
              <a:t>]],data[[</a:t>
            </a:r>
            <a:r>
              <a:rPr lang="en-US" altLang="zh-CN" dirty="0" err="1">
                <a:latin typeface="Times New Roman" panose="02020603050405020304" pitchFamily="18" charset="0"/>
                <a:cs typeface="Times New Roman" panose="02020603050405020304" pitchFamily="18" charset="0"/>
              </a:rPr>
              <a:t>i</a:t>
            </a:r>
            <a:r>
              <a:rPr lang="en-US" altLang="zh-CN" dirty="0">
                <a:latin typeface="Times New Roman" panose="02020603050405020304" pitchFamily="18" charset="0"/>
                <a:cs typeface="Times New Roman" panose="02020603050405020304" pitchFamily="18" charset="0"/>
              </a:rPr>
              <a:t>]])$Var1,</a:t>
            </a:r>
          </a:p>
          <a:p>
            <a:pPr>
              <a:lnSpc>
                <a:spcPct val="150000"/>
              </a:lnSpc>
            </a:pP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expand.grid</a:t>
            </a:r>
            <a:r>
              <a:rPr lang="en-US" altLang="zh-CN" dirty="0">
                <a:latin typeface="Times New Roman" panose="02020603050405020304" pitchFamily="18" charset="0"/>
                <a:cs typeface="Times New Roman" panose="02020603050405020304" pitchFamily="18" charset="0"/>
              </a:rPr>
              <a:t>(data[[</a:t>
            </a:r>
            <a:r>
              <a:rPr lang="en-US" altLang="zh-CN" dirty="0" err="1">
                <a:latin typeface="Times New Roman" panose="02020603050405020304" pitchFamily="18" charset="0"/>
                <a:cs typeface="Times New Roman" panose="02020603050405020304" pitchFamily="18" charset="0"/>
              </a:rPr>
              <a:t>i</a:t>
            </a:r>
            <a:r>
              <a:rPr lang="en-US" altLang="zh-CN" dirty="0">
                <a:latin typeface="Times New Roman" panose="02020603050405020304" pitchFamily="18" charset="0"/>
                <a:cs typeface="Times New Roman" panose="02020603050405020304" pitchFamily="18" charset="0"/>
              </a:rPr>
              <a:t>]],data[[</a:t>
            </a:r>
            <a:r>
              <a:rPr lang="en-US" altLang="zh-CN" dirty="0" err="1">
                <a:latin typeface="Times New Roman" panose="02020603050405020304" pitchFamily="18" charset="0"/>
                <a:cs typeface="Times New Roman" panose="02020603050405020304" pitchFamily="18" charset="0"/>
              </a:rPr>
              <a:t>i</a:t>
            </a:r>
            <a:r>
              <a:rPr lang="en-US" altLang="zh-CN" dirty="0">
                <a:latin typeface="Times New Roman" panose="02020603050405020304" pitchFamily="18" charset="0"/>
                <a:cs typeface="Times New Roman" panose="02020603050405020304" pitchFamily="18" charset="0"/>
              </a:rPr>
              <a:t>]])$Var2,sep = '--'))) #</a:t>
            </a:r>
            <a:r>
              <a:rPr lang="zh-CN" altLang="en-US" dirty="0">
                <a:latin typeface="Times New Roman" panose="02020603050405020304" pitchFamily="18" charset="0"/>
                <a:cs typeface="Times New Roman" panose="02020603050405020304" pitchFamily="18" charset="0"/>
              </a:rPr>
              <a:t>将</a:t>
            </a:r>
            <a:r>
              <a:rPr lang="en-US" altLang="zh-CN" dirty="0">
                <a:latin typeface="Times New Roman" panose="02020603050405020304" pitchFamily="18" charset="0"/>
                <a:cs typeface="Times New Roman" panose="02020603050405020304" pitchFamily="18" charset="0"/>
              </a:rPr>
              <a:t>data[</a:t>
            </a:r>
            <a:r>
              <a:rPr lang="en-US" altLang="zh-CN" dirty="0" err="1">
                <a:latin typeface="Times New Roman" panose="02020603050405020304" pitchFamily="18" charset="0"/>
                <a:cs typeface="Times New Roman" panose="02020603050405020304" pitchFamily="18" charset="0"/>
              </a:rPr>
              <a:t>i</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中的字符组合，将得到的两列用“</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连接</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并统计频数</a:t>
            </a:r>
          </a:p>
          <a:p>
            <a:pPr>
              <a:lnSpc>
                <a:spcPct val="150000"/>
              </a:lnSpc>
            </a:pP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test$Var1=</a:t>
            </a:r>
            <a:r>
              <a:rPr lang="en-US" altLang="zh-CN" dirty="0" err="1">
                <a:latin typeface="Times New Roman" panose="02020603050405020304" pitchFamily="18" charset="0"/>
                <a:cs typeface="Times New Roman" panose="02020603050405020304" pitchFamily="18" charset="0"/>
              </a:rPr>
              <a:t>as.vector</a:t>
            </a:r>
            <a:r>
              <a:rPr lang="en-US" altLang="zh-CN" dirty="0">
                <a:latin typeface="Times New Roman" panose="02020603050405020304" pitchFamily="18" charset="0"/>
                <a:cs typeface="Times New Roman" panose="02020603050405020304" pitchFamily="18" charset="0"/>
              </a:rPr>
              <a:t>(test$Var1)               #</a:t>
            </a:r>
            <a:r>
              <a:rPr lang="zh-CN" altLang="en-US" dirty="0">
                <a:latin typeface="Times New Roman" panose="02020603050405020304" pitchFamily="18" charset="0"/>
                <a:cs typeface="Times New Roman" panose="02020603050405020304" pitchFamily="18" charset="0"/>
              </a:rPr>
              <a:t>将</a:t>
            </a:r>
            <a:r>
              <a:rPr lang="en-US" altLang="zh-CN" dirty="0">
                <a:latin typeface="Times New Roman" panose="02020603050405020304" pitchFamily="18" charset="0"/>
                <a:cs typeface="Times New Roman" panose="02020603050405020304" pitchFamily="18" charset="0"/>
              </a:rPr>
              <a:t>test</a:t>
            </a:r>
            <a:r>
              <a:rPr lang="zh-CN" altLang="en-US" dirty="0">
                <a:latin typeface="Times New Roman" panose="02020603050405020304" pitchFamily="18" charset="0"/>
                <a:cs typeface="Times New Roman" panose="02020603050405020304" pitchFamily="18" charset="0"/>
              </a:rPr>
              <a:t>第一列转化为向量</a:t>
            </a:r>
          </a:p>
          <a:p>
            <a:pPr>
              <a:lnSpc>
                <a:spcPct val="150000"/>
              </a:lnSpc>
            </a:pPr>
            <a:r>
              <a:rPr lang="zh-CN" altLang="en-US"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test$Freq</a:t>
            </a:r>
            <a:r>
              <a:rPr lang="en-US" altLang="zh-CN" dirty="0">
                <a:latin typeface="Times New Roman" panose="02020603050405020304" pitchFamily="18" charset="0"/>
                <a:cs typeface="Times New Roman" panose="02020603050405020304" pitchFamily="18" charset="0"/>
              </a:rPr>
              <a:t>=</a:t>
            </a:r>
            <a:r>
              <a:rPr lang="en-US" altLang="zh-CN" dirty="0" err="1">
                <a:latin typeface="Times New Roman" panose="02020603050405020304" pitchFamily="18" charset="0"/>
                <a:cs typeface="Times New Roman" panose="02020603050405020304" pitchFamily="18" charset="0"/>
              </a:rPr>
              <a:t>test$Freq</a:t>
            </a:r>
            <a:r>
              <a:rPr lang="en-US" altLang="zh-CN" dirty="0">
                <a:latin typeface="Times New Roman" panose="02020603050405020304" pitchFamily="18" charset="0"/>
                <a:cs typeface="Times New Roman" panose="02020603050405020304" pitchFamily="18" charset="0"/>
              </a:rPr>
              <a:t>/max(</a:t>
            </a:r>
            <a:r>
              <a:rPr lang="en-US" altLang="zh-CN" dirty="0" err="1">
                <a:latin typeface="Times New Roman" panose="02020603050405020304" pitchFamily="18" charset="0"/>
                <a:cs typeface="Times New Roman" panose="02020603050405020304" pitchFamily="18" charset="0"/>
              </a:rPr>
              <a:t>test$Freq</a:t>
            </a:r>
            <a:r>
              <a:rPr lang="en-US" altLang="zh-CN"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将频数除以此时频数的最大值</a:t>
            </a:r>
          </a:p>
          <a:p>
            <a:pPr>
              <a:lnSpc>
                <a:spcPct val="150000"/>
              </a:lnSpc>
            </a:pP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id1=which(test$Var1 %in% </a:t>
            </a:r>
            <a:r>
              <a:rPr lang="en-US" altLang="zh-CN" dirty="0" err="1">
                <a:latin typeface="Times New Roman" panose="02020603050405020304" pitchFamily="18" charset="0"/>
                <a:cs typeface="Times New Roman" panose="02020603050405020304" pitchFamily="18" charset="0"/>
              </a:rPr>
              <a:t>weidata$weiname</a:t>
            </a:r>
            <a:r>
              <a:rPr lang="en-US" altLang="zh-CN" dirty="0">
                <a:latin typeface="Times New Roman" panose="02020603050405020304" pitchFamily="18" charset="0"/>
                <a:cs typeface="Times New Roman" panose="02020603050405020304" pitchFamily="18" charset="0"/>
              </a:rPr>
              <a:t>)    #id1</a:t>
            </a:r>
            <a:r>
              <a:rPr lang="zh-CN" altLang="en-US" dirty="0">
                <a:latin typeface="Times New Roman" panose="02020603050405020304" pitchFamily="18" charset="0"/>
                <a:cs typeface="Times New Roman" panose="02020603050405020304" pitchFamily="18" charset="0"/>
              </a:rPr>
              <a:t>为</a:t>
            </a:r>
            <a:r>
              <a:rPr lang="en-US" altLang="zh-CN" dirty="0" err="1">
                <a:latin typeface="Times New Roman" panose="02020603050405020304" pitchFamily="18" charset="0"/>
                <a:cs typeface="Times New Roman" panose="02020603050405020304" pitchFamily="18" charset="0"/>
              </a:rPr>
              <a:t>weidata$weiname</a:t>
            </a:r>
            <a:r>
              <a:rPr lang="zh-CN" altLang="en-US" dirty="0">
                <a:latin typeface="Times New Roman" panose="02020603050405020304" pitchFamily="18" charset="0"/>
                <a:cs typeface="Times New Roman" panose="02020603050405020304" pitchFamily="18" charset="0"/>
              </a:rPr>
              <a:t>出现在</a:t>
            </a:r>
            <a:r>
              <a:rPr lang="en-US" altLang="zh-CN" dirty="0">
                <a:latin typeface="Times New Roman" panose="02020603050405020304" pitchFamily="18" charset="0"/>
                <a:cs typeface="Times New Roman" panose="02020603050405020304" pitchFamily="18" charset="0"/>
              </a:rPr>
              <a:t>test$Var1</a:t>
            </a:r>
            <a:r>
              <a:rPr lang="zh-CN" altLang="en-US" dirty="0">
                <a:latin typeface="Times New Roman" panose="02020603050405020304" pitchFamily="18" charset="0"/>
                <a:cs typeface="Times New Roman" panose="02020603050405020304" pitchFamily="18" charset="0"/>
              </a:rPr>
              <a:t>中的行的序号</a:t>
            </a:r>
          </a:p>
          <a:p>
            <a:pPr>
              <a:lnSpc>
                <a:spcPct val="150000"/>
              </a:lnSpc>
            </a:pP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id2=which( </a:t>
            </a:r>
            <a:r>
              <a:rPr lang="en-US" altLang="zh-CN" dirty="0" err="1">
                <a:latin typeface="Times New Roman" panose="02020603050405020304" pitchFamily="18" charset="0"/>
                <a:cs typeface="Times New Roman" panose="02020603050405020304" pitchFamily="18" charset="0"/>
              </a:rPr>
              <a:t>weidata$weiname</a:t>
            </a:r>
            <a:r>
              <a:rPr lang="en-US" altLang="zh-CN" dirty="0">
                <a:latin typeface="Times New Roman" panose="02020603050405020304" pitchFamily="18" charset="0"/>
                <a:cs typeface="Times New Roman" panose="02020603050405020304" pitchFamily="18" charset="0"/>
              </a:rPr>
              <a:t> %in% test$Var1)   #id2</a:t>
            </a:r>
            <a:r>
              <a:rPr lang="zh-CN" altLang="en-US" dirty="0">
                <a:latin typeface="Times New Roman" panose="02020603050405020304" pitchFamily="18" charset="0"/>
                <a:cs typeface="Times New Roman" panose="02020603050405020304" pitchFamily="18" charset="0"/>
              </a:rPr>
              <a:t>为</a:t>
            </a:r>
            <a:r>
              <a:rPr lang="en-US" altLang="zh-CN" dirty="0">
                <a:latin typeface="Times New Roman" panose="02020603050405020304" pitchFamily="18" charset="0"/>
                <a:cs typeface="Times New Roman" panose="02020603050405020304" pitchFamily="18" charset="0"/>
              </a:rPr>
              <a:t>test$Var1</a:t>
            </a:r>
            <a:r>
              <a:rPr lang="zh-CN" altLang="en-US" dirty="0">
                <a:latin typeface="Times New Roman" panose="02020603050405020304" pitchFamily="18" charset="0"/>
                <a:cs typeface="Times New Roman" panose="02020603050405020304" pitchFamily="18" charset="0"/>
              </a:rPr>
              <a:t>出现在</a:t>
            </a:r>
            <a:r>
              <a:rPr lang="en-US" altLang="zh-CN" dirty="0" err="1">
                <a:latin typeface="Times New Roman" panose="02020603050405020304" pitchFamily="18" charset="0"/>
                <a:cs typeface="Times New Roman" panose="02020603050405020304" pitchFamily="18" charset="0"/>
              </a:rPr>
              <a:t>weidata$weiname</a:t>
            </a:r>
            <a:r>
              <a:rPr lang="zh-CN" altLang="en-US" dirty="0">
                <a:latin typeface="Times New Roman" panose="02020603050405020304" pitchFamily="18" charset="0"/>
                <a:cs typeface="Times New Roman" panose="02020603050405020304" pitchFamily="18" charset="0"/>
              </a:rPr>
              <a:t>中的行的序号</a:t>
            </a:r>
          </a:p>
          <a:p>
            <a:pPr>
              <a:lnSpc>
                <a:spcPct val="150000"/>
              </a:lnSpc>
            </a:pPr>
            <a:r>
              <a:rPr lang="zh-CN" altLang="en-US"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weidata$weight</a:t>
            </a:r>
            <a:r>
              <a:rPr lang="en-US" altLang="zh-CN" dirty="0">
                <a:latin typeface="Times New Roman" panose="02020603050405020304" pitchFamily="18" charset="0"/>
                <a:cs typeface="Times New Roman" panose="02020603050405020304" pitchFamily="18" charset="0"/>
              </a:rPr>
              <a:t>[id2]=</a:t>
            </a:r>
            <a:r>
              <a:rPr lang="en-US" altLang="zh-CN" dirty="0" err="1">
                <a:latin typeface="Times New Roman" panose="02020603050405020304" pitchFamily="18" charset="0"/>
                <a:cs typeface="Times New Roman" panose="02020603050405020304" pitchFamily="18" charset="0"/>
              </a:rPr>
              <a:t>weidata$weight</a:t>
            </a:r>
            <a:r>
              <a:rPr lang="en-US" altLang="zh-CN" dirty="0">
                <a:latin typeface="Times New Roman" panose="02020603050405020304" pitchFamily="18" charset="0"/>
                <a:cs typeface="Times New Roman" panose="02020603050405020304" pitchFamily="18" charset="0"/>
              </a:rPr>
              <a:t>[id2]+</a:t>
            </a:r>
            <a:r>
              <a:rPr lang="en-US" altLang="zh-CN" dirty="0" err="1">
                <a:latin typeface="Times New Roman" panose="02020603050405020304" pitchFamily="18" charset="0"/>
                <a:cs typeface="Times New Roman" panose="02020603050405020304" pitchFamily="18" charset="0"/>
              </a:rPr>
              <a:t>test$Freq</a:t>
            </a:r>
            <a:r>
              <a:rPr lang="en-US" altLang="zh-CN" dirty="0">
                <a:latin typeface="Times New Roman" panose="02020603050405020304" pitchFamily="18" charset="0"/>
                <a:cs typeface="Times New Roman" panose="02020603050405020304" pitchFamily="18" charset="0"/>
              </a:rPr>
              <a:t>[id1] #</a:t>
            </a:r>
            <a:r>
              <a:rPr lang="zh-CN" altLang="en-US" dirty="0">
                <a:latin typeface="Times New Roman" panose="02020603050405020304" pitchFamily="18" charset="0"/>
                <a:cs typeface="Times New Roman" panose="02020603050405020304" pitchFamily="18" charset="0"/>
              </a:rPr>
              <a:t>权重相应增加</a:t>
            </a:r>
          </a:p>
          <a:p>
            <a:pPr>
              <a:lnSpc>
                <a:spcPct val="150000"/>
              </a:lnSpc>
            </a:pP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t>
            </a:r>
          </a:p>
          <a:p>
            <a:pPr>
              <a:lnSpc>
                <a:spcPct val="150000"/>
              </a:lnSpc>
            </a:pPr>
            <a:r>
              <a:rPr lang="en-US" altLang="zh-CN"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57626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E331E649-D05D-4ADB-ADD4-2C048F37319F}" type="slidenum">
              <a:rPr lang="zh-CN" altLang="en-US" smtClean="0">
                <a:solidFill>
                  <a:srgbClr val="BFE7F7">
                    <a:lumMod val="75000"/>
                  </a:srgbClr>
                </a:solidFill>
              </a:rPr>
              <a:pPr>
                <a:defRPr/>
              </a:pPr>
              <a:t>7</a:t>
            </a:fld>
            <a:endParaRPr lang="zh-CN" altLang="en-US" dirty="0">
              <a:solidFill>
                <a:srgbClr val="BFE7F7">
                  <a:lumMod val="75000"/>
                </a:srgbClr>
              </a:solidFill>
            </a:endParaRPr>
          </a:p>
        </p:txBody>
      </p:sp>
      <p:pic>
        <p:nvPicPr>
          <p:cNvPr id="4" name="图片 3"/>
          <p:cNvPicPr/>
          <p:nvPr/>
        </p:nvPicPr>
        <p:blipFill>
          <a:blip r:embed="rId2"/>
          <a:stretch>
            <a:fillRect/>
          </a:stretch>
        </p:blipFill>
        <p:spPr>
          <a:xfrm>
            <a:off x="683568" y="1484784"/>
            <a:ext cx="8064896" cy="4752527"/>
          </a:xfrm>
          <a:prstGeom prst="rect">
            <a:avLst/>
          </a:prstGeom>
        </p:spPr>
      </p:pic>
      <p:sp>
        <p:nvSpPr>
          <p:cNvPr id="3" name="矩形 2"/>
          <p:cNvSpPr/>
          <p:nvPr/>
        </p:nvSpPr>
        <p:spPr>
          <a:xfrm>
            <a:off x="539552" y="3356992"/>
            <a:ext cx="1512168" cy="144016"/>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033076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4CCCE7D-FC56-4C0E-84C8-6832D95A985D}"/>
              </a:ext>
            </a:extLst>
          </p:cNvPr>
          <p:cNvSpPr>
            <a:spLocks noGrp="1"/>
          </p:cNvSpPr>
          <p:nvPr>
            <p:ph type="sldNum" sz="quarter" idx="12"/>
          </p:nvPr>
        </p:nvSpPr>
        <p:spPr/>
        <p:txBody>
          <a:bodyPr/>
          <a:lstStyle/>
          <a:p>
            <a:pPr>
              <a:defRPr/>
            </a:pPr>
            <a:fld id="{85011231-81E5-4BA8-9FA8-895B313E0088}" type="slidenum">
              <a:rPr lang="zh-CN" altLang="en-US" smtClean="0"/>
              <a:pPr>
                <a:defRPr/>
              </a:pPr>
              <a:t>70</a:t>
            </a:fld>
            <a:endParaRPr lang="zh-CN" altLang="en-US" dirty="0"/>
          </a:p>
        </p:txBody>
      </p:sp>
      <p:sp>
        <p:nvSpPr>
          <p:cNvPr id="6" name="矩形 5">
            <a:extLst>
              <a:ext uri="{FF2B5EF4-FFF2-40B4-BE49-F238E27FC236}">
                <a16:creationId xmlns:a16="http://schemas.microsoft.com/office/drawing/2014/main" id="{4F36D9D9-C1DB-4263-8863-770C1EA2A96E}"/>
              </a:ext>
            </a:extLst>
          </p:cNvPr>
          <p:cNvSpPr/>
          <p:nvPr/>
        </p:nvSpPr>
        <p:spPr>
          <a:xfrm>
            <a:off x="163629" y="319815"/>
            <a:ext cx="8537608" cy="6218369"/>
          </a:xfrm>
          <a:prstGeom prst="rect">
            <a:avLst/>
          </a:prstGeom>
          <a:ln>
            <a:solidFill>
              <a:schemeClr val="tx1"/>
            </a:solidFill>
          </a:ln>
        </p:spPr>
        <p:txBody>
          <a:bodyPr wrap="square">
            <a:spAutoFit/>
          </a:bodyPr>
          <a:lstStyle/>
          <a:p>
            <a:pPr>
              <a:lnSpc>
                <a:spcPts val="3000"/>
              </a:lnSpc>
            </a:pP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绘制人物关系网络图</a:t>
            </a:r>
          </a:p>
          <a:p>
            <a:pPr>
              <a:lnSpc>
                <a:spcPts val="3000"/>
              </a:lnSpc>
            </a:pPr>
            <a:r>
              <a:rPr lang="en-US" altLang="zh-CN" sz="2000" dirty="0">
                <a:latin typeface="Times New Roman" panose="02020603050405020304" pitchFamily="18" charset="0"/>
                <a:cs typeface="Times New Roman" panose="02020603050405020304" pitchFamily="18" charset="0"/>
              </a:rPr>
              <a:t>weidata1 = </a:t>
            </a:r>
            <a:r>
              <a:rPr lang="en-US" altLang="zh-CN" sz="2000" dirty="0" err="1">
                <a:latin typeface="Times New Roman" panose="02020603050405020304" pitchFamily="18" charset="0"/>
                <a:cs typeface="Times New Roman" panose="02020603050405020304" pitchFamily="18" charset="0"/>
              </a:rPr>
              <a:t>weidata</a:t>
            </a:r>
            <a:r>
              <a:rPr lang="en-US" altLang="zh-CN" sz="2000" dirty="0">
                <a:latin typeface="Times New Roman" panose="02020603050405020304" pitchFamily="18" charset="0"/>
                <a:cs typeface="Times New Roman" panose="02020603050405020304" pitchFamily="18" charset="0"/>
              </a:rPr>
              <a:t>[which(</a:t>
            </a:r>
            <a:r>
              <a:rPr lang="en-US" altLang="zh-CN" sz="2000" dirty="0" err="1">
                <a:latin typeface="Times New Roman" panose="02020603050405020304" pitchFamily="18" charset="0"/>
                <a:cs typeface="Times New Roman" panose="02020603050405020304" pitchFamily="18" charset="0"/>
              </a:rPr>
              <a:t>weidata$weight</a:t>
            </a:r>
            <a:r>
              <a:rPr lang="en-US" altLang="zh-CN" sz="2000" dirty="0">
                <a:latin typeface="Times New Roman" panose="02020603050405020304" pitchFamily="18" charset="0"/>
                <a:cs typeface="Times New Roman" panose="02020603050405020304" pitchFamily="18" charset="0"/>
              </a:rPr>
              <a:t> !=0),]   #</a:t>
            </a:r>
            <a:r>
              <a:rPr lang="zh-CN" altLang="en-US" sz="2000" dirty="0">
                <a:latin typeface="Times New Roman" panose="02020603050405020304" pitchFamily="18" charset="0"/>
                <a:cs typeface="Times New Roman" panose="02020603050405020304" pitchFamily="18" charset="0"/>
              </a:rPr>
              <a:t>取</a:t>
            </a:r>
            <a:r>
              <a:rPr lang="en-US" altLang="zh-CN" sz="2000" dirty="0" err="1">
                <a:latin typeface="Times New Roman" panose="02020603050405020304" pitchFamily="18" charset="0"/>
                <a:cs typeface="Times New Roman" panose="02020603050405020304" pitchFamily="18" charset="0"/>
              </a:rPr>
              <a:t>weidata</a:t>
            </a:r>
            <a:r>
              <a:rPr lang="zh-CN" altLang="en-US" sz="2000" dirty="0">
                <a:latin typeface="Times New Roman" panose="02020603050405020304" pitchFamily="18" charset="0"/>
                <a:cs typeface="Times New Roman" panose="02020603050405020304" pitchFamily="18" charset="0"/>
              </a:rPr>
              <a:t>中权重不为</a:t>
            </a:r>
            <a:r>
              <a:rPr lang="en-US" altLang="zh-CN" sz="2000" dirty="0">
                <a:latin typeface="Times New Roman" panose="02020603050405020304" pitchFamily="18" charset="0"/>
                <a:cs typeface="Times New Roman" panose="02020603050405020304" pitchFamily="18" charset="0"/>
              </a:rPr>
              <a:t>0</a:t>
            </a:r>
            <a:r>
              <a:rPr lang="zh-CN" altLang="en-US" sz="2000" dirty="0">
                <a:latin typeface="Times New Roman" panose="02020603050405020304" pitchFamily="18" charset="0"/>
                <a:cs typeface="Times New Roman" panose="02020603050405020304" pitchFamily="18" charset="0"/>
              </a:rPr>
              <a:t>的行</a:t>
            </a:r>
          </a:p>
          <a:p>
            <a:pPr>
              <a:lnSpc>
                <a:spcPts val="3000"/>
              </a:lnSpc>
            </a:pPr>
            <a:endParaRPr lang="zh-CN" altLang="en-US" sz="2000" dirty="0">
              <a:latin typeface="Times New Roman" panose="02020603050405020304" pitchFamily="18" charset="0"/>
              <a:cs typeface="Times New Roman" panose="02020603050405020304" pitchFamily="18" charset="0"/>
            </a:endParaRPr>
          </a:p>
          <a:p>
            <a:pPr>
              <a:lnSpc>
                <a:spcPts val="3000"/>
              </a:lnSpc>
            </a:pPr>
            <a:r>
              <a:rPr lang="en-US" altLang="zh-CN" sz="2000" dirty="0">
                <a:latin typeface="Times New Roman" panose="02020603050405020304" pitchFamily="18" charset="0"/>
                <a:cs typeface="Times New Roman" panose="02020603050405020304" pitchFamily="18" charset="0"/>
              </a:rPr>
              <a:t>g1=</a:t>
            </a:r>
            <a:r>
              <a:rPr lang="en-US" altLang="zh-CN" sz="2000" dirty="0" err="1">
                <a:latin typeface="Times New Roman" panose="02020603050405020304" pitchFamily="18" charset="0"/>
                <a:cs typeface="Times New Roman" panose="02020603050405020304" pitchFamily="18" charset="0"/>
              </a:rPr>
              <a:t>graph.data.frame</a:t>
            </a:r>
            <a:r>
              <a:rPr lang="en-US" altLang="zh-CN" sz="2000" dirty="0">
                <a:latin typeface="Times New Roman" panose="02020603050405020304" pitchFamily="18" charset="0"/>
                <a:cs typeface="Times New Roman" panose="02020603050405020304" pitchFamily="18" charset="0"/>
              </a:rPr>
              <a:t>(weidata1[,-3], directed = F) #</a:t>
            </a:r>
            <a:r>
              <a:rPr lang="zh-CN" altLang="en-US" sz="2000" dirty="0">
                <a:latin typeface="Times New Roman" panose="02020603050405020304" pitchFamily="18" charset="0"/>
                <a:cs typeface="Times New Roman" panose="02020603050405020304" pitchFamily="18" charset="0"/>
              </a:rPr>
              <a:t>把数据变成图像数据矩阵</a:t>
            </a:r>
          </a:p>
          <a:p>
            <a:pPr>
              <a:lnSpc>
                <a:spcPts val="3000"/>
              </a:lnSpc>
            </a:pPr>
            <a:r>
              <a:rPr lang="en-US" altLang="zh-CN" sz="2000" dirty="0">
                <a:latin typeface="Times New Roman" panose="02020603050405020304" pitchFamily="18" charset="0"/>
                <a:cs typeface="Times New Roman" panose="02020603050405020304" pitchFamily="18" charset="0"/>
              </a:rPr>
              <a:t>n=fortify(g1)                                    #</a:t>
            </a:r>
            <a:r>
              <a:rPr lang="zh-CN" altLang="en-US" sz="2000" dirty="0">
                <a:latin typeface="Times New Roman" panose="02020603050405020304" pitchFamily="18" charset="0"/>
                <a:cs typeface="Times New Roman" panose="02020603050405020304" pitchFamily="18" charset="0"/>
              </a:rPr>
              <a:t>转换为</a:t>
            </a:r>
            <a:r>
              <a:rPr lang="en-US" altLang="zh-CN" sz="2000" dirty="0">
                <a:latin typeface="Times New Roman" panose="02020603050405020304" pitchFamily="18" charset="0"/>
                <a:cs typeface="Times New Roman" panose="02020603050405020304" pitchFamily="18" charset="0"/>
              </a:rPr>
              <a:t>ggplot2</a:t>
            </a:r>
            <a:r>
              <a:rPr lang="zh-CN" altLang="en-US" sz="2000" dirty="0">
                <a:latin typeface="Times New Roman" panose="02020603050405020304" pitchFamily="18" charset="0"/>
                <a:cs typeface="Times New Roman" panose="02020603050405020304" pitchFamily="18" charset="0"/>
              </a:rPr>
              <a:t>可识别的类型</a:t>
            </a:r>
          </a:p>
          <a:p>
            <a:pPr>
              <a:lnSpc>
                <a:spcPts val="3000"/>
              </a:lnSpc>
            </a:pPr>
            <a:r>
              <a:rPr lang="en-US" altLang="zh-CN" sz="2000" dirty="0" err="1">
                <a:latin typeface="Times New Roman" panose="02020603050405020304" pitchFamily="18" charset="0"/>
                <a:cs typeface="Times New Roman" panose="02020603050405020304" pitchFamily="18" charset="0"/>
              </a:rPr>
              <a:t>ggplot</a:t>
            </a:r>
            <a:r>
              <a:rPr lang="en-US" altLang="zh-CN" sz="2000" dirty="0">
                <a:latin typeface="Times New Roman" panose="02020603050405020304" pitchFamily="18" charset="0"/>
                <a:cs typeface="Times New Roman" panose="02020603050405020304" pitchFamily="18" charset="0"/>
              </a:rPr>
              <a:t>(n, </a:t>
            </a:r>
            <a:r>
              <a:rPr lang="en-US" altLang="zh-CN" sz="2000" dirty="0" err="1">
                <a:latin typeface="Times New Roman" panose="02020603050405020304" pitchFamily="18" charset="0"/>
                <a:cs typeface="Times New Roman" panose="02020603050405020304" pitchFamily="18" charset="0"/>
              </a:rPr>
              <a:t>aes</a:t>
            </a:r>
            <a:r>
              <a:rPr lang="en-US" altLang="zh-CN" sz="2000" dirty="0">
                <a:latin typeface="Times New Roman" panose="02020603050405020304" pitchFamily="18" charset="0"/>
                <a:cs typeface="Times New Roman" panose="02020603050405020304" pitchFamily="18" charset="0"/>
              </a:rPr>
              <a:t>(x = x, y = y, </a:t>
            </a:r>
            <a:r>
              <a:rPr lang="en-US" altLang="zh-CN" sz="2000" dirty="0" err="1">
                <a:latin typeface="Times New Roman" panose="02020603050405020304" pitchFamily="18" charset="0"/>
                <a:cs typeface="Times New Roman" panose="02020603050405020304" pitchFamily="18" charset="0"/>
              </a:rPr>
              <a:t>xend</a:t>
            </a:r>
            <a:r>
              <a:rPr lang="en-US" altLang="zh-CN" sz="2000" dirty="0">
                <a:latin typeface="Times New Roman" panose="02020603050405020304" pitchFamily="18" charset="0"/>
                <a:cs typeface="Times New Roman" panose="02020603050405020304" pitchFamily="18" charset="0"/>
              </a:rPr>
              <a:t> = </a:t>
            </a:r>
            <a:r>
              <a:rPr lang="en-US" altLang="zh-CN" sz="2000" dirty="0" err="1">
                <a:latin typeface="Times New Roman" panose="02020603050405020304" pitchFamily="18" charset="0"/>
                <a:cs typeface="Times New Roman" panose="02020603050405020304" pitchFamily="18" charset="0"/>
              </a:rPr>
              <a:t>xend</a:t>
            </a:r>
            <a:r>
              <a:rPr lang="en-US" altLang="zh-CN" sz="2000" dirty="0">
                <a:latin typeface="Times New Roman" panose="02020603050405020304" pitchFamily="18" charset="0"/>
                <a:cs typeface="Times New Roman" panose="02020603050405020304" pitchFamily="18" charset="0"/>
              </a:rPr>
              <a:t>, </a:t>
            </a:r>
            <a:r>
              <a:rPr lang="en-US" altLang="zh-CN" sz="2000" dirty="0" err="1">
                <a:latin typeface="Times New Roman" panose="02020603050405020304" pitchFamily="18" charset="0"/>
                <a:cs typeface="Times New Roman" panose="02020603050405020304" pitchFamily="18" charset="0"/>
              </a:rPr>
              <a:t>yend</a:t>
            </a:r>
            <a:r>
              <a:rPr lang="en-US" altLang="zh-CN" sz="2000" dirty="0">
                <a:latin typeface="Times New Roman" panose="02020603050405020304" pitchFamily="18" charset="0"/>
                <a:cs typeface="Times New Roman" panose="02020603050405020304" pitchFamily="18" charset="0"/>
              </a:rPr>
              <a:t> = </a:t>
            </a:r>
            <a:r>
              <a:rPr lang="en-US" altLang="zh-CN" sz="2000" dirty="0" err="1">
                <a:latin typeface="Times New Roman" panose="02020603050405020304" pitchFamily="18" charset="0"/>
                <a:cs typeface="Times New Roman" panose="02020603050405020304" pitchFamily="18" charset="0"/>
              </a:rPr>
              <a:t>yend</a:t>
            </a:r>
            <a:r>
              <a:rPr lang="en-US" altLang="zh-CN" sz="2000" dirty="0">
                <a:latin typeface="Times New Roman" panose="02020603050405020304" pitchFamily="18" charset="0"/>
                <a:cs typeface="Times New Roman" panose="02020603050405020304" pitchFamily="18" charset="0"/>
              </a:rPr>
              <a:t>)) +</a:t>
            </a:r>
          </a:p>
          <a:p>
            <a:pPr>
              <a:lnSpc>
                <a:spcPts val="3000"/>
              </a:lnSpc>
            </a:pPr>
            <a:r>
              <a:rPr lang="en-US" altLang="zh-CN" sz="2000" dirty="0">
                <a:latin typeface="Times New Roman" panose="02020603050405020304" pitchFamily="18" charset="0"/>
                <a:cs typeface="Times New Roman" panose="02020603050405020304" pitchFamily="18" charset="0"/>
              </a:rPr>
              <a:t>  </a:t>
            </a:r>
            <a:r>
              <a:rPr lang="en-US" altLang="zh-CN" sz="2000" dirty="0" err="1">
                <a:latin typeface="Times New Roman" panose="02020603050405020304" pitchFamily="18" charset="0"/>
                <a:cs typeface="Times New Roman" panose="02020603050405020304" pitchFamily="18" charset="0"/>
              </a:rPr>
              <a:t>geom_edges</a:t>
            </a:r>
            <a:r>
              <a:rPr lang="en-US" altLang="zh-CN" sz="2000" dirty="0">
                <a:latin typeface="Times New Roman" panose="02020603050405020304" pitchFamily="18" charset="0"/>
                <a:cs typeface="Times New Roman" panose="02020603050405020304" pitchFamily="18" charset="0"/>
              </a:rPr>
              <a:t>(</a:t>
            </a:r>
            <a:r>
              <a:rPr lang="en-US" altLang="zh-CN" sz="2000" dirty="0" err="1">
                <a:latin typeface="Times New Roman" panose="02020603050405020304" pitchFamily="18" charset="0"/>
                <a:cs typeface="Times New Roman" panose="02020603050405020304" pitchFamily="18" charset="0"/>
              </a:rPr>
              <a:t>linetype</a:t>
            </a:r>
            <a:r>
              <a:rPr lang="en-US" altLang="zh-CN" sz="2000" dirty="0">
                <a:latin typeface="Times New Roman" panose="02020603050405020304" pitchFamily="18" charset="0"/>
                <a:cs typeface="Times New Roman" panose="02020603050405020304" pitchFamily="18" charset="0"/>
              </a:rPr>
              <a:t> = 2, color = "grey50",curvature = 0.1) +</a:t>
            </a:r>
          </a:p>
          <a:p>
            <a:pPr>
              <a:lnSpc>
                <a:spcPts val="3000"/>
              </a:lnSpc>
            </a:pPr>
            <a:r>
              <a:rPr lang="en-US" altLang="zh-CN" sz="2000" dirty="0">
                <a:latin typeface="Times New Roman" panose="02020603050405020304" pitchFamily="18" charset="0"/>
                <a:cs typeface="Times New Roman" panose="02020603050405020304" pitchFamily="18" charset="0"/>
              </a:rPr>
              <a:t>  </a:t>
            </a:r>
            <a:r>
              <a:rPr lang="en-US" altLang="zh-CN" sz="2000" dirty="0" err="1">
                <a:latin typeface="Times New Roman" panose="02020603050405020304" pitchFamily="18" charset="0"/>
                <a:cs typeface="Times New Roman" panose="02020603050405020304" pitchFamily="18" charset="0"/>
              </a:rPr>
              <a:t>geom_nodes</a:t>
            </a:r>
            <a:r>
              <a:rPr lang="en-US" altLang="zh-CN" sz="2000" dirty="0">
                <a:latin typeface="Times New Roman" panose="02020603050405020304" pitchFamily="18" charset="0"/>
                <a:cs typeface="Times New Roman" panose="02020603050405020304" pitchFamily="18" charset="0"/>
              </a:rPr>
              <a:t>(</a:t>
            </a:r>
            <a:r>
              <a:rPr lang="en-US" altLang="zh-CN" sz="2000" dirty="0" err="1">
                <a:latin typeface="Times New Roman" panose="02020603050405020304" pitchFamily="18" charset="0"/>
                <a:cs typeface="Times New Roman" panose="02020603050405020304" pitchFamily="18" charset="0"/>
              </a:rPr>
              <a:t>aes</a:t>
            </a:r>
            <a:r>
              <a:rPr lang="en-US" altLang="zh-CN" sz="2000" dirty="0">
                <a:latin typeface="Times New Roman" panose="02020603050405020304" pitchFamily="18" charset="0"/>
                <a:cs typeface="Times New Roman" panose="02020603050405020304" pitchFamily="18" charset="0"/>
              </a:rPr>
              <a:t>(color =  </a:t>
            </a:r>
            <a:r>
              <a:rPr lang="en-US" altLang="zh-CN" sz="2000" dirty="0" err="1">
                <a:latin typeface="Times New Roman" panose="02020603050405020304" pitchFamily="18" charset="0"/>
                <a:cs typeface="Times New Roman" panose="02020603050405020304" pitchFamily="18" charset="0"/>
              </a:rPr>
              <a:t>vertex.names</a:t>
            </a:r>
            <a:r>
              <a:rPr lang="en-US" altLang="zh-CN" sz="2000" dirty="0">
                <a:latin typeface="Times New Roman" panose="02020603050405020304" pitchFamily="18" charset="0"/>
                <a:cs typeface="Times New Roman" panose="02020603050405020304" pitchFamily="18" charset="0"/>
              </a:rPr>
              <a:t>, size =  weight)) +</a:t>
            </a:r>
          </a:p>
          <a:p>
            <a:pPr>
              <a:lnSpc>
                <a:spcPts val="3000"/>
              </a:lnSpc>
            </a:pPr>
            <a:r>
              <a:rPr lang="en-US" altLang="zh-CN" sz="2000" dirty="0">
                <a:latin typeface="Times New Roman" panose="02020603050405020304" pitchFamily="18" charset="0"/>
                <a:cs typeface="Times New Roman" panose="02020603050405020304" pitchFamily="18" charset="0"/>
              </a:rPr>
              <a:t>  </a:t>
            </a:r>
            <a:r>
              <a:rPr lang="en-US" altLang="zh-CN" sz="2000" dirty="0" err="1">
                <a:latin typeface="Times New Roman" panose="02020603050405020304" pitchFamily="18" charset="0"/>
                <a:cs typeface="Times New Roman" panose="02020603050405020304" pitchFamily="18" charset="0"/>
              </a:rPr>
              <a:t>geom_nodelabel_repel</a:t>
            </a:r>
            <a:r>
              <a:rPr lang="en-US" altLang="zh-CN" sz="2000" dirty="0">
                <a:latin typeface="Times New Roman" panose="02020603050405020304" pitchFamily="18" charset="0"/>
                <a:cs typeface="Times New Roman" panose="02020603050405020304" pitchFamily="18" charset="0"/>
              </a:rPr>
              <a:t>(</a:t>
            </a:r>
            <a:r>
              <a:rPr lang="en-US" altLang="zh-CN" sz="2000" dirty="0" err="1">
                <a:latin typeface="Times New Roman" panose="02020603050405020304" pitchFamily="18" charset="0"/>
                <a:cs typeface="Times New Roman" panose="02020603050405020304" pitchFamily="18" charset="0"/>
              </a:rPr>
              <a:t>aes</a:t>
            </a:r>
            <a:r>
              <a:rPr lang="en-US" altLang="zh-CN" sz="2000" dirty="0">
                <a:latin typeface="Times New Roman" panose="02020603050405020304" pitchFamily="18" charset="0"/>
                <a:cs typeface="Times New Roman" panose="02020603050405020304" pitchFamily="18" charset="0"/>
              </a:rPr>
              <a:t>(color = </a:t>
            </a:r>
            <a:r>
              <a:rPr lang="en-US" altLang="zh-CN" sz="2000" dirty="0" err="1">
                <a:latin typeface="Times New Roman" panose="02020603050405020304" pitchFamily="18" charset="0"/>
                <a:cs typeface="Times New Roman" panose="02020603050405020304" pitchFamily="18" charset="0"/>
              </a:rPr>
              <a:t>vertex.names</a:t>
            </a:r>
            <a:r>
              <a:rPr lang="en-US" altLang="zh-CN" sz="2000" dirty="0">
                <a:latin typeface="Times New Roman" panose="02020603050405020304" pitchFamily="18" charset="0"/>
                <a:cs typeface="Times New Roman" panose="02020603050405020304" pitchFamily="18" charset="0"/>
              </a:rPr>
              <a:t>, label = </a:t>
            </a:r>
            <a:r>
              <a:rPr lang="en-US" altLang="zh-CN" sz="2000" dirty="0" err="1">
                <a:latin typeface="Times New Roman" panose="02020603050405020304" pitchFamily="18" charset="0"/>
                <a:cs typeface="Times New Roman" panose="02020603050405020304" pitchFamily="18" charset="0"/>
              </a:rPr>
              <a:t>vertex.names</a:t>
            </a:r>
            <a:r>
              <a:rPr lang="en-US" altLang="zh-CN" sz="2000" dirty="0">
                <a:latin typeface="Times New Roman" panose="02020603050405020304" pitchFamily="18" charset="0"/>
                <a:cs typeface="Times New Roman" panose="02020603050405020304" pitchFamily="18" charset="0"/>
              </a:rPr>
              <a:t>),</a:t>
            </a:r>
          </a:p>
          <a:p>
            <a:pPr>
              <a:lnSpc>
                <a:spcPts val="3000"/>
              </a:lnSpc>
            </a:pPr>
            <a:r>
              <a:rPr lang="en-US" altLang="zh-CN" sz="2000" dirty="0">
                <a:latin typeface="Times New Roman" panose="02020603050405020304" pitchFamily="18" charset="0"/>
                <a:cs typeface="Times New Roman" panose="02020603050405020304" pitchFamily="18" charset="0"/>
              </a:rPr>
              <a:t>                       </a:t>
            </a:r>
            <a:r>
              <a:rPr lang="en-US" altLang="zh-CN" sz="2000" dirty="0" err="1">
                <a:latin typeface="Times New Roman" panose="02020603050405020304" pitchFamily="18" charset="0"/>
                <a:cs typeface="Times New Roman" panose="02020603050405020304" pitchFamily="18" charset="0"/>
              </a:rPr>
              <a:t>fontface</a:t>
            </a:r>
            <a:r>
              <a:rPr lang="en-US" altLang="zh-CN" sz="2000" dirty="0">
                <a:latin typeface="Times New Roman" panose="02020603050405020304" pitchFamily="18" charset="0"/>
                <a:cs typeface="Times New Roman" panose="02020603050405020304" pitchFamily="18" charset="0"/>
              </a:rPr>
              <a:t> = "bold", </a:t>
            </a:r>
            <a:r>
              <a:rPr lang="en-US" altLang="zh-CN" sz="2000" dirty="0" err="1">
                <a:latin typeface="Times New Roman" panose="02020603050405020304" pitchFamily="18" charset="0"/>
                <a:cs typeface="Times New Roman" panose="02020603050405020304" pitchFamily="18" charset="0"/>
              </a:rPr>
              <a:t>box.padding</a:t>
            </a:r>
            <a:r>
              <a:rPr lang="en-US" altLang="zh-CN" sz="2000" dirty="0">
                <a:latin typeface="Times New Roman" panose="02020603050405020304" pitchFamily="18" charset="0"/>
                <a:cs typeface="Times New Roman" panose="02020603050405020304" pitchFamily="18" charset="0"/>
              </a:rPr>
              <a:t> = unit(1, "lines")) +</a:t>
            </a:r>
          </a:p>
          <a:p>
            <a:pPr>
              <a:lnSpc>
                <a:spcPts val="3000"/>
              </a:lnSpc>
            </a:pPr>
            <a:r>
              <a:rPr lang="en-US" altLang="zh-CN" sz="2000" dirty="0">
                <a:latin typeface="Times New Roman" panose="02020603050405020304" pitchFamily="18" charset="0"/>
                <a:cs typeface="Times New Roman" panose="02020603050405020304" pitchFamily="18" charset="0"/>
              </a:rPr>
              <a:t>  theme(</a:t>
            </a:r>
            <a:r>
              <a:rPr lang="en-US" altLang="zh-CN" sz="2000" dirty="0" err="1">
                <a:latin typeface="Times New Roman" panose="02020603050405020304" pitchFamily="18" charset="0"/>
                <a:cs typeface="Times New Roman" panose="02020603050405020304" pitchFamily="18" charset="0"/>
              </a:rPr>
              <a:t>legend.position</a:t>
            </a:r>
            <a:r>
              <a:rPr lang="en-US" altLang="zh-CN" sz="2000" dirty="0">
                <a:latin typeface="Times New Roman" panose="02020603050405020304" pitchFamily="18" charset="0"/>
                <a:cs typeface="Times New Roman" panose="02020603050405020304" pitchFamily="18" charset="0"/>
              </a:rPr>
              <a:t>='none',</a:t>
            </a:r>
          </a:p>
          <a:p>
            <a:pPr>
              <a:lnSpc>
                <a:spcPts val="3000"/>
              </a:lnSpc>
            </a:pPr>
            <a:r>
              <a:rPr lang="en-US" altLang="zh-CN" sz="2000" dirty="0">
                <a:latin typeface="Times New Roman" panose="02020603050405020304" pitchFamily="18" charset="0"/>
                <a:cs typeface="Times New Roman" panose="02020603050405020304" pitchFamily="18" charset="0"/>
              </a:rPr>
              <a:t>        </a:t>
            </a:r>
            <a:r>
              <a:rPr lang="en-US" altLang="zh-CN" sz="2000" dirty="0" err="1">
                <a:latin typeface="Times New Roman" panose="02020603050405020304" pitchFamily="18" charset="0"/>
                <a:cs typeface="Times New Roman" panose="02020603050405020304" pitchFamily="18" charset="0"/>
              </a:rPr>
              <a:t>axis.text</a:t>
            </a:r>
            <a:r>
              <a:rPr lang="en-US" altLang="zh-CN" sz="2000" dirty="0">
                <a:latin typeface="Times New Roman" panose="02020603050405020304" pitchFamily="18" charset="0"/>
                <a:cs typeface="Times New Roman" panose="02020603050405020304" pitchFamily="18" charset="0"/>
              </a:rPr>
              <a:t> = </a:t>
            </a:r>
            <a:r>
              <a:rPr lang="en-US" altLang="zh-CN" sz="2000" dirty="0" err="1">
                <a:latin typeface="Times New Roman" panose="02020603050405020304" pitchFamily="18" charset="0"/>
                <a:cs typeface="Times New Roman" panose="02020603050405020304" pitchFamily="18" charset="0"/>
              </a:rPr>
              <a:t>element_blank</a:t>
            </a:r>
            <a:r>
              <a:rPr lang="en-US" altLang="zh-CN" sz="2000" dirty="0">
                <a:latin typeface="Times New Roman" panose="02020603050405020304" pitchFamily="18" charset="0"/>
                <a:cs typeface="Times New Roman" panose="02020603050405020304" pitchFamily="18" charset="0"/>
              </a:rPr>
              <a:t>(),</a:t>
            </a:r>
          </a:p>
          <a:p>
            <a:pPr>
              <a:lnSpc>
                <a:spcPts val="3000"/>
              </a:lnSpc>
            </a:pPr>
            <a:r>
              <a:rPr lang="en-US" altLang="zh-CN" sz="2000" dirty="0">
                <a:latin typeface="Times New Roman" panose="02020603050405020304" pitchFamily="18" charset="0"/>
                <a:cs typeface="Times New Roman" panose="02020603050405020304" pitchFamily="18" charset="0"/>
              </a:rPr>
              <a:t>        </a:t>
            </a:r>
            <a:r>
              <a:rPr lang="en-US" altLang="zh-CN" sz="2000" dirty="0" err="1">
                <a:latin typeface="Times New Roman" panose="02020603050405020304" pitchFamily="18" charset="0"/>
                <a:cs typeface="Times New Roman" panose="02020603050405020304" pitchFamily="18" charset="0"/>
              </a:rPr>
              <a:t>axis.title</a:t>
            </a:r>
            <a:r>
              <a:rPr lang="en-US" altLang="zh-CN" sz="2000" dirty="0">
                <a:latin typeface="Times New Roman" panose="02020603050405020304" pitchFamily="18" charset="0"/>
                <a:cs typeface="Times New Roman" panose="02020603050405020304" pitchFamily="18" charset="0"/>
              </a:rPr>
              <a:t> = </a:t>
            </a:r>
            <a:r>
              <a:rPr lang="en-US" altLang="zh-CN" sz="2000" dirty="0" err="1">
                <a:latin typeface="Times New Roman" panose="02020603050405020304" pitchFamily="18" charset="0"/>
                <a:cs typeface="Times New Roman" panose="02020603050405020304" pitchFamily="18" charset="0"/>
              </a:rPr>
              <a:t>element_blank</a:t>
            </a:r>
            <a:r>
              <a:rPr lang="en-US" altLang="zh-CN" sz="2000" dirty="0">
                <a:latin typeface="Times New Roman" panose="02020603050405020304" pitchFamily="18" charset="0"/>
                <a:cs typeface="Times New Roman" panose="02020603050405020304" pitchFamily="18" charset="0"/>
              </a:rPr>
              <a:t>(),</a:t>
            </a:r>
          </a:p>
          <a:p>
            <a:pPr>
              <a:lnSpc>
                <a:spcPts val="3000"/>
              </a:lnSpc>
            </a:pPr>
            <a:r>
              <a:rPr lang="en-US" altLang="zh-CN" sz="2000" dirty="0">
                <a:latin typeface="Times New Roman" panose="02020603050405020304" pitchFamily="18" charset="0"/>
                <a:cs typeface="Times New Roman" panose="02020603050405020304" pitchFamily="18" charset="0"/>
              </a:rPr>
              <a:t>        </a:t>
            </a:r>
            <a:r>
              <a:rPr lang="en-US" altLang="zh-CN" sz="2000" dirty="0" err="1">
                <a:latin typeface="Times New Roman" panose="02020603050405020304" pitchFamily="18" charset="0"/>
                <a:cs typeface="Times New Roman" panose="02020603050405020304" pitchFamily="18" charset="0"/>
              </a:rPr>
              <a:t>panel.background</a:t>
            </a:r>
            <a:r>
              <a:rPr lang="en-US" altLang="zh-CN" sz="2000" dirty="0">
                <a:latin typeface="Times New Roman" panose="02020603050405020304" pitchFamily="18" charset="0"/>
                <a:cs typeface="Times New Roman" panose="02020603050405020304" pitchFamily="18" charset="0"/>
              </a:rPr>
              <a:t> = </a:t>
            </a:r>
            <a:r>
              <a:rPr lang="en-US" altLang="zh-CN" sz="2000" dirty="0" err="1">
                <a:latin typeface="Times New Roman" panose="02020603050405020304" pitchFamily="18" charset="0"/>
                <a:cs typeface="Times New Roman" panose="02020603050405020304" pitchFamily="18" charset="0"/>
              </a:rPr>
              <a:t>element_rect</a:t>
            </a:r>
            <a:r>
              <a:rPr lang="en-US" altLang="zh-CN" sz="2000" dirty="0">
                <a:latin typeface="Times New Roman" panose="02020603050405020304" pitchFamily="18" charset="0"/>
                <a:cs typeface="Times New Roman" panose="02020603050405020304" pitchFamily="18" charset="0"/>
              </a:rPr>
              <a:t>(fill = "grey95"),</a:t>
            </a:r>
          </a:p>
          <a:p>
            <a:pPr>
              <a:lnSpc>
                <a:spcPts val="3000"/>
              </a:lnSpc>
            </a:pPr>
            <a:r>
              <a:rPr lang="en-US" altLang="zh-CN" sz="2000" dirty="0">
                <a:latin typeface="Times New Roman" panose="02020603050405020304" pitchFamily="18" charset="0"/>
                <a:cs typeface="Times New Roman" panose="02020603050405020304" pitchFamily="18" charset="0"/>
              </a:rPr>
              <a:t>        </a:t>
            </a:r>
            <a:r>
              <a:rPr lang="en-US" altLang="zh-CN" sz="2000" dirty="0" err="1">
                <a:latin typeface="Times New Roman" panose="02020603050405020304" pitchFamily="18" charset="0"/>
                <a:cs typeface="Times New Roman" panose="02020603050405020304" pitchFamily="18" charset="0"/>
              </a:rPr>
              <a:t>panel.grid</a:t>
            </a:r>
            <a:r>
              <a:rPr lang="en-US" altLang="zh-CN" sz="2000" dirty="0">
                <a:latin typeface="Times New Roman" panose="02020603050405020304" pitchFamily="18" charset="0"/>
                <a:cs typeface="Times New Roman" panose="02020603050405020304" pitchFamily="18" charset="0"/>
              </a:rPr>
              <a:t> = </a:t>
            </a:r>
            <a:r>
              <a:rPr lang="en-US" altLang="zh-CN" sz="2000" dirty="0" err="1">
                <a:latin typeface="Times New Roman" panose="02020603050405020304" pitchFamily="18" charset="0"/>
                <a:cs typeface="Times New Roman" panose="02020603050405020304" pitchFamily="18" charset="0"/>
              </a:rPr>
              <a:t>element_blank</a:t>
            </a:r>
            <a:r>
              <a:rPr lang="en-US" altLang="zh-CN" sz="2000" dirty="0">
                <a:latin typeface="Times New Roman" panose="02020603050405020304" pitchFamily="18" charset="0"/>
                <a:cs typeface="Times New Roman" panose="02020603050405020304" pitchFamily="18" charset="0"/>
              </a:rPr>
              <a:t>()</a:t>
            </a:r>
          </a:p>
          <a:p>
            <a:pPr>
              <a:lnSpc>
                <a:spcPts val="3000"/>
              </a:lnSpc>
            </a:pPr>
            <a:r>
              <a:rPr lang="en-US" altLang="zh-CN" sz="2000" dirty="0">
                <a:latin typeface="Times New Roman" panose="02020603050405020304" pitchFamily="18" charset="0"/>
                <a:cs typeface="Times New Roman" panose="02020603050405020304" pitchFamily="18" charset="0"/>
              </a:rPr>
              <a:t>  )                                               #</a:t>
            </a:r>
            <a:r>
              <a:rPr lang="zh-CN" altLang="en-US" sz="2000" dirty="0">
                <a:latin typeface="Times New Roman" panose="02020603050405020304" pitchFamily="18" charset="0"/>
                <a:cs typeface="Times New Roman" panose="02020603050405020304" pitchFamily="18" charset="0"/>
              </a:rPr>
              <a:t>绘制网状图</a:t>
            </a:r>
          </a:p>
        </p:txBody>
      </p:sp>
    </p:spTree>
    <p:extLst>
      <p:ext uri="{BB962C8B-B14F-4D97-AF65-F5344CB8AC3E}">
        <p14:creationId xmlns:p14="http://schemas.microsoft.com/office/powerpoint/2010/main" val="21471296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9A689B07-0A59-45C2-AD37-7D781D23B6FC}"/>
              </a:ext>
            </a:extLst>
          </p:cNvPr>
          <p:cNvSpPr>
            <a:spLocks noGrp="1"/>
          </p:cNvSpPr>
          <p:nvPr>
            <p:ph type="sldNum" sz="quarter" idx="12"/>
          </p:nvPr>
        </p:nvSpPr>
        <p:spPr/>
        <p:txBody>
          <a:bodyPr/>
          <a:lstStyle/>
          <a:p>
            <a:pPr>
              <a:defRPr/>
            </a:pPr>
            <a:fld id="{85011231-81E5-4BA8-9FA8-895B313E0088}" type="slidenum">
              <a:rPr lang="zh-CN" altLang="en-US" smtClean="0"/>
              <a:pPr>
                <a:defRPr/>
              </a:pPr>
              <a:t>71</a:t>
            </a:fld>
            <a:endParaRPr lang="zh-CN" altLang="en-US" dirty="0"/>
          </a:p>
        </p:txBody>
      </p:sp>
      <p:pic>
        <p:nvPicPr>
          <p:cNvPr id="5" name="图片 4">
            <a:extLst>
              <a:ext uri="{FF2B5EF4-FFF2-40B4-BE49-F238E27FC236}">
                <a16:creationId xmlns:a16="http://schemas.microsoft.com/office/drawing/2014/main" id="{BCB41ED2-AD3E-4153-A003-9F500AD4E427}"/>
              </a:ext>
            </a:extLst>
          </p:cNvPr>
          <p:cNvPicPr>
            <a:picLocks noChangeAspect="1"/>
          </p:cNvPicPr>
          <p:nvPr/>
        </p:nvPicPr>
        <p:blipFill>
          <a:blip r:embed="rId2"/>
          <a:stretch>
            <a:fillRect/>
          </a:stretch>
        </p:blipFill>
        <p:spPr>
          <a:xfrm>
            <a:off x="1295082" y="1395217"/>
            <a:ext cx="6191568" cy="4356324"/>
          </a:xfrm>
          <a:prstGeom prst="rect">
            <a:avLst/>
          </a:prstGeom>
        </p:spPr>
      </p:pic>
    </p:spTree>
    <p:extLst>
      <p:ext uri="{BB962C8B-B14F-4D97-AF65-F5344CB8AC3E}">
        <p14:creationId xmlns:p14="http://schemas.microsoft.com/office/powerpoint/2010/main" val="32251610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DABFD5BD-C9F8-4E66-80E3-79495D6B40CB}"/>
              </a:ext>
            </a:extLst>
          </p:cNvPr>
          <p:cNvSpPr>
            <a:spLocks noGrp="1"/>
          </p:cNvSpPr>
          <p:nvPr>
            <p:ph type="sldNum" sz="quarter" idx="12"/>
          </p:nvPr>
        </p:nvSpPr>
        <p:spPr/>
        <p:txBody>
          <a:bodyPr/>
          <a:lstStyle/>
          <a:p>
            <a:pPr>
              <a:defRPr/>
            </a:pPr>
            <a:fld id="{85011231-81E5-4BA8-9FA8-895B313E0088}" type="slidenum">
              <a:rPr lang="zh-CN" altLang="en-US" smtClean="0"/>
              <a:pPr>
                <a:defRPr/>
              </a:pPr>
              <a:t>72</a:t>
            </a:fld>
            <a:endParaRPr lang="zh-CN" altLang="en-US" dirty="0"/>
          </a:p>
        </p:txBody>
      </p:sp>
      <p:sp>
        <p:nvSpPr>
          <p:cNvPr id="6" name="矩形 5">
            <a:extLst>
              <a:ext uri="{FF2B5EF4-FFF2-40B4-BE49-F238E27FC236}">
                <a16:creationId xmlns:a16="http://schemas.microsoft.com/office/drawing/2014/main" id="{875D57E9-1717-4710-898A-191D95C001A5}"/>
              </a:ext>
            </a:extLst>
          </p:cNvPr>
          <p:cNvSpPr/>
          <p:nvPr/>
        </p:nvSpPr>
        <p:spPr>
          <a:xfrm>
            <a:off x="178068" y="580223"/>
            <a:ext cx="8595360" cy="5449953"/>
          </a:xfrm>
          <a:prstGeom prst="rect">
            <a:avLst/>
          </a:prstGeom>
        </p:spPr>
        <p:txBody>
          <a:bodyPr wrap="square">
            <a:spAutoFit/>
          </a:bodyPr>
          <a:lstStyle/>
          <a:p>
            <a:pPr>
              <a:lnSpc>
                <a:spcPct val="150000"/>
              </a:lnSpc>
            </a:pPr>
            <a:r>
              <a:rPr lang="en-US" altLang="zh-CN" dirty="0">
                <a:latin typeface="Times New Roman" panose="02020603050405020304" pitchFamily="18" charset="0"/>
                <a:cs typeface="Times New Roman" panose="02020603050405020304" pitchFamily="18" charset="0"/>
              </a:rPr>
              <a:t>#Rider</a:t>
            </a:r>
            <a:r>
              <a:rPr lang="zh-CN" altLang="en-US" dirty="0">
                <a:latin typeface="Times New Roman" panose="02020603050405020304" pitchFamily="18" charset="0"/>
                <a:cs typeface="Times New Roman" panose="02020603050405020304" pitchFamily="18" charset="0"/>
              </a:rPr>
              <a:t>相关的人物亲密度柱状图</a:t>
            </a:r>
          </a:p>
          <a:p>
            <a:pPr>
              <a:lnSpc>
                <a:spcPct val="150000"/>
              </a:lnSpc>
            </a:pPr>
            <a:r>
              <a:rPr lang="en-US" altLang="zh-CN" dirty="0" err="1">
                <a:latin typeface="Times New Roman" panose="02020603050405020304" pitchFamily="18" charset="0"/>
                <a:cs typeface="Times New Roman" panose="02020603050405020304" pitchFamily="18" charset="0"/>
              </a:rPr>
              <a:t>rider_charac</a:t>
            </a:r>
            <a:r>
              <a:rPr lang="en-US" altLang="zh-CN" dirty="0">
                <a:latin typeface="Times New Roman" panose="02020603050405020304" pitchFamily="18" charset="0"/>
                <a:cs typeface="Times New Roman" panose="02020603050405020304" pitchFamily="18" charset="0"/>
              </a:rPr>
              <a:t> &lt;- c("</a:t>
            </a:r>
            <a:r>
              <a:rPr lang="zh-CN" altLang="en-US" dirty="0">
                <a:latin typeface="Times New Roman" panose="02020603050405020304" pitchFamily="18" charset="0"/>
                <a:cs typeface="Times New Roman" panose="02020603050405020304" pitchFamily="18" charset="0"/>
              </a:rPr>
              <a:t>韦伯</a:t>
            </a:r>
            <a:r>
              <a:rPr lang="en-US" altLang="zh-CN" dirty="0">
                <a:latin typeface="Times New Roman" panose="02020603050405020304" pitchFamily="18" charset="0"/>
                <a:cs typeface="Times New Roman" panose="02020603050405020304" pitchFamily="18" charset="0"/>
              </a:rPr>
              <a:t>","</a:t>
            </a:r>
            <a:r>
              <a:rPr lang="en-US" altLang="zh-CN" dirty="0" err="1">
                <a:latin typeface="Times New Roman" panose="02020603050405020304" pitchFamily="18" charset="0"/>
                <a:cs typeface="Times New Roman" panose="02020603050405020304" pitchFamily="18" charset="0"/>
              </a:rPr>
              <a:t>Saber","Archer","Lancer","Assassin","Caster","Berserker</a:t>
            </a:r>
            <a:r>
              <a:rPr lang="en-US" altLang="zh-CN"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输入人名</a:t>
            </a:r>
          </a:p>
          <a:p>
            <a:pPr>
              <a:lnSpc>
                <a:spcPct val="150000"/>
              </a:lnSpc>
            </a:pPr>
            <a:r>
              <a:rPr lang="en-US" altLang="zh-CN" dirty="0" err="1">
                <a:latin typeface="Times New Roman" panose="02020603050405020304" pitchFamily="18" charset="0"/>
                <a:cs typeface="Times New Roman" panose="02020603050405020304" pitchFamily="18" charset="0"/>
              </a:rPr>
              <a:t>rider_num</a:t>
            </a:r>
            <a:r>
              <a:rPr lang="en-US" altLang="zh-CN" dirty="0">
                <a:latin typeface="Times New Roman" panose="02020603050405020304" pitchFamily="18" charset="0"/>
                <a:cs typeface="Times New Roman" panose="02020603050405020304" pitchFamily="18" charset="0"/>
              </a:rPr>
              <a:t> &lt;- c(187.49,106.11,51.08,24.25,16.5,14.61,14.58)  #</a:t>
            </a:r>
            <a:r>
              <a:rPr lang="zh-CN" altLang="en-US" dirty="0">
                <a:latin typeface="Times New Roman" panose="02020603050405020304" pitchFamily="18" charset="0"/>
                <a:cs typeface="Times New Roman" panose="02020603050405020304" pitchFamily="18" charset="0"/>
              </a:rPr>
              <a:t>根据</a:t>
            </a:r>
            <a:r>
              <a:rPr lang="en-US" altLang="zh-CN" dirty="0">
                <a:latin typeface="Times New Roman" panose="02020603050405020304" pitchFamily="18" charset="0"/>
                <a:cs typeface="Times New Roman" panose="02020603050405020304" pitchFamily="18" charset="0"/>
              </a:rPr>
              <a:t>weidata1</a:t>
            </a:r>
            <a:r>
              <a:rPr lang="zh-CN" altLang="en-US" dirty="0">
                <a:latin typeface="Times New Roman" panose="02020603050405020304" pitchFamily="18" charset="0"/>
                <a:cs typeface="Times New Roman" panose="02020603050405020304" pitchFamily="18" charset="0"/>
              </a:rPr>
              <a:t>输入计算数值</a:t>
            </a:r>
          </a:p>
          <a:p>
            <a:pPr>
              <a:lnSpc>
                <a:spcPct val="150000"/>
              </a:lnSpc>
            </a:pPr>
            <a:r>
              <a:rPr lang="en-US" altLang="zh-CN" dirty="0" err="1">
                <a:latin typeface="Times New Roman" panose="02020603050405020304" pitchFamily="18" charset="0"/>
                <a:cs typeface="Times New Roman" panose="02020603050405020304" pitchFamily="18" charset="0"/>
              </a:rPr>
              <a:t>rider_counts</a:t>
            </a:r>
            <a:r>
              <a:rPr lang="en-US" altLang="zh-CN" dirty="0">
                <a:latin typeface="Times New Roman" panose="02020603050405020304" pitchFamily="18" charset="0"/>
                <a:cs typeface="Times New Roman" panose="02020603050405020304" pitchFamily="18" charset="0"/>
              </a:rPr>
              <a:t> &lt;- </a:t>
            </a:r>
            <a:r>
              <a:rPr lang="en-US" altLang="zh-CN" dirty="0" err="1">
                <a:latin typeface="Times New Roman" panose="02020603050405020304" pitchFamily="18" charset="0"/>
                <a:cs typeface="Times New Roman" panose="02020603050405020304" pitchFamily="18" charset="0"/>
              </a:rPr>
              <a:t>data.frame</a:t>
            </a:r>
            <a:r>
              <a:rPr lang="en-US" altLang="zh-CN" dirty="0">
                <a:latin typeface="Times New Roman" panose="02020603050405020304" pitchFamily="18" charset="0"/>
                <a:cs typeface="Times New Roman" panose="02020603050405020304" pitchFamily="18" charset="0"/>
              </a:rPr>
              <a:t>(</a:t>
            </a:r>
            <a:r>
              <a:rPr lang="en-US" altLang="zh-CN" dirty="0" err="1">
                <a:latin typeface="Times New Roman" panose="02020603050405020304" pitchFamily="18" charset="0"/>
                <a:cs typeface="Times New Roman" panose="02020603050405020304" pitchFamily="18" charset="0"/>
              </a:rPr>
              <a:t>rider_charac,rider_num</a:t>
            </a:r>
            <a:r>
              <a:rPr lang="en-US" altLang="zh-CN"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转化为数据框</a:t>
            </a:r>
          </a:p>
          <a:p>
            <a:pPr>
              <a:lnSpc>
                <a:spcPct val="150000"/>
              </a:lnSpc>
            </a:pPr>
            <a:r>
              <a:rPr lang="en-US" altLang="zh-CN" dirty="0" err="1">
                <a:latin typeface="Times New Roman" panose="02020603050405020304" pitchFamily="18" charset="0"/>
                <a:cs typeface="Times New Roman" panose="02020603050405020304" pitchFamily="18" charset="0"/>
              </a:rPr>
              <a:t>ggplot</a:t>
            </a:r>
            <a:r>
              <a:rPr lang="en-US" altLang="zh-CN" dirty="0">
                <a:latin typeface="Times New Roman" panose="02020603050405020304" pitchFamily="18" charset="0"/>
                <a:cs typeface="Times New Roman" panose="02020603050405020304" pitchFamily="18" charset="0"/>
              </a:rPr>
              <a:t>(</a:t>
            </a:r>
            <a:r>
              <a:rPr lang="en-US" altLang="zh-CN" dirty="0" err="1">
                <a:latin typeface="Times New Roman" panose="02020603050405020304" pitchFamily="18" charset="0"/>
                <a:cs typeface="Times New Roman" panose="02020603050405020304" pitchFamily="18" charset="0"/>
              </a:rPr>
              <a:t>rider_counts</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aes</a:t>
            </a:r>
            <a:r>
              <a:rPr lang="en-US" altLang="zh-CN" dirty="0">
                <a:latin typeface="Times New Roman" panose="02020603050405020304" pitchFamily="18" charset="0"/>
                <a:cs typeface="Times New Roman" panose="02020603050405020304" pitchFamily="18" charset="0"/>
              </a:rPr>
              <a:t>(x = </a:t>
            </a:r>
            <a:r>
              <a:rPr lang="en-US" altLang="zh-CN" dirty="0" err="1">
                <a:latin typeface="Times New Roman" panose="02020603050405020304" pitchFamily="18" charset="0"/>
                <a:cs typeface="Times New Roman" panose="02020603050405020304" pitchFamily="18" charset="0"/>
              </a:rPr>
              <a:t>rider_charac</a:t>
            </a:r>
            <a:r>
              <a:rPr lang="en-US" altLang="zh-CN" dirty="0">
                <a:latin typeface="Times New Roman" panose="02020603050405020304" pitchFamily="18" charset="0"/>
                <a:cs typeface="Times New Roman" panose="02020603050405020304" pitchFamily="18" charset="0"/>
              </a:rPr>
              <a:t>, y = </a:t>
            </a:r>
            <a:r>
              <a:rPr lang="en-US" altLang="zh-CN" dirty="0" err="1">
                <a:latin typeface="Times New Roman" panose="02020603050405020304" pitchFamily="18" charset="0"/>
                <a:cs typeface="Times New Roman" panose="02020603050405020304" pitchFamily="18" charset="0"/>
              </a:rPr>
              <a:t>rider_num</a:t>
            </a:r>
            <a:r>
              <a:rPr lang="en-US" altLang="zh-CN" dirty="0">
                <a:latin typeface="Times New Roman" panose="02020603050405020304" pitchFamily="18" charset="0"/>
                <a:cs typeface="Times New Roman" panose="02020603050405020304" pitchFamily="18" charset="0"/>
              </a:rPr>
              <a:t>, fill = </a:t>
            </a:r>
            <a:r>
              <a:rPr lang="en-US" altLang="zh-CN" dirty="0" err="1">
                <a:latin typeface="Times New Roman" panose="02020603050405020304" pitchFamily="18" charset="0"/>
                <a:cs typeface="Times New Roman" panose="02020603050405020304" pitchFamily="18" charset="0"/>
              </a:rPr>
              <a:t>rider_charac</a:t>
            </a:r>
            <a:r>
              <a:rPr lang="en-US" altLang="zh-CN" dirty="0">
                <a:latin typeface="Times New Roman" panose="02020603050405020304" pitchFamily="18" charset="0"/>
                <a:cs typeface="Times New Roman" panose="02020603050405020304" pitchFamily="18" charset="0"/>
              </a:rPr>
              <a:t>)) + </a:t>
            </a:r>
          </a:p>
          <a:p>
            <a:pPr>
              <a:lnSpc>
                <a:spcPct val="150000"/>
              </a:lnSpc>
            </a:pP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geom_bar</a:t>
            </a:r>
            <a:r>
              <a:rPr lang="en-US" altLang="zh-CN" dirty="0">
                <a:latin typeface="Times New Roman" panose="02020603050405020304" pitchFamily="18" charset="0"/>
                <a:cs typeface="Times New Roman" panose="02020603050405020304" pitchFamily="18" charset="0"/>
              </a:rPr>
              <a:t>(stat = "identity", width = 0.75) + </a:t>
            </a:r>
          </a:p>
          <a:p>
            <a:pPr>
              <a:lnSpc>
                <a:spcPct val="150000"/>
              </a:lnSpc>
            </a:pPr>
            <a:r>
              <a:rPr lang="en-US" altLang="zh-CN" dirty="0">
                <a:latin typeface="Times New Roman" panose="02020603050405020304" pitchFamily="18" charset="0"/>
                <a:cs typeface="Times New Roman" panose="02020603050405020304" pitchFamily="18" charset="0"/>
              </a:rPr>
              <a:t>  labs(x="</a:t>
            </a:r>
            <a:r>
              <a:rPr lang="zh-CN" altLang="en-US" dirty="0">
                <a:latin typeface="Times New Roman" panose="02020603050405020304" pitchFamily="18" charset="0"/>
                <a:cs typeface="Times New Roman" panose="02020603050405020304" pitchFamily="18" charset="0"/>
              </a:rPr>
              <a:t>人物</a:t>
            </a:r>
            <a:r>
              <a:rPr lang="en-US" altLang="zh-CN" dirty="0">
                <a:latin typeface="Times New Roman" panose="02020603050405020304" pitchFamily="18" charset="0"/>
                <a:cs typeface="Times New Roman" panose="02020603050405020304" pitchFamily="18" charset="0"/>
              </a:rPr>
              <a:t>",y="</a:t>
            </a:r>
            <a:r>
              <a:rPr lang="zh-CN" altLang="en-US" dirty="0">
                <a:latin typeface="Times New Roman" panose="02020603050405020304" pitchFamily="18" charset="0"/>
                <a:cs typeface="Times New Roman" panose="02020603050405020304" pitchFamily="18" charset="0"/>
              </a:rPr>
              <a:t>亲密度</a:t>
            </a:r>
            <a:r>
              <a:rPr lang="en-US" altLang="zh-CN" dirty="0">
                <a:latin typeface="Times New Roman" panose="02020603050405020304" pitchFamily="18" charset="0"/>
                <a:cs typeface="Times New Roman" panose="02020603050405020304" pitchFamily="18" charset="0"/>
              </a:rPr>
              <a:t>")+</a:t>
            </a:r>
          </a:p>
          <a:p>
            <a:pPr>
              <a:lnSpc>
                <a:spcPct val="150000"/>
              </a:lnSpc>
            </a:pPr>
            <a:r>
              <a:rPr lang="en-US" altLang="zh-CN" dirty="0">
                <a:latin typeface="Times New Roman" panose="02020603050405020304" pitchFamily="18" charset="0"/>
                <a:cs typeface="Times New Roman" panose="02020603050405020304" pitchFamily="18" charset="0"/>
              </a:rPr>
              <a:t>  theme(</a:t>
            </a:r>
            <a:r>
              <a:rPr lang="en-US" altLang="zh-CN" dirty="0" err="1">
                <a:latin typeface="Times New Roman" panose="02020603050405020304" pitchFamily="18" charset="0"/>
                <a:cs typeface="Times New Roman" panose="02020603050405020304" pitchFamily="18" charset="0"/>
              </a:rPr>
              <a:t>axis.text</a:t>
            </a:r>
            <a:r>
              <a:rPr lang="en-US" altLang="zh-CN" dirty="0">
                <a:latin typeface="Times New Roman" panose="02020603050405020304" pitchFamily="18" charset="0"/>
                <a:cs typeface="Times New Roman" panose="02020603050405020304" pitchFamily="18" charset="0"/>
              </a:rPr>
              <a:t>=</a:t>
            </a:r>
            <a:r>
              <a:rPr lang="en-US" altLang="zh-CN" dirty="0" err="1">
                <a:latin typeface="Times New Roman" panose="02020603050405020304" pitchFamily="18" charset="0"/>
                <a:cs typeface="Times New Roman" panose="02020603050405020304" pitchFamily="18" charset="0"/>
              </a:rPr>
              <a:t>element_text</a:t>
            </a:r>
            <a:r>
              <a:rPr lang="en-US" altLang="zh-CN" dirty="0">
                <a:latin typeface="Times New Roman" panose="02020603050405020304" pitchFamily="18" charset="0"/>
                <a:cs typeface="Times New Roman" panose="02020603050405020304" pitchFamily="18" charset="0"/>
              </a:rPr>
              <a:t>(size=14, family = "</a:t>
            </a:r>
            <a:r>
              <a:rPr lang="en-US" altLang="zh-CN" dirty="0" err="1">
                <a:latin typeface="Times New Roman" panose="02020603050405020304" pitchFamily="18" charset="0"/>
                <a:cs typeface="Times New Roman" panose="02020603050405020304" pitchFamily="18" charset="0"/>
              </a:rPr>
              <a:t>wqy-microhei</a:t>
            </a:r>
            <a:r>
              <a:rPr lang="en-US" altLang="zh-CN" dirty="0">
                <a:latin typeface="Times New Roman" panose="02020603050405020304" pitchFamily="18" charset="0"/>
                <a:cs typeface="Times New Roman" panose="02020603050405020304" pitchFamily="18" charset="0"/>
              </a:rPr>
              <a:t>"),</a:t>
            </a:r>
          </a:p>
          <a:p>
            <a:pPr>
              <a:lnSpc>
                <a:spcPct val="150000"/>
              </a:lnSpc>
            </a:pP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axis.title</a:t>
            </a:r>
            <a:r>
              <a:rPr lang="en-US" altLang="zh-CN" dirty="0">
                <a:latin typeface="Times New Roman" panose="02020603050405020304" pitchFamily="18" charset="0"/>
                <a:cs typeface="Times New Roman" panose="02020603050405020304" pitchFamily="18" charset="0"/>
              </a:rPr>
              <a:t>=</a:t>
            </a:r>
            <a:r>
              <a:rPr lang="en-US" altLang="zh-CN" dirty="0" err="1">
                <a:latin typeface="Times New Roman" panose="02020603050405020304" pitchFamily="18" charset="0"/>
                <a:cs typeface="Times New Roman" panose="02020603050405020304" pitchFamily="18" charset="0"/>
              </a:rPr>
              <a:t>element_text</a:t>
            </a:r>
            <a:r>
              <a:rPr lang="en-US" altLang="zh-CN" dirty="0">
                <a:latin typeface="Times New Roman" panose="02020603050405020304" pitchFamily="18" charset="0"/>
                <a:cs typeface="Times New Roman" panose="02020603050405020304" pitchFamily="18" charset="0"/>
              </a:rPr>
              <a:t>(size=20,face="bold"),</a:t>
            </a:r>
          </a:p>
          <a:p>
            <a:pPr>
              <a:lnSpc>
                <a:spcPct val="150000"/>
              </a:lnSpc>
            </a:pP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axis.title.x</a:t>
            </a:r>
            <a:r>
              <a:rPr lang="en-US" altLang="zh-CN" dirty="0">
                <a:latin typeface="Times New Roman" panose="02020603050405020304" pitchFamily="18" charset="0"/>
                <a:cs typeface="Times New Roman" panose="02020603050405020304" pitchFamily="18" charset="0"/>
              </a:rPr>
              <a:t> = </a:t>
            </a:r>
            <a:r>
              <a:rPr lang="en-US" altLang="zh-CN" dirty="0" err="1">
                <a:latin typeface="Times New Roman" panose="02020603050405020304" pitchFamily="18" charset="0"/>
                <a:cs typeface="Times New Roman" panose="02020603050405020304" pitchFamily="18" charset="0"/>
              </a:rPr>
              <a:t>element_text</a:t>
            </a:r>
            <a:r>
              <a:rPr lang="en-US" altLang="zh-CN" dirty="0">
                <a:latin typeface="Times New Roman" panose="02020603050405020304" pitchFamily="18" charset="0"/>
                <a:cs typeface="Times New Roman" panose="02020603050405020304" pitchFamily="18" charset="0"/>
              </a:rPr>
              <a:t>(</a:t>
            </a:r>
            <a:r>
              <a:rPr lang="en-US" altLang="zh-CN" dirty="0" err="1">
                <a:latin typeface="Times New Roman" panose="02020603050405020304" pitchFamily="18" charset="0"/>
                <a:cs typeface="Times New Roman" panose="02020603050405020304" pitchFamily="18" charset="0"/>
              </a:rPr>
              <a:t>vjust</a:t>
            </a:r>
            <a:r>
              <a:rPr lang="en-US" altLang="zh-CN" dirty="0">
                <a:latin typeface="Times New Roman" panose="02020603050405020304" pitchFamily="18" charset="0"/>
                <a:cs typeface="Times New Roman" panose="02020603050405020304" pitchFamily="18" charset="0"/>
              </a:rPr>
              <a:t>=-2),</a:t>
            </a:r>
          </a:p>
          <a:p>
            <a:pPr>
              <a:lnSpc>
                <a:spcPct val="150000"/>
              </a:lnSpc>
            </a:pP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legend.position</a:t>
            </a:r>
            <a:r>
              <a:rPr lang="en-US" altLang="zh-CN" dirty="0">
                <a:latin typeface="Times New Roman" panose="02020603050405020304" pitchFamily="18" charset="0"/>
                <a:cs typeface="Times New Roman" panose="02020603050405020304" pitchFamily="18" charset="0"/>
              </a:rPr>
              <a:t>="none")                             #</a:t>
            </a:r>
            <a:r>
              <a:rPr lang="zh-CN" altLang="en-US" dirty="0">
                <a:latin typeface="Times New Roman" panose="02020603050405020304" pitchFamily="18" charset="0"/>
                <a:cs typeface="Times New Roman" panose="02020603050405020304" pitchFamily="18" charset="0"/>
              </a:rPr>
              <a:t>绘制柱状图</a:t>
            </a:r>
          </a:p>
        </p:txBody>
      </p:sp>
    </p:spTree>
    <p:extLst>
      <p:ext uri="{BB962C8B-B14F-4D97-AF65-F5344CB8AC3E}">
        <p14:creationId xmlns:p14="http://schemas.microsoft.com/office/powerpoint/2010/main" val="5487943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BC31145E-B865-4A95-8E58-B2592CAF5576}"/>
              </a:ext>
            </a:extLst>
          </p:cNvPr>
          <p:cNvSpPr>
            <a:spLocks noGrp="1"/>
          </p:cNvSpPr>
          <p:nvPr>
            <p:ph type="sldNum" sz="quarter" idx="12"/>
          </p:nvPr>
        </p:nvSpPr>
        <p:spPr/>
        <p:txBody>
          <a:bodyPr/>
          <a:lstStyle/>
          <a:p>
            <a:pPr>
              <a:defRPr/>
            </a:pPr>
            <a:fld id="{85011231-81E5-4BA8-9FA8-895B313E0088}" type="slidenum">
              <a:rPr lang="zh-CN" altLang="en-US" smtClean="0"/>
              <a:pPr>
                <a:defRPr/>
              </a:pPr>
              <a:t>73</a:t>
            </a:fld>
            <a:endParaRPr lang="zh-CN" altLang="en-US" dirty="0"/>
          </a:p>
        </p:txBody>
      </p:sp>
      <p:pic>
        <p:nvPicPr>
          <p:cNvPr id="5" name="图片 4">
            <a:extLst>
              <a:ext uri="{FF2B5EF4-FFF2-40B4-BE49-F238E27FC236}">
                <a16:creationId xmlns:a16="http://schemas.microsoft.com/office/drawing/2014/main" id="{3F02C14F-7C17-4F60-9366-E030E6B4AA1F}"/>
              </a:ext>
            </a:extLst>
          </p:cNvPr>
          <p:cNvPicPr>
            <a:picLocks noChangeAspect="1"/>
          </p:cNvPicPr>
          <p:nvPr/>
        </p:nvPicPr>
        <p:blipFill>
          <a:blip r:embed="rId2"/>
          <a:stretch>
            <a:fillRect/>
          </a:stretch>
        </p:blipFill>
        <p:spPr>
          <a:xfrm>
            <a:off x="845438" y="1383813"/>
            <a:ext cx="7048862" cy="4629388"/>
          </a:xfrm>
          <a:prstGeom prst="rect">
            <a:avLst/>
          </a:prstGeom>
        </p:spPr>
      </p:pic>
    </p:spTree>
    <p:extLst>
      <p:ext uri="{BB962C8B-B14F-4D97-AF65-F5344CB8AC3E}">
        <p14:creationId xmlns:p14="http://schemas.microsoft.com/office/powerpoint/2010/main" val="11631953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85011231-81E5-4BA8-9FA8-895B313E0088}" type="slidenum">
              <a:rPr lang="zh-CN" altLang="en-US" smtClean="0"/>
              <a:pPr>
                <a:defRPr/>
              </a:pPr>
              <a:t>74</a:t>
            </a:fld>
            <a:endParaRPr lang="zh-CN" altLang="en-US" dirty="0"/>
          </a:p>
        </p:txBody>
      </p:sp>
      <p:sp>
        <p:nvSpPr>
          <p:cNvPr id="5" name="矩形 4"/>
          <p:cNvSpPr/>
          <p:nvPr/>
        </p:nvSpPr>
        <p:spPr>
          <a:xfrm>
            <a:off x="3621022" y="3166512"/>
            <a:ext cx="1883849" cy="923330"/>
          </a:xfrm>
          <a:prstGeom prst="rect">
            <a:avLst/>
          </a:prstGeom>
          <a:noFill/>
        </p:spPr>
        <p:txBody>
          <a:bodyPr wrap="none" lIns="91440" tIns="45720" rIns="91440" bIns="45720">
            <a:spAutoFit/>
          </a:bodyPr>
          <a:lstStyle/>
          <a:p>
            <a:pPr algn="ctr"/>
            <a:r>
              <a:rPr lang="zh-CN" altLang="en-US" sz="5400" b="1" dirty="0">
                <a:ln w="22225">
                  <a:solidFill>
                    <a:schemeClr val="accent2"/>
                  </a:solidFill>
                  <a:prstDash val="solid"/>
                </a:ln>
                <a:solidFill>
                  <a:schemeClr val="accent2">
                    <a:lumMod val="40000"/>
                    <a:lumOff val="60000"/>
                  </a:schemeClr>
                </a:solidFill>
              </a:rPr>
              <a:t>谢  谢</a:t>
            </a:r>
          </a:p>
        </p:txBody>
      </p:sp>
    </p:spTree>
    <p:extLst>
      <p:ext uri="{BB962C8B-B14F-4D97-AF65-F5344CB8AC3E}">
        <p14:creationId xmlns:p14="http://schemas.microsoft.com/office/powerpoint/2010/main" val="2918413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22563" y="632301"/>
            <a:ext cx="5040560" cy="461665"/>
          </a:xfrm>
          <a:prstGeom prst="rect">
            <a:avLst/>
          </a:prstGeom>
          <a:noFill/>
        </p:spPr>
        <p:txBody>
          <a:bodyPr wrap="square" rtlCol="0">
            <a:spAutoFit/>
          </a:bodyPr>
          <a:lstStyle/>
          <a:p>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网络舆情监控</a:t>
            </a:r>
          </a:p>
        </p:txBody>
      </p:sp>
      <p:sp>
        <p:nvSpPr>
          <p:cNvPr id="10" name="AutoShape 14"/>
          <p:cNvSpPr>
            <a:spLocks noChangeArrowheads="1"/>
          </p:cNvSpPr>
          <p:nvPr/>
        </p:nvSpPr>
        <p:spPr bwMode="auto">
          <a:xfrm>
            <a:off x="444500" y="1772816"/>
            <a:ext cx="8087940" cy="1656184"/>
          </a:xfrm>
          <a:prstGeom prst="roundRect">
            <a:avLst>
              <a:gd name="adj" fmla="val 16667"/>
            </a:avLst>
          </a:prstGeom>
          <a:gradFill rotWithShape="1">
            <a:gsLst>
              <a:gs pos="0">
                <a:srgbClr val="E9E4C1"/>
              </a:gs>
              <a:gs pos="100000">
                <a:schemeClr val="bg1"/>
              </a:gs>
            </a:gsLst>
            <a:lin ang="5400000" scaled="1"/>
          </a:gradFill>
          <a:ln w="9525" algn="ctr">
            <a:solidFill>
              <a:srgbClr val="808000"/>
            </a:solidFill>
            <a:round/>
            <a:headEnd/>
            <a:tailEnd/>
          </a:ln>
        </p:spPr>
        <p:txBody>
          <a:bodyPr wrap="none" lIns="2520000" anchor="ctr"/>
          <a:lstStyle/>
          <a:p>
            <a:pPr marL="285750" indent="-285750">
              <a:lnSpc>
                <a:spcPct val="150000"/>
              </a:lnSpc>
              <a:buClr>
                <a:srgbClr val="808000"/>
              </a:buClr>
              <a:buSzPct val="75000"/>
              <a:buFont typeface="Wingdings" pitchFamily="2" charset="2"/>
              <a:buChar char="l"/>
            </a:pPr>
            <a:r>
              <a:rPr lang="zh-CN" altLang="en-US" dirty="0">
                <a:solidFill>
                  <a:srgbClr val="000000"/>
                </a:solidFill>
                <a:latin typeface="微软雅黑" pitchFamily="34" charset="-122"/>
                <a:ea typeface="微软雅黑" pitchFamily="34" charset="-122"/>
              </a:rPr>
              <a:t>互联网的普及，网络舆论热点层出不穷；</a:t>
            </a:r>
            <a:endParaRPr lang="en-US" altLang="zh-CN" dirty="0">
              <a:solidFill>
                <a:srgbClr val="000000"/>
              </a:solidFill>
              <a:latin typeface="微软雅黑" pitchFamily="34" charset="-122"/>
              <a:ea typeface="微软雅黑" pitchFamily="34" charset="-122"/>
            </a:endParaRPr>
          </a:p>
          <a:p>
            <a:pPr marL="285750" indent="-285750">
              <a:lnSpc>
                <a:spcPct val="150000"/>
              </a:lnSpc>
              <a:buClr>
                <a:srgbClr val="808000"/>
              </a:buClr>
              <a:buSzPct val="75000"/>
              <a:buFont typeface="Wingdings" pitchFamily="2" charset="2"/>
              <a:buChar char="l"/>
            </a:pPr>
            <a:r>
              <a:rPr lang="zh-CN" altLang="en-US" dirty="0">
                <a:solidFill>
                  <a:srgbClr val="000000"/>
                </a:solidFill>
                <a:latin typeface="微软雅黑" pitchFamily="34" charset="-122"/>
                <a:ea typeface="微软雅黑" pitchFamily="34" charset="-122"/>
              </a:rPr>
              <a:t>民意表达向网络倾斜；</a:t>
            </a:r>
            <a:endParaRPr lang="en-US" altLang="zh-CN" dirty="0">
              <a:solidFill>
                <a:srgbClr val="000000"/>
              </a:solidFill>
              <a:latin typeface="微软雅黑" pitchFamily="34" charset="-122"/>
              <a:ea typeface="微软雅黑" pitchFamily="34" charset="-122"/>
            </a:endParaRPr>
          </a:p>
          <a:p>
            <a:pPr marL="285750" indent="-285750">
              <a:lnSpc>
                <a:spcPct val="150000"/>
              </a:lnSpc>
              <a:buClr>
                <a:srgbClr val="808000"/>
              </a:buClr>
              <a:buSzPct val="75000"/>
              <a:buFont typeface="Wingdings" pitchFamily="2" charset="2"/>
              <a:buChar char="l"/>
            </a:pPr>
            <a:r>
              <a:rPr lang="zh-CN" altLang="en-US" dirty="0">
                <a:solidFill>
                  <a:srgbClr val="000000"/>
                </a:solidFill>
                <a:latin typeface="微软雅黑" pitchFamily="34" charset="-122"/>
                <a:ea typeface="微软雅黑" pitchFamily="34" charset="-122"/>
              </a:rPr>
              <a:t>网络舆论一旦被错误控制和引导，影响社会稳定；</a:t>
            </a:r>
            <a:endParaRPr lang="en-US" altLang="zh-CN" dirty="0">
              <a:solidFill>
                <a:srgbClr val="000000"/>
              </a:solidFill>
              <a:latin typeface="微软雅黑" pitchFamily="34" charset="-122"/>
              <a:ea typeface="微软雅黑" pitchFamily="34" charset="-122"/>
            </a:endParaRPr>
          </a:p>
          <a:p>
            <a:pPr>
              <a:buClr>
                <a:srgbClr val="808000"/>
              </a:buClr>
              <a:buSzPct val="75000"/>
            </a:pPr>
            <a:endParaRPr lang="zh-CN" altLang="en-US" dirty="0">
              <a:solidFill>
                <a:srgbClr val="000000"/>
              </a:solidFill>
              <a:latin typeface="微软雅黑" pitchFamily="34" charset="-122"/>
              <a:ea typeface="微软雅黑" pitchFamily="34" charset="-122"/>
            </a:endParaRPr>
          </a:p>
        </p:txBody>
      </p:sp>
      <p:sp>
        <p:nvSpPr>
          <p:cNvPr id="11" name="AutoShape 15"/>
          <p:cNvSpPr>
            <a:spLocks noChangeArrowheads="1"/>
          </p:cNvSpPr>
          <p:nvPr/>
        </p:nvSpPr>
        <p:spPr bwMode="auto">
          <a:xfrm>
            <a:off x="520700" y="1872779"/>
            <a:ext cx="2298700" cy="1467321"/>
          </a:xfrm>
          <a:prstGeom prst="roundRect">
            <a:avLst>
              <a:gd name="adj" fmla="val 14051"/>
            </a:avLst>
          </a:prstGeom>
          <a:gradFill rotWithShape="1">
            <a:gsLst>
              <a:gs pos="0">
                <a:srgbClr val="808000"/>
              </a:gs>
              <a:gs pos="100000">
                <a:schemeClr val="bg1"/>
              </a:gs>
            </a:gsLst>
            <a:lin ang="5400000" scaled="1"/>
          </a:gradFill>
          <a:ln w="9525" algn="ctr">
            <a:solidFill>
              <a:srgbClr val="808000"/>
            </a:solidFill>
            <a:round/>
            <a:headEnd/>
            <a:tailEnd/>
          </a:ln>
        </p:spPr>
        <p:txBody>
          <a:bodyPr wrap="none"/>
          <a:lstStyle/>
          <a:p>
            <a:pPr fontAlgn="t">
              <a:lnSpc>
                <a:spcPct val="150000"/>
              </a:lnSpc>
            </a:pPr>
            <a:r>
              <a:rPr lang="zh-CN" altLang="en-US" sz="2400" b="1" dirty="0">
                <a:solidFill>
                  <a:srgbClr val="FFFFFF"/>
                </a:solidFill>
                <a:latin typeface="微软雅黑" pitchFamily="34" charset="-122"/>
                <a:ea typeface="微软雅黑" pitchFamily="34" charset="-122"/>
              </a:rPr>
              <a:t>面临的挑战</a:t>
            </a:r>
          </a:p>
        </p:txBody>
      </p:sp>
      <p:sp>
        <p:nvSpPr>
          <p:cNvPr id="12" name="AutoShape 24"/>
          <p:cNvSpPr>
            <a:spLocks noChangeArrowheads="1"/>
          </p:cNvSpPr>
          <p:nvPr/>
        </p:nvSpPr>
        <p:spPr bwMode="auto">
          <a:xfrm>
            <a:off x="444500" y="3861048"/>
            <a:ext cx="8087940" cy="1678979"/>
          </a:xfrm>
          <a:prstGeom prst="roundRect">
            <a:avLst>
              <a:gd name="adj" fmla="val 16667"/>
            </a:avLst>
          </a:prstGeom>
          <a:gradFill rotWithShape="1">
            <a:gsLst>
              <a:gs pos="0">
                <a:srgbClr val="D4E1C9"/>
              </a:gs>
              <a:gs pos="100000">
                <a:schemeClr val="bg1"/>
              </a:gs>
            </a:gsLst>
            <a:lin ang="5400000" scaled="1"/>
          </a:gradFill>
          <a:ln w="9525" algn="ctr">
            <a:solidFill>
              <a:srgbClr val="336600"/>
            </a:solidFill>
            <a:round/>
            <a:headEnd/>
            <a:tailEnd/>
          </a:ln>
        </p:spPr>
        <p:txBody>
          <a:bodyPr wrap="none" lIns="2520000" anchor="ctr"/>
          <a:lstStyle/>
          <a:p>
            <a:pPr marL="355600" indent="-355600">
              <a:lnSpc>
                <a:spcPct val="150000"/>
              </a:lnSpc>
              <a:buClr>
                <a:srgbClr val="336600"/>
              </a:buClr>
              <a:buSzPct val="75000"/>
              <a:buFont typeface="Wingdings" pitchFamily="2" charset="2"/>
              <a:buChar char="l"/>
            </a:pPr>
            <a:r>
              <a:rPr lang="zh-CN" altLang="en-US" dirty="0">
                <a:solidFill>
                  <a:srgbClr val="000000"/>
                </a:solidFill>
                <a:latin typeface="微软雅黑" pitchFamily="34" charset="-122"/>
                <a:ea typeface="微软雅黑" pitchFamily="34" charset="-122"/>
              </a:rPr>
              <a:t>舆情信息的采集与提取</a:t>
            </a:r>
            <a:endParaRPr lang="en-US" altLang="zh-CN" dirty="0">
              <a:solidFill>
                <a:srgbClr val="000000"/>
              </a:solidFill>
              <a:latin typeface="微软雅黑" pitchFamily="34" charset="-122"/>
              <a:ea typeface="微软雅黑" pitchFamily="34" charset="-122"/>
            </a:endParaRPr>
          </a:p>
          <a:p>
            <a:pPr marL="355600" indent="-355600">
              <a:lnSpc>
                <a:spcPct val="150000"/>
              </a:lnSpc>
              <a:buClr>
                <a:srgbClr val="336600"/>
              </a:buClr>
              <a:buSzPct val="75000"/>
              <a:buFont typeface="Wingdings" pitchFamily="2" charset="2"/>
              <a:buChar char="l"/>
            </a:pPr>
            <a:r>
              <a:rPr lang="zh-CN" altLang="en-US" dirty="0">
                <a:solidFill>
                  <a:srgbClr val="000000"/>
                </a:solidFill>
                <a:latin typeface="微软雅黑" pitchFamily="34" charset="-122"/>
                <a:ea typeface="微软雅黑" pitchFamily="34" charset="-122"/>
              </a:rPr>
              <a:t>话题发现与追踪</a:t>
            </a:r>
            <a:endParaRPr lang="en-US" altLang="zh-CN" dirty="0">
              <a:solidFill>
                <a:srgbClr val="000000"/>
              </a:solidFill>
              <a:latin typeface="微软雅黑" pitchFamily="34" charset="-122"/>
              <a:ea typeface="微软雅黑" pitchFamily="34" charset="-122"/>
            </a:endParaRPr>
          </a:p>
          <a:p>
            <a:pPr marL="355600" indent="-355600">
              <a:lnSpc>
                <a:spcPct val="150000"/>
              </a:lnSpc>
              <a:buClr>
                <a:srgbClr val="336600"/>
              </a:buClr>
              <a:buSzPct val="75000"/>
              <a:buFont typeface="Wingdings" pitchFamily="2" charset="2"/>
              <a:buChar char="l"/>
            </a:pPr>
            <a:r>
              <a:rPr lang="zh-CN" altLang="en-US" dirty="0">
                <a:solidFill>
                  <a:srgbClr val="000000"/>
                </a:solidFill>
                <a:latin typeface="微软雅黑" pitchFamily="34" charset="-122"/>
                <a:ea typeface="微软雅黑" pitchFamily="34" charset="-122"/>
              </a:rPr>
              <a:t>网络舆情倾向性分析</a:t>
            </a:r>
            <a:endParaRPr lang="en-US" altLang="zh-CN" dirty="0">
              <a:solidFill>
                <a:srgbClr val="000000"/>
              </a:solidFill>
              <a:latin typeface="微软雅黑" pitchFamily="34" charset="-122"/>
              <a:ea typeface="微软雅黑" pitchFamily="34" charset="-122"/>
            </a:endParaRPr>
          </a:p>
          <a:p>
            <a:pPr marL="355600" indent="-355600">
              <a:buClr>
                <a:srgbClr val="336600"/>
              </a:buClr>
              <a:buSzPct val="75000"/>
              <a:buFont typeface="Wingdings" pitchFamily="2" charset="2"/>
              <a:buChar char="l"/>
            </a:pPr>
            <a:endParaRPr lang="zh-CN" altLang="en-US" dirty="0">
              <a:solidFill>
                <a:srgbClr val="000000"/>
              </a:solidFill>
              <a:latin typeface="微软雅黑" pitchFamily="34" charset="-122"/>
              <a:ea typeface="微软雅黑" pitchFamily="34" charset="-122"/>
            </a:endParaRPr>
          </a:p>
        </p:txBody>
      </p:sp>
      <p:sp>
        <p:nvSpPr>
          <p:cNvPr id="13" name="AutoShape 25"/>
          <p:cNvSpPr>
            <a:spLocks noChangeArrowheads="1"/>
          </p:cNvSpPr>
          <p:nvPr/>
        </p:nvSpPr>
        <p:spPr bwMode="auto">
          <a:xfrm>
            <a:off x="520700" y="3963611"/>
            <a:ext cx="2311400" cy="1487516"/>
          </a:xfrm>
          <a:prstGeom prst="roundRect">
            <a:avLst>
              <a:gd name="adj" fmla="val 14051"/>
            </a:avLst>
          </a:prstGeom>
          <a:gradFill rotWithShape="1">
            <a:gsLst>
              <a:gs pos="0">
                <a:srgbClr val="336600"/>
              </a:gs>
              <a:gs pos="100000">
                <a:schemeClr val="bg1"/>
              </a:gs>
            </a:gsLst>
            <a:lin ang="5400000" scaled="1"/>
          </a:gradFill>
          <a:ln w="9525" algn="ctr">
            <a:solidFill>
              <a:srgbClr val="336600"/>
            </a:solidFill>
            <a:round/>
            <a:headEnd/>
            <a:tailEnd/>
          </a:ln>
        </p:spPr>
        <p:txBody>
          <a:bodyPr wrap="none"/>
          <a:lstStyle/>
          <a:p>
            <a:pPr fontAlgn="t">
              <a:lnSpc>
                <a:spcPct val="150000"/>
              </a:lnSpc>
            </a:pPr>
            <a:r>
              <a:rPr lang="zh-CN" altLang="en-US" sz="2400" b="1" dirty="0">
                <a:solidFill>
                  <a:srgbClr val="FFFFFF"/>
                </a:solidFill>
                <a:latin typeface="微软雅黑" pitchFamily="34" charset="-122"/>
                <a:ea typeface="微软雅黑" pitchFamily="34" charset="-122"/>
              </a:rPr>
              <a:t>关键需求</a:t>
            </a:r>
            <a:endParaRPr lang="en-US" altLang="zh-CN" sz="2400" b="1" dirty="0">
              <a:solidFill>
                <a:srgbClr val="FFFFFF"/>
              </a:solidFill>
              <a:latin typeface="微软雅黑" pitchFamily="34" charset="-122"/>
              <a:ea typeface="微软雅黑" pitchFamily="34" charset="-122"/>
            </a:endParaRPr>
          </a:p>
        </p:txBody>
      </p:sp>
      <p:pic>
        <p:nvPicPr>
          <p:cNvPr id="16" name="Picture 28" descr="01章_05-1"/>
          <p:cNvPicPr>
            <a:picLocks noChangeAspect="1" noChangeArrowheads="1"/>
          </p:cNvPicPr>
          <p:nvPr/>
        </p:nvPicPr>
        <p:blipFill>
          <a:blip r:embed="rId2"/>
          <a:srcRect/>
          <a:stretch>
            <a:fillRect/>
          </a:stretch>
        </p:blipFill>
        <p:spPr bwMode="auto">
          <a:xfrm>
            <a:off x="1643063" y="2600907"/>
            <a:ext cx="1116012" cy="664581"/>
          </a:xfrm>
          <a:prstGeom prst="rect">
            <a:avLst/>
          </a:prstGeom>
          <a:noFill/>
          <a:ln w="9525">
            <a:noFill/>
            <a:miter lim="800000"/>
            <a:headEnd/>
            <a:tailEnd/>
          </a:ln>
        </p:spPr>
      </p:pic>
      <p:pic>
        <p:nvPicPr>
          <p:cNvPr id="17" name="Picture 29" descr="01章_05-2"/>
          <p:cNvPicPr>
            <a:picLocks noChangeAspect="1" noChangeArrowheads="1"/>
          </p:cNvPicPr>
          <p:nvPr/>
        </p:nvPicPr>
        <p:blipFill>
          <a:blip r:embed="rId3"/>
          <a:srcRect/>
          <a:stretch>
            <a:fillRect/>
          </a:stretch>
        </p:blipFill>
        <p:spPr bwMode="auto">
          <a:xfrm>
            <a:off x="1722438" y="4581128"/>
            <a:ext cx="1000125" cy="1008112"/>
          </a:xfrm>
          <a:prstGeom prst="rect">
            <a:avLst/>
          </a:prstGeom>
          <a:noFill/>
          <a:ln w="9525">
            <a:noFill/>
            <a:miter lim="800000"/>
            <a:headEnd/>
            <a:tailEnd/>
          </a:ln>
        </p:spPr>
      </p:pic>
      <p:sp>
        <p:nvSpPr>
          <p:cNvPr id="14" name="TextBox 2"/>
          <p:cNvSpPr txBox="1"/>
          <p:nvPr/>
        </p:nvSpPr>
        <p:spPr>
          <a:xfrm>
            <a:off x="224515" y="601524"/>
            <a:ext cx="3823773" cy="523220"/>
          </a:xfrm>
          <a:prstGeom prst="rect">
            <a:avLst/>
          </a:prstGeom>
          <a:noFill/>
        </p:spPr>
        <p:txBody>
          <a:bodyPr wrap="square" rtlCol="0">
            <a:spAutoFit/>
          </a:bodyPr>
          <a:lstStyle/>
          <a:p>
            <a:r>
              <a:rPr lang="zh-CN" altLang="en-US" sz="2800" dirty="0">
                <a:latin typeface="微软雅黑" pitchFamily="34" charset="-122"/>
                <a:ea typeface="微软雅黑" pitchFamily="34" charset="-122"/>
              </a:rPr>
              <a:t>文本挖掘的应用</a:t>
            </a:r>
          </a:p>
        </p:txBody>
      </p:sp>
    </p:spTree>
    <p:extLst>
      <p:ext uri="{BB962C8B-B14F-4D97-AF65-F5344CB8AC3E}">
        <p14:creationId xmlns:p14="http://schemas.microsoft.com/office/powerpoint/2010/main" val="4084917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E331E649-D05D-4ADB-ADD4-2C048F37319F}" type="slidenum">
              <a:rPr lang="zh-CN" altLang="en-US" smtClean="0">
                <a:solidFill>
                  <a:srgbClr val="BFE7F7">
                    <a:lumMod val="75000"/>
                  </a:srgbClr>
                </a:solidFill>
              </a:rPr>
              <a:pPr>
                <a:defRPr/>
              </a:pPr>
              <a:t>9</a:t>
            </a:fld>
            <a:endParaRPr lang="zh-CN" altLang="en-US" dirty="0">
              <a:solidFill>
                <a:srgbClr val="BFE7F7">
                  <a:lumMod val="75000"/>
                </a:srgbClr>
              </a:solidFill>
            </a:endParaRPr>
          </a:p>
        </p:txBody>
      </p:sp>
      <p:sp>
        <p:nvSpPr>
          <p:cNvPr id="3" name="AutoShape 2"/>
          <p:cNvSpPr>
            <a:spLocks/>
          </p:cNvSpPr>
          <p:nvPr/>
        </p:nvSpPr>
        <p:spPr bwMode="auto">
          <a:xfrm rot="539999">
            <a:off x="1952625" y="1335765"/>
            <a:ext cx="1296988" cy="1471613"/>
          </a:xfrm>
          <a:custGeom>
            <a:avLst/>
            <a:gdLst/>
            <a:ahLst/>
            <a:cxnLst/>
            <a:rect l="0" t="0" r="r" b="b"/>
            <a:pathLst>
              <a:path w="21600" h="21600">
                <a:moveTo>
                  <a:pt x="3840" y="10790"/>
                </a:moveTo>
                <a:lnTo>
                  <a:pt x="3860" y="11137"/>
                </a:lnTo>
                <a:lnTo>
                  <a:pt x="3881" y="11505"/>
                </a:lnTo>
                <a:lnTo>
                  <a:pt x="3901" y="11689"/>
                </a:lnTo>
                <a:lnTo>
                  <a:pt x="3922" y="11852"/>
                </a:lnTo>
                <a:lnTo>
                  <a:pt x="3983" y="12200"/>
                </a:lnTo>
                <a:lnTo>
                  <a:pt x="4024" y="12363"/>
                </a:lnTo>
                <a:lnTo>
                  <a:pt x="4065" y="12527"/>
                </a:lnTo>
                <a:lnTo>
                  <a:pt x="4148" y="12854"/>
                </a:lnTo>
                <a:lnTo>
                  <a:pt x="4271" y="13201"/>
                </a:lnTo>
                <a:lnTo>
                  <a:pt x="4394" y="13508"/>
                </a:lnTo>
                <a:lnTo>
                  <a:pt x="4456" y="13651"/>
                </a:lnTo>
                <a:lnTo>
                  <a:pt x="4517" y="13814"/>
                </a:lnTo>
                <a:lnTo>
                  <a:pt x="4599" y="13957"/>
                </a:lnTo>
                <a:lnTo>
                  <a:pt x="4681" y="14100"/>
                </a:lnTo>
                <a:lnTo>
                  <a:pt x="4846" y="14386"/>
                </a:lnTo>
                <a:lnTo>
                  <a:pt x="5030" y="14672"/>
                </a:lnTo>
                <a:lnTo>
                  <a:pt x="5215" y="14959"/>
                </a:lnTo>
                <a:lnTo>
                  <a:pt x="5421" y="15224"/>
                </a:lnTo>
                <a:lnTo>
                  <a:pt x="5626" y="15469"/>
                </a:lnTo>
                <a:lnTo>
                  <a:pt x="5872" y="15694"/>
                </a:lnTo>
                <a:lnTo>
                  <a:pt x="6119" y="15939"/>
                </a:lnTo>
                <a:lnTo>
                  <a:pt x="6242" y="16042"/>
                </a:lnTo>
                <a:lnTo>
                  <a:pt x="6365" y="16144"/>
                </a:lnTo>
                <a:lnTo>
                  <a:pt x="6632" y="16348"/>
                </a:lnTo>
                <a:lnTo>
                  <a:pt x="6899" y="16532"/>
                </a:lnTo>
                <a:lnTo>
                  <a:pt x="7186" y="16736"/>
                </a:lnTo>
                <a:lnTo>
                  <a:pt x="7474" y="16900"/>
                </a:lnTo>
                <a:lnTo>
                  <a:pt x="7761" y="17063"/>
                </a:lnTo>
                <a:lnTo>
                  <a:pt x="8069" y="17186"/>
                </a:lnTo>
                <a:lnTo>
                  <a:pt x="8233" y="17268"/>
                </a:lnTo>
                <a:lnTo>
                  <a:pt x="8398" y="17309"/>
                </a:lnTo>
                <a:lnTo>
                  <a:pt x="8706" y="17431"/>
                </a:lnTo>
                <a:lnTo>
                  <a:pt x="8870" y="17472"/>
                </a:lnTo>
                <a:lnTo>
                  <a:pt x="9034" y="17513"/>
                </a:lnTo>
                <a:lnTo>
                  <a:pt x="9219" y="17554"/>
                </a:lnTo>
                <a:lnTo>
                  <a:pt x="9383" y="17595"/>
                </a:lnTo>
                <a:lnTo>
                  <a:pt x="9732" y="17656"/>
                </a:lnTo>
                <a:lnTo>
                  <a:pt x="10081" y="17697"/>
                </a:lnTo>
                <a:lnTo>
                  <a:pt x="10430" y="17717"/>
                </a:lnTo>
                <a:lnTo>
                  <a:pt x="10779" y="17738"/>
                </a:lnTo>
                <a:lnTo>
                  <a:pt x="11129" y="17717"/>
                </a:lnTo>
                <a:lnTo>
                  <a:pt x="11478" y="17697"/>
                </a:lnTo>
                <a:lnTo>
                  <a:pt x="11662" y="17676"/>
                </a:lnTo>
                <a:lnTo>
                  <a:pt x="11827" y="17656"/>
                </a:lnTo>
                <a:lnTo>
                  <a:pt x="12176" y="17595"/>
                </a:lnTo>
                <a:lnTo>
                  <a:pt x="12360" y="17554"/>
                </a:lnTo>
                <a:lnTo>
                  <a:pt x="12525" y="17513"/>
                </a:lnTo>
                <a:lnTo>
                  <a:pt x="12853" y="17431"/>
                </a:lnTo>
                <a:lnTo>
                  <a:pt x="13161" y="17309"/>
                </a:lnTo>
                <a:lnTo>
                  <a:pt x="13490" y="17186"/>
                </a:lnTo>
                <a:lnTo>
                  <a:pt x="13633" y="17125"/>
                </a:lnTo>
                <a:lnTo>
                  <a:pt x="13798" y="17063"/>
                </a:lnTo>
                <a:lnTo>
                  <a:pt x="13941" y="16982"/>
                </a:lnTo>
                <a:lnTo>
                  <a:pt x="14085" y="16900"/>
                </a:lnTo>
                <a:lnTo>
                  <a:pt x="14373" y="16736"/>
                </a:lnTo>
                <a:lnTo>
                  <a:pt x="14660" y="16532"/>
                </a:lnTo>
                <a:lnTo>
                  <a:pt x="14927" y="16348"/>
                </a:lnTo>
                <a:lnTo>
                  <a:pt x="15194" y="16144"/>
                </a:lnTo>
                <a:lnTo>
                  <a:pt x="15461" y="15939"/>
                </a:lnTo>
                <a:lnTo>
                  <a:pt x="15687" y="15694"/>
                </a:lnTo>
                <a:lnTo>
                  <a:pt x="15933" y="15469"/>
                </a:lnTo>
                <a:lnTo>
                  <a:pt x="16036" y="15347"/>
                </a:lnTo>
                <a:lnTo>
                  <a:pt x="16138" y="15224"/>
                </a:lnTo>
                <a:lnTo>
                  <a:pt x="16344" y="14959"/>
                </a:lnTo>
                <a:lnTo>
                  <a:pt x="16529" y="14672"/>
                </a:lnTo>
                <a:lnTo>
                  <a:pt x="16713" y="14386"/>
                </a:lnTo>
                <a:lnTo>
                  <a:pt x="16878" y="14100"/>
                </a:lnTo>
                <a:lnTo>
                  <a:pt x="17042" y="13814"/>
                </a:lnTo>
                <a:lnTo>
                  <a:pt x="17165" y="13508"/>
                </a:lnTo>
                <a:lnTo>
                  <a:pt x="17247" y="13344"/>
                </a:lnTo>
                <a:lnTo>
                  <a:pt x="17288" y="13201"/>
                </a:lnTo>
                <a:lnTo>
                  <a:pt x="17411" y="12854"/>
                </a:lnTo>
                <a:lnTo>
                  <a:pt x="17452" y="12690"/>
                </a:lnTo>
                <a:lnTo>
                  <a:pt x="17494" y="12527"/>
                </a:lnTo>
                <a:lnTo>
                  <a:pt x="17535" y="12363"/>
                </a:lnTo>
                <a:lnTo>
                  <a:pt x="17576" y="12200"/>
                </a:lnTo>
                <a:lnTo>
                  <a:pt x="17637" y="11852"/>
                </a:lnTo>
                <a:lnTo>
                  <a:pt x="17678" y="11505"/>
                </a:lnTo>
                <a:lnTo>
                  <a:pt x="17699" y="11137"/>
                </a:lnTo>
                <a:lnTo>
                  <a:pt x="17719" y="10790"/>
                </a:lnTo>
                <a:lnTo>
                  <a:pt x="17699" y="10442"/>
                </a:lnTo>
                <a:lnTo>
                  <a:pt x="17678" y="10095"/>
                </a:lnTo>
                <a:lnTo>
                  <a:pt x="17658" y="9911"/>
                </a:lnTo>
                <a:lnTo>
                  <a:pt x="17637" y="9748"/>
                </a:lnTo>
                <a:lnTo>
                  <a:pt x="17576" y="9380"/>
                </a:lnTo>
                <a:lnTo>
                  <a:pt x="17535" y="9216"/>
                </a:lnTo>
                <a:lnTo>
                  <a:pt x="17494" y="9053"/>
                </a:lnTo>
                <a:lnTo>
                  <a:pt x="17411" y="8726"/>
                </a:lnTo>
                <a:lnTo>
                  <a:pt x="17288" y="8419"/>
                </a:lnTo>
                <a:lnTo>
                  <a:pt x="17165" y="8092"/>
                </a:lnTo>
                <a:lnTo>
                  <a:pt x="17103" y="7949"/>
                </a:lnTo>
                <a:lnTo>
                  <a:pt x="17042" y="7765"/>
                </a:lnTo>
                <a:lnTo>
                  <a:pt x="16960" y="7622"/>
                </a:lnTo>
                <a:lnTo>
                  <a:pt x="16878" y="7479"/>
                </a:lnTo>
                <a:lnTo>
                  <a:pt x="16713" y="7193"/>
                </a:lnTo>
                <a:lnTo>
                  <a:pt x="16529" y="6907"/>
                </a:lnTo>
                <a:lnTo>
                  <a:pt x="16344" y="6641"/>
                </a:lnTo>
                <a:lnTo>
                  <a:pt x="16138" y="6376"/>
                </a:lnTo>
                <a:lnTo>
                  <a:pt x="15933" y="6131"/>
                </a:lnTo>
                <a:lnTo>
                  <a:pt x="15687" y="5885"/>
                </a:lnTo>
                <a:lnTo>
                  <a:pt x="15461" y="5640"/>
                </a:lnTo>
                <a:lnTo>
                  <a:pt x="15338" y="5538"/>
                </a:lnTo>
                <a:lnTo>
                  <a:pt x="15194" y="5436"/>
                </a:lnTo>
                <a:lnTo>
                  <a:pt x="14927" y="5231"/>
                </a:lnTo>
                <a:lnTo>
                  <a:pt x="14660" y="5047"/>
                </a:lnTo>
                <a:lnTo>
                  <a:pt x="14373" y="4864"/>
                </a:lnTo>
                <a:lnTo>
                  <a:pt x="14085" y="4700"/>
                </a:lnTo>
                <a:lnTo>
                  <a:pt x="13798" y="4537"/>
                </a:lnTo>
                <a:lnTo>
                  <a:pt x="13490" y="4414"/>
                </a:lnTo>
                <a:lnTo>
                  <a:pt x="13325" y="4332"/>
                </a:lnTo>
                <a:lnTo>
                  <a:pt x="13161" y="4271"/>
                </a:lnTo>
                <a:lnTo>
                  <a:pt x="12853" y="4148"/>
                </a:lnTo>
                <a:lnTo>
                  <a:pt x="12689" y="4107"/>
                </a:lnTo>
                <a:lnTo>
                  <a:pt x="12525" y="4067"/>
                </a:lnTo>
                <a:lnTo>
                  <a:pt x="12360" y="4026"/>
                </a:lnTo>
                <a:lnTo>
                  <a:pt x="12176" y="3985"/>
                </a:lnTo>
                <a:lnTo>
                  <a:pt x="11827" y="3924"/>
                </a:lnTo>
                <a:lnTo>
                  <a:pt x="11478" y="3883"/>
                </a:lnTo>
                <a:lnTo>
                  <a:pt x="11129" y="3862"/>
                </a:lnTo>
                <a:lnTo>
                  <a:pt x="10779" y="3842"/>
                </a:lnTo>
                <a:lnTo>
                  <a:pt x="10430" y="3862"/>
                </a:lnTo>
                <a:lnTo>
                  <a:pt x="10081" y="3883"/>
                </a:lnTo>
                <a:lnTo>
                  <a:pt x="9897" y="3903"/>
                </a:lnTo>
                <a:lnTo>
                  <a:pt x="9732" y="3924"/>
                </a:lnTo>
                <a:lnTo>
                  <a:pt x="9383" y="3985"/>
                </a:lnTo>
                <a:lnTo>
                  <a:pt x="9219" y="4026"/>
                </a:lnTo>
                <a:lnTo>
                  <a:pt x="9034" y="4067"/>
                </a:lnTo>
                <a:lnTo>
                  <a:pt x="8706" y="4148"/>
                </a:lnTo>
                <a:lnTo>
                  <a:pt x="8398" y="4271"/>
                </a:lnTo>
                <a:lnTo>
                  <a:pt x="8069" y="4414"/>
                </a:lnTo>
                <a:lnTo>
                  <a:pt x="7925" y="4475"/>
                </a:lnTo>
                <a:lnTo>
                  <a:pt x="7761" y="4537"/>
                </a:lnTo>
                <a:lnTo>
                  <a:pt x="7617" y="4618"/>
                </a:lnTo>
                <a:lnTo>
                  <a:pt x="7474" y="4700"/>
                </a:lnTo>
                <a:lnTo>
                  <a:pt x="7186" y="4864"/>
                </a:lnTo>
                <a:lnTo>
                  <a:pt x="6899" y="5047"/>
                </a:lnTo>
                <a:lnTo>
                  <a:pt x="6632" y="5231"/>
                </a:lnTo>
                <a:lnTo>
                  <a:pt x="6365" y="5436"/>
                </a:lnTo>
                <a:lnTo>
                  <a:pt x="6119" y="5640"/>
                </a:lnTo>
                <a:lnTo>
                  <a:pt x="5872" y="5885"/>
                </a:lnTo>
                <a:lnTo>
                  <a:pt x="5626" y="6131"/>
                </a:lnTo>
                <a:lnTo>
                  <a:pt x="5523" y="6253"/>
                </a:lnTo>
                <a:lnTo>
                  <a:pt x="5421" y="6376"/>
                </a:lnTo>
                <a:lnTo>
                  <a:pt x="5215" y="6641"/>
                </a:lnTo>
                <a:lnTo>
                  <a:pt x="5030" y="6907"/>
                </a:lnTo>
                <a:lnTo>
                  <a:pt x="4846" y="7193"/>
                </a:lnTo>
                <a:lnTo>
                  <a:pt x="4681" y="7479"/>
                </a:lnTo>
                <a:lnTo>
                  <a:pt x="4517" y="7765"/>
                </a:lnTo>
                <a:lnTo>
                  <a:pt x="4394" y="8092"/>
                </a:lnTo>
                <a:lnTo>
                  <a:pt x="4332" y="8256"/>
                </a:lnTo>
                <a:lnTo>
                  <a:pt x="4271" y="8419"/>
                </a:lnTo>
                <a:lnTo>
                  <a:pt x="4148" y="8726"/>
                </a:lnTo>
                <a:lnTo>
                  <a:pt x="4106" y="8889"/>
                </a:lnTo>
                <a:lnTo>
                  <a:pt x="4065" y="9053"/>
                </a:lnTo>
                <a:lnTo>
                  <a:pt x="4024" y="9216"/>
                </a:lnTo>
                <a:lnTo>
                  <a:pt x="3983" y="9380"/>
                </a:lnTo>
                <a:lnTo>
                  <a:pt x="3922" y="9748"/>
                </a:lnTo>
                <a:lnTo>
                  <a:pt x="3881" y="10095"/>
                </a:lnTo>
                <a:lnTo>
                  <a:pt x="3860" y="10442"/>
                </a:lnTo>
                <a:lnTo>
                  <a:pt x="3840" y="10790"/>
                </a:lnTo>
                <a:close/>
                <a:moveTo>
                  <a:pt x="18212" y="18739"/>
                </a:moveTo>
                <a:lnTo>
                  <a:pt x="16837" y="18249"/>
                </a:lnTo>
                <a:lnTo>
                  <a:pt x="16426" y="18576"/>
                </a:lnTo>
                <a:lnTo>
                  <a:pt x="16015" y="18862"/>
                </a:lnTo>
                <a:lnTo>
                  <a:pt x="16036" y="20353"/>
                </a:lnTo>
                <a:lnTo>
                  <a:pt x="15728" y="20497"/>
                </a:lnTo>
                <a:lnTo>
                  <a:pt x="15420" y="20660"/>
                </a:lnTo>
                <a:lnTo>
                  <a:pt x="14229" y="19761"/>
                </a:lnTo>
                <a:lnTo>
                  <a:pt x="13757" y="19924"/>
                </a:lnTo>
                <a:lnTo>
                  <a:pt x="13510" y="20006"/>
                </a:lnTo>
                <a:lnTo>
                  <a:pt x="13264" y="20067"/>
                </a:lnTo>
                <a:lnTo>
                  <a:pt x="12833" y="21477"/>
                </a:lnTo>
                <a:lnTo>
                  <a:pt x="12135" y="21600"/>
                </a:lnTo>
                <a:lnTo>
                  <a:pt x="11293" y="20394"/>
                </a:lnTo>
                <a:lnTo>
                  <a:pt x="10779" y="20415"/>
                </a:lnTo>
                <a:lnTo>
                  <a:pt x="10266" y="20394"/>
                </a:lnTo>
                <a:lnTo>
                  <a:pt x="9424" y="21600"/>
                </a:lnTo>
                <a:lnTo>
                  <a:pt x="9075" y="21539"/>
                </a:lnTo>
                <a:lnTo>
                  <a:pt x="8726" y="21477"/>
                </a:lnTo>
                <a:lnTo>
                  <a:pt x="8295" y="20067"/>
                </a:lnTo>
                <a:lnTo>
                  <a:pt x="7802" y="19924"/>
                </a:lnTo>
                <a:lnTo>
                  <a:pt x="7576" y="19843"/>
                </a:lnTo>
                <a:lnTo>
                  <a:pt x="7330" y="19761"/>
                </a:lnTo>
                <a:lnTo>
                  <a:pt x="6160" y="20660"/>
                </a:lnTo>
                <a:lnTo>
                  <a:pt x="5831" y="20497"/>
                </a:lnTo>
                <a:lnTo>
                  <a:pt x="5523" y="20353"/>
                </a:lnTo>
                <a:lnTo>
                  <a:pt x="5544" y="18862"/>
                </a:lnTo>
                <a:lnTo>
                  <a:pt x="5133" y="18576"/>
                </a:lnTo>
                <a:lnTo>
                  <a:pt x="4928" y="18433"/>
                </a:lnTo>
                <a:lnTo>
                  <a:pt x="4722" y="18249"/>
                </a:lnTo>
                <a:lnTo>
                  <a:pt x="3347" y="18739"/>
                </a:lnTo>
                <a:lnTo>
                  <a:pt x="3100" y="18494"/>
                </a:lnTo>
                <a:lnTo>
                  <a:pt x="2833" y="18228"/>
                </a:lnTo>
                <a:lnTo>
                  <a:pt x="3326" y="16859"/>
                </a:lnTo>
                <a:lnTo>
                  <a:pt x="3018" y="16430"/>
                </a:lnTo>
                <a:lnTo>
                  <a:pt x="2710" y="16021"/>
                </a:lnTo>
                <a:lnTo>
                  <a:pt x="1252" y="16042"/>
                </a:lnTo>
                <a:lnTo>
                  <a:pt x="1088" y="15735"/>
                </a:lnTo>
                <a:lnTo>
                  <a:pt x="924" y="15429"/>
                </a:lnTo>
                <a:lnTo>
                  <a:pt x="1807" y="14243"/>
                </a:lnTo>
                <a:lnTo>
                  <a:pt x="1643" y="13773"/>
                </a:lnTo>
                <a:lnTo>
                  <a:pt x="1560" y="13528"/>
                </a:lnTo>
                <a:lnTo>
                  <a:pt x="1499" y="13283"/>
                </a:lnTo>
                <a:lnTo>
                  <a:pt x="103" y="12833"/>
                </a:lnTo>
                <a:lnTo>
                  <a:pt x="0" y="12159"/>
                </a:lnTo>
                <a:lnTo>
                  <a:pt x="1191" y="11301"/>
                </a:lnTo>
                <a:lnTo>
                  <a:pt x="1170" y="10790"/>
                </a:lnTo>
                <a:lnTo>
                  <a:pt x="1191" y="10279"/>
                </a:lnTo>
                <a:lnTo>
                  <a:pt x="0" y="9421"/>
                </a:lnTo>
                <a:lnTo>
                  <a:pt x="41" y="9094"/>
                </a:lnTo>
                <a:lnTo>
                  <a:pt x="103" y="8746"/>
                </a:lnTo>
                <a:lnTo>
                  <a:pt x="1499" y="8317"/>
                </a:lnTo>
                <a:lnTo>
                  <a:pt x="1643" y="7806"/>
                </a:lnTo>
                <a:lnTo>
                  <a:pt x="1725" y="7581"/>
                </a:lnTo>
                <a:lnTo>
                  <a:pt x="1807" y="7336"/>
                </a:lnTo>
                <a:lnTo>
                  <a:pt x="924" y="6171"/>
                </a:lnTo>
                <a:lnTo>
                  <a:pt x="1088" y="5844"/>
                </a:lnTo>
                <a:lnTo>
                  <a:pt x="1252" y="5538"/>
                </a:lnTo>
                <a:lnTo>
                  <a:pt x="2710" y="5558"/>
                </a:lnTo>
                <a:lnTo>
                  <a:pt x="3018" y="5150"/>
                </a:lnTo>
                <a:lnTo>
                  <a:pt x="3162" y="4945"/>
                </a:lnTo>
                <a:lnTo>
                  <a:pt x="3326" y="4741"/>
                </a:lnTo>
                <a:lnTo>
                  <a:pt x="2833" y="3351"/>
                </a:lnTo>
                <a:lnTo>
                  <a:pt x="3100" y="3106"/>
                </a:lnTo>
                <a:lnTo>
                  <a:pt x="3347" y="2861"/>
                </a:lnTo>
                <a:lnTo>
                  <a:pt x="4722" y="3331"/>
                </a:lnTo>
                <a:lnTo>
                  <a:pt x="5133" y="3024"/>
                </a:lnTo>
                <a:lnTo>
                  <a:pt x="5544" y="2738"/>
                </a:lnTo>
                <a:lnTo>
                  <a:pt x="5523" y="1267"/>
                </a:lnTo>
                <a:lnTo>
                  <a:pt x="5831" y="1104"/>
                </a:lnTo>
                <a:lnTo>
                  <a:pt x="6160" y="940"/>
                </a:lnTo>
                <a:lnTo>
                  <a:pt x="7330" y="1819"/>
                </a:lnTo>
                <a:lnTo>
                  <a:pt x="7802" y="1655"/>
                </a:lnTo>
                <a:lnTo>
                  <a:pt x="8049" y="1574"/>
                </a:lnTo>
                <a:lnTo>
                  <a:pt x="8295" y="1512"/>
                </a:lnTo>
                <a:lnTo>
                  <a:pt x="8726" y="102"/>
                </a:lnTo>
                <a:lnTo>
                  <a:pt x="9424" y="0"/>
                </a:lnTo>
                <a:lnTo>
                  <a:pt x="10266" y="1206"/>
                </a:lnTo>
                <a:lnTo>
                  <a:pt x="10779" y="1185"/>
                </a:lnTo>
                <a:lnTo>
                  <a:pt x="11293" y="1206"/>
                </a:lnTo>
                <a:lnTo>
                  <a:pt x="12135" y="0"/>
                </a:lnTo>
                <a:lnTo>
                  <a:pt x="12484" y="41"/>
                </a:lnTo>
                <a:lnTo>
                  <a:pt x="12833" y="102"/>
                </a:lnTo>
                <a:lnTo>
                  <a:pt x="13264" y="1512"/>
                </a:lnTo>
                <a:lnTo>
                  <a:pt x="13757" y="1655"/>
                </a:lnTo>
                <a:lnTo>
                  <a:pt x="14003" y="1737"/>
                </a:lnTo>
                <a:lnTo>
                  <a:pt x="14229" y="1819"/>
                </a:lnTo>
                <a:lnTo>
                  <a:pt x="15420" y="940"/>
                </a:lnTo>
                <a:lnTo>
                  <a:pt x="15728" y="1104"/>
                </a:lnTo>
                <a:lnTo>
                  <a:pt x="16036" y="1267"/>
                </a:lnTo>
                <a:lnTo>
                  <a:pt x="16015" y="2738"/>
                </a:lnTo>
                <a:lnTo>
                  <a:pt x="16426" y="3024"/>
                </a:lnTo>
                <a:lnTo>
                  <a:pt x="16631" y="3167"/>
                </a:lnTo>
                <a:lnTo>
                  <a:pt x="16837" y="3331"/>
                </a:lnTo>
                <a:lnTo>
                  <a:pt x="18212" y="2861"/>
                </a:lnTo>
                <a:lnTo>
                  <a:pt x="18479" y="3106"/>
                </a:lnTo>
                <a:lnTo>
                  <a:pt x="18725" y="3351"/>
                </a:lnTo>
                <a:lnTo>
                  <a:pt x="18233" y="4741"/>
                </a:lnTo>
                <a:lnTo>
                  <a:pt x="18561" y="5150"/>
                </a:lnTo>
                <a:lnTo>
                  <a:pt x="18849" y="5558"/>
                </a:lnTo>
                <a:lnTo>
                  <a:pt x="20327" y="5538"/>
                </a:lnTo>
                <a:lnTo>
                  <a:pt x="20471" y="5844"/>
                </a:lnTo>
                <a:lnTo>
                  <a:pt x="20635" y="6171"/>
                </a:lnTo>
                <a:lnTo>
                  <a:pt x="19752" y="7336"/>
                </a:lnTo>
                <a:lnTo>
                  <a:pt x="19916" y="7806"/>
                </a:lnTo>
                <a:lnTo>
                  <a:pt x="19998" y="8072"/>
                </a:lnTo>
                <a:lnTo>
                  <a:pt x="20060" y="8317"/>
                </a:lnTo>
                <a:lnTo>
                  <a:pt x="21456" y="8746"/>
                </a:lnTo>
                <a:lnTo>
                  <a:pt x="21600" y="9421"/>
                </a:lnTo>
                <a:lnTo>
                  <a:pt x="20368" y="10279"/>
                </a:lnTo>
                <a:lnTo>
                  <a:pt x="20389" y="10790"/>
                </a:lnTo>
                <a:lnTo>
                  <a:pt x="20368" y="11301"/>
                </a:lnTo>
                <a:lnTo>
                  <a:pt x="21600" y="12159"/>
                </a:lnTo>
                <a:lnTo>
                  <a:pt x="21538" y="12486"/>
                </a:lnTo>
                <a:lnTo>
                  <a:pt x="21456" y="12833"/>
                </a:lnTo>
                <a:lnTo>
                  <a:pt x="20060" y="13283"/>
                </a:lnTo>
                <a:lnTo>
                  <a:pt x="19916" y="13773"/>
                </a:lnTo>
                <a:lnTo>
                  <a:pt x="19834" y="14019"/>
                </a:lnTo>
                <a:lnTo>
                  <a:pt x="19752" y="14243"/>
                </a:lnTo>
                <a:lnTo>
                  <a:pt x="20635" y="15429"/>
                </a:lnTo>
                <a:lnTo>
                  <a:pt x="20471" y="15735"/>
                </a:lnTo>
                <a:lnTo>
                  <a:pt x="20327" y="16042"/>
                </a:lnTo>
                <a:lnTo>
                  <a:pt x="18849" y="16021"/>
                </a:lnTo>
                <a:lnTo>
                  <a:pt x="18561" y="16430"/>
                </a:lnTo>
                <a:lnTo>
                  <a:pt x="18417" y="16634"/>
                </a:lnTo>
                <a:lnTo>
                  <a:pt x="18233" y="16859"/>
                </a:lnTo>
                <a:lnTo>
                  <a:pt x="18725" y="18228"/>
                </a:lnTo>
                <a:lnTo>
                  <a:pt x="18479" y="18494"/>
                </a:lnTo>
                <a:lnTo>
                  <a:pt x="18212" y="18739"/>
                </a:lnTo>
                <a:close/>
                <a:moveTo>
                  <a:pt x="18212" y="18739"/>
                </a:moveTo>
              </a:path>
            </a:pathLst>
          </a:custGeom>
          <a:solidFill>
            <a:srgbClr val="9E8623"/>
          </a:solidFill>
          <a:ln w="12700">
            <a:solidFill>
              <a:srgbClr val="FFFFFF"/>
            </a:solidFill>
            <a:miter lim="800000"/>
            <a:headEnd/>
            <a:tailEnd/>
          </a:ln>
          <a:effectLst>
            <a:outerShdw blurRad="76200" dist="38099" dir="5400000" algn="ctr" rotWithShape="0">
              <a:schemeClr val="bg2">
                <a:alpha val="64999"/>
              </a:schemeClr>
            </a:outerShdw>
          </a:effectLst>
        </p:spPr>
        <p:txBody>
          <a:bodyPr lIns="0" tIns="0" rIns="0" bIns="0"/>
          <a:lstStyle/>
          <a:p>
            <a:endParaRPr lang="zh-CN" altLang="en-US"/>
          </a:p>
        </p:txBody>
      </p:sp>
      <p:sp>
        <p:nvSpPr>
          <p:cNvPr id="4" name="Rectangle 3"/>
          <p:cNvSpPr>
            <a:spLocks/>
          </p:cNvSpPr>
          <p:nvPr/>
        </p:nvSpPr>
        <p:spPr bwMode="auto">
          <a:xfrm>
            <a:off x="2192338" y="1837415"/>
            <a:ext cx="800100" cy="4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1" bIns="0"/>
          <a:lstStyle/>
          <a:p>
            <a:pPr marL="39688" algn="ctr">
              <a:spcBef>
                <a:spcPts val="1200"/>
              </a:spcBef>
            </a:pPr>
            <a:r>
              <a:rPr lang="zh-CN" altLang="en-US" sz="2000" b="1" i="0">
                <a:solidFill>
                  <a:schemeClr val="tx2"/>
                </a:solidFill>
                <a:latin typeface="Verdana" pitchFamily="34" charset="0"/>
                <a:ea typeface="华文细黑" pitchFamily="2" charset="-122"/>
                <a:sym typeface="Verdana" pitchFamily="34" charset="0"/>
              </a:rPr>
              <a:t>论坛</a:t>
            </a:r>
          </a:p>
        </p:txBody>
      </p:sp>
      <p:sp>
        <p:nvSpPr>
          <p:cNvPr id="5" name="AutoShape 4"/>
          <p:cNvSpPr>
            <a:spLocks/>
          </p:cNvSpPr>
          <p:nvPr/>
        </p:nvSpPr>
        <p:spPr bwMode="auto">
          <a:xfrm rot="239999">
            <a:off x="268288" y="2620053"/>
            <a:ext cx="911225" cy="1033462"/>
          </a:xfrm>
          <a:custGeom>
            <a:avLst/>
            <a:gdLst/>
            <a:ahLst/>
            <a:cxnLst/>
            <a:rect l="0" t="0" r="r" b="b"/>
            <a:pathLst>
              <a:path w="21600" h="21600">
                <a:moveTo>
                  <a:pt x="3840" y="10790"/>
                </a:moveTo>
                <a:lnTo>
                  <a:pt x="3860" y="11137"/>
                </a:lnTo>
                <a:lnTo>
                  <a:pt x="3881" y="11505"/>
                </a:lnTo>
                <a:lnTo>
                  <a:pt x="3901" y="11689"/>
                </a:lnTo>
                <a:lnTo>
                  <a:pt x="3922" y="11852"/>
                </a:lnTo>
                <a:lnTo>
                  <a:pt x="3983" y="12200"/>
                </a:lnTo>
                <a:lnTo>
                  <a:pt x="4024" y="12363"/>
                </a:lnTo>
                <a:lnTo>
                  <a:pt x="4065" y="12527"/>
                </a:lnTo>
                <a:lnTo>
                  <a:pt x="4148" y="12854"/>
                </a:lnTo>
                <a:lnTo>
                  <a:pt x="4271" y="13201"/>
                </a:lnTo>
                <a:lnTo>
                  <a:pt x="4394" y="13508"/>
                </a:lnTo>
                <a:lnTo>
                  <a:pt x="4456" y="13651"/>
                </a:lnTo>
                <a:lnTo>
                  <a:pt x="4517" y="13814"/>
                </a:lnTo>
                <a:lnTo>
                  <a:pt x="4599" y="13957"/>
                </a:lnTo>
                <a:lnTo>
                  <a:pt x="4681" y="14100"/>
                </a:lnTo>
                <a:lnTo>
                  <a:pt x="4846" y="14386"/>
                </a:lnTo>
                <a:lnTo>
                  <a:pt x="5030" y="14672"/>
                </a:lnTo>
                <a:lnTo>
                  <a:pt x="5215" y="14959"/>
                </a:lnTo>
                <a:lnTo>
                  <a:pt x="5421" y="15224"/>
                </a:lnTo>
                <a:lnTo>
                  <a:pt x="5626" y="15469"/>
                </a:lnTo>
                <a:lnTo>
                  <a:pt x="5872" y="15694"/>
                </a:lnTo>
                <a:lnTo>
                  <a:pt x="6119" y="15939"/>
                </a:lnTo>
                <a:lnTo>
                  <a:pt x="6242" y="16042"/>
                </a:lnTo>
                <a:lnTo>
                  <a:pt x="6365" y="16144"/>
                </a:lnTo>
                <a:lnTo>
                  <a:pt x="6632" y="16348"/>
                </a:lnTo>
                <a:lnTo>
                  <a:pt x="6899" y="16532"/>
                </a:lnTo>
                <a:lnTo>
                  <a:pt x="7186" y="16736"/>
                </a:lnTo>
                <a:lnTo>
                  <a:pt x="7474" y="16900"/>
                </a:lnTo>
                <a:lnTo>
                  <a:pt x="7761" y="17063"/>
                </a:lnTo>
                <a:lnTo>
                  <a:pt x="8069" y="17186"/>
                </a:lnTo>
                <a:lnTo>
                  <a:pt x="8233" y="17268"/>
                </a:lnTo>
                <a:lnTo>
                  <a:pt x="8398" y="17309"/>
                </a:lnTo>
                <a:lnTo>
                  <a:pt x="8706" y="17431"/>
                </a:lnTo>
                <a:lnTo>
                  <a:pt x="8870" y="17472"/>
                </a:lnTo>
                <a:lnTo>
                  <a:pt x="9034" y="17513"/>
                </a:lnTo>
                <a:lnTo>
                  <a:pt x="9219" y="17554"/>
                </a:lnTo>
                <a:lnTo>
                  <a:pt x="9383" y="17595"/>
                </a:lnTo>
                <a:lnTo>
                  <a:pt x="9732" y="17656"/>
                </a:lnTo>
                <a:lnTo>
                  <a:pt x="10081" y="17697"/>
                </a:lnTo>
                <a:lnTo>
                  <a:pt x="10430" y="17717"/>
                </a:lnTo>
                <a:lnTo>
                  <a:pt x="10779" y="17738"/>
                </a:lnTo>
                <a:lnTo>
                  <a:pt x="11129" y="17717"/>
                </a:lnTo>
                <a:lnTo>
                  <a:pt x="11478" y="17697"/>
                </a:lnTo>
                <a:lnTo>
                  <a:pt x="11662" y="17676"/>
                </a:lnTo>
                <a:lnTo>
                  <a:pt x="11827" y="17656"/>
                </a:lnTo>
                <a:lnTo>
                  <a:pt x="12176" y="17595"/>
                </a:lnTo>
                <a:lnTo>
                  <a:pt x="12360" y="17554"/>
                </a:lnTo>
                <a:lnTo>
                  <a:pt x="12525" y="17513"/>
                </a:lnTo>
                <a:lnTo>
                  <a:pt x="12853" y="17431"/>
                </a:lnTo>
                <a:lnTo>
                  <a:pt x="13161" y="17309"/>
                </a:lnTo>
                <a:lnTo>
                  <a:pt x="13490" y="17186"/>
                </a:lnTo>
                <a:lnTo>
                  <a:pt x="13633" y="17125"/>
                </a:lnTo>
                <a:lnTo>
                  <a:pt x="13798" y="17063"/>
                </a:lnTo>
                <a:lnTo>
                  <a:pt x="13941" y="16982"/>
                </a:lnTo>
                <a:lnTo>
                  <a:pt x="14085" y="16900"/>
                </a:lnTo>
                <a:lnTo>
                  <a:pt x="14373" y="16736"/>
                </a:lnTo>
                <a:lnTo>
                  <a:pt x="14660" y="16532"/>
                </a:lnTo>
                <a:lnTo>
                  <a:pt x="14927" y="16348"/>
                </a:lnTo>
                <a:lnTo>
                  <a:pt x="15194" y="16144"/>
                </a:lnTo>
                <a:lnTo>
                  <a:pt x="15461" y="15939"/>
                </a:lnTo>
                <a:lnTo>
                  <a:pt x="15687" y="15694"/>
                </a:lnTo>
                <a:lnTo>
                  <a:pt x="15933" y="15469"/>
                </a:lnTo>
                <a:lnTo>
                  <a:pt x="16036" y="15347"/>
                </a:lnTo>
                <a:lnTo>
                  <a:pt x="16138" y="15224"/>
                </a:lnTo>
                <a:lnTo>
                  <a:pt x="16344" y="14959"/>
                </a:lnTo>
                <a:lnTo>
                  <a:pt x="16529" y="14672"/>
                </a:lnTo>
                <a:lnTo>
                  <a:pt x="16713" y="14386"/>
                </a:lnTo>
                <a:lnTo>
                  <a:pt x="16878" y="14100"/>
                </a:lnTo>
                <a:lnTo>
                  <a:pt x="17042" y="13814"/>
                </a:lnTo>
                <a:lnTo>
                  <a:pt x="17165" y="13508"/>
                </a:lnTo>
                <a:lnTo>
                  <a:pt x="17247" y="13344"/>
                </a:lnTo>
                <a:lnTo>
                  <a:pt x="17288" y="13201"/>
                </a:lnTo>
                <a:lnTo>
                  <a:pt x="17411" y="12854"/>
                </a:lnTo>
                <a:lnTo>
                  <a:pt x="17452" y="12690"/>
                </a:lnTo>
                <a:lnTo>
                  <a:pt x="17494" y="12527"/>
                </a:lnTo>
                <a:lnTo>
                  <a:pt x="17535" y="12363"/>
                </a:lnTo>
                <a:lnTo>
                  <a:pt x="17576" y="12200"/>
                </a:lnTo>
                <a:lnTo>
                  <a:pt x="17637" y="11852"/>
                </a:lnTo>
                <a:lnTo>
                  <a:pt x="17678" y="11505"/>
                </a:lnTo>
                <a:lnTo>
                  <a:pt x="17699" y="11137"/>
                </a:lnTo>
                <a:lnTo>
                  <a:pt x="17719" y="10790"/>
                </a:lnTo>
                <a:lnTo>
                  <a:pt x="17699" y="10442"/>
                </a:lnTo>
                <a:lnTo>
                  <a:pt x="17678" y="10095"/>
                </a:lnTo>
                <a:lnTo>
                  <a:pt x="17658" y="9911"/>
                </a:lnTo>
                <a:lnTo>
                  <a:pt x="17637" y="9748"/>
                </a:lnTo>
                <a:lnTo>
                  <a:pt x="17576" y="9380"/>
                </a:lnTo>
                <a:lnTo>
                  <a:pt x="17535" y="9216"/>
                </a:lnTo>
                <a:lnTo>
                  <a:pt x="17494" y="9053"/>
                </a:lnTo>
                <a:lnTo>
                  <a:pt x="17411" y="8726"/>
                </a:lnTo>
                <a:lnTo>
                  <a:pt x="17288" y="8419"/>
                </a:lnTo>
                <a:lnTo>
                  <a:pt x="17165" y="8092"/>
                </a:lnTo>
                <a:lnTo>
                  <a:pt x="17103" y="7949"/>
                </a:lnTo>
                <a:lnTo>
                  <a:pt x="17042" y="7765"/>
                </a:lnTo>
                <a:lnTo>
                  <a:pt x="16960" y="7622"/>
                </a:lnTo>
                <a:lnTo>
                  <a:pt x="16878" y="7479"/>
                </a:lnTo>
                <a:lnTo>
                  <a:pt x="16713" y="7193"/>
                </a:lnTo>
                <a:lnTo>
                  <a:pt x="16529" y="6907"/>
                </a:lnTo>
                <a:lnTo>
                  <a:pt x="16344" y="6641"/>
                </a:lnTo>
                <a:lnTo>
                  <a:pt x="16138" y="6376"/>
                </a:lnTo>
                <a:lnTo>
                  <a:pt x="15933" y="6131"/>
                </a:lnTo>
                <a:lnTo>
                  <a:pt x="15687" y="5885"/>
                </a:lnTo>
                <a:lnTo>
                  <a:pt x="15461" y="5640"/>
                </a:lnTo>
                <a:lnTo>
                  <a:pt x="15338" y="5538"/>
                </a:lnTo>
                <a:lnTo>
                  <a:pt x="15194" y="5436"/>
                </a:lnTo>
                <a:lnTo>
                  <a:pt x="14927" y="5231"/>
                </a:lnTo>
                <a:lnTo>
                  <a:pt x="14660" y="5047"/>
                </a:lnTo>
                <a:lnTo>
                  <a:pt x="14373" y="4864"/>
                </a:lnTo>
                <a:lnTo>
                  <a:pt x="14085" y="4700"/>
                </a:lnTo>
                <a:lnTo>
                  <a:pt x="13798" y="4537"/>
                </a:lnTo>
                <a:lnTo>
                  <a:pt x="13490" y="4414"/>
                </a:lnTo>
                <a:lnTo>
                  <a:pt x="13325" y="4332"/>
                </a:lnTo>
                <a:lnTo>
                  <a:pt x="13161" y="4271"/>
                </a:lnTo>
                <a:lnTo>
                  <a:pt x="12853" y="4148"/>
                </a:lnTo>
                <a:lnTo>
                  <a:pt x="12689" y="4107"/>
                </a:lnTo>
                <a:lnTo>
                  <a:pt x="12525" y="4067"/>
                </a:lnTo>
                <a:lnTo>
                  <a:pt x="12360" y="4026"/>
                </a:lnTo>
                <a:lnTo>
                  <a:pt x="12176" y="3985"/>
                </a:lnTo>
                <a:lnTo>
                  <a:pt x="11827" y="3924"/>
                </a:lnTo>
                <a:lnTo>
                  <a:pt x="11478" y="3883"/>
                </a:lnTo>
                <a:lnTo>
                  <a:pt x="11129" y="3862"/>
                </a:lnTo>
                <a:lnTo>
                  <a:pt x="10779" y="3842"/>
                </a:lnTo>
                <a:lnTo>
                  <a:pt x="10430" y="3862"/>
                </a:lnTo>
                <a:lnTo>
                  <a:pt x="10081" y="3883"/>
                </a:lnTo>
                <a:lnTo>
                  <a:pt x="9897" y="3903"/>
                </a:lnTo>
                <a:lnTo>
                  <a:pt x="9732" y="3924"/>
                </a:lnTo>
                <a:lnTo>
                  <a:pt x="9383" y="3985"/>
                </a:lnTo>
                <a:lnTo>
                  <a:pt x="9219" y="4026"/>
                </a:lnTo>
                <a:lnTo>
                  <a:pt x="9034" y="4067"/>
                </a:lnTo>
                <a:lnTo>
                  <a:pt x="8706" y="4148"/>
                </a:lnTo>
                <a:lnTo>
                  <a:pt x="8398" y="4271"/>
                </a:lnTo>
                <a:lnTo>
                  <a:pt x="8069" y="4414"/>
                </a:lnTo>
                <a:lnTo>
                  <a:pt x="7925" y="4475"/>
                </a:lnTo>
                <a:lnTo>
                  <a:pt x="7761" y="4537"/>
                </a:lnTo>
                <a:lnTo>
                  <a:pt x="7617" y="4618"/>
                </a:lnTo>
                <a:lnTo>
                  <a:pt x="7474" y="4700"/>
                </a:lnTo>
                <a:lnTo>
                  <a:pt x="7186" y="4864"/>
                </a:lnTo>
                <a:lnTo>
                  <a:pt x="6899" y="5047"/>
                </a:lnTo>
                <a:lnTo>
                  <a:pt x="6632" y="5231"/>
                </a:lnTo>
                <a:lnTo>
                  <a:pt x="6365" y="5436"/>
                </a:lnTo>
                <a:lnTo>
                  <a:pt x="6119" y="5640"/>
                </a:lnTo>
                <a:lnTo>
                  <a:pt x="5872" y="5885"/>
                </a:lnTo>
                <a:lnTo>
                  <a:pt x="5626" y="6131"/>
                </a:lnTo>
                <a:lnTo>
                  <a:pt x="5523" y="6253"/>
                </a:lnTo>
                <a:lnTo>
                  <a:pt x="5421" y="6376"/>
                </a:lnTo>
                <a:lnTo>
                  <a:pt x="5215" y="6641"/>
                </a:lnTo>
                <a:lnTo>
                  <a:pt x="5030" y="6907"/>
                </a:lnTo>
                <a:lnTo>
                  <a:pt x="4846" y="7193"/>
                </a:lnTo>
                <a:lnTo>
                  <a:pt x="4681" y="7479"/>
                </a:lnTo>
                <a:lnTo>
                  <a:pt x="4517" y="7765"/>
                </a:lnTo>
                <a:lnTo>
                  <a:pt x="4394" y="8092"/>
                </a:lnTo>
                <a:lnTo>
                  <a:pt x="4332" y="8256"/>
                </a:lnTo>
                <a:lnTo>
                  <a:pt x="4271" y="8419"/>
                </a:lnTo>
                <a:lnTo>
                  <a:pt x="4148" y="8726"/>
                </a:lnTo>
                <a:lnTo>
                  <a:pt x="4106" y="8889"/>
                </a:lnTo>
                <a:lnTo>
                  <a:pt x="4065" y="9053"/>
                </a:lnTo>
                <a:lnTo>
                  <a:pt x="4024" y="9216"/>
                </a:lnTo>
                <a:lnTo>
                  <a:pt x="3983" y="9380"/>
                </a:lnTo>
                <a:lnTo>
                  <a:pt x="3922" y="9748"/>
                </a:lnTo>
                <a:lnTo>
                  <a:pt x="3881" y="10095"/>
                </a:lnTo>
                <a:lnTo>
                  <a:pt x="3860" y="10442"/>
                </a:lnTo>
                <a:lnTo>
                  <a:pt x="3840" y="10790"/>
                </a:lnTo>
                <a:close/>
                <a:moveTo>
                  <a:pt x="18212" y="18739"/>
                </a:moveTo>
                <a:lnTo>
                  <a:pt x="16837" y="18249"/>
                </a:lnTo>
                <a:lnTo>
                  <a:pt x="16426" y="18576"/>
                </a:lnTo>
                <a:lnTo>
                  <a:pt x="16015" y="18862"/>
                </a:lnTo>
                <a:lnTo>
                  <a:pt x="16036" y="20353"/>
                </a:lnTo>
                <a:lnTo>
                  <a:pt x="15728" y="20497"/>
                </a:lnTo>
                <a:lnTo>
                  <a:pt x="15420" y="20660"/>
                </a:lnTo>
                <a:lnTo>
                  <a:pt x="14229" y="19761"/>
                </a:lnTo>
                <a:lnTo>
                  <a:pt x="13757" y="19924"/>
                </a:lnTo>
                <a:lnTo>
                  <a:pt x="13510" y="20006"/>
                </a:lnTo>
                <a:lnTo>
                  <a:pt x="13264" y="20067"/>
                </a:lnTo>
                <a:lnTo>
                  <a:pt x="12833" y="21477"/>
                </a:lnTo>
                <a:lnTo>
                  <a:pt x="12135" y="21600"/>
                </a:lnTo>
                <a:lnTo>
                  <a:pt x="11293" y="20394"/>
                </a:lnTo>
                <a:lnTo>
                  <a:pt x="10779" y="20415"/>
                </a:lnTo>
                <a:lnTo>
                  <a:pt x="10266" y="20394"/>
                </a:lnTo>
                <a:lnTo>
                  <a:pt x="9424" y="21600"/>
                </a:lnTo>
                <a:lnTo>
                  <a:pt x="9075" y="21539"/>
                </a:lnTo>
                <a:lnTo>
                  <a:pt x="8726" y="21477"/>
                </a:lnTo>
                <a:lnTo>
                  <a:pt x="8295" y="20067"/>
                </a:lnTo>
                <a:lnTo>
                  <a:pt x="7802" y="19924"/>
                </a:lnTo>
                <a:lnTo>
                  <a:pt x="7576" y="19843"/>
                </a:lnTo>
                <a:lnTo>
                  <a:pt x="7330" y="19761"/>
                </a:lnTo>
                <a:lnTo>
                  <a:pt x="6160" y="20660"/>
                </a:lnTo>
                <a:lnTo>
                  <a:pt x="5831" y="20497"/>
                </a:lnTo>
                <a:lnTo>
                  <a:pt x="5523" y="20353"/>
                </a:lnTo>
                <a:lnTo>
                  <a:pt x="5544" y="18862"/>
                </a:lnTo>
                <a:lnTo>
                  <a:pt x="5133" y="18576"/>
                </a:lnTo>
                <a:lnTo>
                  <a:pt x="4928" y="18433"/>
                </a:lnTo>
                <a:lnTo>
                  <a:pt x="4722" y="18249"/>
                </a:lnTo>
                <a:lnTo>
                  <a:pt x="3347" y="18739"/>
                </a:lnTo>
                <a:lnTo>
                  <a:pt x="3100" y="18494"/>
                </a:lnTo>
                <a:lnTo>
                  <a:pt x="2833" y="18228"/>
                </a:lnTo>
                <a:lnTo>
                  <a:pt x="3326" y="16859"/>
                </a:lnTo>
                <a:lnTo>
                  <a:pt x="3018" y="16430"/>
                </a:lnTo>
                <a:lnTo>
                  <a:pt x="2710" y="16021"/>
                </a:lnTo>
                <a:lnTo>
                  <a:pt x="1252" y="16042"/>
                </a:lnTo>
                <a:lnTo>
                  <a:pt x="1088" y="15735"/>
                </a:lnTo>
                <a:lnTo>
                  <a:pt x="924" y="15429"/>
                </a:lnTo>
                <a:lnTo>
                  <a:pt x="1807" y="14243"/>
                </a:lnTo>
                <a:lnTo>
                  <a:pt x="1643" y="13773"/>
                </a:lnTo>
                <a:lnTo>
                  <a:pt x="1560" y="13528"/>
                </a:lnTo>
                <a:lnTo>
                  <a:pt x="1499" y="13283"/>
                </a:lnTo>
                <a:lnTo>
                  <a:pt x="103" y="12833"/>
                </a:lnTo>
                <a:lnTo>
                  <a:pt x="0" y="12159"/>
                </a:lnTo>
                <a:lnTo>
                  <a:pt x="1191" y="11301"/>
                </a:lnTo>
                <a:lnTo>
                  <a:pt x="1170" y="10790"/>
                </a:lnTo>
                <a:lnTo>
                  <a:pt x="1191" y="10279"/>
                </a:lnTo>
                <a:lnTo>
                  <a:pt x="0" y="9421"/>
                </a:lnTo>
                <a:lnTo>
                  <a:pt x="41" y="9094"/>
                </a:lnTo>
                <a:lnTo>
                  <a:pt x="103" y="8746"/>
                </a:lnTo>
                <a:lnTo>
                  <a:pt x="1499" y="8317"/>
                </a:lnTo>
                <a:lnTo>
                  <a:pt x="1643" y="7806"/>
                </a:lnTo>
                <a:lnTo>
                  <a:pt x="1725" y="7581"/>
                </a:lnTo>
                <a:lnTo>
                  <a:pt x="1807" y="7336"/>
                </a:lnTo>
                <a:lnTo>
                  <a:pt x="924" y="6171"/>
                </a:lnTo>
                <a:lnTo>
                  <a:pt x="1088" y="5844"/>
                </a:lnTo>
                <a:lnTo>
                  <a:pt x="1252" y="5538"/>
                </a:lnTo>
                <a:lnTo>
                  <a:pt x="2710" y="5558"/>
                </a:lnTo>
                <a:lnTo>
                  <a:pt x="3018" y="5150"/>
                </a:lnTo>
                <a:lnTo>
                  <a:pt x="3162" y="4945"/>
                </a:lnTo>
                <a:lnTo>
                  <a:pt x="3326" y="4741"/>
                </a:lnTo>
                <a:lnTo>
                  <a:pt x="2833" y="3351"/>
                </a:lnTo>
                <a:lnTo>
                  <a:pt x="3100" y="3106"/>
                </a:lnTo>
                <a:lnTo>
                  <a:pt x="3347" y="2861"/>
                </a:lnTo>
                <a:lnTo>
                  <a:pt x="4722" y="3331"/>
                </a:lnTo>
                <a:lnTo>
                  <a:pt x="5133" y="3024"/>
                </a:lnTo>
                <a:lnTo>
                  <a:pt x="5544" y="2738"/>
                </a:lnTo>
                <a:lnTo>
                  <a:pt x="5523" y="1267"/>
                </a:lnTo>
                <a:lnTo>
                  <a:pt x="5831" y="1104"/>
                </a:lnTo>
                <a:lnTo>
                  <a:pt x="6160" y="940"/>
                </a:lnTo>
                <a:lnTo>
                  <a:pt x="7330" y="1819"/>
                </a:lnTo>
                <a:lnTo>
                  <a:pt x="7802" y="1655"/>
                </a:lnTo>
                <a:lnTo>
                  <a:pt x="8049" y="1574"/>
                </a:lnTo>
                <a:lnTo>
                  <a:pt x="8295" y="1512"/>
                </a:lnTo>
                <a:lnTo>
                  <a:pt x="8726" y="102"/>
                </a:lnTo>
                <a:lnTo>
                  <a:pt x="9424" y="0"/>
                </a:lnTo>
                <a:lnTo>
                  <a:pt x="10266" y="1206"/>
                </a:lnTo>
                <a:lnTo>
                  <a:pt x="10779" y="1185"/>
                </a:lnTo>
                <a:lnTo>
                  <a:pt x="11293" y="1206"/>
                </a:lnTo>
                <a:lnTo>
                  <a:pt x="12135" y="0"/>
                </a:lnTo>
                <a:lnTo>
                  <a:pt x="12484" y="41"/>
                </a:lnTo>
                <a:lnTo>
                  <a:pt x="12833" y="102"/>
                </a:lnTo>
                <a:lnTo>
                  <a:pt x="13264" y="1512"/>
                </a:lnTo>
                <a:lnTo>
                  <a:pt x="13757" y="1655"/>
                </a:lnTo>
                <a:lnTo>
                  <a:pt x="14003" y="1737"/>
                </a:lnTo>
                <a:lnTo>
                  <a:pt x="14229" y="1819"/>
                </a:lnTo>
                <a:lnTo>
                  <a:pt x="15420" y="940"/>
                </a:lnTo>
                <a:lnTo>
                  <a:pt x="15728" y="1104"/>
                </a:lnTo>
                <a:lnTo>
                  <a:pt x="16036" y="1267"/>
                </a:lnTo>
                <a:lnTo>
                  <a:pt x="16015" y="2738"/>
                </a:lnTo>
                <a:lnTo>
                  <a:pt x="16426" y="3024"/>
                </a:lnTo>
                <a:lnTo>
                  <a:pt x="16631" y="3167"/>
                </a:lnTo>
                <a:lnTo>
                  <a:pt x="16837" y="3331"/>
                </a:lnTo>
                <a:lnTo>
                  <a:pt x="18212" y="2861"/>
                </a:lnTo>
                <a:lnTo>
                  <a:pt x="18479" y="3106"/>
                </a:lnTo>
                <a:lnTo>
                  <a:pt x="18725" y="3351"/>
                </a:lnTo>
                <a:lnTo>
                  <a:pt x="18233" y="4741"/>
                </a:lnTo>
                <a:lnTo>
                  <a:pt x="18561" y="5150"/>
                </a:lnTo>
                <a:lnTo>
                  <a:pt x="18849" y="5558"/>
                </a:lnTo>
                <a:lnTo>
                  <a:pt x="20327" y="5538"/>
                </a:lnTo>
                <a:lnTo>
                  <a:pt x="20471" y="5844"/>
                </a:lnTo>
                <a:lnTo>
                  <a:pt x="20635" y="6171"/>
                </a:lnTo>
                <a:lnTo>
                  <a:pt x="19752" y="7336"/>
                </a:lnTo>
                <a:lnTo>
                  <a:pt x="19916" y="7806"/>
                </a:lnTo>
                <a:lnTo>
                  <a:pt x="19998" y="8072"/>
                </a:lnTo>
                <a:lnTo>
                  <a:pt x="20060" y="8317"/>
                </a:lnTo>
                <a:lnTo>
                  <a:pt x="21456" y="8746"/>
                </a:lnTo>
                <a:lnTo>
                  <a:pt x="21600" y="9421"/>
                </a:lnTo>
                <a:lnTo>
                  <a:pt x="20368" y="10279"/>
                </a:lnTo>
                <a:lnTo>
                  <a:pt x="20389" y="10790"/>
                </a:lnTo>
                <a:lnTo>
                  <a:pt x="20368" y="11301"/>
                </a:lnTo>
                <a:lnTo>
                  <a:pt x="21600" y="12159"/>
                </a:lnTo>
                <a:lnTo>
                  <a:pt x="21538" y="12486"/>
                </a:lnTo>
                <a:lnTo>
                  <a:pt x="21456" y="12833"/>
                </a:lnTo>
                <a:lnTo>
                  <a:pt x="20060" y="13283"/>
                </a:lnTo>
                <a:lnTo>
                  <a:pt x="19916" y="13773"/>
                </a:lnTo>
                <a:lnTo>
                  <a:pt x="19834" y="14019"/>
                </a:lnTo>
                <a:lnTo>
                  <a:pt x="19752" y="14243"/>
                </a:lnTo>
                <a:lnTo>
                  <a:pt x="20635" y="15429"/>
                </a:lnTo>
                <a:lnTo>
                  <a:pt x="20471" y="15735"/>
                </a:lnTo>
                <a:lnTo>
                  <a:pt x="20327" y="16042"/>
                </a:lnTo>
                <a:lnTo>
                  <a:pt x="18849" y="16021"/>
                </a:lnTo>
                <a:lnTo>
                  <a:pt x="18561" y="16430"/>
                </a:lnTo>
                <a:lnTo>
                  <a:pt x="18417" y="16634"/>
                </a:lnTo>
                <a:lnTo>
                  <a:pt x="18233" y="16859"/>
                </a:lnTo>
                <a:lnTo>
                  <a:pt x="18725" y="18228"/>
                </a:lnTo>
                <a:lnTo>
                  <a:pt x="18479" y="18494"/>
                </a:lnTo>
                <a:lnTo>
                  <a:pt x="18212" y="18739"/>
                </a:lnTo>
                <a:close/>
                <a:moveTo>
                  <a:pt x="18212" y="18739"/>
                </a:moveTo>
              </a:path>
            </a:pathLst>
          </a:custGeom>
          <a:solidFill>
            <a:srgbClr val="9E8623"/>
          </a:solidFill>
          <a:ln w="12700">
            <a:solidFill>
              <a:srgbClr val="FFFFFF"/>
            </a:solidFill>
            <a:miter lim="800000"/>
            <a:headEnd/>
            <a:tailEnd/>
          </a:ln>
          <a:effectLst>
            <a:outerShdw blurRad="76200" dist="38099" dir="5400000" algn="ctr" rotWithShape="0">
              <a:schemeClr val="bg2">
                <a:alpha val="64999"/>
              </a:schemeClr>
            </a:outerShdw>
          </a:effectLst>
        </p:spPr>
        <p:txBody>
          <a:bodyPr lIns="0" tIns="0" rIns="0" bIns="0"/>
          <a:lstStyle/>
          <a:p>
            <a:endParaRPr lang="zh-CN" altLang="en-US"/>
          </a:p>
        </p:txBody>
      </p:sp>
      <p:sp>
        <p:nvSpPr>
          <p:cNvPr id="6" name="Rectangle 5"/>
          <p:cNvSpPr>
            <a:spLocks/>
          </p:cNvSpPr>
          <p:nvPr/>
        </p:nvSpPr>
        <p:spPr bwMode="auto">
          <a:xfrm>
            <a:off x="430213" y="2964540"/>
            <a:ext cx="560387"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1" bIns="0"/>
          <a:lstStyle/>
          <a:p>
            <a:pPr marL="39688" algn="ctr">
              <a:spcBef>
                <a:spcPts val="850"/>
              </a:spcBef>
            </a:pPr>
            <a:r>
              <a:rPr lang="zh-CN" altLang="en-US" sz="1400" b="1" i="0">
                <a:solidFill>
                  <a:schemeClr val="tx2"/>
                </a:solidFill>
                <a:latin typeface="Verdana" pitchFamily="34" charset="0"/>
                <a:ea typeface="华文细黑" pitchFamily="2" charset="-122"/>
                <a:sym typeface="Verdana" pitchFamily="34" charset="0"/>
              </a:rPr>
              <a:t>新闻</a:t>
            </a:r>
          </a:p>
        </p:txBody>
      </p:sp>
      <p:sp>
        <p:nvSpPr>
          <p:cNvPr id="7" name="AutoShape 6"/>
          <p:cNvSpPr>
            <a:spLocks/>
          </p:cNvSpPr>
          <p:nvPr/>
        </p:nvSpPr>
        <p:spPr bwMode="auto">
          <a:xfrm rot="960000">
            <a:off x="268288" y="3653515"/>
            <a:ext cx="950912" cy="1079500"/>
          </a:xfrm>
          <a:custGeom>
            <a:avLst/>
            <a:gdLst/>
            <a:ahLst/>
            <a:cxnLst/>
            <a:rect l="0" t="0" r="r" b="b"/>
            <a:pathLst>
              <a:path w="21600" h="21600">
                <a:moveTo>
                  <a:pt x="3840" y="10790"/>
                </a:moveTo>
                <a:lnTo>
                  <a:pt x="3860" y="11137"/>
                </a:lnTo>
                <a:lnTo>
                  <a:pt x="3881" y="11505"/>
                </a:lnTo>
                <a:lnTo>
                  <a:pt x="3901" y="11689"/>
                </a:lnTo>
                <a:lnTo>
                  <a:pt x="3922" y="11852"/>
                </a:lnTo>
                <a:lnTo>
                  <a:pt x="3983" y="12200"/>
                </a:lnTo>
                <a:lnTo>
                  <a:pt x="4024" y="12363"/>
                </a:lnTo>
                <a:lnTo>
                  <a:pt x="4065" y="12527"/>
                </a:lnTo>
                <a:lnTo>
                  <a:pt x="4148" y="12854"/>
                </a:lnTo>
                <a:lnTo>
                  <a:pt x="4271" y="13201"/>
                </a:lnTo>
                <a:lnTo>
                  <a:pt x="4394" y="13508"/>
                </a:lnTo>
                <a:lnTo>
                  <a:pt x="4456" y="13651"/>
                </a:lnTo>
                <a:lnTo>
                  <a:pt x="4517" y="13814"/>
                </a:lnTo>
                <a:lnTo>
                  <a:pt x="4599" y="13957"/>
                </a:lnTo>
                <a:lnTo>
                  <a:pt x="4681" y="14100"/>
                </a:lnTo>
                <a:lnTo>
                  <a:pt x="4846" y="14386"/>
                </a:lnTo>
                <a:lnTo>
                  <a:pt x="5030" y="14672"/>
                </a:lnTo>
                <a:lnTo>
                  <a:pt x="5215" y="14959"/>
                </a:lnTo>
                <a:lnTo>
                  <a:pt x="5421" y="15224"/>
                </a:lnTo>
                <a:lnTo>
                  <a:pt x="5626" y="15469"/>
                </a:lnTo>
                <a:lnTo>
                  <a:pt x="5872" y="15694"/>
                </a:lnTo>
                <a:lnTo>
                  <a:pt x="6119" y="15939"/>
                </a:lnTo>
                <a:lnTo>
                  <a:pt x="6242" y="16042"/>
                </a:lnTo>
                <a:lnTo>
                  <a:pt x="6365" y="16144"/>
                </a:lnTo>
                <a:lnTo>
                  <a:pt x="6632" y="16348"/>
                </a:lnTo>
                <a:lnTo>
                  <a:pt x="6899" y="16532"/>
                </a:lnTo>
                <a:lnTo>
                  <a:pt x="7186" y="16736"/>
                </a:lnTo>
                <a:lnTo>
                  <a:pt x="7474" y="16900"/>
                </a:lnTo>
                <a:lnTo>
                  <a:pt x="7761" y="17063"/>
                </a:lnTo>
                <a:lnTo>
                  <a:pt x="8069" y="17186"/>
                </a:lnTo>
                <a:lnTo>
                  <a:pt x="8233" y="17268"/>
                </a:lnTo>
                <a:lnTo>
                  <a:pt x="8398" y="17309"/>
                </a:lnTo>
                <a:lnTo>
                  <a:pt x="8706" y="17431"/>
                </a:lnTo>
                <a:lnTo>
                  <a:pt x="8870" y="17472"/>
                </a:lnTo>
                <a:lnTo>
                  <a:pt x="9034" y="17513"/>
                </a:lnTo>
                <a:lnTo>
                  <a:pt x="9219" y="17554"/>
                </a:lnTo>
                <a:lnTo>
                  <a:pt x="9383" y="17595"/>
                </a:lnTo>
                <a:lnTo>
                  <a:pt x="9732" y="17656"/>
                </a:lnTo>
                <a:lnTo>
                  <a:pt x="10081" y="17697"/>
                </a:lnTo>
                <a:lnTo>
                  <a:pt x="10430" y="17717"/>
                </a:lnTo>
                <a:lnTo>
                  <a:pt x="10779" y="17738"/>
                </a:lnTo>
                <a:lnTo>
                  <a:pt x="11129" y="17717"/>
                </a:lnTo>
                <a:lnTo>
                  <a:pt x="11478" y="17697"/>
                </a:lnTo>
                <a:lnTo>
                  <a:pt x="11662" y="17676"/>
                </a:lnTo>
                <a:lnTo>
                  <a:pt x="11827" y="17656"/>
                </a:lnTo>
                <a:lnTo>
                  <a:pt x="12176" y="17595"/>
                </a:lnTo>
                <a:lnTo>
                  <a:pt x="12360" y="17554"/>
                </a:lnTo>
                <a:lnTo>
                  <a:pt x="12525" y="17513"/>
                </a:lnTo>
                <a:lnTo>
                  <a:pt x="12853" y="17431"/>
                </a:lnTo>
                <a:lnTo>
                  <a:pt x="13161" y="17309"/>
                </a:lnTo>
                <a:lnTo>
                  <a:pt x="13490" y="17186"/>
                </a:lnTo>
                <a:lnTo>
                  <a:pt x="13633" y="17125"/>
                </a:lnTo>
                <a:lnTo>
                  <a:pt x="13798" y="17063"/>
                </a:lnTo>
                <a:lnTo>
                  <a:pt x="13941" y="16982"/>
                </a:lnTo>
                <a:lnTo>
                  <a:pt x="14085" y="16900"/>
                </a:lnTo>
                <a:lnTo>
                  <a:pt x="14373" y="16736"/>
                </a:lnTo>
                <a:lnTo>
                  <a:pt x="14660" y="16532"/>
                </a:lnTo>
                <a:lnTo>
                  <a:pt x="14927" y="16348"/>
                </a:lnTo>
                <a:lnTo>
                  <a:pt x="15194" y="16144"/>
                </a:lnTo>
                <a:lnTo>
                  <a:pt x="15461" y="15939"/>
                </a:lnTo>
                <a:lnTo>
                  <a:pt x="15687" y="15694"/>
                </a:lnTo>
                <a:lnTo>
                  <a:pt x="15933" y="15469"/>
                </a:lnTo>
                <a:lnTo>
                  <a:pt x="16036" y="15347"/>
                </a:lnTo>
                <a:lnTo>
                  <a:pt x="16138" y="15224"/>
                </a:lnTo>
                <a:lnTo>
                  <a:pt x="16344" y="14959"/>
                </a:lnTo>
                <a:lnTo>
                  <a:pt x="16529" y="14672"/>
                </a:lnTo>
                <a:lnTo>
                  <a:pt x="16713" y="14386"/>
                </a:lnTo>
                <a:lnTo>
                  <a:pt x="16878" y="14100"/>
                </a:lnTo>
                <a:lnTo>
                  <a:pt x="17042" y="13814"/>
                </a:lnTo>
                <a:lnTo>
                  <a:pt x="17165" y="13508"/>
                </a:lnTo>
                <a:lnTo>
                  <a:pt x="17247" y="13344"/>
                </a:lnTo>
                <a:lnTo>
                  <a:pt x="17288" y="13201"/>
                </a:lnTo>
                <a:lnTo>
                  <a:pt x="17411" y="12854"/>
                </a:lnTo>
                <a:lnTo>
                  <a:pt x="17452" y="12690"/>
                </a:lnTo>
                <a:lnTo>
                  <a:pt x="17494" y="12527"/>
                </a:lnTo>
                <a:lnTo>
                  <a:pt x="17535" y="12363"/>
                </a:lnTo>
                <a:lnTo>
                  <a:pt x="17576" y="12200"/>
                </a:lnTo>
                <a:lnTo>
                  <a:pt x="17637" y="11852"/>
                </a:lnTo>
                <a:lnTo>
                  <a:pt x="17678" y="11505"/>
                </a:lnTo>
                <a:lnTo>
                  <a:pt x="17699" y="11137"/>
                </a:lnTo>
                <a:lnTo>
                  <a:pt x="17719" y="10790"/>
                </a:lnTo>
                <a:lnTo>
                  <a:pt x="17699" y="10442"/>
                </a:lnTo>
                <a:lnTo>
                  <a:pt x="17678" y="10095"/>
                </a:lnTo>
                <a:lnTo>
                  <a:pt x="17658" y="9911"/>
                </a:lnTo>
                <a:lnTo>
                  <a:pt x="17637" y="9748"/>
                </a:lnTo>
                <a:lnTo>
                  <a:pt x="17576" y="9380"/>
                </a:lnTo>
                <a:lnTo>
                  <a:pt x="17535" y="9216"/>
                </a:lnTo>
                <a:lnTo>
                  <a:pt x="17494" y="9053"/>
                </a:lnTo>
                <a:lnTo>
                  <a:pt x="17411" y="8726"/>
                </a:lnTo>
                <a:lnTo>
                  <a:pt x="17288" y="8419"/>
                </a:lnTo>
                <a:lnTo>
                  <a:pt x="17165" y="8092"/>
                </a:lnTo>
                <a:lnTo>
                  <a:pt x="17103" y="7949"/>
                </a:lnTo>
                <a:lnTo>
                  <a:pt x="17042" y="7765"/>
                </a:lnTo>
                <a:lnTo>
                  <a:pt x="16960" y="7622"/>
                </a:lnTo>
                <a:lnTo>
                  <a:pt x="16878" y="7479"/>
                </a:lnTo>
                <a:lnTo>
                  <a:pt x="16713" y="7193"/>
                </a:lnTo>
                <a:lnTo>
                  <a:pt x="16529" y="6907"/>
                </a:lnTo>
                <a:lnTo>
                  <a:pt x="16344" y="6641"/>
                </a:lnTo>
                <a:lnTo>
                  <a:pt x="16138" y="6376"/>
                </a:lnTo>
                <a:lnTo>
                  <a:pt x="15933" y="6131"/>
                </a:lnTo>
                <a:lnTo>
                  <a:pt x="15687" y="5885"/>
                </a:lnTo>
                <a:lnTo>
                  <a:pt x="15461" y="5640"/>
                </a:lnTo>
                <a:lnTo>
                  <a:pt x="15338" y="5538"/>
                </a:lnTo>
                <a:lnTo>
                  <a:pt x="15194" y="5436"/>
                </a:lnTo>
                <a:lnTo>
                  <a:pt x="14927" y="5231"/>
                </a:lnTo>
                <a:lnTo>
                  <a:pt x="14660" y="5047"/>
                </a:lnTo>
                <a:lnTo>
                  <a:pt x="14373" y="4864"/>
                </a:lnTo>
                <a:lnTo>
                  <a:pt x="14085" y="4700"/>
                </a:lnTo>
                <a:lnTo>
                  <a:pt x="13798" y="4537"/>
                </a:lnTo>
                <a:lnTo>
                  <a:pt x="13490" y="4414"/>
                </a:lnTo>
                <a:lnTo>
                  <a:pt x="13325" y="4332"/>
                </a:lnTo>
                <a:lnTo>
                  <a:pt x="13161" y="4271"/>
                </a:lnTo>
                <a:lnTo>
                  <a:pt x="12853" y="4148"/>
                </a:lnTo>
                <a:lnTo>
                  <a:pt x="12689" y="4107"/>
                </a:lnTo>
                <a:lnTo>
                  <a:pt x="12525" y="4067"/>
                </a:lnTo>
                <a:lnTo>
                  <a:pt x="12360" y="4026"/>
                </a:lnTo>
                <a:lnTo>
                  <a:pt x="12176" y="3985"/>
                </a:lnTo>
                <a:lnTo>
                  <a:pt x="11827" y="3924"/>
                </a:lnTo>
                <a:lnTo>
                  <a:pt x="11478" y="3883"/>
                </a:lnTo>
                <a:lnTo>
                  <a:pt x="11129" y="3862"/>
                </a:lnTo>
                <a:lnTo>
                  <a:pt x="10779" y="3842"/>
                </a:lnTo>
                <a:lnTo>
                  <a:pt x="10430" y="3862"/>
                </a:lnTo>
                <a:lnTo>
                  <a:pt x="10081" y="3883"/>
                </a:lnTo>
                <a:lnTo>
                  <a:pt x="9897" y="3903"/>
                </a:lnTo>
                <a:lnTo>
                  <a:pt x="9732" y="3924"/>
                </a:lnTo>
                <a:lnTo>
                  <a:pt x="9383" y="3985"/>
                </a:lnTo>
                <a:lnTo>
                  <a:pt x="9219" y="4026"/>
                </a:lnTo>
                <a:lnTo>
                  <a:pt x="9034" y="4067"/>
                </a:lnTo>
                <a:lnTo>
                  <a:pt x="8706" y="4148"/>
                </a:lnTo>
                <a:lnTo>
                  <a:pt x="8398" y="4271"/>
                </a:lnTo>
                <a:lnTo>
                  <a:pt x="8069" y="4414"/>
                </a:lnTo>
                <a:lnTo>
                  <a:pt x="7925" y="4475"/>
                </a:lnTo>
                <a:lnTo>
                  <a:pt x="7761" y="4537"/>
                </a:lnTo>
                <a:lnTo>
                  <a:pt x="7617" y="4618"/>
                </a:lnTo>
                <a:lnTo>
                  <a:pt x="7474" y="4700"/>
                </a:lnTo>
                <a:lnTo>
                  <a:pt x="7186" y="4864"/>
                </a:lnTo>
                <a:lnTo>
                  <a:pt x="6899" y="5047"/>
                </a:lnTo>
                <a:lnTo>
                  <a:pt x="6632" y="5231"/>
                </a:lnTo>
                <a:lnTo>
                  <a:pt x="6365" y="5436"/>
                </a:lnTo>
                <a:lnTo>
                  <a:pt x="6119" y="5640"/>
                </a:lnTo>
                <a:lnTo>
                  <a:pt x="5872" y="5885"/>
                </a:lnTo>
                <a:lnTo>
                  <a:pt x="5626" y="6131"/>
                </a:lnTo>
                <a:lnTo>
                  <a:pt x="5523" y="6253"/>
                </a:lnTo>
                <a:lnTo>
                  <a:pt x="5421" y="6376"/>
                </a:lnTo>
                <a:lnTo>
                  <a:pt x="5215" y="6641"/>
                </a:lnTo>
                <a:lnTo>
                  <a:pt x="5030" y="6907"/>
                </a:lnTo>
                <a:lnTo>
                  <a:pt x="4846" y="7193"/>
                </a:lnTo>
                <a:lnTo>
                  <a:pt x="4681" y="7479"/>
                </a:lnTo>
                <a:lnTo>
                  <a:pt x="4517" y="7765"/>
                </a:lnTo>
                <a:lnTo>
                  <a:pt x="4394" y="8092"/>
                </a:lnTo>
                <a:lnTo>
                  <a:pt x="4332" y="8256"/>
                </a:lnTo>
                <a:lnTo>
                  <a:pt x="4271" y="8419"/>
                </a:lnTo>
                <a:lnTo>
                  <a:pt x="4148" y="8726"/>
                </a:lnTo>
                <a:lnTo>
                  <a:pt x="4106" y="8889"/>
                </a:lnTo>
                <a:lnTo>
                  <a:pt x="4065" y="9053"/>
                </a:lnTo>
                <a:lnTo>
                  <a:pt x="4024" y="9216"/>
                </a:lnTo>
                <a:lnTo>
                  <a:pt x="3983" y="9380"/>
                </a:lnTo>
                <a:lnTo>
                  <a:pt x="3922" y="9748"/>
                </a:lnTo>
                <a:lnTo>
                  <a:pt x="3881" y="10095"/>
                </a:lnTo>
                <a:lnTo>
                  <a:pt x="3860" y="10442"/>
                </a:lnTo>
                <a:lnTo>
                  <a:pt x="3840" y="10790"/>
                </a:lnTo>
                <a:close/>
                <a:moveTo>
                  <a:pt x="18212" y="18739"/>
                </a:moveTo>
                <a:lnTo>
                  <a:pt x="16837" y="18249"/>
                </a:lnTo>
                <a:lnTo>
                  <a:pt x="16426" y="18576"/>
                </a:lnTo>
                <a:lnTo>
                  <a:pt x="16015" y="18862"/>
                </a:lnTo>
                <a:lnTo>
                  <a:pt x="16036" y="20353"/>
                </a:lnTo>
                <a:lnTo>
                  <a:pt x="15728" y="20496"/>
                </a:lnTo>
                <a:lnTo>
                  <a:pt x="15420" y="20660"/>
                </a:lnTo>
                <a:lnTo>
                  <a:pt x="14229" y="19761"/>
                </a:lnTo>
                <a:lnTo>
                  <a:pt x="13757" y="19924"/>
                </a:lnTo>
                <a:lnTo>
                  <a:pt x="13510" y="20006"/>
                </a:lnTo>
                <a:lnTo>
                  <a:pt x="13264" y="20067"/>
                </a:lnTo>
                <a:lnTo>
                  <a:pt x="12833" y="21477"/>
                </a:lnTo>
                <a:lnTo>
                  <a:pt x="12135" y="21600"/>
                </a:lnTo>
                <a:lnTo>
                  <a:pt x="11293" y="20394"/>
                </a:lnTo>
                <a:lnTo>
                  <a:pt x="10779" y="20415"/>
                </a:lnTo>
                <a:lnTo>
                  <a:pt x="10266" y="20394"/>
                </a:lnTo>
                <a:lnTo>
                  <a:pt x="9424" y="21600"/>
                </a:lnTo>
                <a:lnTo>
                  <a:pt x="9075" y="21539"/>
                </a:lnTo>
                <a:lnTo>
                  <a:pt x="8726" y="21477"/>
                </a:lnTo>
                <a:lnTo>
                  <a:pt x="8295" y="20067"/>
                </a:lnTo>
                <a:lnTo>
                  <a:pt x="7802" y="19924"/>
                </a:lnTo>
                <a:lnTo>
                  <a:pt x="7576" y="19843"/>
                </a:lnTo>
                <a:lnTo>
                  <a:pt x="7330" y="19761"/>
                </a:lnTo>
                <a:lnTo>
                  <a:pt x="6160" y="20660"/>
                </a:lnTo>
                <a:lnTo>
                  <a:pt x="5831" y="20496"/>
                </a:lnTo>
                <a:lnTo>
                  <a:pt x="5523" y="20353"/>
                </a:lnTo>
                <a:lnTo>
                  <a:pt x="5544" y="18862"/>
                </a:lnTo>
                <a:lnTo>
                  <a:pt x="5133" y="18576"/>
                </a:lnTo>
                <a:lnTo>
                  <a:pt x="4928" y="18433"/>
                </a:lnTo>
                <a:lnTo>
                  <a:pt x="4722" y="18249"/>
                </a:lnTo>
                <a:lnTo>
                  <a:pt x="3347" y="18739"/>
                </a:lnTo>
                <a:lnTo>
                  <a:pt x="3100" y="18494"/>
                </a:lnTo>
                <a:lnTo>
                  <a:pt x="2833" y="18228"/>
                </a:lnTo>
                <a:lnTo>
                  <a:pt x="3326" y="16859"/>
                </a:lnTo>
                <a:lnTo>
                  <a:pt x="3018" y="16430"/>
                </a:lnTo>
                <a:lnTo>
                  <a:pt x="2710" y="16021"/>
                </a:lnTo>
                <a:lnTo>
                  <a:pt x="1252" y="16042"/>
                </a:lnTo>
                <a:lnTo>
                  <a:pt x="1088" y="15735"/>
                </a:lnTo>
                <a:lnTo>
                  <a:pt x="924" y="15429"/>
                </a:lnTo>
                <a:lnTo>
                  <a:pt x="1807" y="14243"/>
                </a:lnTo>
                <a:lnTo>
                  <a:pt x="1643" y="13773"/>
                </a:lnTo>
                <a:lnTo>
                  <a:pt x="1560" y="13528"/>
                </a:lnTo>
                <a:lnTo>
                  <a:pt x="1499" y="13283"/>
                </a:lnTo>
                <a:lnTo>
                  <a:pt x="103" y="12833"/>
                </a:lnTo>
                <a:lnTo>
                  <a:pt x="0" y="12159"/>
                </a:lnTo>
                <a:lnTo>
                  <a:pt x="1191" y="11301"/>
                </a:lnTo>
                <a:lnTo>
                  <a:pt x="1170" y="10790"/>
                </a:lnTo>
                <a:lnTo>
                  <a:pt x="1191" y="10279"/>
                </a:lnTo>
                <a:lnTo>
                  <a:pt x="0" y="9421"/>
                </a:lnTo>
                <a:lnTo>
                  <a:pt x="41" y="9094"/>
                </a:lnTo>
                <a:lnTo>
                  <a:pt x="103" y="8746"/>
                </a:lnTo>
                <a:lnTo>
                  <a:pt x="1499" y="8317"/>
                </a:lnTo>
                <a:lnTo>
                  <a:pt x="1643" y="7806"/>
                </a:lnTo>
                <a:lnTo>
                  <a:pt x="1725" y="7581"/>
                </a:lnTo>
                <a:lnTo>
                  <a:pt x="1807" y="7336"/>
                </a:lnTo>
                <a:lnTo>
                  <a:pt x="924" y="6171"/>
                </a:lnTo>
                <a:lnTo>
                  <a:pt x="1088" y="5844"/>
                </a:lnTo>
                <a:lnTo>
                  <a:pt x="1252" y="5538"/>
                </a:lnTo>
                <a:lnTo>
                  <a:pt x="2710" y="5558"/>
                </a:lnTo>
                <a:lnTo>
                  <a:pt x="3018" y="5150"/>
                </a:lnTo>
                <a:lnTo>
                  <a:pt x="3162" y="4945"/>
                </a:lnTo>
                <a:lnTo>
                  <a:pt x="3326" y="4741"/>
                </a:lnTo>
                <a:lnTo>
                  <a:pt x="2833" y="3351"/>
                </a:lnTo>
                <a:lnTo>
                  <a:pt x="3100" y="3106"/>
                </a:lnTo>
                <a:lnTo>
                  <a:pt x="3347" y="2861"/>
                </a:lnTo>
                <a:lnTo>
                  <a:pt x="4722" y="3331"/>
                </a:lnTo>
                <a:lnTo>
                  <a:pt x="5133" y="3024"/>
                </a:lnTo>
                <a:lnTo>
                  <a:pt x="5544" y="2738"/>
                </a:lnTo>
                <a:lnTo>
                  <a:pt x="5523" y="1267"/>
                </a:lnTo>
                <a:lnTo>
                  <a:pt x="5831" y="1104"/>
                </a:lnTo>
                <a:lnTo>
                  <a:pt x="6160" y="940"/>
                </a:lnTo>
                <a:lnTo>
                  <a:pt x="7330" y="1819"/>
                </a:lnTo>
                <a:lnTo>
                  <a:pt x="7802" y="1655"/>
                </a:lnTo>
                <a:lnTo>
                  <a:pt x="8049" y="1574"/>
                </a:lnTo>
                <a:lnTo>
                  <a:pt x="8295" y="1512"/>
                </a:lnTo>
                <a:lnTo>
                  <a:pt x="8726" y="102"/>
                </a:lnTo>
                <a:lnTo>
                  <a:pt x="9424" y="0"/>
                </a:lnTo>
                <a:lnTo>
                  <a:pt x="10266" y="1206"/>
                </a:lnTo>
                <a:lnTo>
                  <a:pt x="10779" y="1185"/>
                </a:lnTo>
                <a:lnTo>
                  <a:pt x="11293" y="1206"/>
                </a:lnTo>
                <a:lnTo>
                  <a:pt x="12135" y="0"/>
                </a:lnTo>
                <a:lnTo>
                  <a:pt x="12484" y="41"/>
                </a:lnTo>
                <a:lnTo>
                  <a:pt x="12833" y="102"/>
                </a:lnTo>
                <a:lnTo>
                  <a:pt x="13264" y="1512"/>
                </a:lnTo>
                <a:lnTo>
                  <a:pt x="13757" y="1655"/>
                </a:lnTo>
                <a:lnTo>
                  <a:pt x="14003" y="1737"/>
                </a:lnTo>
                <a:lnTo>
                  <a:pt x="14229" y="1819"/>
                </a:lnTo>
                <a:lnTo>
                  <a:pt x="15420" y="940"/>
                </a:lnTo>
                <a:lnTo>
                  <a:pt x="15728" y="1104"/>
                </a:lnTo>
                <a:lnTo>
                  <a:pt x="16036" y="1267"/>
                </a:lnTo>
                <a:lnTo>
                  <a:pt x="16015" y="2738"/>
                </a:lnTo>
                <a:lnTo>
                  <a:pt x="16426" y="3024"/>
                </a:lnTo>
                <a:lnTo>
                  <a:pt x="16631" y="3167"/>
                </a:lnTo>
                <a:lnTo>
                  <a:pt x="16837" y="3331"/>
                </a:lnTo>
                <a:lnTo>
                  <a:pt x="18212" y="2861"/>
                </a:lnTo>
                <a:lnTo>
                  <a:pt x="18479" y="3106"/>
                </a:lnTo>
                <a:lnTo>
                  <a:pt x="18725" y="3351"/>
                </a:lnTo>
                <a:lnTo>
                  <a:pt x="18233" y="4741"/>
                </a:lnTo>
                <a:lnTo>
                  <a:pt x="18561" y="5150"/>
                </a:lnTo>
                <a:lnTo>
                  <a:pt x="18849" y="5558"/>
                </a:lnTo>
                <a:lnTo>
                  <a:pt x="20327" y="5538"/>
                </a:lnTo>
                <a:lnTo>
                  <a:pt x="20471" y="5844"/>
                </a:lnTo>
                <a:lnTo>
                  <a:pt x="20635" y="6171"/>
                </a:lnTo>
                <a:lnTo>
                  <a:pt x="19752" y="7336"/>
                </a:lnTo>
                <a:lnTo>
                  <a:pt x="19916" y="7806"/>
                </a:lnTo>
                <a:lnTo>
                  <a:pt x="19998" y="8072"/>
                </a:lnTo>
                <a:lnTo>
                  <a:pt x="20060" y="8317"/>
                </a:lnTo>
                <a:lnTo>
                  <a:pt x="21456" y="8746"/>
                </a:lnTo>
                <a:lnTo>
                  <a:pt x="21600" y="9421"/>
                </a:lnTo>
                <a:lnTo>
                  <a:pt x="20368" y="10279"/>
                </a:lnTo>
                <a:lnTo>
                  <a:pt x="20389" y="10790"/>
                </a:lnTo>
                <a:lnTo>
                  <a:pt x="20368" y="11301"/>
                </a:lnTo>
                <a:lnTo>
                  <a:pt x="21600" y="12159"/>
                </a:lnTo>
                <a:lnTo>
                  <a:pt x="21538" y="12486"/>
                </a:lnTo>
                <a:lnTo>
                  <a:pt x="21456" y="12833"/>
                </a:lnTo>
                <a:lnTo>
                  <a:pt x="20060" y="13283"/>
                </a:lnTo>
                <a:lnTo>
                  <a:pt x="19916" y="13773"/>
                </a:lnTo>
                <a:lnTo>
                  <a:pt x="19834" y="14019"/>
                </a:lnTo>
                <a:lnTo>
                  <a:pt x="19752" y="14243"/>
                </a:lnTo>
                <a:lnTo>
                  <a:pt x="20635" y="15429"/>
                </a:lnTo>
                <a:lnTo>
                  <a:pt x="20471" y="15735"/>
                </a:lnTo>
                <a:lnTo>
                  <a:pt x="20327" y="16042"/>
                </a:lnTo>
                <a:lnTo>
                  <a:pt x="18849" y="16021"/>
                </a:lnTo>
                <a:lnTo>
                  <a:pt x="18561" y="16430"/>
                </a:lnTo>
                <a:lnTo>
                  <a:pt x="18417" y="16634"/>
                </a:lnTo>
                <a:lnTo>
                  <a:pt x="18233" y="16859"/>
                </a:lnTo>
                <a:lnTo>
                  <a:pt x="18725" y="18228"/>
                </a:lnTo>
                <a:lnTo>
                  <a:pt x="18479" y="18494"/>
                </a:lnTo>
                <a:lnTo>
                  <a:pt x="18212" y="18739"/>
                </a:lnTo>
                <a:close/>
                <a:moveTo>
                  <a:pt x="18212" y="18739"/>
                </a:moveTo>
              </a:path>
            </a:pathLst>
          </a:custGeom>
          <a:solidFill>
            <a:srgbClr val="9E8623"/>
          </a:solidFill>
          <a:ln w="12700">
            <a:solidFill>
              <a:srgbClr val="FFFFFF"/>
            </a:solidFill>
            <a:miter lim="800000"/>
            <a:headEnd/>
            <a:tailEnd/>
          </a:ln>
          <a:effectLst>
            <a:outerShdw blurRad="76200" dist="38099" dir="5400000" algn="ctr" rotWithShape="0">
              <a:schemeClr val="bg2">
                <a:alpha val="64999"/>
              </a:schemeClr>
            </a:outerShdw>
          </a:effectLst>
        </p:spPr>
        <p:txBody>
          <a:bodyPr lIns="0" tIns="0" rIns="0" bIns="0"/>
          <a:lstStyle/>
          <a:p>
            <a:endParaRPr lang="zh-CN" altLang="en-US"/>
          </a:p>
        </p:txBody>
      </p:sp>
      <p:sp>
        <p:nvSpPr>
          <p:cNvPr id="8" name="Rectangle 7"/>
          <p:cNvSpPr>
            <a:spLocks/>
          </p:cNvSpPr>
          <p:nvPr/>
        </p:nvSpPr>
        <p:spPr bwMode="auto">
          <a:xfrm>
            <a:off x="444500" y="4015465"/>
            <a:ext cx="582613" cy="328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1" bIns="0"/>
          <a:lstStyle/>
          <a:p>
            <a:pPr marL="39688" algn="ctr">
              <a:spcBef>
                <a:spcPts val="850"/>
              </a:spcBef>
            </a:pPr>
            <a:r>
              <a:rPr lang="zh-CN" altLang="en-US" sz="1400" b="1" i="0">
                <a:solidFill>
                  <a:schemeClr val="tx2"/>
                </a:solidFill>
                <a:latin typeface="Verdana" pitchFamily="34" charset="0"/>
                <a:ea typeface="华文细黑" pitchFamily="2" charset="-122"/>
                <a:sym typeface="Verdana" pitchFamily="34" charset="0"/>
              </a:rPr>
              <a:t>引擎</a:t>
            </a:r>
          </a:p>
        </p:txBody>
      </p:sp>
      <p:sp>
        <p:nvSpPr>
          <p:cNvPr id="9" name="AutoShape 8"/>
          <p:cNvSpPr>
            <a:spLocks/>
          </p:cNvSpPr>
          <p:nvPr/>
        </p:nvSpPr>
        <p:spPr bwMode="auto">
          <a:xfrm rot="539999">
            <a:off x="655638" y="4475840"/>
            <a:ext cx="1101725" cy="1250950"/>
          </a:xfrm>
          <a:custGeom>
            <a:avLst/>
            <a:gdLst/>
            <a:ahLst/>
            <a:cxnLst/>
            <a:rect l="0" t="0" r="r" b="b"/>
            <a:pathLst>
              <a:path w="21600" h="21600">
                <a:moveTo>
                  <a:pt x="3840" y="10790"/>
                </a:moveTo>
                <a:lnTo>
                  <a:pt x="3860" y="11137"/>
                </a:lnTo>
                <a:lnTo>
                  <a:pt x="3881" y="11505"/>
                </a:lnTo>
                <a:lnTo>
                  <a:pt x="3901" y="11689"/>
                </a:lnTo>
                <a:lnTo>
                  <a:pt x="3922" y="11852"/>
                </a:lnTo>
                <a:lnTo>
                  <a:pt x="3983" y="12200"/>
                </a:lnTo>
                <a:lnTo>
                  <a:pt x="4024" y="12363"/>
                </a:lnTo>
                <a:lnTo>
                  <a:pt x="4065" y="12527"/>
                </a:lnTo>
                <a:lnTo>
                  <a:pt x="4148" y="12854"/>
                </a:lnTo>
                <a:lnTo>
                  <a:pt x="4271" y="13201"/>
                </a:lnTo>
                <a:lnTo>
                  <a:pt x="4394" y="13508"/>
                </a:lnTo>
                <a:lnTo>
                  <a:pt x="4456" y="13651"/>
                </a:lnTo>
                <a:lnTo>
                  <a:pt x="4517" y="13814"/>
                </a:lnTo>
                <a:lnTo>
                  <a:pt x="4599" y="13957"/>
                </a:lnTo>
                <a:lnTo>
                  <a:pt x="4681" y="14100"/>
                </a:lnTo>
                <a:lnTo>
                  <a:pt x="4846" y="14386"/>
                </a:lnTo>
                <a:lnTo>
                  <a:pt x="5030" y="14672"/>
                </a:lnTo>
                <a:lnTo>
                  <a:pt x="5215" y="14959"/>
                </a:lnTo>
                <a:lnTo>
                  <a:pt x="5421" y="15224"/>
                </a:lnTo>
                <a:lnTo>
                  <a:pt x="5626" y="15469"/>
                </a:lnTo>
                <a:lnTo>
                  <a:pt x="5872" y="15694"/>
                </a:lnTo>
                <a:lnTo>
                  <a:pt x="6119" y="15939"/>
                </a:lnTo>
                <a:lnTo>
                  <a:pt x="6242" y="16042"/>
                </a:lnTo>
                <a:lnTo>
                  <a:pt x="6365" y="16144"/>
                </a:lnTo>
                <a:lnTo>
                  <a:pt x="6632" y="16348"/>
                </a:lnTo>
                <a:lnTo>
                  <a:pt x="6899" y="16532"/>
                </a:lnTo>
                <a:lnTo>
                  <a:pt x="7186" y="16736"/>
                </a:lnTo>
                <a:lnTo>
                  <a:pt x="7474" y="16900"/>
                </a:lnTo>
                <a:lnTo>
                  <a:pt x="7761" y="17063"/>
                </a:lnTo>
                <a:lnTo>
                  <a:pt x="8069" y="17186"/>
                </a:lnTo>
                <a:lnTo>
                  <a:pt x="8233" y="17268"/>
                </a:lnTo>
                <a:lnTo>
                  <a:pt x="8398" y="17309"/>
                </a:lnTo>
                <a:lnTo>
                  <a:pt x="8706" y="17431"/>
                </a:lnTo>
                <a:lnTo>
                  <a:pt x="8870" y="17472"/>
                </a:lnTo>
                <a:lnTo>
                  <a:pt x="9034" y="17513"/>
                </a:lnTo>
                <a:lnTo>
                  <a:pt x="9219" y="17554"/>
                </a:lnTo>
                <a:lnTo>
                  <a:pt x="9383" y="17595"/>
                </a:lnTo>
                <a:lnTo>
                  <a:pt x="9732" y="17656"/>
                </a:lnTo>
                <a:lnTo>
                  <a:pt x="10081" y="17697"/>
                </a:lnTo>
                <a:lnTo>
                  <a:pt x="10430" y="17717"/>
                </a:lnTo>
                <a:lnTo>
                  <a:pt x="10779" y="17738"/>
                </a:lnTo>
                <a:lnTo>
                  <a:pt x="11129" y="17717"/>
                </a:lnTo>
                <a:lnTo>
                  <a:pt x="11478" y="17697"/>
                </a:lnTo>
                <a:lnTo>
                  <a:pt x="11662" y="17676"/>
                </a:lnTo>
                <a:lnTo>
                  <a:pt x="11827" y="17656"/>
                </a:lnTo>
                <a:lnTo>
                  <a:pt x="12176" y="17595"/>
                </a:lnTo>
                <a:lnTo>
                  <a:pt x="12360" y="17554"/>
                </a:lnTo>
                <a:lnTo>
                  <a:pt x="12525" y="17513"/>
                </a:lnTo>
                <a:lnTo>
                  <a:pt x="12853" y="17431"/>
                </a:lnTo>
                <a:lnTo>
                  <a:pt x="13161" y="17309"/>
                </a:lnTo>
                <a:lnTo>
                  <a:pt x="13490" y="17186"/>
                </a:lnTo>
                <a:lnTo>
                  <a:pt x="13633" y="17125"/>
                </a:lnTo>
                <a:lnTo>
                  <a:pt x="13798" y="17063"/>
                </a:lnTo>
                <a:lnTo>
                  <a:pt x="13941" y="16982"/>
                </a:lnTo>
                <a:lnTo>
                  <a:pt x="14085" y="16900"/>
                </a:lnTo>
                <a:lnTo>
                  <a:pt x="14373" y="16736"/>
                </a:lnTo>
                <a:lnTo>
                  <a:pt x="14660" y="16532"/>
                </a:lnTo>
                <a:lnTo>
                  <a:pt x="14927" y="16348"/>
                </a:lnTo>
                <a:lnTo>
                  <a:pt x="15194" y="16144"/>
                </a:lnTo>
                <a:lnTo>
                  <a:pt x="15461" y="15939"/>
                </a:lnTo>
                <a:lnTo>
                  <a:pt x="15687" y="15694"/>
                </a:lnTo>
                <a:lnTo>
                  <a:pt x="15933" y="15469"/>
                </a:lnTo>
                <a:lnTo>
                  <a:pt x="16036" y="15347"/>
                </a:lnTo>
                <a:lnTo>
                  <a:pt x="16138" y="15224"/>
                </a:lnTo>
                <a:lnTo>
                  <a:pt x="16344" y="14959"/>
                </a:lnTo>
                <a:lnTo>
                  <a:pt x="16529" y="14672"/>
                </a:lnTo>
                <a:lnTo>
                  <a:pt x="16713" y="14386"/>
                </a:lnTo>
                <a:lnTo>
                  <a:pt x="16878" y="14100"/>
                </a:lnTo>
                <a:lnTo>
                  <a:pt x="17042" y="13814"/>
                </a:lnTo>
                <a:lnTo>
                  <a:pt x="17165" y="13508"/>
                </a:lnTo>
                <a:lnTo>
                  <a:pt x="17247" y="13344"/>
                </a:lnTo>
                <a:lnTo>
                  <a:pt x="17288" y="13201"/>
                </a:lnTo>
                <a:lnTo>
                  <a:pt x="17411" y="12854"/>
                </a:lnTo>
                <a:lnTo>
                  <a:pt x="17452" y="12690"/>
                </a:lnTo>
                <a:lnTo>
                  <a:pt x="17494" y="12527"/>
                </a:lnTo>
                <a:lnTo>
                  <a:pt x="17535" y="12363"/>
                </a:lnTo>
                <a:lnTo>
                  <a:pt x="17576" y="12200"/>
                </a:lnTo>
                <a:lnTo>
                  <a:pt x="17637" y="11852"/>
                </a:lnTo>
                <a:lnTo>
                  <a:pt x="17678" y="11505"/>
                </a:lnTo>
                <a:lnTo>
                  <a:pt x="17699" y="11137"/>
                </a:lnTo>
                <a:lnTo>
                  <a:pt x="17719" y="10790"/>
                </a:lnTo>
                <a:lnTo>
                  <a:pt x="17699" y="10442"/>
                </a:lnTo>
                <a:lnTo>
                  <a:pt x="17678" y="10095"/>
                </a:lnTo>
                <a:lnTo>
                  <a:pt x="17658" y="9911"/>
                </a:lnTo>
                <a:lnTo>
                  <a:pt x="17637" y="9748"/>
                </a:lnTo>
                <a:lnTo>
                  <a:pt x="17576" y="9380"/>
                </a:lnTo>
                <a:lnTo>
                  <a:pt x="17535" y="9216"/>
                </a:lnTo>
                <a:lnTo>
                  <a:pt x="17494" y="9053"/>
                </a:lnTo>
                <a:lnTo>
                  <a:pt x="17411" y="8726"/>
                </a:lnTo>
                <a:lnTo>
                  <a:pt x="17288" y="8419"/>
                </a:lnTo>
                <a:lnTo>
                  <a:pt x="17165" y="8092"/>
                </a:lnTo>
                <a:lnTo>
                  <a:pt x="17103" y="7949"/>
                </a:lnTo>
                <a:lnTo>
                  <a:pt x="17042" y="7765"/>
                </a:lnTo>
                <a:lnTo>
                  <a:pt x="16960" y="7622"/>
                </a:lnTo>
                <a:lnTo>
                  <a:pt x="16878" y="7479"/>
                </a:lnTo>
                <a:lnTo>
                  <a:pt x="16713" y="7193"/>
                </a:lnTo>
                <a:lnTo>
                  <a:pt x="16529" y="6907"/>
                </a:lnTo>
                <a:lnTo>
                  <a:pt x="16344" y="6641"/>
                </a:lnTo>
                <a:lnTo>
                  <a:pt x="16138" y="6376"/>
                </a:lnTo>
                <a:lnTo>
                  <a:pt x="15933" y="6131"/>
                </a:lnTo>
                <a:lnTo>
                  <a:pt x="15687" y="5885"/>
                </a:lnTo>
                <a:lnTo>
                  <a:pt x="15461" y="5640"/>
                </a:lnTo>
                <a:lnTo>
                  <a:pt x="15338" y="5538"/>
                </a:lnTo>
                <a:lnTo>
                  <a:pt x="15194" y="5436"/>
                </a:lnTo>
                <a:lnTo>
                  <a:pt x="14927" y="5231"/>
                </a:lnTo>
                <a:lnTo>
                  <a:pt x="14660" y="5047"/>
                </a:lnTo>
                <a:lnTo>
                  <a:pt x="14373" y="4864"/>
                </a:lnTo>
                <a:lnTo>
                  <a:pt x="14085" y="4700"/>
                </a:lnTo>
                <a:lnTo>
                  <a:pt x="13798" y="4537"/>
                </a:lnTo>
                <a:lnTo>
                  <a:pt x="13490" y="4414"/>
                </a:lnTo>
                <a:lnTo>
                  <a:pt x="13325" y="4332"/>
                </a:lnTo>
                <a:lnTo>
                  <a:pt x="13161" y="4271"/>
                </a:lnTo>
                <a:lnTo>
                  <a:pt x="12853" y="4148"/>
                </a:lnTo>
                <a:lnTo>
                  <a:pt x="12689" y="4107"/>
                </a:lnTo>
                <a:lnTo>
                  <a:pt x="12525" y="4067"/>
                </a:lnTo>
                <a:lnTo>
                  <a:pt x="12360" y="4026"/>
                </a:lnTo>
                <a:lnTo>
                  <a:pt x="12176" y="3985"/>
                </a:lnTo>
                <a:lnTo>
                  <a:pt x="11827" y="3924"/>
                </a:lnTo>
                <a:lnTo>
                  <a:pt x="11478" y="3883"/>
                </a:lnTo>
                <a:lnTo>
                  <a:pt x="11129" y="3862"/>
                </a:lnTo>
                <a:lnTo>
                  <a:pt x="10779" y="3842"/>
                </a:lnTo>
                <a:lnTo>
                  <a:pt x="10430" y="3862"/>
                </a:lnTo>
                <a:lnTo>
                  <a:pt x="10081" y="3883"/>
                </a:lnTo>
                <a:lnTo>
                  <a:pt x="9897" y="3903"/>
                </a:lnTo>
                <a:lnTo>
                  <a:pt x="9732" y="3924"/>
                </a:lnTo>
                <a:lnTo>
                  <a:pt x="9383" y="3985"/>
                </a:lnTo>
                <a:lnTo>
                  <a:pt x="9219" y="4026"/>
                </a:lnTo>
                <a:lnTo>
                  <a:pt x="9034" y="4067"/>
                </a:lnTo>
                <a:lnTo>
                  <a:pt x="8706" y="4148"/>
                </a:lnTo>
                <a:lnTo>
                  <a:pt x="8398" y="4271"/>
                </a:lnTo>
                <a:lnTo>
                  <a:pt x="8069" y="4414"/>
                </a:lnTo>
                <a:lnTo>
                  <a:pt x="7925" y="4475"/>
                </a:lnTo>
                <a:lnTo>
                  <a:pt x="7761" y="4537"/>
                </a:lnTo>
                <a:lnTo>
                  <a:pt x="7617" y="4618"/>
                </a:lnTo>
                <a:lnTo>
                  <a:pt x="7474" y="4700"/>
                </a:lnTo>
                <a:lnTo>
                  <a:pt x="7186" y="4864"/>
                </a:lnTo>
                <a:lnTo>
                  <a:pt x="6899" y="5047"/>
                </a:lnTo>
                <a:lnTo>
                  <a:pt x="6632" y="5231"/>
                </a:lnTo>
                <a:lnTo>
                  <a:pt x="6365" y="5436"/>
                </a:lnTo>
                <a:lnTo>
                  <a:pt x="6119" y="5640"/>
                </a:lnTo>
                <a:lnTo>
                  <a:pt x="5872" y="5885"/>
                </a:lnTo>
                <a:lnTo>
                  <a:pt x="5626" y="6131"/>
                </a:lnTo>
                <a:lnTo>
                  <a:pt x="5523" y="6253"/>
                </a:lnTo>
                <a:lnTo>
                  <a:pt x="5421" y="6376"/>
                </a:lnTo>
                <a:lnTo>
                  <a:pt x="5215" y="6641"/>
                </a:lnTo>
                <a:lnTo>
                  <a:pt x="5030" y="6907"/>
                </a:lnTo>
                <a:lnTo>
                  <a:pt x="4846" y="7193"/>
                </a:lnTo>
                <a:lnTo>
                  <a:pt x="4681" y="7479"/>
                </a:lnTo>
                <a:lnTo>
                  <a:pt x="4517" y="7765"/>
                </a:lnTo>
                <a:lnTo>
                  <a:pt x="4394" y="8092"/>
                </a:lnTo>
                <a:lnTo>
                  <a:pt x="4332" y="8256"/>
                </a:lnTo>
                <a:lnTo>
                  <a:pt x="4271" y="8419"/>
                </a:lnTo>
                <a:lnTo>
                  <a:pt x="4148" y="8726"/>
                </a:lnTo>
                <a:lnTo>
                  <a:pt x="4106" y="8889"/>
                </a:lnTo>
                <a:lnTo>
                  <a:pt x="4065" y="9053"/>
                </a:lnTo>
                <a:lnTo>
                  <a:pt x="4024" y="9216"/>
                </a:lnTo>
                <a:lnTo>
                  <a:pt x="3983" y="9380"/>
                </a:lnTo>
                <a:lnTo>
                  <a:pt x="3922" y="9748"/>
                </a:lnTo>
                <a:lnTo>
                  <a:pt x="3881" y="10095"/>
                </a:lnTo>
                <a:lnTo>
                  <a:pt x="3860" y="10442"/>
                </a:lnTo>
                <a:lnTo>
                  <a:pt x="3840" y="10790"/>
                </a:lnTo>
                <a:close/>
                <a:moveTo>
                  <a:pt x="18212" y="18739"/>
                </a:moveTo>
                <a:lnTo>
                  <a:pt x="16837" y="18249"/>
                </a:lnTo>
                <a:lnTo>
                  <a:pt x="16426" y="18576"/>
                </a:lnTo>
                <a:lnTo>
                  <a:pt x="16015" y="18862"/>
                </a:lnTo>
                <a:lnTo>
                  <a:pt x="16036" y="20353"/>
                </a:lnTo>
                <a:lnTo>
                  <a:pt x="15728" y="20497"/>
                </a:lnTo>
                <a:lnTo>
                  <a:pt x="15420" y="20660"/>
                </a:lnTo>
                <a:lnTo>
                  <a:pt x="14229" y="19761"/>
                </a:lnTo>
                <a:lnTo>
                  <a:pt x="13757" y="19924"/>
                </a:lnTo>
                <a:lnTo>
                  <a:pt x="13510" y="20006"/>
                </a:lnTo>
                <a:lnTo>
                  <a:pt x="13264" y="20067"/>
                </a:lnTo>
                <a:lnTo>
                  <a:pt x="12833" y="21477"/>
                </a:lnTo>
                <a:lnTo>
                  <a:pt x="12135" y="21600"/>
                </a:lnTo>
                <a:lnTo>
                  <a:pt x="11293" y="20394"/>
                </a:lnTo>
                <a:lnTo>
                  <a:pt x="10779" y="20415"/>
                </a:lnTo>
                <a:lnTo>
                  <a:pt x="10266" y="20394"/>
                </a:lnTo>
                <a:lnTo>
                  <a:pt x="9424" y="21600"/>
                </a:lnTo>
                <a:lnTo>
                  <a:pt x="9075" y="21539"/>
                </a:lnTo>
                <a:lnTo>
                  <a:pt x="8726" y="21477"/>
                </a:lnTo>
                <a:lnTo>
                  <a:pt x="8295" y="20067"/>
                </a:lnTo>
                <a:lnTo>
                  <a:pt x="7802" y="19924"/>
                </a:lnTo>
                <a:lnTo>
                  <a:pt x="7576" y="19843"/>
                </a:lnTo>
                <a:lnTo>
                  <a:pt x="7330" y="19761"/>
                </a:lnTo>
                <a:lnTo>
                  <a:pt x="6160" y="20660"/>
                </a:lnTo>
                <a:lnTo>
                  <a:pt x="5831" y="20497"/>
                </a:lnTo>
                <a:lnTo>
                  <a:pt x="5523" y="20353"/>
                </a:lnTo>
                <a:lnTo>
                  <a:pt x="5544" y="18862"/>
                </a:lnTo>
                <a:lnTo>
                  <a:pt x="5133" y="18576"/>
                </a:lnTo>
                <a:lnTo>
                  <a:pt x="4928" y="18433"/>
                </a:lnTo>
                <a:lnTo>
                  <a:pt x="4722" y="18249"/>
                </a:lnTo>
                <a:lnTo>
                  <a:pt x="3347" y="18739"/>
                </a:lnTo>
                <a:lnTo>
                  <a:pt x="3100" y="18494"/>
                </a:lnTo>
                <a:lnTo>
                  <a:pt x="2833" y="18228"/>
                </a:lnTo>
                <a:lnTo>
                  <a:pt x="3326" y="16859"/>
                </a:lnTo>
                <a:lnTo>
                  <a:pt x="3018" y="16430"/>
                </a:lnTo>
                <a:lnTo>
                  <a:pt x="2710" y="16021"/>
                </a:lnTo>
                <a:lnTo>
                  <a:pt x="1252" y="16042"/>
                </a:lnTo>
                <a:lnTo>
                  <a:pt x="1088" y="15735"/>
                </a:lnTo>
                <a:lnTo>
                  <a:pt x="924" y="15429"/>
                </a:lnTo>
                <a:lnTo>
                  <a:pt x="1807" y="14243"/>
                </a:lnTo>
                <a:lnTo>
                  <a:pt x="1643" y="13773"/>
                </a:lnTo>
                <a:lnTo>
                  <a:pt x="1560" y="13528"/>
                </a:lnTo>
                <a:lnTo>
                  <a:pt x="1499" y="13283"/>
                </a:lnTo>
                <a:lnTo>
                  <a:pt x="103" y="12833"/>
                </a:lnTo>
                <a:lnTo>
                  <a:pt x="0" y="12159"/>
                </a:lnTo>
                <a:lnTo>
                  <a:pt x="1191" y="11301"/>
                </a:lnTo>
                <a:lnTo>
                  <a:pt x="1170" y="10790"/>
                </a:lnTo>
                <a:lnTo>
                  <a:pt x="1191" y="10279"/>
                </a:lnTo>
                <a:lnTo>
                  <a:pt x="0" y="9421"/>
                </a:lnTo>
                <a:lnTo>
                  <a:pt x="41" y="9094"/>
                </a:lnTo>
                <a:lnTo>
                  <a:pt x="103" y="8746"/>
                </a:lnTo>
                <a:lnTo>
                  <a:pt x="1499" y="8317"/>
                </a:lnTo>
                <a:lnTo>
                  <a:pt x="1643" y="7806"/>
                </a:lnTo>
                <a:lnTo>
                  <a:pt x="1725" y="7581"/>
                </a:lnTo>
                <a:lnTo>
                  <a:pt x="1807" y="7336"/>
                </a:lnTo>
                <a:lnTo>
                  <a:pt x="924" y="6171"/>
                </a:lnTo>
                <a:lnTo>
                  <a:pt x="1088" y="5844"/>
                </a:lnTo>
                <a:lnTo>
                  <a:pt x="1252" y="5538"/>
                </a:lnTo>
                <a:lnTo>
                  <a:pt x="2710" y="5558"/>
                </a:lnTo>
                <a:lnTo>
                  <a:pt x="3018" y="5150"/>
                </a:lnTo>
                <a:lnTo>
                  <a:pt x="3162" y="4945"/>
                </a:lnTo>
                <a:lnTo>
                  <a:pt x="3326" y="4741"/>
                </a:lnTo>
                <a:lnTo>
                  <a:pt x="2833" y="3351"/>
                </a:lnTo>
                <a:lnTo>
                  <a:pt x="3100" y="3106"/>
                </a:lnTo>
                <a:lnTo>
                  <a:pt x="3347" y="2861"/>
                </a:lnTo>
                <a:lnTo>
                  <a:pt x="4722" y="3331"/>
                </a:lnTo>
                <a:lnTo>
                  <a:pt x="5133" y="3024"/>
                </a:lnTo>
                <a:lnTo>
                  <a:pt x="5544" y="2738"/>
                </a:lnTo>
                <a:lnTo>
                  <a:pt x="5523" y="1267"/>
                </a:lnTo>
                <a:lnTo>
                  <a:pt x="5831" y="1104"/>
                </a:lnTo>
                <a:lnTo>
                  <a:pt x="6160" y="940"/>
                </a:lnTo>
                <a:lnTo>
                  <a:pt x="7330" y="1819"/>
                </a:lnTo>
                <a:lnTo>
                  <a:pt x="7802" y="1655"/>
                </a:lnTo>
                <a:lnTo>
                  <a:pt x="8049" y="1574"/>
                </a:lnTo>
                <a:lnTo>
                  <a:pt x="8295" y="1512"/>
                </a:lnTo>
                <a:lnTo>
                  <a:pt x="8726" y="102"/>
                </a:lnTo>
                <a:lnTo>
                  <a:pt x="9424" y="0"/>
                </a:lnTo>
                <a:lnTo>
                  <a:pt x="10266" y="1206"/>
                </a:lnTo>
                <a:lnTo>
                  <a:pt x="10779" y="1185"/>
                </a:lnTo>
                <a:lnTo>
                  <a:pt x="11293" y="1206"/>
                </a:lnTo>
                <a:lnTo>
                  <a:pt x="12135" y="0"/>
                </a:lnTo>
                <a:lnTo>
                  <a:pt x="12484" y="41"/>
                </a:lnTo>
                <a:lnTo>
                  <a:pt x="12833" y="102"/>
                </a:lnTo>
                <a:lnTo>
                  <a:pt x="13264" y="1512"/>
                </a:lnTo>
                <a:lnTo>
                  <a:pt x="13757" y="1655"/>
                </a:lnTo>
                <a:lnTo>
                  <a:pt x="14003" y="1737"/>
                </a:lnTo>
                <a:lnTo>
                  <a:pt x="14229" y="1819"/>
                </a:lnTo>
                <a:lnTo>
                  <a:pt x="15420" y="940"/>
                </a:lnTo>
                <a:lnTo>
                  <a:pt x="15728" y="1104"/>
                </a:lnTo>
                <a:lnTo>
                  <a:pt x="16036" y="1267"/>
                </a:lnTo>
                <a:lnTo>
                  <a:pt x="16015" y="2738"/>
                </a:lnTo>
                <a:lnTo>
                  <a:pt x="16426" y="3024"/>
                </a:lnTo>
                <a:lnTo>
                  <a:pt x="16631" y="3167"/>
                </a:lnTo>
                <a:lnTo>
                  <a:pt x="16837" y="3331"/>
                </a:lnTo>
                <a:lnTo>
                  <a:pt x="18212" y="2861"/>
                </a:lnTo>
                <a:lnTo>
                  <a:pt x="18479" y="3106"/>
                </a:lnTo>
                <a:lnTo>
                  <a:pt x="18725" y="3351"/>
                </a:lnTo>
                <a:lnTo>
                  <a:pt x="18233" y="4741"/>
                </a:lnTo>
                <a:lnTo>
                  <a:pt x="18561" y="5150"/>
                </a:lnTo>
                <a:lnTo>
                  <a:pt x="18849" y="5558"/>
                </a:lnTo>
                <a:lnTo>
                  <a:pt x="20327" y="5538"/>
                </a:lnTo>
                <a:lnTo>
                  <a:pt x="20471" y="5844"/>
                </a:lnTo>
                <a:lnTo>
                  <a:pt x="20635" y="6171"/>
                </a:lnTo>
                <a:lnTo>
                  <a:pt x="19752" y="7336"/>
                </a:lnTo>
                <a:lnTo>
                  <a:pt x="19916" y="7806"/>
                </a:lnTo>
                <a:lnTo>
                  <a:pt x="19998" y="8072"/>
                </a:lnTo>
                <a:lnTo>
                  <a:pt x="20060" y="8317"/>
                </a:lnTo>
                <a:lnTo>
                  <a:pt x="21456" y="8746"/>
                </a:lnTo>
                <a:lnTo>
                  <a:pt x="21600" y="9421"/>
                </a:lnTo>
                <a:lnTo>
                  <a:pt x="20368" y="10279"/>
                </a:lnTo>
                <a:lnTo>
                  <a:pt x="20389" y="10790"/>
                </a:lnTo>
                <a:lnTo>
                  <a:pt x="20368" y="11301"/>
                </a:lnTo>
                <a:lnTo>
                  <a:pt x="21600" y="12159"/>
                </a:lnTo>
                <a:lnTo>
                  <a:pt x="21538" y="12486"/>
                </a:lnTo>
                <a:lnTo>
                  <a:pt x="21456" y="12833"/>
                </a:lnTo>
                <a:lnTo>
                  <a:pt x="20060" y="13283"/>
                </a:lnTo>
                <a:lnTo>
                  <a:pt x="19916" y="13773"/>
                </a:lnTo>
                <a:lnTo>
                  <a:pt x="19834" y="14019"/>
                </a:lnTo>
                <a:lnTo>
                  <a:pt x="19752" y="14243"/>
                </a:lnTo>
                <a:lnTo>
                  <a:pt x="20635" y="15429"/>
                </a:lnTo>
                <a:lnTo>
                  <a:pt x="20471" y="15735"/>
                </a:lnTo>
                <a:lnTo>
                  <a:pt x="20327" y="16042"/>
                </a:lnTo>
                <a:lnTo>
                  <a:pt x="18849" y="16021"/>
                </a:lnTo>
                <a:lnTo>
                  <a:pt x="18561" y="16430"/>
                </a:lnTo>
                <a:lnTo>
                  <a:pt x="18417" y="16634"/>
                </a:lnTo>
                <a:lnTo>
                  <a:pt x="18233" y="16859"/>
                </a:lnTo>
                <a:lnTo>
                  <a:pt x="18725" y="18228"/>
                </a:lnTo>
                <a:lnTo>
                  <a:pt x="18479" y="18494"/>
                </a:lnTo>
                <a:lnTo>
                  <a:pt x="18212" y="18739"/>
                </a:lnTo>
                <a:close/>
                <a:moveTo>
                  <a:pt x="18212" y="18739"/>
                </a:moveTo>
              </a:path>
            </a:pathLst>
          </a:custGeom>
          <a:solidFill>
            <a:srgbClr val="9E8623"/>
          </a:solidFill>
          <a:ln w="12700">
            <a:solidFill>
              <a:srgbClr val="FFFFFF"/>
            </a:solidFill>
            <a:miter lim="800000"/>
            <a:headEnd/>
            <a:tailEnd/>
          </a:ln>
          <a:effectLst>
            <a:outerShdw blurRad="76200" dist="38099" dir="5400000" algn="ctr" rotWithShape="0">
              <a:schemeClr val="bg2">
                <a:alpha val="64999"/>
              </a:schemeClr>
            </a:outerShdw>
          </a:effectLst>
        </p:spPr>
        <p:txBody>
          <a:bodyPr lIns="0" tIns="0" rIns="0" bIns="0"/>
          <a:lstStyle/>
          <a:p>
            <a:endParaRPr lang="zh-CN" altLang="en-US"/>
          </a:p>
        </p:txBody>
      </p:sp>
      <p:sp>
        <p:nvSpPr>
          <p:cNvPr id="10" name="Rectangle 9"/>
          <p:cNvSpPr>
            <a:spLocks/>
          </p:cNvSpPr>
          <p:nvPr/>
        </p:nvSpPr>
        <p:spPr bwMode="auto">
          <a:xfrm>
            <a:off x="871538" y="4904465"/>
            <a:ext cx="719137"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25395" tIns="25395" rIns="66027" bIns="25395"/>
          <a:lstStyle/>
          <a:p>
            <a:pPr marL="14288" algn="ctr">
              <a:lnSpc>
                <a:spcPct val="60000"/>
              </a:lnSpc>
              <a:spcBef>
                <a:spcPts val="750"/>
              </a:spcBef>
            </a:pPr>
            <a:r>
              <a:rPr lang="zh-CN" altLang="en-US" sz="1400" b="1" i="0">
                <a:solidFill>
                  <a:schemeClr val="tx2"/>
                </a:solidFill>
                <a:latin typeface="Verdana" pitchFamily="34" charset="0"/>
                <a:ea typeface="华文细黑" pitchFamily="2" charset="-122"/>
                <a:sym typeface="Verdana" pitchFamily="34" charset="0"/>
              </a:rPr>
              <a:t>垂直</a:t>
            </a:r>
          </a:p>
          <a:p>
            <a:pPr marL="14288" algn="ctr">
              <a:lnSpc>
                <a:spcPct val="60000"/>
              </a:lnSpc>
              <a:spcBef>
                <a:spcPts val="750"/>
              </a:spcBef>
            </a:pPr>
            <a:r>
              <a:rPr lang="zh-CN" altLang="en-US" sz="1400" b="1" i="0">
                <a:solidFill>
                  <a:schemeClr val="tx2"/>
                </a:solidFill>
                <a:latin typeface="Verdana" pitchFamily="34" charset="0"/>
                <a:ea typeface="华文细黑" pitchFamily="2" charset="-122"/>
                <a:sym typeface="Verdana" pitchFamily="34" charset="0"/>
              </a:rPr>
              <a:t>页面</a:t>
            </a:r>
          </a:p>
        </p:txBody>
      </p:sp>
      <p:sp>
        <p:nvSpPr>
          <p:cNvPr id="11" name="AutoShape 10"/>
          <p:cNvSpPr>
            <a:spLocks/>
          </p:cNvSpPr>
          <p:nvPr/>
        </p:nvSpPr>
        <p:spPr bwMode="auto">
          <a:xfrm rot="539999">
            <a:off x="1042988" y="2605765"/>
            <a:ext cx="2203450" cy="2322513"/>
          </a:xfrm>
          <a:custGeom>
            <a:avLst/>
            <a:gdLst/>
            <a:ahLst/>
            <a:cxnLst/>
            <a:rect l="0" t="0" r="r" b="b"/>
            <a:pathLst>
              <a:path w="21600" h="21600">
                <a:moveTo>
                  <a:pt x="3840" y="10790"/>
                </a:moveTo>
                <a:lnTo>
                  <a:pt x="3860" y="11137"/>
                </a:lnTo>
                <a:lnTo>
                  <a:pt x="3881" y="11505"/>
                </a:lnTo>
                <a:lnTo>
                  <a:pt x="3901" y="11689"/>
                </a:lnTo>
                <a:lnTo>
                  <a:pt x="3922" y="11852"/>
                </a:lnTo>
                <a:lnTo>
                  <a:pt x="3983" y="12200"/>
                </a:lnTo>
                <a:lnTo>
                  <a:pt x="4024" y="12363"/>
                </a:lnTo>
                <a:lnTo>
                  <a:pt x="4065" y="12527"/>
                </a:lnTo>
                <a:lnTo>
                  <a:pt x="4148" y="12854"/>
                </a:lnTo>
                <a:lnTo>
                  <a:pt x="4271" y="13201"/>
                </a:lnTo>
                <a:lnTo>
                  <a:pt x="4394" y="13508"/>
                </a:lnTo>
                <a:lnTo>
                  <a:pt x="4456" y="13651"/>
                </a:lnTo>
                <a:lnTo>
                  <a:pt x="4517" y="13814"/>
                </a:lnTo>
                <a:lnTo>
                  <a:pt x="4599" y="13957"/>
                </a:lnTo>
                <a:lnTo>
                  <a:pt x="4681" y="14100"/>
                </a:lnTo>
                <a:lnTo>
                  <a:pt x="4846" y="14386"/>
                </a:lnTo>
                <a:lnTo>
                  <a:pt x="5030" y="14672"/>
                </a:lnTo>
                <a:lnTo>
                  <a:pt x="5215" y="14959"/>
                </a:lnTo>
                <a:lnTo>
                  <a:pt x="5421" y="15224"/>
                </a:lnTo>
                <a:lnTo>
                  <a:pt x="5626" y="15469"/>
                </a:lnTo>
                <a:lnTo>
                  <a:pt x="5872" y="15694"/>
                </a:lnTo>
                <a:lnTo>
                  <a:pt x="6119" y="15939"/>
                </a:lnTo>
                <a:lnTo>
                  <a:pt x="6242" y="16042"/>
                </a:lnTo>
                <a:lnTo>
                  <a:pt x="6365" y="16144"/>
                </a:lnTo>
                <a:lnTo>
                  <a:pt x="6632" y="16348"/>
                </a:lnTo>
                <a:lnTo>
                  <a:pt x="6899" y="16532"/>
                </a:lnTo>
                <a:lnTo>
                  <a:pt x="7186" y="16736"/>
                </a:lnTo>
                <a:lnTo>
                  <a:pt x="7474" y="16900"/>
                </a:lnTo>
                <a:lnTo>
                  <a:pt x="7761" y="17063"/>
                </a:lnTo>
                <a:lnTo>
                  <a:pt x="8069" y="17186"/>
                </a:lnTo>
                <a:lnTo>
                  <a:pt x="8233" y="17268"/>
                </a:lnTo>
                <a:lnTo>
                  <a:pt x="8398" y="17309"/>
                </a:lnTo>
                <a:lnTo>
                  <a:pt x="8706" y="17431"/>
                </a:lnTo>
                <a:lnTo>
                  <a:pt x="8870" y="17472"/>
                </a:lnTo>
                <a:lnTo>
                  <a:pt x="9034" y="17513"/>
                </a:lnTo>
                <a:lnTo>
                  <a:pt x="9219" y="17554"/>
                </a:lnTo>
                <a:lnTo>
                  <a:pt x="9383" y="17595"/>
                </a:lnTo>
                <a:lnTo>
                  <a:pt x="9732" y="17656"/>
                </a:lnTo>
                <a:lnTo>
                  <a:pt x="10081" y="17697"/>
                </a:lnTo>
                <a:lnTo>
                  <a:pt x="10430" y="17717"/>
                </a:lnTo>
                <a:lnTo>
                  <a:pt x="10779" y="17738"/>
                </a:lnTo>
                <a:lnTo>
                  <a:pt x="11129" y="17717"/>
                </a:lnTo>
                <a:lnTo>
                  <a:pt x="11478" y="17697"/>
                </a:lnTo>
                <a:lnTo>
                  <a:pt x="11662" y="17676"/>
                </a:lnTo>
                <a:lnTo>
                  <a:pt x="11827" y="17656"/>
                </a:lnTo>
                <a:lnTo>
                  <a:pt x="12176" y="17595"/>
                </a:lnTo>
                <a:lnTo>
                  <a:pt x="12360" y="17554"/>
                </a:lnTo>
                <a:lnTo>
                  <a:pt x="12525" y="17513"/>
                </a:lnTo>
                <a:lnTo>
                  <a:pt x="12853" y="17431"/>
                </a:lnTo>
                <a:lnTo>
                  <a:pt x="13161" y="17309"/>
                </a:lnTo>
                <a:lnTo>
                  <a:pt x="13490" y="17186"/>
                </a:lnTo>
                <a:lnTo>
                  <a:pt x="13633" y="17125"/>
                </a:lnTo>
                <a:lnTo>
                  <a:pt x="13798" y="17063"/>
                </a:lnTo>
                <a:lnTo>
                  <a:pt x="13941" y="16982"/>
                </a:lnTo>
                <a:lnTo>
                  <a:pt x="14085" y="16900"/>
                </a:lnTo>
                <a:lnTo>
                  <a:pt x="14373" y="16736"/>
                </a:lnTo>
                <a:lnTo>
                  <a:pt x="14660" y="16532"/>
                </a:lnTo>
                <a:lnTo>
                  <a:pt x="14927" y="16348"/>
                </a:lnTo>
                <a:lnTo>
                  <a:pt x="15194" y="16144"/>
                </a:lnTo>
                <a:lnTo>
                  <a:pt x="15461" y="15939"/>
                </a:lnTo>
                <a:lnTo>
                  <a:pt x="15687" y="15694"/>
                </a:lnTo>
                <a:lnTo>
                  <a:pt x="15933" y="15469"/>
                </a:lnTo>
                <a:lnTo>
                  <a:pt x="16036" y="15347"/>
                </a:lnTo>
                <a:lnTo>
                  <a:pt x="16138" y="15224"/>
                </a:lnTo>
                <a:lnTo>
                  <a:pt x="16344" y="14959"/>
                </a:lnTo>
                <a:lnTo>
                  <a:pt x="16529" y="14672"/>
                </a:lnTo>
                <a:lnTo>
                  <a:pt x="16713" y="14386"/>
                </a:lnTo>
                <a:lnTo>
                  <a:pt x="16878" y="14100"/>
                </a:lnTo>
                <a:lnTo>
                  <a:pt x="17042" y="13814"/>
                </a:lnTo>
                <a:lnTo>
                  <a:pt x="17165" y="13508"/>
                </a:lnTo>
                <a:lnTo>
                  <a:pt x="17247" y="13344"/>
                </a:lnTo>
                <a:lnTo>
                  <a:pt x="17288" y="13201"/>
                </a:lnTo>
                <a:lnTo>
                  <a:pt x="17411" y="12854"/>
                </a:lnTo>
                <a:lnTo>
                  <a:pt x="17452" y="12690"/>
                </a:lnTo>
                <a:lnTo>
                  <a:pt x="17494" y="12527"/>
                </a:lnTo>
                <a:lnTo>
                  <a:pt x="17535" y="12363"/>
                </a:lnTo>
                <a:lnTo>
                  <a:pt x="17576" y="12200"/>
                </a:lnTo>
                <a:lnTo>
                  <a:pt x="17637" y="11852"/>
                </a:lnTo>
                <a:lnTo>
                  <a:pt x="17678" y="11505"/>
                </a:lnTo>
                <a:lnTo>
                  <a:pt x="17699" y="11137"/>
                </a:lnTo>
                <a:lnTo>
                  <a:pt x="17719" y="10790"/>
                </a:lnTo>
                <a:lnTo>
                  <a:pt x="17699" y="10442"/>
                </a:lnTo>
                <a:lnTo>
                  <a:pt x="17678" y="10095"/>
                </a:lnTo>
                <a:lnTo>
                  <a:pt x="17658" y="9911"/>
                </a:lnTo>
                <a:lnTo>
                  <a:pt x="17637" y="9748"/>
                </a:lnTo>
                <a:lnTo>
                  <a:pt x="17576" y="9380"/>
                </a:lnTo>
                <a:lnTo>
                  <a:pt x="17535" y="9216"/>
                </a:lnTo>
                <a:lnTo>
                  <a:pt x="17494" y="9053"/>
                </a:lnTo>
                <a:lnTo>
                  <a:pt x="17411" y="8726"/>
                </a:lnTo>
                <a:lnTo>
                  <a:pt x="17288" y="8419"/>
                </a:lnTo>
                <a:lnTo>
                  <a:pt x="17165" y="8092"/>
                </a:lnTo>
                <a:lnTo>
                  <a:pt x="17103" y="7949"/>
                </a:lnTo>
                <a:lnTo>
                  <a:pt x="17042" y="7765"/>
                </a:lnTo>
                <a:lnTo>
                  <a:pt x="16960" y="7622"/>
                </a:lnTo>
                <a:lnTo>
                  <a:pt x="16878" y="7479"/>
                </a:lnTo>
                <a:lnTo>
                  <a:pt x="16713" y="7193"/>
                </a:lnTo>
                <a:lnTo>
                  <a:pt x="16529" y="6907"/>
                </a:lnTo>
                <a:lnTo>
                  <a:pt x="16344" y="6641"/>
                </a:lnTo>
                <a:lnTo>
                  <a:pt x="16138" y="6376"/>
                </a:lnTo>
                <a:lnTo>
                  <a:pt x="15933" y="6131"/>
                </a:lnTo>
                <a:lnTo>
                  <a:pt x="15687" y="5885"/>
                </a:lnTo>
                <a:lnTo>
                  <a:pt x="15461" y="5640"/>
                </a:lnTo>
                <a:lnTo>
                  <a:pt x="15338" y="5538"/>
                </a:lnTo>
                <a:lnTo>
                  <a:pt x="15194" y="5436"/>
                </a:lnTo>
                <a:lnTo>
                  <a:pt x="14927" y="5231"/>
                </a:lnTo>
                <a:lnTo>
                  <a:pt x="14660" y="5047"/>
                </a:lnTo>
                <a:lnTo>
                  <a:pt x="14373" y="4864"/>
                </a:lnTo>
                <a:lnTo>
                  <a:pt x="14085" y="4700"/>
                </a:lnTo>
                <a:lnTo>
                  <a:pt x="13798" y="4537"/>
                </a:lnTo>
                <a:lnTo>
                  <a:pt x="13490" y="4414"/>
                </a:lnTo>
                <a:lnTo>
                  <a:pt x="13325" y="4332"/>
                </a:lnTo>
                <a:lnTo>
                  <a:pt x="13161" y="4271"/>
                </a:lnTo>
                <a:lnTo>
                  <a:pt x="12853" y="4148"/>
                </a:lnTo>
                <a:lnTo>
                  <a:pt x="12689" y="4107"/>
                </a:lnTo>
                <a:lnTo>
                  <a:pt x="12525" y="4067"/>
                </a:lnTo>
                <a:lnTo>
                  <a:pt x="12360" y="4026"/>
                </a:lnTo>
                <a:lnTo>
                  <a:pt x="12176" y="3985"/>
                </a:lnTo>
                <a:lnTo>
                  <a:pt x="11827" y="3924"/>
                </a:lnTo>
                <a:lnTo>
                  <a:pt x="11478" y="3883"/>
                </a:lnTo>
                <a:lnTo>
                  <a:pt x="11129" y="3862"/>
                </a:lnTo>
                <a:lnTo>
                  <a:pt x="10779" y="3842"/>
                </a:lnTo>
                <a:lnTo>
                  <a:pt x="10430" y="3862"/>
                </a:lnTo>
                <a:lnTo>
                  <a:pt x="10081" y="3883"/>
                </a:lnTo>
                <a:lnTo>
                  <a:pt x="9897" y="3903"/>
                </a:lnTo>
                <a:lnTo>
                  <a:pt x="9732" y="3924"/>
                </a:lnTo>
                <a:lnTo>
                  <a:pt x="9383" y="3985"/>
                </a:lnTo>
                <a:lnTo>
                  <a:pt x="9219" y="4026"/>
                </a:lnTo>
                <a:lnTo>
                  <a:pt x="9034" y="4067"/>
                </a:lnTo>
                <a:lnTo>
                  <a:pt x="8706" y="4148"/>
                </a:lnTo>
                <a:lnTo>
                  <a:pt x="8398" y="4271"/>
                </a:lnTo>
                <a:lnTo>
                  <a:pt x="8069" y="4414"/>
                </a:lnTo>
                <a:lnTo>
                  <a:pt x="7925" y="4475"/>
                </a:lnTo>
                <a:lnTo>
                  <a:pt x="7761" y="4537"/>
                </a:lnTo>
                <a:lnTo>
                  <a:pt x="7617" y="4618"/>
                </a:lnTo>
                <a:lnTo>
                  <a:pt x="7474" y="4700"/>
                </a:lnTo>
                <a:lnTo>
                  <a:pt x="7186" y="4864"/>
                </a:lnTo>
                <a:lnTo>
                  <a:pt x="6899" y="5047"/>
                </a:lnTo>
                <a:lnTo>
                  <a:pt x="6632" y="5231"/>
                </a:lnTo>
                <a:lnTo>
                  <a:pt x="6365" y="5436"/>
                </a:lnTo>
                <a:lnTo>
                  <a:pt x="6119" y="5640"/>
                </a:lnTo>
                <a:lnTo>
                  <a:pt x="5872" y="5885"/>
                </a:lnTo>
                <a:lnTo>
                  <a:pt x="5626" y="6131"/>
                </a:lnTo>
                <a:lnTo>
                  <a:pt x="5523" y="6253"/>
                </a:lnTo>
                <a:lnTo>
                  <a:pt x="5421" y="6376"/>
                </a:lnTo>
                <a:lnTo>
                  <a:pt x="5215" y="6641"/>
                </a:lnTo>
                <a:lnTo>
                  <a:pt x="5030" y="6907"/>
                </a:lnTo>
                <a:lnTo>
                  <a:pt x="4846" y="7193"/>
                </a:lnTo>
                <a:lnTo>
                  <a:pt x="4681" y="7479"/>
                </a:lnTo>
                <a:lnTo>
                  <a:pt x="4517" y="7765"/>
                </a:lnTo>
                <a:lnTo>
                  <a:pt x="4394" y="8092"/>
                </a:lnTo>
                <a:lnTo>
                  <a:pt x="4332" y="8256"/>
                </a:lnTo>
                <a:lnTo>
                  <a:pt x="4271" y="8419"/>
                </a:lnTo>
                <a:lnTo>
                  <a:pt x="4148" y="8726"/>
                </a:lnTo>
                <a:lnTo>
                  <a:pt x="4106" y="8889"/>
                </a:lnTo>
                <a:lnTo>
                  <a:pt x="4065" y="9053"/>
                </a:lnTo>
                <a:lnTo>
                  <a:pt x="4024" y="9216"/>
                </a:lnTo>
                <a:lnTo>
                  <a:pt x="3983" y="9380"/>
                </a:lnTo>
                <a:lnTo>
                  <a:pt x="3922" y="9748"/>
                </a:lnTo>
                <a:lnTo>
                  <a:pt x="3881" y="10095"/>
                </a:lnTo>
                <a:lnTo>
                  <a:pt x="3860" y="10442"/>
                </a:lnTo>
                <a:lnTo>
                  <a:pt x="3840" y="10790"/>
                </a:lnTo>
                <a:close/>
                <a:moveTo>
                  <a:pt x="18212" y="18739"/>
                </a:moveTo>
                <a:lnTo>
                  <a:pt x="16837" y="18249"/>
                </a:lnTo>
                <a:lnTo>
                  <a:pt x="16426" y="18576"/>
                </a:lnTo>
                <a:lnTo>
                  <a:pt x="16015" y="18862"/>
                </a:lnTo>
                <a:lnTo>
                  <a:pt x="16036" y="20353"/>
                </a:lnTo>
                <a:lnTo>
                  <a:pt x="15728" y="20497"/>
                </a:lnTo>
                <a:lnTo>
                  <a:pt x="15420" y="20660"/>
                </a:lnTo>
                <a:lnTo>
                  <a:pt x="14229" y="19761"/>
                </a:lnTo>
                <a:lnTo>
                  <a:pt x="13757" y="19924"/>
                </a:lnTo>
                <a:lnTo>
                  <a:pt x="13510" y="20006"/>
                </a:lnTo>
                <a:lnTo>
                  <a:pt x="13264" y="20067"/>
                </a:lnTo>
                <a:lnTo>
                  <a:pt x="12833" y="21477"/>
                </a:lnTo>
                <a:lnTo>
                  <a:pt x="12135" y="21600"/>
                </a:lnTo>
                <a:lnTo>
                  <a:pt x="11293" y="20394"/>
                </a:lnTo>
                <a:lnTo>
                  <a:pt x="10779" y="20415"/>
                </a:lnTo>
                <a:lnTo>
                  <a:pt x="10266" y="20394"/>
                </a:lnTo>
                <a:lnTo>
                  <a:pt x="9424" y="21600"/>
                </a:lnTo>
                <a:lnTo>
                  <a:pt x="9075" y="21539"/>
                </a:lnTo>
                <a:lnTo>
                  <a:pt x="8726" y="21477"/>
                </a:lnTo>
                <a:lnTo>
                  <a:pt x="8295" y="20067"/>
                </a:lnTo>
                <a:lnTo>
                  <a:pt x="7802" y="19924"/>
                </a:lnTo>
                <a:lnTo>
                  <a:pt x="7576" y="19843"/>
                </a:lnTo>
                <a:lnTo>
                  <a:pt x="7330" y="19761"/>
                </a:lnTo>
                <a:lnTo>
                  <a:pt x="6160" y="20660"/>
                </a:lnTo>
                <a:lnTo>
                  <a:pt x="5831" y="20497"/>
                </a:lnTo>
                <a:lnTo>
                  <a:pt x="5523" y="20353"/>
                </a:lnTo>
                <a:lnTo>
                  <a:pt x="5544" y="18862"/>
                </a:lnTo>
                <a:lnTo>
                  <a:pt x="5133" y="18576"/>
                </a:lnTo>
                <a:lnTo>
                  <a:pt x="4928" y="18433"/>
                </a:lnTo>
                <a:lnTo>
                  <a:pt x="4722" y="18249"/>
                </a:lnTo>
                <a:lnTo>
                  <a:pt x="3347" y="18739"/>
                </a:lnTo>
                <a:lnTo>
                  <a:pt x="3100" y="18494"/>
                </a:lnTo>
                <a:lnTo>
                  <a:pt x="2833" y="18228"/>
                </a:lnTo>
                <a:lnTo>
                  <a:pt x="3326" y="16859"/>
                </a:lnTo>
                <a:lnTo>
                  <a:pt x="3018" y="16430"/>
                </a:lnTo>
                <a:lnTo>
                  <a:pt x="2710" y="16021"/>
                </a:lnTo>
                <a:lnTo>
                  <a:pt x="1252" y="16042"/>
                </a:lnTo>
                <a:lnTo>
                  <a:pt x="1088" y="15735"/>
                </a:lnTo>
                <a:lnTo>
                  <a:pt x="924" y="15429"/>
                </a:lnTo>
                <a:lnTo>
                  <a:pt x="1807" y="14243"/>
                </a:lnTo>
                <a:lnTo>
                  <a:pt x="1643" y="13773"/>
                </a:lnTo>
                <a:lnTo>
                  <a:pt x="1560" y="13528"/>
                </a:lnTo>
                <a:lnTo>
                  <a:pt x="1499" y="13283"/>
                </a:lnTo>
                <a:lnTo>
                  <a:pt x="103" y="12833"/>
                </a:lnTo>
                <a:lnTo>
                  <a:pt x="0" y="12159"/>
                </a:lnTo>
                <a:lnTo>
                  <a:pt x="1191" y="11301"/>
                </a:lnTo>
                <a:lnTo>
                  <a:pt x="1170" y="10790"/>
                </a:lnTo>
                <a:lnTo>
                  <a:pt x="1191" y="10279"/>
                </a:lnTo>
                <a:lnTo>
                  <a:pt x="0" y="9421"/>
                </a:lnTo>
                <a:lnTo>
                  <a:pt x="41" y="9094"/>
                </a:lnTo>
                <a:lnTo>
                  <a:pt x="103" y="8746"/>
                </a:lnTo>
                <a:lnTo>
                  <a:pt x="1499" y="8317"/>
                </a:lnTo>
                <a:lnTo>
                  <a:pt x="1643" y="7806"/>
                </a:lnTo>
                <a:lnTo>
                  <a:pt x="1725" y="7581"/>
                </a:lnTo>
                <a:lnTo>
                  <a:pt x="1807" y="7336"/>
                </a:lnTo>
                <a:lnTo>
                  <a:pt x="924" y="6171"/>
                </a:lnTo>
                <a:lnTo>
                  <a:pt x="1088" y="5844"/>
                </a:lnTo>
                <a:lnTo>
                  <a:pt x="1252" y="5538"/>
                </a:lnTo>
                <a:lnTo>
                  <a:pt x="2710" y="5558"/>
                </a:lnTo>
                <a:lnTo>
                  <a:pt x="3018" y="5150"/>
                </a:lnTo>
                <a:lnTo>
                  <a:pt x="3162" y="4945"/>
                </a:lnTo>
                <a:lnTo>
                  <a:pt x="3326" y="4741"/>
                </a:lnTo>
                <a:lnTo>
                  <a:pt x="2833" y="3351"/>
                </a:lnTo>
                <a:lnTo>
                  <a:pt x="3100" y="3106"/>
                </a:lnTo>
                <a:lnTo>
                  <a:pt x="3347" y="2861"/>
                </a:lnTo>
                <a:lnTo>
                  <a:pt x="4722" y="3331"/>
                </a:lnTo>
                <a:lnTo>
                  <a:pt x="5133" y="3024"/>
                </a:lnTo>
                <a:lnTo>
                  <a:pt x="5544" y="2738"/>
                </a:lnTo>
                <a:lnTo>
                  <a:pt x="5523" y="1267"/>
                </a:lnTo>
                <a:lnTo>
                  <a:pt x="5831" y="1104"/>
                </a:lnTo>
                <a:lnTo>
                  <a:pt x="6160" y="940"/>
                </a:lnTo>
                <a:lnTo>
                  <a:pt x="7330" y="1819"/>
                </a:lnTo>
                <a:lnTo>
                  <a:pt x="7802" y="1655"/>
                </a:lnTo>
                <a:lnTo>
                  <a:pt x="8049" y="1574"/>
                </a:lnTo>
                <a:lnTo>
                  <a:pt x="8295" y="1512"/>
                </a:lnTo>
                <a:lnTo>
                  <a:pt x="8726" y="102"/>
                </a:lnTo>
                <a:lnTo>
                  <a:pt x="9424" y="0"/>
                </a:lnTo>
                <a:lnTo>
                  <a:pt x="10266" y="1206"/>
                </a:lnTo>
                <a:lnTo>
                  <a:pt x="10779" y="1185"/>
                </a:lnTo>
                <a:lnTo>
                  <a:pt x="11293" y="1206"/>
                </a:lnTo>
                <a:lnTo>
                  <a:pt x="12135" y="0"/>
                </a:lnTo>
                <a:lnTo>
                  <a:pt x="12484" y="41"/>
                </a:lnTo>
                <a:lnTo>
                  <a:pt x="12833" y="102"/>
                </a:lnTo>
                <a:lnTo>
                  <a:pt x="13264" y="1512"/>
                </a:lnTo>
                <a:lnTo>
                  <a:pt x="13757" y="1655"/>
                </a:lnTo>
                <a:lnTo>
                  <a:pt x="14003" y="1737"/>
                </a:lnTo>
                <a:lnTo>
                  <a:pt x="14229" y="1819"/>
                </a:lnTo>
                <a:lnTo>
                  <a:pt x="15420" y="940"/>
                </a:lnTo>
                <a:lnTo>
                  <a:pt x="15728" y="1104"/>
                </a:lnTo>
                <a:lnTo>
                  <a:pt x="16036" y="1267"/>
                </a:lnTo>
                <a:lnTo>
                  <a:pt x="16015" y="2738"/>
                </a:lnTo>
                <a:lnTo>
                  <a:pt x="16426" y="3024"/>
                </a:lnTo>
                <a:lnTo>
                  <a:pt x="16631" y="3167"/>
                </a:lnTo>
                <a:lnTo>
                  <a:pt x="16837" y="3331"/>
                </a:lnTo>
                <a:lnTo>
                  <a:pt x="18212" y="2861"/>
                </a:lnTo>
                <a:lnTo>
                  <a:pt x="18479" y="3106"/>
                </a:lnTo>
                <a:lnTo>
                  <a:pt x="18725" y="3351"/>
                </a:lnTo>
                <a:lnTo>
                  <a:pt x="18233" y="4741"/>
                </a:lnTo>
                <a:lnTo>
                  <a:pt x="18561" y="5150"/>
                </a:lnTo>
                <a:lnTo>
                  <a:pt x="18849" y="5558"/>
                </a:lnTo>
                <a:lnTo>
                  <a:pt x="20327" y="5538"/>
                </a:lnTo>
                <a:lnTo>
                  <a:pt x="20471" y="5844"/>
                </a:lnTo>
                <a:lnTo>
                  <a:pt x="20635" y="6171"/>
                </a:lnTo>
                <a:lnTo>
                  <a:pt x="19752" y="7336"/>
                </a:lnTo>
                <a:lnTo>
                  <a:pt x="19916" y="7806"/>
                </a:lnTo>
                <a:lnTo>
                  <a:pt x="19998" y="8072"/>
                </a:lnTo>
                <a:lnTo>
                  <a:pt x="20060" y="8317"/>
                </a:lnTo>
                <a:lnTo>
                  <a:pt x="21456" y="8746"/>
                </a:lnTo>
                <a:lnTo>
                  <a:pt x="21600" y="9421"/>
                </a:lnTo>
                <a:lnTo>
                  <a:pt x="20368" y="10279"/>
                </a:lnTo>
                <a:lnTo>
                  <a:pt x="20389" y="10790"/>
                </a:lnTo>
                <a:lnTo>
                  <a:pt x="20368" y="11301"/>
                </a:lnTo>
                <a:lnTo>
                  <a:pt x="21600" y="12159"/>
                </a:lnTo>
                <a:lnTo>
                  <a:pt x="21538" y="12486"/>
                </a:lnTo>
                <a:lnTo>
                  <a:pt x="21456" y="12833"/>
                </a:lnTo>
                <a:lnTo>
                  <a:pt x="20060" y="13283"/>
                </a:lnTo>
                <a:lnTo>
                  <a:pt x="19916" y="13773"/>
                </a:lnTo>
                <a:lnTo>
                  <a:pt x="19834" y="14019"/>
                </a:lnTo>
                <a:lnTo>
                  <a:pt x="19752" y="14243"/>
                </a:lnTo>
                <a:lnTo>
                  <a:pt x="20635" y="15429"/>
                </a:lnTo>
                <a:lnTo>
                  <a:pt x="20471" y="15735"/>
                </a:lnTo>
                <a:lnTo>
                  <a:pt x="20327" y="16042"/>
                </a:lnTo>
                <a:lnTo>
                  <a:pt x="18849" y="16021"/>
                </a:lnTo>
                <a:lnTo>
                  <a:pt x="18561" y="16430"/>
                </a:lnTo>
                <a:lnTo>
                  <a:pt x="18417" y="16634"/>
                </a:lnTo>
                <a:lnTo>
                  <a:pt x="18233" y="16859"/>
                </a:lnTo>
                <a:lnTo>
                  <a:pt x="18725" y="18228"/>
                </a:lnTo>
                <a:lnTo>
                  <a:pt x="18479" y="18494"/>
                </a:lnTo>
                <a:lnTo>
                  <a:pt x="18212" y="18739"/>
                </a:lnTo>
                <a:close/>
                <a:moveTo>
                  <a:pt x="18212" y="18739"/>
                </a:moveTo>
              </a:path>
            </a:pathLst>
          </a:custGeom>
          <a:solidFill>
            <a:srgbClr val="9E8623"/>
          </a:solidFill>
          <a:ln w="12700">
            <a:solidFill>
              <a:srgbClr val="FFFFFF"/>
            </a:solidFill>
            <a:miter lim="800000"/>
            <a:headEnd/>
            <a:tailEnd/>
          </a:ln>
          <a:effectLst>
            <a:outerShdw blurRad="76200" dist="38099" dir="5400000" algn="ctr" rotWithShape="0">
              <a:schemeClr val="bg2">
                <a:alpha val="64999"/>
              </a:schemeClr>
            </a:outerShdw>
          </a:effectLst>
        </p:spPr>
        <p:txBody>
          <a:bodyPr lIns="0" tIns="0" rIns="0" bIns="0"/>
          <a:lstStyle/>
          <a:p>
            <a:endParaRPr lang="zh-CN" altLang="en-US"/>
          </a:p>
        </p:txBody>
      </p:sp>
      <p:sp>
        <p:nvSpPr>
          <p:cNvPr id="12" name="Rectangle 11"/>
          <p:cNvSpPr>
            <a:spLocks/>
          </p:cNvSpPr>
          <p:nvPr/>
        </p:nvSpPr>
        <p:spPr bwMode="auto">
          <a:xfrm>
            <a:off x="1114425" y="3448728"/>
            <a:ext cx="2068513"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1" bIns="0"/>
          <a:lstStyle/>
          <a:p>
            <a:pPr marL="39688" algn="ctr">
              <a:spcBef>
                <a:spcPts val="950"/>
              </a:spcBef>
            </a:pPr>
            <a:r>
              <a:rPr lang="zh-CN" altLang="en-US" sz="2000" b="1" i="0">
                <a:solidFill>
                  <a:schemeClr val="tx2"/>
                </a:solidFill>
                <a:latin typeface="Verdana" pitchFamily="34" charset="0"/>
                <a:ea typeface="宋体" pitchFamily="2" charset="-122"/>
                <a:sym typeface="Verdana" pitchFamily="34" charset="0"/>
              </a:rPr>
              <a:t>采集和提取</a:t>
            </a:r>
          </a:p>
        </p:txBody>
      </p:sp>
      <p:sp>
        <p:nvSpPr>
          <p:cNvPr id="13" name="AutoShape 12"/>
          <p:cNvSpPr>
            <a:spLocks/>
          </p:cNvSpPr>
          <p:nvPr/>
        </p:nvSpPr>
        <p:spPr bwMode="auto">
          <a:xfrm rot="539999">
            <a:off x="914400" y="1710415"/>
            <a:ext cx="1035050" cy="1174750"/>
          </a:xfrm>
          <a:custGeom>
            <a:avLst/>
            <a:gdLst/>
            <a:ahLst/>
            <a:cxnLst/>
            <a:rect l="0" t="0" r="r" b="b"/>
            <a:pathLst>
              <a:path w="21600" h="21600">
                <a:moveTo>
                  <a:pt x="3840" y="10790"/>
                </a:moveTo>
                <a:lnTo>
                  <a:pt x="3860" y="11137"/>
                </a:lnTo>
                <a:lnTo>
                  <a:pt x="3881" y="11505"/>
                </a:lnTo>
                <a:lnTo>
                  <a:pt x="3901" y="11689"/>
                </a:lnTo>
                <a:lnTo>
                  <a:pt x="3922" y="11852"/>
                </a:lnTo>
                <a:lnTo>
                  <a:pt x="3983" y="12200"/>
                </a:lnTo>
                <a:lnTo>
                  <a:pt x="4024" y="12363"/>
                </a:lnTo>
                <a:lnTo>
                  <a:pt x="4065" y="12527"/>
                </a:lnTo>
                <a:lnTo>
                  <a:pt x="4148" y="12854"/>
                </a:lnTo>
                <a:lnTo>
                  <a:pt x="4271" y="13201"/>
                </a:lnTo>
                <a:lnTo>
                  <a:pt x="4394" y="13508"/>
                </a:lnTo>
                <a:lnTo>
                  <a:pt x="4456" y="13651"/>
                </a:lnTo>
                <a:lnTo>
                  <a:pt x="4517" y="13814"/>
                </a:lnTo>
                <a:lnTo>
                  <a:pt x="4599" y="13957"/>
                </a:lnTo>
                <a:lnTo>
                  <a:pt x="4681" y="14100"/>
                </a:lnTo>
                <a:lnTo>
                  <a:pt x="4846" y="14386"/>
                </a:lnTo>
                <a:lnTo>
                  <a:pt x="5030" y="14672"/>
                </a:lnTo>
                <a:lnTo>
                  <a:pt x="5215" y="14959"/>
                </a:lnTo>
                <a:lnTo>
                  <a:pt x="5421" y="15224"/>
                </a:lnTo>
                <a:lnTo>
                  <a:pt x="5626" y="15469"/>
                </a:lnTo>
                <a:lnTo>
                  <a:pt x="5872" y="15694"/>
                </a:lnTo>
                <a:lnTo>
                  <a:pt x="6119" y="15939"/>
                </a:lnTo>
                <a:lnTo>
                  <a:pt x="6242" y="16042"/>
                </a:lnTo>
                <a:lnTo>
                  <a:pt x="6365" y="16144"/>
                </a:lnTo>
                <a:lnTo>
                  <a:pt x="6632" y="16348"/>
                </a:lnTo>
                <a:lnTo>
                  <a:pt x="6899" y="16532"/>
                </a:lnTo>
                <a:lnTo>
                  <a:pt x="7186" y="16736"/>
                </a:lnTo>
                <a:lnTo>
                  <a:pt x="7474" y="16900"/>
                </a:lnTo>
                <a:lnTo>
                  <a:pt x="7761" y="17063"/>
                </a:lnTo>
                <a:lnTo>
                  <a:pt x="8069" y="17186"/>
                </a:lnTo>
                <a:lnTo>
                  <a:pt x="8233" y="17268"/>
                </a:lnTo>
                <a:lnTo>
                  <a:pt x="8398" y="17309"/>
                </a:lnTo>
                <a:lnTo>
                  <a:pt x="8706" y="17431"/>
                </a:lnTo>
                <a:lnTo>
                  <a:pt x="8870" y="17472"/>
                </a:lnTo>
                <a:lnTo>
                  <a:pt x="9034" y="17513"/>
                </a:lnTo>
                <a:lnTo>
                  <a:pt x="9219" y="17554"/>
                </a:lnTo>
                <a:lnTo>
                  <a:pt x="9383" y="17595"/>
                </a:lnTo>
                <a:lnTo>
                  <a:pt x="9732" y="17656"/>
                </a:lnTo>
                <a:lnTo>
                  <a:pt x="10081" y="17697"/>
                </a:lnTo>
                <a:lnTo>
                  <a:pt x="10430" y="17717"/>
                </a:lnTo>
                <a:lnTo>
                  <a:pt x="10779" y="17738"/>
                </a:lnTo>
                <a:lnTo>
                  <a:pt x="11129" y="17717"/>
                </a:lnTo>
                <a:lnTo>
                  <a:pt x="11478" y="17697"/>
                </a:lnTo>
                <a:lnTo>
                  <a:pt x="11662" y="17676"/>
                </a:lnTo>
                <a:lnTo>
                  <a:pt x="11827" y="17656"/>
                </a:lnTo>
                <a:lnTo>
                  <a:pt x="12176" y="17595"/>
                </a:lnTo>
                <a:lnTo>
                  <a:pt x="12360" y="17554"/>
                </a:lnTo>
                <a:lnTo>
                  <a:pt x="12525" y="17513"/>
                </a:lnTo>
                <a:lnTo>
                  <a:pt x="12853" y="17431"/>
                </a:lnTo>
                <a:lnTo>
                  <a:pt x="13161" y="17309"/>
                </a:lnTo>
                <a:lnTo>
                  <a:pt x="13490" y="17186"/>
                </a:lnTo>
                <a:lnTo>
                  <a:pt x="13633" y="17125"/>
                </a:lnTo>
                <a:lnTo>
                  <a:pt x="13798" y="17063"/>
                </a:lnTo>
                <a:lnTo>
                  <a:pt x="13941" y="16982"/>
                </a:lnTo>
                <a:lnTo>
                  <a:pt x="14085" y="16900"/>
                </a:lnTo>
                <a:lnTo>
                  <a:pt x="14373" y="16736"/>
                </a:lnTo>
                <a:lnTo>
                  <a:pt x="14660" y="16532"/>
                </a:lnTo>
                <a:lnTo>
                  <a:pt x="14927" y="16348"/>
                </a:lnTo>
                <a:lnTo>
                  <a:pt x="15194" y="16144"/>
                </a:lnTo>
                <a:lnTo>
                  <a:pt x="15461" y="15939"/>
                </a:lnTo>
                <a:lnTo>
                  <a:pt x="15687" y="15694"/>
                </a:lnTo>
                <a:lnTo>
                  <a:pt x="15933" y="15469"/>
                </a:lnTo>
                <a:lnTo>
                  <a:pt x="16036" y="15347"/>
                </a:lnTo>
                <a:lnTo>
                  <a:pt x="16138" y="15224"/>
                </a:lnTo>
                <a:lnTo>
                  <a:pt x="16344" y="14959"/>
                </a:lnTo>
                <a:lnTo>
                  <a:pt x="16529" y="14672"/>
                </a:lnTo>
                <a:lnTo>
                  <a:pt x="16713" y="14386"/>
                </a:lnTo>
                <a:lnTo>
                  <a:pt x="16878" y="14100"/>
                </a:lnTo>
                <a:lnTo>
                  <a:pt x="17042" y="13814"/>
                </a:lnTo>
                <a:lnTo>
                  <a:pt x="17165" y="13508"/>
                </a:lnTo>
                <a:lnTo>
                  <a:pt x="17247" y="13344"/>
                </a:lnTo>
                <a:lnTo>
                  <a:pt x="17288" y="13201"/>
                </a:lnTo>
                <a:lnTo>
                  <a:pt x="17411" y="12854"/>
                </a:lnTo>
                <a:lnTo>
                  <a:pt x="17452" y="12690"/>
                </a:lnTo>
                <a:lnTo>
                  <a:pt x="17494" y="12527"/>
                </a:lnTo>
                <a:lnTo>
                  <a:pt x="17535" y="12363"/>
                </a:lnTo>
                <a:lnTo>
                  <a:pt x="17576" y="12200"/>
                </a:lnTo>
                <a:lnTo>
                  <a:pt x="17637" y="11852"/>
                </a:lnTo>
                <a:lnTo>
                  <a:pt x="17678" y="11505"/>
                </a:lnTo>
                <a:lnTo>
                  <a:pt x="17699" y="11137"/>
                </a:lnTo>
                <a:lnTo>
                  <a:pt x="17719" y="10790"/>
                </a:lnTo>
                <a:lnTo>
                  <a:pt x="17699" y="10442"/>
                </a:lnTo>
                <a:lnTo>
                  <a:pt x="17678" y="10095"/>
                </a:lnTo>
                <a:lnTo>
                  <a:pt x="17658" y="9911"/>
                </a:lnTo>
                <a:lnTo>
                  <a:pt x="17637" y="9748"/>
                </a:lnTo>
                <a:lnTo>
                  <a:pt x="17576" y="9380"/>
                </a:lnTo>
                <a:lnTo>
                  <a:pt x="17535" y="9216"/>
                </a:lnTo>
                <a:lnTo>
                  <a:pt x="17494" y="9053"/>
                </a:lnTo>
                <a:lnTo>
                  <a:pt x="17411" y="8726"/>
                </a:lnTo>
                <a:lnTo>
                  <a:pt x="17288" y="8419"/>
                </a:lnTo>
                <a:lnTo>
                  <a:pt x="17165" y="8092"/>
                </a:lnTo>
                <a:lnTo>
                  <a:pt x="17103" y="7949"/>
                </a:lnTo>
                <a:lnTo>
                  <a:pt x="17042" y="7765"/>
                </a:lnTo>
                <a:lnTo>
                  <a:pt x="16960" y="7622"/>
                </a:lnTo>
                <a:lnTo>
                  <a:pt x="16878" y="7479"/>
                </a:lnTo>
                <a:lnTo>
                  <a:pt x="16713" y="7193"/>
                </a:lnTo>
                <a:lnTo>
                  <a:pt x="16529" y="6907"/>
                </a:lnTo>
                <a:lnTo>
                  <a:pt x="16344" y="6641"/>
                </a:lnTo>
                <a:lnTo>
                  <a:pt x="16138" y="6376"/>
                </a:lnTo>
                <a:lnTo>
                  <a:pt x="15933" y="6131"/>
                </a:lnTo>
                <a:lnTo>
                  <a:pt x="15687" y="5885"/>
                </a:lnTo>
                <a:lnTo>
                  <a:pt x="15461" y="5640"/>
                </a:lnTo>
                <a:lnTo>
                  <a:pt x="15338" y="5538"/>
                </a:lnTo>
                <a:lnTo>
                  <a:pt x="15194" y="5436"/>
                </a:lnTo>
                <a:lnTo>
                  <a:pt x="14927" y="5231"/>
                </a:lnTo>
                <a:lnTo>
                  <a:pt x="14660" y="5047"/>
                </a:lnTo>
                <a:lnTo>
                  <a:pt x="14373" y="4864"/>
                </a:lnTo>
                <a:lnTo>
                  <a:pt x="14085" y="4700"/>
                </a:lnTo>
                <a:lnTo>
                  <a:pt x="13798" y="4537"/>
                </a:lnTo>
                <a:lnTo>
                  <a:pt x="13490" y="4414"/>
                </a:lnTo>
                <a:lnTo>
                  <a:pt x="13325" y="4332"/>
                </a:lnTo>
                <a:lnTo>
                  <a:pt x="13161" y="4271"/>
                </a:lnTo>
                <a:lnTo>
                  <a:pt x="12853" y="4148"/>
                </a:lnTo>
                <a:lnTo>
                  <a:pt x="12689" y="4107"/>
                </a:lnTo>
                <a:lnTo>
                  <a:pt x="12525" y="4067"/>
                </a:lnTo>
                <a:lnTo>
                  <a:pt x="12360" y="4026"/>
                </a:lnTo>
                <a:lnTo>
                  <a:pt x="12176" y="3985"/>
                </a:lnTo>
                <a:lnTo>
                  <a:pt x="11827" y="3924"/>
                </a:lnTo>
                <a:lnTo>
                  <a:pt x="11478" y="3883"/>
                </a:lnTo>
                <a:lnTo>
                  <a:pt x="11129" y="3862"/>
                </a:lnTo>
                <a:lnTo>
                  <a:pt x="10779" y="3842"/>
                </a:lnTo>
                <a:lnTo>
                  <a:pt x="10430" y="3862"/>
                </a:lnTo>
                <a:lnTo>
                  <a:pt x="10081" y="3883"/>
                </a:lnTo>
                <a:lnTo>
                  <a:pt x="9897" y="3903"/>
                </a:lnTo>
                <a:lnTo>
                  <a:pt x="9732" y="3924"/>
                </a:lnTo>
                <a:lnTo>
                  <a:pt x="9383" y="3985"/>
                </a:lnTo>
                <a:lnTo>
                  <a:pt x="9219" y="4026"/>
                </a:lnTo>
                <a:lnTo>
                  <a:pt x="9034" y="4067"/>
                </a:lnTo>
                <a:lnTo>
                  <a:pt x="8706" y="4148"/>
                </a:lnTo>
                <a:lnTo>
                  <a:pt x="8398" y="4271"/>
                </a:lnTo>
                <a:lnTo>
                  <a:pt x="8069" y="4414"/>
                </a:lnTo>
                <a:lnTo>
                  <a:pt x="7925" y="4475"/>
                </a:lnTo>
                <a:lnTo>
                  <a:pt x="7761" y="4537"/>
                </a:lnTo>
                <a:lnTo>
                  <a:pt x="7617" y="4618"/>
                </a:lnTo>
                <a:lnTo>
                  <a:pt x="7474" y="4700"/>
                </a:lnTo>
                <a:lnTo>
                  <a:pt x="7186" y="4864"/>
                </a:lnTo>
                <a:lnTo>
                  <a:pt x="6899" y="5047"/>
                </a:lnTo>
                <a:lnTo>
                  <a:pt x="6632" y="5231"/>
                </a:lnTo>
                <a:lnTo>
                  <a:pt x="6365" y="5436"/>
                </a:lnTo>
                <a:lnTo>
                  <a:pt x="6119" y="5640"/>
                </a:lnTo>
                <a:lnTo>
                  <a:pt x="5872" y="5885"/>
                </a:lnTo>
                <a:lnTo>
                  <a:pt x="5626" y="6131"/>
                </a:lnTo>
                <a:lnTo>
                  <a:pt x="5523" y="6253"/>
                </a:lnTo>
                <a:lnTo>
                  <a:pt x="5421" y="6376"/>
                </a:lnTo>
                <a:lnTo>
                  <a:pt x="5215" y="6641"/>
                </a:lnTo>
                <a:lnTo>
                  <a:pt x="5030" y="6907"/>
                </a:lnTo>
                <a:lnTo>
                  <a:pt x="4846" y="7193"/>
                </a:lnTo>
                <a:lnTo>
                  <a:pt x="4681" y="7479"/>
                </a:lnTo>
                <a:lnTo>
                  <a:pt x="4517" y="7765"/>
                </a:lnTo>
                <a:lnTo>
                  <a:pt x="4394" y="8092"/>
                </a:lnTo>
                <a:lnTo>
                  <a:pt x="4332" y="8256"/>
                </a:lnTo>
                <a:lnTo>
                  <a:pt x="4271" y="8419"/>
                </a:lnTo>
                <a:lnTo>
                  <a:pt x="4148" y="8726"/>
                </a:lnTo>
                <a:lnTo>
                  <a:pt x="4106" y="8889"/>
                </a:lnTo>
                <a:lnTo>
                  <a:pt x="4065" y="9053"/>
                </a:lnTo>
                <a:lnTo>
                  <a:pt x="4024" y="9216"/>
                </a:lnTo>
                <a:lnTo>
                  <a:pt x="3983" y="9380"/>
                </a:lnTo>
                <a:lnTo>
                  <a:pt x="3922" y="9748"/>
                </a:lnTo>
                <a:lnTo>
                  <a:pt x="3881" y="10095"/>
                </a:lnTo>
                <a:lnTo>
                  <a:pt x="3860" y="10442"/>
                </a:lnTo>
                <a:lnTo>
                  <a:pt x="3840" y="10790"/>
                </a:lnTo>
                <a:close/>
                <a:moveTo>
                  <a:pt x="18212" y="18739"/>
                </a:moveTo>
                <a:lnTo>
                  <a:pt x="16837" y="18249"/>
                </a:lnTo>
                <a:lnTo>
                  <a:pt x="16426" y="18576"/>
                </a:lnTo>
                <a:lnTo>
                  <a:pt x="16015" y="18862"/>
                </a:lnTo>
                <a:lnTo>
                  <a:pt x="16036" y="20353"/>
                </a:lnTo>
                <a:lnTo>
                  <a:pt x="15728" y="20496"/>
                </a:lnTo>
                <a:lnTo>
                  <a:pt x="15420" y="20660"/>
                </a:lnTo>
                <a:lnTo>
                  <a:pt x="14229" y="19761"/>
                </a:lnTo>
                <a:lnTo>
                  <a:pt x="13757" y="19924"/>
                </a:lnTo>
                <a:lnTo>
                  <a:pt x="13510" y="20006"/>
                </a:lnTo>
                <a:lnTo>
                  <a:pt x="13264" y="20067"/>
                </a:lnTo>
                <a:lnTo>
                  <a:pt x="12833" y="21477"/>
                </a:lnTo>
                <a:lnTo>
                  <a:pt x="12135" y="21600"/>
                </a:lnTo>
                <a:lnTo>
                  <a:pt x="11293" y="20394"/>
                </a:lnTo>
                <a:lnTo>
                  <a:pt x="10779" y="20415"/>
                </a:lnTo>
                <a:lnTo>
                  <a:pt x="10266" y="20394"/>
                </a:lnTo>
                <a:lnTo>
                  <a:pt x="9424" y="21600"/>
                </a:lnTo>
                <a:lnTo>
                  <a:pt x="9075" y="21539"/>
                </a:lnTo>
                <a:lnTo>
                  <a:pt x="8726" y="21477"/>
                </a:lnTo>
                <a:lnTo>
                  <a:pt x="8295" y="20067"/>
                </a:lnTo>
                <a:lnTo>
                  <a:pt x="7802" y="19924"/>
                </a:lnTo>
                <a:lnTo>
                  <a:pt x="7576" y="19843"/>
                </a:lnTo>
                <a:lnTo>
                  <a:pt x="7330" y="19761"/>
                </a:lnTo>
                <a:lnTo>
                  <a:pt x="6160" y="20660"/>
                </a:lnTo>
                <a:lnTo>
                  <a:pt x="5831" y="20496"/>
                </a:lnTo>
                <a:lnTo>
                  <a:pt x="5523" y="20353"/>
                </a:lnTo>
                <a:lnTo>
                  <a:pt x="5544" y="18862"/>
                </a:lnTo>
                <a:lnTo>
                  <a:pt x="5133" y="18576"/>
                </a:lnTo>
                <a:lnTo>
                  <a:pt x="4928" y="18433"/>
                </a:lnTo>
                <a:lnTo>
                  <a:pt x="4722" y="18249"/>
                </a:lnTo>
                <a:lnTo>
                  <a:pt x="3347" y="18739"/>
                </a:lnTo>
                <a:lnTo>
                  <a:pt x="3100" y="18494"/>
                </a:lnTo>
                <a:lnTo>
                  <a:pt x="2833" y="18228"/>
                </a:lnTo>
                <a:lnTo>
                  <a:pt x="3326" y="16859"/>
                </a:lnTo>
                <a:lnTo>
                  <a:pt x="3018" y="16430"/>
                </a:lnTo>
                <a:lnTo>
                  <a:pt x="2710" y="16021"/>
                </a:lnTo>
                <a:lnTo>
                  <a:pt x="1252" y="16042"/>
                </a:lnTo>
                <a:lnTo>
                  <a:pt x="1088" y="15735"/>
                </a:lnTo>
                <a:lnTo>
                  <a:pt x="924" y="15429"/>
                </a:lnTo>
                <a:lnTo>
                  <a:pt x="1807" y="14243"/>
                </a:lnTo>
                <a:lnTo>
                  <a:pt x="1643" y="13773"/>
                </a:lnTo>
                <a:lnTo>
                  <a:pt x="1560" y="13528"/>
                </a:lnTo>
                <a:lnTo>
                  <a:pt x="1499" y="13283"/>
                </a:lnTo>
                <a:lnTo>
                  <a:pt x="103" y="12833"/>
                </a:lnTo>
                <a:lnTo>
                  <a:pt x="0" y="12159"/>
                </a:lnTo>
                <a:lnTo>
                  <a:pt x="1191" y="11301"/>
                </a:lnTo>
                <a:lnTo>
                  <a:pt x="1170" y="10790"/>
                </a:lnTo>
                <a:lnTo>
                  <a:pt x="1191" y="10279"/>
                </a:lnTo>
                <a:lnTo>
                  <a:pt x="0" y="9421"/>
                </a:lnTo>
                <a:lnTo>
                  <a:pt x="41" y="9094"/>
                </a:lnTo>
                <a:lnTo>
                  <a:pt x="103" y="8746"/>
                </a:lnTo>
                <a:lnTo>
                  <a:pt x="1499" y="8317"/>
                </a:lnTo>
                <a:lnTo>
                  <a:pt x="1643" y="7806"/>
                </a:lnTo>
                <a:lnTo>
                  <a:pt x="1725" y="7581"/>
                </a:lnTo>
                <a:lnTo>
                  <a:pt x="1807" y="7336"/>
                </a:lnTo>
                <a:lnTo>
                  <a:pt x="924" y="6171"/>
                </a:lnTo>
                <a:lnTo>
                  <a:pt x="1088" y="5844"/>
                </a:lnTo>
                <a:lnTo>
                  <a:pt x="1252" y="5538"/>
                </a:lnTo>
                <a:lnTo>
                  <a:pt x="2710" y="5558"/>
                </a:lnTo>
                <a:lnTo>
                  <a:pt x="3018" y="5150"/>
                </a:lnTo>
                <a:lnTo>
                  <a:pt x="3162" y="4945"/>
                </a:lnTo>
                <a:lnTo>
                  <a:pt x="3326" y="4741"/>
                </a:lnTo>
                <a:lnTo>
                  <a:pt x="2833" y="3351"/>
                </a:lnTo>
                <a:lnTo>
                  <a:pt x="3100" y="3106"/>
                </a:lnTo>
                <a:lnTo>
                  <a:pt x="3347" y="2861"/>
                </a:lnTo>
                <a:lnTo>
                  <a:pt x="4722" y="3331"/>
                </a:lnTo>
                <a:lnTo>
                  <a:pt x="5133" y="3024"/>
                </a:lnTo>
                <a:lnTo>
                  <a:pt x="5544" y="2738"/>
                </a:lnTo>
                <a:lnTo>
                  <a:pt x="5523" y="1267"/>
                </a:lnTo>
                <a:lnTo>
                  <a:pt x="5831" y="1104"/>
                </a:lnTo>
                <a:lnTo>
                  <a:pt x="6160" y="940"/>
                </a:lnTo>
                <a:lnTo>
                  <a:pt x="7330" y="1819"/>
                </a:lnTo>
                <a:lnTo>
                  <a:pt x="7802" y="1655"/>
                </a:lnTo>
                <a:lnTo>
                  <a:pt x="8049" y="1574"/>
                </a:lnTo>
                <a:lnTo>
                  <a:pt x="8295" y="1512"/>
                </a:lnTo>
                <a:lnTo>
                  <a:pt x="8726" y="102"/>
                </a:lnTo>
                <a:lnTo>
                  <a:pt x="9424" y="0"/>
                </a:lnTo>
                <a:lnTo>
                  <a:pt x="10266" y="1206"/>
                </a:lnTo>
                <a:lnTo>
                  <a:pt x="10779" y="1185"/>
                </a:lnTo>
                <a:lnTo>
                  <a:pt x="11293" y="1206"/>
                </a:lnTo>
                <a:lnTo>
                  <a:pt x="12135" y="0"/>
                </a:lnTo>
                <a:lnTo>
                  <a:pt x="12484" y="41"/>
                </a:lnTo>
                <a:lnTo>
                  <a:pt x="12833" y="102"/>
                </a:lnTo>
                <a:lnTo>
                  <a:pt x="13264" y="1512"/>
                </a:lnTo>
                <a:lnTo>
                  <a:pt x="13757" y="1655"/>
                </a:lnTo>
                <a:lnTo>
                  <a:pt x="14003" y="1737"/>
                </a:lnTo>
                <a:lnTo>
                  <a:pt x="14229" y="1819"/>
                </a:lnTo>
                <a:lnTo>
                  <a:pt x="15420" y="940"/>
                </a:lnTo>
                <a:lnTo>
                  <a:pt x="15728" y="1104"/>
                </a:lnTo>
                <a:lnTo>
                  <a:pt x="16036" y="1267"/>
                </a:lnTo>
                <a:lnTo>
                  <a:pt x="16015" y="2738"/>
                </a:lnTo>
                <a:lnTo>
                  <a:pt x="16426" y="3024"/>
                </a:lnTo>
                <a:lnTo>
                  <a:pt x="16631" y="3167"/>
                </a:lnTo>
                <a:lnTo>
                  <a:pt x="16837" y="3331"/>
                </a:lnTo>
                <a:lnTo>
                  <a:pt x="18212" y="2861"/>
                </a:lnTo>
                <a:lnTo>
                  <a:pt x="18479" y="3106"/>
                </a:lnTo>
                <a:lnTo>
                  <a:pt x="18725" y="3351"/>
                </a:lnTo>
                <a:lnTo>
                  <a:pt x="18233" y="4741"/>
                </a:lnTo>
                <a:lnTo>
                  <a:pt x="18561" y="5150"/>
                </a:lnTo>
                <a:lnTo>
                  <a:pt x="18849" y="5558"/>
                </a:lnTo>
                <a:lnTo>
                  <a:pt x="20327" y="5538"/>
                </a:lnTo>
                <a:lnTo>
                  <a:pt x="20471" y="5844"/>
                </a:lnTo>
                <a:lnTo>
                  <a:pt x="20635" y="6171"/>
                </a:lnTo>
                <a:lnTo>
                  <a:pt x="19752" y="7336"/>
                </a:lnTo>
                <a:lnTo>
                  <a:pt x="19916" y="7806"/>
                </a:lnTo>
                <a:lnTo>
                  <a:pt x="19998" y="8072"/>
                </a:lnTo>
                <a:lnTo>
                  <a:pt x="20060" y="8317"/>
                </a:lnTo>
                <a:lnTo>
                  <a:pt x="21456" y="8746"/>
                </a:lnTo>
                <a:lnTo>
                  <a:pt x="21600" y="9421"/>
                </a:lnTo>
                <a:lnTo>
                  <a:pt x="20368" y="10279"/>
                </a:lnTo>
                <a:lnTo>
                  <a:pt x="20389" y="10790"/>
                </a:lnTo>
                <a:lnTo>
                  <a:pt x="20368" y="11301"/>
                </a:lnTo>
                <a:lnTo>
                  <a:pt x="21600" y="12159"/>
                </a:lnTo>
                <a:lnTo>
                  <a:pt x="21538" y="12486"/>
                </a:lnTo>
                <a:lnTo>
                  <a:pt x="21456" y="12833"/>
                </a:lnTo>
                <a:lnTo>
                  <a:pt x="20060" y="13283"/>
                </a:lnTo>
                <a:lnTo>
                  <a:pt x="19916" y="13773"/>
                </a:lnTo>
                <a:lnTo>
                  <a:pt x="19834" y="14019"/>
                </a:lnTo>
                <a:lnTo>
                  <a:pt x="19752" y="14243"/>
                </a:lnTo>
                <a:lnTo>
                  <a:pt x="20635" y="15429"/>
                </a:lnTo>
                <a:lnTo>
                  <a:pt x="20471" y="15735"/>
                </a:lnTo>
                <a:lnTo>
                  <a:pt x="20327" y="16042"/>
                </a:lnTo>
                <a:lnTo>
                  <a:pt x="18849" y="16021"/>
                </a:lnTo>
                <a:lnTo>
                  <a:pt x="18561" y="16430"/>
                </a:lnTo>
                <a:lnTo>
                  <a:pt x="18417" y="16634"/>
                </a:lnTo>
                <a:lnTo>
                  <a:pt x="18233" y="16859"/>
                </a:lnTo>
                <a:lnTo>
                  <a:pt x="18725" y="18228"/>
                </a:lnTo>
                <a:lnTo>
                  <a:pt x="18479" y="18494"/>
                </a:lnTo>
                <a:lnTo>
                  <a:pt x="18212" y="18739"/>
                </a:lnTo>
                <a:close/>
                <a:moveTo>
                  <a:pt x="18212" y="18739"/>
                </a:moveTo>
              </a:path>
            </a:pathLst>
          </a:custGeom>
          <a:solidFill>
            <a:srgbClr val="9E8623"/>
          </a:solidFill>
          <a:ln w="12700">
            <a:solidFill>
              <a:srgbClr val="FFFFFF"/>
            </a:solidFill>
            <a:miter lim="800000"/>
            <a:headEnd/>
            <a:tailEnd/>
          </a:ln>
          <a:effectLst>
            <a:outerShdw blurRad="76200" dist="38099" dir="5400000" algn="ctr" rotWithShape="0">
              <a:schemeClr val="bg2">
                <a:alpha val="64999"/>
              </a:schemeClr>
            </a:outerShdw>
          </a:effectLst>
        </p:spPr>
        <p:txBody>
          <a:bodyPr lIns="0" tIns="0" rIns="0" bIns="0"/>
          <a:lstStyle/>
          <a:p>
            <a:endParaRPr lang="zh-CN" altLang="en-US"/>
          </a:p>
        </p:txBody>
      </p:sp>
      <p:sp>
        <p:nvSpPr>
          <p:cNvPr id="14" name="Rectangle 13"/>
          <p:cNvSpPr>
            <a:spLocks/>
          </p:cNvSpPr>
          <p:nvPr/>
        </p:nvSpPr>
        <p:spPr bwMode="auto">
          <a:xfrm>
            <a:off x="1104900" y="2108878"/>
            <a:ext cx="639763"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40631" bIns="0"/>
          <a:lstStyle/>
          <a:p>
            <a:pPr marL="39688" algn="ctr">
              <a:spcBef>
                <a:spcPts val="850"/>
              </a:spcBef>
            </a:pPr>
            <a:r>
              <a:rPr lang="zh-CN" altLang="en-US" sz="1400" b="1" i="0">
                <a:solidFill>
                  <a:schemeClr val="tx2"/>
                </a:solidFill>
                <a:latin typeface="Verdana" pitchFamily="34" charset="0"/>
                <a:ea typeface="华文细黑" pitchFamily="2" charset="-122"/>
                <a:sym typeface="Verdana" pitchFamily="34" charset="0"/>
              </a:rPr>
              <a:t>博客</a:t>
            </a:r>
          </a:p>
        </p:txBody>
      </p:sp>
      <p:sp>
        <p:nvSpPr>
          <p:cNvPr id="18" name="TextBox 17"/>
          <p:cNvSpPr txBox="1"/>
          <p:nvPr/>
        </p:nvSpPr>
        <p:spPr>
          <a:xfrm>
            <a:off x="2785638" y="632301"/>
            <a:ext cx="5040560" cy="461665"/>
          </a:xfrm>
          <a:prstGeom prst="rect">
            <a:avLst/>
          </a:prstGeom>
          <a:noFill/>
        </p:spPr>
        <p:txBody>
          <a:bodyPr wrap="square" rtlCol="0">
            <a:spAutoFit/>
          </a:bodyPr>
          <a:lstStyle/>
          <a:p>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网络舆情监控</a:t>
            </a:r>
          </a:p>
        </p:txBody>
      </p:sp>
      <p:sp>
        <p:nvSpPr>
          <p:cNvPr id="20" name="TextBox 2"/>
          <p:cNvSpPr txBox="1"/>
          <p:nvPr/>
        </p:nvSpPr>
        <p:spPr>
          <a:xfrm>
            <a:off x="224515" y="601524"/>
            <a:ext cx="3823773" cy="523220"/>
          </a:xfrm>
          <a:prstGeom prst="rect">
            <a:avLst/>
          </a:prstGeom>
          <a:noFill/>
        </p:spPr>
        <p:txBody>
          <a:bodyPr wrap="square" rtlCol="0">
            <a:spAutoFit/>
          </a:bodyPr>
          <a:lstStyle/>
          <a:p>
            <a:r>
              <a:rPr lang="zh-CN" altLang="en-US" sz="2800" dirty="0">
                <a:latin typeface="微软雅黑" pitchFamily="34" charset="-122"/>
                <a:ea typeface="微软雅黑" pitchFamily="34" charset="-122"/>
              </a:rPr>
              <a:t>文本挖掘的应用</a:t>
            </a:r>
          </a:p>
        </p:txBody>
      </p:sp>
      <p:pic>
        <p:nvPicPr>
          <p:cNvPr id="21" name="图片 20"/>
          <p:cNvPicPr>
            <a:picLocks noChangeAspect="1"/>
          </p:cNvPicPr>
          <p:nvPr/>
        </p:nvPicPr>
        <p:blipFill>
          <a:blip r:embed="rId2"/>
          <a:stretch>
            <a:fillRect/>
          </a:stretch>
        </p:blipFill>
        <p:spPr>
          <a:xfrm>
            <a:off x="4431152" y="1400059"/>
            <a:ext cx="3780609" cy="4733924"/>
          </a:xfrm>
          <a:prstGeom prst="rect">
            <a:avLst/>
          </a:prstGeom>
        </p:spPr>
      </p:pic>
    </p:spTree>
    <p:extLst>
      <p:ext uri="{BB962C8B-B14F-4D97-AF65-F5344CB8AC3E}">
        <p14:creationId xmlns:p14="http://schemas.microsoft.com/office/powerpoint/2010/main" val="186271560"/>
      </p:ext>
    </p:extLst>
  </p:cSld>
  <p:clrMapOvr>
    <a:masterClrMapping/>
  </p:clrMapOvr>
</p:sld>
</file>

<file path=ppt/theme/theme1.xml><?xml version="1.0" encoding="utf-8"?>
<a:theme xmlns:a="http://schemas.openxmlformats.org/drawingml/2006/main" name="3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自定义设计方案">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981</TotalTime>
  <Words>6231</Words>
  <Application>Microsoft Office PowerPoint</Application>
  <PresentationFormat>全屏显示(4:3)</PresentationFormat>
  <Paragraphs>651</Paragraphs>
  <Slides>74</Slides>
  <Notes>8</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74</vt:i4>
      </vt:variant>
    </vt:vector>
  </HeadingPairs>
  <TitlesOfParts>
    <vt:vector size="88" baseType="lpstr">
      <vt:lpstr>等线</vt:lpstr>
      <vt:lpstr>华文楷体</vt:lpstr>
      <vt:lpstr>楷体</vt:lpstr>
      <vt:lpstr>Microsoft YaHei</vt:lpstr>
      <vt:lpstr>Microsoft YaHei</vt:lpstr>
      <vt:lpstr>Arial</vt:lpstr>
      <vt:lpstr>Calibri</vt:lpstr>
      <vt:lpstr>Calibri Light</vt:lpstr>
      <vt:lpstr>Tahoma</vt:lpstr>
      <vt:lpstr>Times New Roman</vt:lpstr>
      <vt:lpstr>Verdana</vt:lpstr>
      <vt:lpstr>Wingdings</vt:lpstr>
      <vt:lpstr>3_自定义设计方案</vt:lpstr>
      <vt:lpstr>4_自定义设计方案</vt:lpstr>
      <vt:lpstr> 文本挖掘</vt:lpstr>
      <vt:lpstr>主要内容</vt:lpstr>
      <vt:lpstr>文本挖掘的背景</vt:lpstr>
      <vt:lpstr>文本挖掘的背景</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文本分类的过程</vt:lpstr>
      <vt:lpstr>文本分类方法</vt:lpstr>
      <vt:lpstr>PowerPoint 演示文稿</vt:lpstr>
      <vt:lpstr>文本挖掘-R语言操作</vt:lpstr>
      <vt:lpstr>PowerPoint 演示文稿</vt:lpstr>
      <vt:lpstr>中文分词</vt:lpstr>
      <vt:lpstr>PowerPoint 演示文稿</vt:lpstr>
      <vt:lpstr>PowerPoint 演示文稿</vt:lpstr>
      <vt:lpstr>优化词典</vt:lpstr>
      <vt:lpstr>词性标注</vt:lpstr>
      <vt:lpstr>关键词抽取</vt:lpstr>
      <vt:lpstr>PowerPoint 演示文稿</vt:lpstr>
      <vt:lpstr>绘制词云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案例：谁是主角</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R语言高级绘图</dc:title>
  <dc:creator>user</dc:creator>
  <cp:lastModifiedBy>user</cp:lastModifiedBy>
  <cp:revision>57</cp:revision>
  <dcterms:created xsi:type="dcterms:W3CDTF">2018-08-23T05:00:20Z</dcterms:created>
  <dcterms:modified xsi:type="dcterms:W3CDTF">2021-12-16T12:59:26Z</dcterms:modified>
</cp:coreProperties>
</file>