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7" r:id="rId3"/>
    <p:sldId id="320" r:id="rId4"/>
    <p:sldId id="338" r:id="rId5"/>
    <p:sldId id="329" r:id="rId6"/>
    <p:sldId id="334" r:id="rId7"/>
    <p:sldId id="368" r:id="rId8"/>
    <p:sldId id="370" r:id="rId9"/>
    <p:sldId id="371" r:id="rId10"/>
    <p:sldId id="372" r:id="rId11"/>
    <p:sldId id="373" r:id="rId12"/>
    <p:sldId id="374" r:id="rId13"/>
    <p:sldId id="375" r:id="rId14"/>
    <p:sldId id="376" r:id="rId15"/>
    <p:sldId id="378" r:id="rId16"/>
    <p:sldId id="379" r:id="rId17"/>
    <p:sldId id="380" r:id="rId18"/>
    <p:sldId id="393" r:id="rId19"/>
    <p:sldId id="386" r:id="rId20"/>
    <p:sldId id="387" r:id="rId21"/>
    <p:sldId id="388" r:id="rId22"/>
    <p:sldId id="389" r:id="rId23"/>
    <p:sldId id="390" r:id="rId24"/>
    <p:sldId id="428" r:id="rId25"/>
    <p:sldId id="391" r:id="rId26"/>
    <p:sldId id="392" r:id="rId27"/>
    <p:sldId id="395" r:id="rId28"/>
    <p:sldId id="396" r:id="rId29"/>
    <p:sldId id="397" r:id="rId30"/>
    <p:sldId id="398" r:id="rId31"/>
    <p:sldId id="399" r:id="rId32"/>
    <p:sldId id="400" r:id="rId33"/>
    <p:sldId id="401" r:id="rId34"/>
    <p:sldId id="430" r:id="rId35"/>
    <p:sldId id="431" r:id="rId36"/>
    <p:sldId id="432" r:id="rId37"/>
    <p:sldId id="433" r:id="rId38"/>
    <p:sldId id="434" r:id="rId39"/>
    <p:sldId id="402" r:id="rId40"/>
    <p:sldId id="419" r:id="rId41"/>
    <p:sldId id="403" r:id="rId42"/>
    <p:sldId id="404" r:id="rId43"/>
    <p:sldId id="405" r:id="rId44"/>
    <p:sldId id="406" r:id="rId45"/>
    <p:sldId id="407" r:id="rId46"/>
    <p:sldId id="408" r:id="rId47"/>
    <p:sldId id="409" r:id="rId48"/>
    <p:sldId id="410" r:id="rId49"/>
    <p:sldId id="411" r:id="rId50"/>
    <p:sldId id="412" r:id="rId51"/>
    <p:sldId id="420" r:id="rId52"/>
    <p:sldId id="421" r:id="rId53"/>
    <p:sldId id="415" r:id="rId54"/>
    <p:sldId id="435" r:id="rId55"/>
    <p:sldId id="418" r:id="rId56"/>
    <p:sldId id="423" r:id="rId57"/>
    <p:sldId id="426" r:id="rId58"/>
    <p:sldId id="425" r:id="rId59"/>
    <p:sldId id="336" r:id="rId60"/>
    <p:sldId id="277"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F332E-B165-4E18-8D02-C264A61864E4}" type="doc">
      <dgm:prSet loTypeId="urn:microsoft.com/office/officeart/2005/8/layout/process1" loCatId="process" qsTypeId="urn:microsoft.com/office/officeart/2005/8/quickstyle/simple1" qsCatId="simple" csTypeId="urn:microsoft.com/office/officeart/2005/8/colors/accent1_2" csCatId="accent1" phldr="1"/>
      <dgm:spPr/>
    </dgm:pt>
    <dgm:pt modelId="{3C8AB4BC-B27E-4D05-83FF-70C13EEF4A3F}">
      <dgm:prSet phldrT="[文本]"/>
      <dgm:spPr/>
      <dgm:t>
        <a:bodyPr/>
        <a:lstStyle/>
        <a:p>
          <a:r>
            <a:rPr lang="zh-CN" altLang="en-US" dirty="0"/>
            <a:t>卫健委</a:t>
          </a:r>
        </a:p>
      </dgm:t>
    </dgm:pt>
    <dgm:pt modelId="{B0823F68-FC43-49B6-8CD0-6BC353726222}" type="parTrans" cxnId="{5AC375D3-D024-4916-95D6-0876CC2C4C64}">
      <dgm:prSet/>
      <dgm:spPr/>
      <dgm:t>
        <a:bodyPr/>
        <a:lstStyle/>
        <a:p>
          <a:endParaRPr lang="zh-CN" altLang="en-US"/>
        </a:p>
      </dgm:t>
    </dgm:pt>
    <dgm:pt modelId="{BFA17A14-A252-4DFE-97E4-29B73CB4588F}" type="sibTrans" cxnId="{5AC375D3-D024-4916-95D6-0876CC2C4C64}">
      <dgm:prSet/>
      <dgm:spPr/>
      <dgm:t>
        <a:bodyPr/>
        <a:lstStyle/>
        <a:p>
          <a:endParaRPr lang="zh-CN" altLang="en-US"/>
        </a:p>
      </dgm:t>
    </dgm:pt>
    <dgm:pt modelId="{48AA33ED-68EE-4FF0-A3B2-9BA229724E3E}">
      <dgm:prSet phldrT="[文本]"/>
      <dgm:spPr/>
      <dgm:t>
        <a:bodyPr/>
        <a:lstStyle/>
        <a:p>
          <a:r>
            <a:rPr lang="zh-CN" altLang="en-US" dirty="0"/>
            <a:t>疾控局</a:t>
          </a:r>
        </a:p>
      </dgm:t>
    </dgm:pt>
    <dgm:pt modelId="{DCAA58A1-1C76-4A6E-BB3F-03D9656F848B}" type="parTrans" cxnId="{598072E1-E860-4B36-A42A-801FA2114D54}">
      <dgm:prSet/>
      <dgm:spPr/>
      <dgm:t>
        <a:bodyPr/>
        <a:lstStyle/>
        <a:p>
          <a:endParaRPr lang="zh-CN" altLang="en-US"/>
        </a:p>
      </dgm:t>
    </dgm:pt>
    <dgm:pt modelId="{FA7238A6-77AC-4680-81CC-FE08CEFF12BF}" type="sibTrans" cxnId="{598072E1-E860-4B36-A42A-801FA2114D54}">
      <dgm:prSet/>
      <dgm:spPr/>
      <dgm:t>
        <a:bodyPr/>
        <a:lstStyle/>
        <a:p>
          <a:endParaRPr lang="zh-CN" altLang="en-US"/>
        </a:p>
      </dgm:t>
    </dgm:pt>
    <dgm:pt modelId="{0BAEAB71-F726-4F15-A23B-EA56A6FBFAF1}">
      <dgm:prSet phldrT="[文本]"/>
      <dgm:spPr/>
      <dgm:t>
        <a:bodyPr/>
        <a:lstStyle/>
        <a:p>
          <a:r>
            <a:rPr lang="zh-CN" altLang="en-US" dirty="0"/>
            <a:t>省级疾控中心</a:t>
          </a:r>
        </a:p>
      </dgm:t>
    </dgm:pt>
    <dgm:pt modelId="{2A118B11-D2CD-44C0-AE8B-CE6CE1BAB16F}" type="parTrans" cxnId="{6F683A66-9567-4D56-AA9F-5928AE580411}">
      <dgm:prSet/>
      <dgm:spPr/>
      <dgm:t>
        <a:bodyPr/>
        <a:lstStyle/>
        <a:p>
          <a:endParaRPr lang="zh-CN" altLang="en-US"/>
        </a:p>
      </dgm:t>
    </dgm:pt>
    <dgm:pt modelId="{0E919377-36F6-4A87-96ED-3CB9AF73AD49}" type="sibTrans" cxnId="{6F683A66-9567-4D56-AA9F-5928AE580411}">
      <dgm:prSet/>
      <dgm:spPr/>
      <dgm:t>
        <a:bodyPr/>
        <a:lstStyle/>
        <a:p>
          <a:endParaRPr lang="zh-CN" altLang="en-US"/>
        </a:p>
      </dgm:t>
    </dgm:pt>
    <dgm:pt modelId="{BD913AAB-5221-43E1-A30C-5F9CC885D08D}">
      <dgm:prSet/>
      <dgm:spPr/>
      <dgm:t>
        <a:bodyPr/>
        <a:lstStyle/>
        <a:p>
          <a:r>
            <a:rPr lang="zh-CN" altLang="en-US" dirty="0"/>
            <a:t>中国疾控中心</a:t>
          </a:r>
        </a:p>
      </dgm:t>
    </dgm:pt>
    <dgm:pt modelId="{65D02E44-72B9-4989-8823-85174822D73E}" type="parTrans" cxnId="{CF25CE56-F553-494B-BF88-78076D831403}">
      <dgm:prSet/>
      <dgm:spPr/>
      <dgm:t>
        <a:bodyPr/>
        <a:lstStyle/>
        <a:p>
          <a:endParaRPr lang="zh-CN" altLang="en-US"/>
        </a:p>
      </dgm:t>
    </dgm:pt>
    <dgm:pt modelId="{3C8486C1-72C6-4254-A659-D26B3DD3DEDD}" type="sibTrans" cxnId="{CF25CE56-F553-494B-BF88-78076D831403}">
      <dgm:prSet/>
      <dgm:spPr/>
      <dgm:t>
        <a:bodyPr/>
        <a:lstStyle/>
        <a:p>
          <a:endParaRPr lang="zh-CN" altLang="en-US"/>
        </a:p>
      </dgm:t>
    </dgm:pt>
    <dgm:pt modelId="{E953C9BD-999D-4598-9579-49F486950C13}">
      <dgm:prSet/>
      <dgm:spPr/>
      <dgm:t>
        <a:bodyPr/>
        <a:lstStyle/>
        <a:p>
          <a:r>
            <a:rPr lang="zh-CN" altLang="en-US" dirty="0"/>
            <a:t>县区疾控中心</a:t>
          </a:r>
        </a:p>
      </dgm:t>
    </dgm:pt>
    <dgm:pt modelId="{9B25116C-B4C3-41FF-A3A9-6E7CDFE22BB2}" type="parTrans" cxnId="{72DC2E88-1E2F-42DC-B379-04960B322D3B}">
      <dgm:prSet/>
      <dgm:spPr/>
      <dgm:t>
        <a:bodyPr/>
        <a:lstStyle/>
        <a:p>
          <a:endParaRPr lang="zh-CN" altLang="en-US"/>
        </a:p>
      </dgm:t>
    </dgm:pt>
    <dgm:pt modelId="{46F51ED7-CD90-4BC9-B253-E28D08965E64}" type="sibTrans" cxnId="{72DC2E88-1E2F-42DC-B379-04960B322D3B}">
      <dgm:prSet/>
      <dgm:spPr/>
      <dgm:t>
        <a:bodyPr/>
        <a:lstStyle/>
        <a:p>
          <a:endParaRPr lang="zh-CN" altLang="en-US"/>
        </a:p>
      </dgm:t>
    </dgm:pt>
    <dgm:pt modelId="{E3606AD5-643F-4CEE-ABC9-11601C8BD2CB}">
      <dgm:prSet/>
      <dgm:spPr/>
      <dgm:t>
        <a:bodyPr/>
        <a:lstStyle/>
        <a:p>
          <a:r>
            <a:rPr lang="zh-CN" altLang="en-US" dirty="0"/>
            <a:t>乡、镇卫生院</a:t>
          </a:r>
        </a:p>
      </dgm:t>
    </dgm:pt>
    <dgm:pt modelId="{24337586-ADE6-445C-B6EB-60D7D7A195D4}" type="parTrans" cxnId="{574AA16F-7B17-4EF9-9335-0F625A23820A}">
      <dgm:prSet/>
      <dgm:spPr/>
      <dgm:t>
        <a:bodyPr/>
        <a:lstStyle/>
        <a:p>
          <a:endParaRPr lang="zh-CN" altLang="en-US"/>
        </a:p>
      </dgm:t>
    </dgm:pt>
    <dgm:pt modelId="{30791A81-BEDF-4400-A21C-347DA9F04393}" type="sibTrans" cxnId="{574AA16F-7B17-4EF9-9335-0F625A23820A}">
      <dgm:prSet/>
      <dgm:spPr/>
      <dgm:t>
        <a:bodyPr/>
        <a:lstStyle/>
        <a:p>
          <a:endParaRPr lang="zh-CN" altLang="en-US"/>
        </a:p>
      </dgm:t>
    </dgm:pt>
    <dgm:pt modelId="{ED68EE96-4D68-4E46-AF71-3EFE9F166117}">
      <dgm:prSet/>
      <dgm:spPr/>
      <dgm:t>
        <a:bodyPr/>
        <a:lstStyle/>
        <a:p>
          <a:r>
            <a:rPr lang="zh-CN" altLang="en-US" dirty="0"/>
            <a:t>村、社区医生</a:t>
          </a:r>
        </a:p>
      </dgm:t>
    </dgm:pt>
    <dgm:pt modelId="{F6A53E2D-4078-4EF2-A2E6-685AFF5E3138}" type="parTrans" cxnId="{0423956C-8729-4591-B40A-1905A243BFA6}">
      <dgm:prSet/>
      <dgm:spPr/>
      <dgm:t>
        <a:bodyPr/>
        <a:lstStyle/>
        <a:p>
          <a:endParaRPr lang="zh-CN" altLang="en-US"/>
        </a:p>
      </dgm:t>
    </dgm:pt>
    <dgm:pt modelId="{19876595-4109-497C-9967-12B0CEC91579}" type="sibTrans" cxnId="{0423956C-8729-4591-B40A-1905A243BFA6}">
      <dgm:prSet/>
      <dgm:spPr/>
      <dgm:t>
        <a:bodyPr/>
        <a:lstStyle/>
        <a:p>
          <a:endParaRPr lang="zh-CN" altLang="en-US"/>
        </a:p>
      </dgm:t>
    </dgm:pt>
    <dgm:pt modelId="{08054C13-F9E3-4054-8E5B-24DB95FBB876}" type="pres">
      <dgm:prSet presAssocID="{7EEF332E-B165-4E18-8D02-C264A61864E4}" presName="Name0" presStyleCnt="0">
        <dgm:presLayoutVars>
          <dgm:dir/>
          <dgm:resizeHandles val="exact"/>
        </dgm:presLayoutVars>
      </dgm:prSet>
      <dgm:spPr/>
    </dgm:pt>
    <dgm:pt modelId="{366F2F53-16DA-4FBF-ACB6-B9D45B05CD57}" type="pres">
      <dgm:prSet presAssocID="{3C8AB4BC-B27E-4D05-83FF-70C13EEF4A3F}" presName="node" presStyleLbl="node1" presStyleIdx="0" presStyleCnt="7">
        <dgm:presLayoutVars>
          <dgm:bulletEnabled val="1"/>
        </dgm:presLayoutVars>
      </dgm:prSet>
      <dgm:spPr/>
      <dgm:t>
        <a:bodyPr/>
        <a:lstStyle/>
        <a:p>
          <a:endParaRPr lang="zh-CN" altLang="en-US"/>
        </a:p>
      </dgm:t>
    </dgm:pt>
    <dgm:pt modelId="{6F5FBE4F-8FBC-4C7A-91CA-8143054972A2}" type="pres">
      <dgm:prSet presAssocID="{BFA17A14-A252-4DFE-97E4-29B73CB4588F}" presName="sibTrans" presStyleLbl="sibTrans2D1" presStyleIdx="0" presStyleCnt="6"/>
      <dgm:spPr/>
      <dgm:t>
        <a:bodyPr/>
        <a:lstStyle/>
        <a:p>
          <a:endParaRPr lang="zh-CN" altLang="en-US"/>
        </a:p>
      </dgm:t>
    </dgm:pt>
    <dgm:pt modelId="{0848F3E5-1071-4721-B4C4-AE2C530E07E7}" type="pres">
      <dgm:prSet presAssocID="{BFA17A14-A252-4DFE-97E4-29B73CB4588F}" presName="connectorText" presStyleLbl="sibTrans2D1" presStyleIdx="0" presStyleCnt="6"/>
      <dgm:spPr/>
      <dgm:t>
        <a:bodyPr/>
        <a:lstStyle/>
        <a:p>
          <a:endParaRPr lang="zh-CN" altLang="en-US"/>
        </a:p>
      </dgm:t>
    </dgm:pt>
    <dgm:pt modelId="{CF162090-EA75-4B56-9CED-D46512C55DD9}" type="pres">
      <dgm:prSet presAssocID="{48AA33ED-68EE-4FF0-A3B2-9BA229724E3E}" presName="node" presStyleLbl="node1" presStyleIdx="1" presStyleCnt="7">
        <dgm:presLayoutVars>
          <dgm:bulletEnabled val="1"/>
        </dgm:presLayoutVars>
      </dgm:prSet>
      <dgm:spPr/>
      <dgm:t>
        <a:bodyPr/>
        <a:lstStyle/>
        <a:p>
          <a:endParaRPr lang="zh-CN" altLang="en-US"/>
        </a:p>
      </dgm:t>
    </dgm:pt>
    <dgm:pt modelId="{04459CE6-194E-484C-BFF6-E35AF3941E05}" type="pres">
      <dgm:prSet presAssocID="{FA7238A6-77AC-4680-81CC-FE08CEFF12BF}" presName="sibTrans" presStyleLbl="sibTrans2D1" presStyleIdx="1" presStyleCnt="6"/>
      <dgm:spPr/>
      <dgm:t>
        <a:bodyPr/>
        <a:lstStyle/>
        <a:p>
          <a:endParaRPr lang="zh-CN" altLang="en-US"/>
        </a:p>
      </dgm:t>
    </dgm:pt>
    <dgm:pt modelId="{C7F1D8B4-57D8-4AF9-887E-28C1DF28248C}" type="pres">
      <dgm:prSet presAssocID="{FA7238A6-77AC-4680-81CC-FE08CEFF12BF}" presName="connectorText" presStyleLbl="sibTrans2D1" presStyleIdx="1" presStyleCnt="6"/>
      <dgm:spPr/>
      <dgm:t>
        <a:bodyPr/>
        <a:lstStyle/>
        <a:p>
          <a:endParaRPr lang="zh-CN" altLang="en-US"/>
        </a:p>
      </dgm:t>
    </dgm:pt>
    <dgm:pt modelId="{9D827965-146C-4CBF-A1F3-9CE5A0B5EC94}" type="pres">
      <dgm:prSet presAssocID="{BD913AAB-5221-43E1-A30C-5F9CC885D08D}" presName="node" presStyleLbl="node1" presStyleIdx="2" presStyleCnt="7">
        <dgm:presLayoutVars>
          <dgm:bulletEnabled val="1"/>
        </dgm:presLayoutVars>
      </dgm:prSet>
      <dgm:spPr/>
      <dgm:t>
        <a:bodyPr/>
        <a:lstStyle/>
        <a:p>
          <a:endParaRPr lang="zh-CN" altLang="en-US"/>
        </a:p>
      </dgm:t>
    </dgm:pt>
    <dgm:pt modelId="{EE1013C0-5713-440F-9A09-F0EDAFB48756}" type="pres">
      <dgm:prSet presAssocID="{3C8486C1-72C6-4254-A659-D26B3DD3DEDD}" presName="sibTrans" presStyleLbl="sibTrans2D1" presStyleIdx="2" presStyleCnt="6"/>
      <dgm:spPr/>
      <dgm:t>
        <a:bodyPr/>
        <a:lstStyle/>
        <a:p>
          <a:endParaRPr lang="zh-CN" altLang="en-US"/>
        </a:p>
      </dgm:t>
    </dgm:pt>
    <dgm:pt modelId="{D17B85A5-A59D-4EF9-BFFE-C9B4F7A870EF}" type="pres">
      <dgm:prSet presAssocID="{3C8486C1-72C6-4254-A659-D26B3DD3DEDD}" presName="connectorText" presStyleLbl="sibTrans2D1" presStyleIdx="2" presStyleCnt="6"/>
      <dgm:spPr/>
      <dgm:t>
        <a:bodyPr/>
        <a:lstStyle/>
        <a:p>
          <a:endParaRPr lang="zh-CN" altLang="en-US"/>
        </a:p>
      </dgm:t>
    </dgm:pt>
    <dgm:pt modelId="{43FA8DDC-61D7-4B0D-9016-AF2CABB6A492}" type="pres">
      <dgm:prSet presAssocID="{0BAEAB71-F726-4F15-A23B-EA56A6FBFAF1}" presName="node" presStyleLbl="node1" presStyleIdx="3" presStyleCnt="7">
        <dgm:presLayoutVars>
          <dgm:bulletEnabled val="1"/>
        </dgm:presLayoutVars>
      </dgm:prSet>
      <dgm:spPr/>
      <dgm:t>
        <a:bodyPr/>
        <a:lstStyle/>
        <a:p>
          <a:endParaRPr lang="zh-CN" altLang="en-US"/>
        </a:p>
      </dgm:t>
    </dgm:pt>
    <dgm:pt modelId="{020C0E77-748A-4BBE-8889-920711F84D35}" type="pres">
      <dgm:prSet presAssocID="{0E919377-36F6-4A87-96ED-3CB9AF73AD49}" presName="sibTrans" presStyleLbl="sibTrans2D1" presStyleIdx="3" presStyleCnt="6"/>
      <dgm:spPr/>
      <dgm:t>
        <a:bodyPr/>
        <a:lstStyle/>
        <a:p>
          <a:endParaRPr lang="zh-CN" altLang="en-US"/>
        </a:p>
      </dgm:t>
    </dgm:pt>
    <dgm:pt modelId="{3B941D5C-197C-4F35-AA43-983E033638B7}" type="pres">
      <dgm:prSet presAssocID="{0E919377-36F6-4A87-96ED-3CB9AF73AD49}" presName="connectorText" presStyleLbl="sibTrans2D1" presStyleIdx="3" presStyleCnt="6"/>
      <dgm:spPr/>
      <dgm:t>
        <a:bodyPr/>
        <a:lstStyle/>
        <a:p>
          <a:endParaRPr lang="zh-CN" altLang="en-US"/>
        </a:p>
      </dgm:t>
    </dgm:pt>
    <dgm:pt modelId="{CC125782-7A53-43F4-BEC9-FABF30020C8F}" type="pres">
      <dgm:prSet presAssocID="{E953C9BD-999D-4598-9579-49F486950C13}" presName="node" presStyleLbl="node1" presStyleIdx="4" presStyleCnt="7">
        <dgm:presLayoutVars>
          <dgm:bulletEnabled val="1"/>
        </dgm:presLayoutVars>
      </dgm:prSet>
      <dgm:spPr/>
      <dgm:t>
        <a:bodyPr/>
        <a:lstStyle/>
        <a:p>
          <a:endParaRPr lang="zh-CN" altLang="en-US"/>
        </a:p>
      </dgm:t>
    </dgm:pt>
    <dgm:pt modelId="{5B172207-B1E2-4F87-9D82-BD313BBD4742}" type="pres">
      <dgm:prSet presAssocID="{46F51ED7-CD90-4BC9-B253-E28D08965E64}" presName="sibTrans" presStyleLbl="sibTrans2D1" presStyleIdx="4" presStyleCnt="6"/>
      <dgm:spPr/>
      <dgm:t>
        <a:bodyPr/>
        <a:lstStyle/>
        <a:p>
          <a:endParaRPr lang="zh-CN" altLang="en-US"/>
        </a:p>
      </dgm:t>
    </dgm:pt>
    <dgm:pt modelId="{0878AC76-D0F5-4A7C-906A-81F95F6ACD75}" type="pres">
      <dgm:prSet presAssocID="{46F51ED7-CD90-4BC9-B253-E28D08965E64}" presName="connectorText" presStyleLbl="sibTrans2D1" presStyleIdx="4" presStyleCnt="6"/>
      <dgm:spPr/>
      <dgm:t>
        <a:bodyPr/>
        <a:lstStyle/>
        <a:p>
          <a:endParaRPr lang="zh-CN" altLang="en-US"/>
        </a:p>
      </dgm:t>
    </dgm:pt>
    <dgm:pt modelId="{A3E74B39-187F-4833-91C9-39F28F280846}" type="pres">
      <dgm:prSet presAssocID="{E3606AD5-643F-4CEE-ABC9-11601C8BD2CB}" presName="node" presStyleLbl="node1" presStyleIdx="5" presStyleCnt="7">
        <dgm:presLayoutVars>
          <dgm:bulletEnabled val="1"/>
        </dgm:presLayoutVars>
      </dgm:prSet>
      <dgm:spPr/>
      <dgm:t>
        <a:bodyPr/>
        <a:lstStyle/>
        <a:p>
          <a:endParaRPr lang="zh-CN" altLang="en-US"/>
        </a:p>
      </dgm:t>
    </dgm:pt>
    <dgm:pt modelId="{C61A3E0E-152D-4EDD-AC70-8DFD6984C941}" type="pres">
      <dgm:prSet presAssocID="{30791A81-BEDF-4400-A21C-347DA9F04393}" presName="sibTrans" presStyleLbl="sibTrans2D1" presStyleIdx="5" presStyleCnt="6"/>
      <dgm:spPr/>
      <dgm:t>
        <a:bodyPr/>
        <a:lstStyle/>
        <a:p>
          <a:endParaRPr lang="zh-CN" altLang="en-US"/>
        </a:p>
      </dgm:t>
    </dgm:pt>
    <dgm:pt modelId="{6EFE9CA4-66A3-48EE-9BC5-A03B3925D31A}" type="pres">
      <dgm:prSet presAssocID="{30791A81-BEDF-4400-A21C-347DA9F04393}" presName="connectorText" presStyleLbl="sibTrans2D1" presStyleIdx="5" presStyleCnt="6"/>
      <dgm:spPr/>
      <dgm:t>
        <a:bodyPr/>
        <a:lstStyle/>
        <a:p>
          <a:endParaRPr lang="zh-CN" altLang="en-US"/>
        </a:p>
      </dgm:t>
    </dgm:pt>
    <dgm:pt modelId="{D4026AA9-690A-49AA-A6BF-6BBD77E127A0}" type="pres">
      <dgm:prSet presAssocID="{ED68EE96-4D68-4E46-AF71-3EFE9F166117}" presName="node" presStyleLbl="node1" presStyleIdx="6" presStyleCnt="7">
        <dgm:presLayoutVars>
          <dgm:bulletEnabled val="1"/>
        </dgm:presLayoutVars>
      </dgm:prSet>
      <dgm:spPr/>
      <dgm:t>
        <a:bodyPr/>
        <a:lstStyle/>
        <a:p>
          <a:endParaRPr lang="zh-CN" altLang="en-US"/>
        </a:p>
      </dgm:t>
    </dgm:pt>
  </dgm:ptLst>
  <dgm:cxnLst>
    <dgm:cxn modelId="{92ACDA6E-2513-4AB2-8320-497C3191F444}" type="presOf" srcId="{3C8486C1-72C6-4254-A659-D26B3DD3DEDD}" destId="{EE1013C0-5713-440F-9A09-F0EDAFB48756}" srcOrd="0" destOrd="0" presId="urn:microsoft.com/office/officeart/2005/8/layout/process1"/>
    <dgm:cxn modelId="{107D1783-2D0D-4C60-B972-37B88AB84D90}" type="presOf" srcId="{BD913AAB-5221-43E1-A30C-5F9CC885D08D}" destId="{9D827965-146C-4CBF-A1F3-9CE5A0B5EC94}" srcOrd="0" destOrd="0" presId="urn:microsoft.com/office/officeart/2005/8/layout/process1"/>
    <dgm:cxn modelId="{B1C32426-578E-488B-AF97-85E6C4B7467F}" type="presOf" srcId="{BFA17A14-A252-4DFE-97E4-29B73CB4588F}" destId="{6F5FBE4F-8FBC-4C7A-91CA-8143054972A2}" srcOrd="0" destOrd="0" presId="urn:microsoft.com/office/officeart/2005/8/layout/process1"/>
    <dgm:cxn modelId="{690A747B-A9BD-4487-A980-DE48524C0729}" type="presOf" srcId="{0E919377-36F6-4A87-96ED-3CB9AF73AD49}" destId="{020C0E77-748A-4BBE-8889-920711F84D35}" srcOrd="0" destOrd="0" presId="urn:microsoft.com/office/officeart/2005/8/layout/process1"/>
    <dgm:cxn modelId="{72DC2E88-1E2F-42DC-B379-04960B322D3B}" srcId="{7EEF332E-B165-4E18-8D02-C264A61864E4}" destId="{E953C9BD-999D-4598-9579-49F486950C13}" srcOrd="4" destOrd="0" parTransId="{9B25116C-B4C3-41FF-A3A9-6E7CDFE22BB2}" sibTransId="{46F51ED7-CD90-4BC9-B253-E28D08965E64}"/>
    <dgm:cxn modelId="{77EDCDCB-FEAD-4F02-B5FF-DFAE5456D972}" type="presOf" srcId="{ED68EE96-4D68-4E46-AF71-3EFE9F166117}" destId="{D4026AA9-690A-49AA-A6BF-6BBD77E127A0}" srcOrd="0" destOrd="0" presId="urn:microsoft.com/office/officeart/2005/8/layout/process1"/>
    <dgm:cxn modelId="{192D7095-79BF-482B-99F4-C9D3482462A1}" type="presOf" srcId="{30791A81-BEDF-4400-A21C-347DA9F04393}" destId="{6EFE9CA4-66A3-48EE-9BC5-A03B3925D31A}" srcOrd="1" destOrd="0" presId="urn:microsoft.com/office/officeart/2005/8/layout/process1"/>
    <dgm:cxn modelId="{574AA16F-7B17-4EF9-9335-0F625A23820A}" srcId="{7EEF332E-B165-4E18-8D02-C264A61864E4}" destId="{E3606AD5-643F-4CEE-ABC9-11601C8BD2CB}" srcOrd="5" destOrd="0" parTransId="{24337586-ADE6-445C-B6EB-60D7D7A195D4}" sibTransId="{30791A81-BEDF-4400-A21C-347DA9F04393}"/>
    <dgm:cxn modelId="{598072E1-E860-4B36-A42A-801FA2114D54}" srcId="{7EEF332E-B165-4E18-8D02-C264A61864E4}" destId="{48AA33ED-68EE-4FF0-A3B2-9BA229724E3E}" srcOrd="1" destOrd="0" parTransId="{DCAA58A1-1C76-4A6E-BB3F-03D9656F848B}" sibTransId="{FA7238A6-77AC-4680-81CC-FE08CEFF12BF}"/>
    <dgm:cxn modelId="{5A319A27-080C-431B-905A-F928A4311DB9}" type="presOf" srcId="{BFA17A14-A252-4DFE-97E4-29B73CB4588F}" destId="{0848F3E5-1071-4721-B4C4-AE2C530E07E7}" srcOrd="1" destOrd="0" presId="urn:microsoft.com/office/officeart/2005/8/layout/process1"/>
    <dgm:cxn modelId="{8BF1E9B8-30E5-48CD-AC09-77ADBFEE9E8B}" type="presOf" srcId="{3C8486C1-72C6-4254-A659-D26B3DD3DEDD}" destId="{D17B85A5-A59D-4EF9-BFFE-C9B4F7A870EF}" srcOrd="1" destOrd="0" presId="urn:microsoft.com/office/officeart/2005/8/layout/process1"/>
    <dgm:cxn modelId="{6702D7D6-B750-4D80-94D3-948B0252825A}" type="presOf" srcId="{48AA33ED-68EE-4FF0-A3B2-9BA229724E3E}" destId="{CF162090-EA75-4B56-9CED-D46512C55DD9}" srcOrd="0" destOrd="0" presId="urn:microsoft.com/office/officeart/2005/8/layout/process1"/>
    <dgm:cxn modelId="{6AEB3112-5D52-4EC1-9CB0-57228EAD09C1}" type="presOf" srcId="{3C8AB4BC-B27E-4D05-83FF-70C13EEF4A3F}" destId="{366F2F53-16DA-4FBF-ACB6-B9D45B05CD57}" srcOrd="0" destOrd="0" presId="urn:microsoft.com/office/officeart/2005/8/layout/process1"/>
    <dgm:cxn modelId="{0423956C-8729-4591-B40A-1905A243BFA6}" srcId="{7EEF332E-B165-4E18-8D02-C264A61864E4}" destId="{ED68EE96-4D68-4E46-AF71-3EFE9F166117}" srcOrd="6" destOrd="0" parTransId="{F6A53E2D-4078-4EF2-A2E6-685AFF5E3138}" sibTransId="{19876595-4109-497C-9967-12B0CEC91579}"/>
    <dgm:cxn modelId="{5BB08DF0-72E8-43E0-9729-D1CECDC3C37E}" type="presOf" srcId="{0E919377-36F6-4A87-96ED-3CB9AF73AD49}" destId="{3B941D5C-197C-4F35-AA43-983E033638B7}" srcOrd="1" destOrd="0" presId="urn:microsoft.com/office/officeart/2005/8/layout/process1"/>
    <dgm:cxn modelId="{5AC375D3-D024-4916-95D6-0876CC2C4C64}" srcId="{7EEF332E-B165-4E18-8D02-C264A61864E4}" destId="{3C8AB4BC-B27E-4D05-83FF-70C13EEF4A3F}" srcOrd="0" destOrd="0" parTransId="{B0823F68-FC43-49B6-8CD0-6BC353726222}" sibTransId="{BFA17A14-A252-4DFE-97E4-29B73CB4588F}"/>
    <dgm:cxn modelId="{64EA1FE7-F442-4779-903A-AFB9D4391C3A}" type="presOf" srcId="{7EEF332E-B165-4E18-8D02-C264A61864E4}" destId="{08054C13-F9E3-4054-8E5B-24DB95FBB876}" srcOrd="0" destOrd="0" presId="urn:microsoft.com/office/officeart/2005/8/layout/process1"/>
    <dgm:cxn modelId="{CF25CE56-F553-494B-BF88-78076D831403}" srcId="{7EEF332E-B165-4E18-8D02-C264A61864E4}" destId="{BD913AAB-5221-43E1-A30C-5F9CC885D08D}" srcOrd="2" destOrd="0" parTransId="{65D02E44-72B9-4989-8823-85174822D73E}" sibTransId="{3C8486C1-72C6-4254-A659-D26B3DD3DEDD}"/>
    <dgm:cxn modelId="{6F683A66-9567-4D56-AA9F-5928AE580411}" srcId="{7EEF332E-B165-4E18-8D02-C264A61864E4}" destId="{0BAEAB71-F726-4F15-A23B-EA56A6FBFAF1}" srcOrd="3" destOrd="0" parTransId="{2A118B11-D2CD-44C0-AE8B-CE6CE1BAB16F}" sibTransId="{0E919377-36F6-4A87-96ED-3CB9AF73AD49}"/>
    <dgm:cxn modelId="{486E958B-DA3E-4D7E-93EA-E69F31908D4F}" type="presOf" srcId="{E3606AD5-643F-4CEE-ABC9-11601C8BD2CB}" destId="{A3E74B39-187F-4833-91C9-39F28F280846}" srcOrd="0" destOrd="0" presId="urn:microsoft.com/office/officeart/2005/8/layout/process1"/>
    <dgm:cxn modelId="{7A0DF54C-7B0E-4D18-8946-D87432766654}" type="presOf" srcId="{FA7238A6-77AC-4680-81CC-FE08CEFF12BF}" destId="{04459CE6-194E-484C-BFF6-E35AF3941E05}" srcOrd="0" destOrd="0" presId="urn:microsoft.com/office/officeart/2005/8/layout/process1"/>
    <dgm:cxn modelId="{136F2476-EDC5-45C4-BBF6-D6CE6660C727}" type="presOf" srcId="{46F51ED7-CD90-4BC9-B253-E28D08965E64}" destId="{5B172207-B1E2-4F87-9D82-BD313BBD4742}" srcOrd="0" destOrd="0" presId="urn:microsoft.com/office/officeart/2005/8/layout/process1"/>
    <dgm:cxn modelId="{48565DD1-1BDC-4B2A-8DAC-429DA2DBE9F9}" type="presOf" srcId="{E953C9BD-999D-4598-9579-49F486950C13}" destId="{CC125782-7A53-43F4-BEC9-FABF30020C8F}" srcOrd="0" destOrd="0" presId="urn:microsoft.com/office/officeart/2005/8/layout/process1"/>
    <dgm:cxn modelId="{EDD04B45-D51D-486B-937B-6A05CA62D930}" type="presOf" srcId="{30791A81-BEDF-4400-A21C-347DA9F04393}" destId="{C61A3E0E-152D-4EDD-AC70-8DFD6984C941}" srcOrd="0" destOrd="0" presId="urn:microsoft.com/office/officeart/2005/8/layout/process1"/>
    <dgm:cxn modelId="{507BC971-9925-478A-A386-3AA9B67C79D5}" type="presOf" srcId="{0BAEAB71-F726-4F15-A23B-EA56A6FBFAF1}" destId="{43FA8DDC-61D7-4B0D-9016-AF2CABB6A492}" srcOrd="0" destOrd="0" presId="urn:microsoft.com/office/officeart/2005/8/layout/process1"/>
    <dgm:cxn modelId="{CFA8AE16-8DE5-4A91-83AE-6C9CBC00FF0B}" type="presOf" srcId="{FA7238A6-77AC-4680-81CC-FE08CEFF12BF}" destId="{C7F1D8B4-57D8-4AF9-887E-28C1DF28248C}" srcOrd="1" destOrd="0" presId="urn:microsoft.com/office/officeart/2005/8/layout/process1"/>
    <dgm:cxn modelId="{1E75A026-1739-4541-9FE1-1ED143A1F13C}" type="presOf" srcId="{46F51ED7-CD90-4BC9-B253-E28D08965E64}" destId="{0878AC76-D0F5-4A7C-906A-81F95F6ACD75}" srcOrd="1" destOrd="0" presId="urn:microsoft.com/office/officeart/2005/8/layout/process1"/>
    <dgm:cxn modelId="{A52E9019-8D9D-4E4E-B790-6D3470C81DE8}" type="presParOf" srcId="{08054C13-F9E3-4054-8E5B-24DB95FBB876}" destId="{366F2F53-16DA-4FBF-ACB6-B9D45B05CD57}" srcOrd="0" destOrd="0" presId="urn:microsoft.com/office/officeart/2005/8/layout/process1"/>
    <dgm:cxn modelId="{E443CE33-2F50-445D-9A44-559336D9C4B8}" type="presParOf" srcId="{08054C13-F9E3-4054-8E5B-24DB95FBB876}" destId="{6F5FBE4F-8FBC-4C7A-91CA-8143054972A2}" srcOrd="1" destOrd="0" presId="urn:microsoft.com/office/officeart/2005/8/layout/process1"/>
    <dgm:cxn modelId="{E18F388F-9C84-4762-A619-04F1501EC082}" type="presParOf" srcId="{6F5FBE4F-8FBC-4C7A-91CA-8143054972A2}" destId="{0848F3E5-1071-4721-B4C4-AE2C530E07E7}" srcOrd="0" destOrd="0" presId="urn:microsoft.com/office/officeart/2005/8/layout/process1"/>
    <dgm:cxn modelId="{70EF4BAD-F1A8-4B65-AEE8-F6C2AF6352DB}" type="presParOf" srcId="{08054C13-F9E3-4054-8E5B-24DB95FBB876}" destId="{CF162090-EA75-4B56-9CED-D46512C55DD9}" srcOrd="2" destOrd="0" presId="urn:microsoft.com/office/officeart/2005/8/layout/process1"/>
    <dgm:cxn modelId="{E14700FB-C6FB-4B28-8DED-B5A727E9132A}" type="presParOf" srcId="{08054C13-F9E3-4054-8E5B-24DB95FBB876}" destId="{04459CE6-194E-484C-BFF6-E35AF3941E05}" srcOrd="3" destOrd="0" presId="urn:microsoft.com/office/officeart/2005/8/layout/process1"/>
    <dgm:cxn modelId="{792A932F-0A80-492B-82BE-2C3B8870C16F}" type="presParOf" srcId="{04459CE6-194E-484C-BFF6-E35AF3941E05}" destId="{C7F1D8B4-57D8-4AF9-887E-28C1DF28248C}" srcOrd="0" destOrd="0" presId="urn:microsoft.com/office/officeart/2005/8/layout/process1"/>
    <dgm:cxn modelId="{41D589E2-6C82-4453-A53C-216261B73023}" type="presParOf" srcId="{08054C13-F9E3-4054-8E5B-24DB95FBB876}" destId="{9D827965-146C-4CBF-A1F3-9CE5A0B5EC94}" srcOrd="4" destOrd="0" presId="urn:microsoft.com/office/officeart/2005/8/layout/process1"/>
    <dgm:cxn modelId="{68137855-8CF1-4F48-ADAA-1F91039BCA17}" type="presParOf" srcId="{08054C13-F9E3-4054-8E5B-24DB95FBB876}" destId="{EE1013C0-5713-440F-9A09-F0EDAFB48756}" srcOrd="5" destOrd="0" presId="urn:microsoft.com/office/officeart/2005/8/layout/process1"/>
    <dgm:cxn modelId="{053A52DB-3B5A-4822-9A6C-2FF3405FCD9B}" type="presParOf" srcId="{EE1013C0-5713-440F-9A09-F0EDAFB48756}" destId="{D17B85A5-A59D-4EF9-BFFE-C9B4F7A870EF}" srcOrd="0" destOrd="0" presId="urn:microsoft.com/office/officeart/2005/8/layout/process1"/>
    <dgm:cxn modelId="{56D53977-47D0-4699-BE8D-694C782EBFF0}" type="presParOf" srcId="{08054C13-F9E3-4054-8E5B-24DB95FBB876}" destId="{43FA8DDC-61D7-4B0D-9016-AF2CABB6A492}" srcOrd="6" destOrd="0" presId="urn:microsoft.com/office/officeart/2005/8/layout/process1"/>
    <dgm:cxn modelId="{4A76D91C-566F-4941-B156-9D6BBFC1D932}" type="presParOf" srcId="{08054C13-F9E3-4054-8E5B-24DB95FBB876}" destId="{020C0E77-748A-4BBE-8889-920711F84D35}" srcOrd="7" destOrd="0" presId="urn:microsoft.com/office/officeart/2005/8/layout/process1"/>
    <dgm:cxn modelId="{87090452-F3F4-4F65-B49F-3137B3A7F127}" type="presParOf" srcId="{020C0E77-748A-4BBE-8889-920711F84D35}" destId="{3B941D5C-197C-4F35-AA43-983E033638B7}" srcOrd="0" destOrd="0" presId="urn:microsoft.com/office/officeart/2005/8/layout/process1"/>
    <dgm:cxn modelId="{76D5DDF7-C9DD-4A47-8FDE-94A052EB679E}" type="presParOf" srcId="{08054C13-F9E3-4054-8E5B-24DB95FBB876}" destId="{CC125782-7A53-43F4-BEC9-FABF30020C8F}" srcOrd="8" destOrd="0" presId="urn:microsoft.com/office/officeart/2005/8/layout/process1"/>
    <dgm:cxn modelId="{F22BD4E7-30BD-4D30-B00A-2E6D7B2E4505}" type="presParOf" srcId="{08054C13-F9E3-4054-8E5B-24DB95FBB876}" destId="{5B172207-B1E2-4F87-9D82-BD313BBD4742}" srcOrd="9" destOrd="0" presId="urn:microsoft.com/office/officeart/2005/8/layout/process1"/>
    <dgm:cxn modelId="{5383A164-416C-4664-BEBC-9605F5D9BB71}" type="presParOf" srcId="{5B172207-B1E2-4F87-9D82-BD313BBD4742}" destId="{0878AC76-D0F5-4A7C-906A-81F95F6ACD75}" srcOrd="0" destOrd="0" presId="urn:microsoft.com/office/officeart/2005/8/layout/process1"/>
    <dgm:cxn modelId="{9ABFAB9F-01E1-4926-9CD1-8D6286B1D9BC}" type="presParOf" srcId="{08054C13-F9E3-4054-8E5B-24DB95FBB876}" destId="{A3E74B39-187F-4833-91C9-39F28F280846}" srcOrd="10" destOrd="0" presId="urn:microsoft.com/office/officeart/2005/8/layout/process1"/>
    <dgm:cxn modelId="{E3B14A52-31A4-47C2-942C-2B92075D38BA}" type="presParOf" srcId="{08054C13-F9E3-4054-8E5B-24DB95FBB876}" destId="{C61A3E0E-152D-4EDD-AC70-8DFD6984C941}" srcOrd="11" destOrd="0" presId="urn:microsoft.com/office/officeart/2005/8/layout/process1"/>
    <dgm:cxn modelId="{A7E559DD-9CE4-4FAB-831C-29C641ADA85E}" type="presParOf" srcId="{C61A3E0E-152D-4EDD-AC70-8DFD6984C941}" destId="{6EFE9CA4-66A3-48EE-9BC5-A03B3925D31A}" srcOrd="0" destOrd="0" presId="urn:microsoft.com/office/officeart/2005/8/layout/process1"/>
    <dgm:cxn modelId="{C49333CE-954B-4460-B7DA-F88593E15CD8}" type="presParOf" srcId="{08054C13-F9E3-4054-8E5B-24DB95FBB876}" destId="{D4026AA9-690A-49AA-A6BF-6BBD77E127A0}"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F2F53-16DA-4FBF-ACB6-B9D45B05CD57}">
      <dsp:nvSpPr>
        <dsp:cNvPr id="0" name=""/>
        <dsp:cNvSpPr/>
      </dsp:nvSpPr>
      <dsp:spPr>
        <a:xfrm>
          <a:off x="3185" y="288471"/>
          <a:ext cx="1206373" cy="723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a:t>卫健委</a:t>
          </a:r>
        </a:p>
      </dsp:txBody>
      <dsp:txXfrm>
        <a:off x="24385" y="309671"/>
        <a:ext cx="1163973" cy="681424"/>
      </dsp:txXfrm>
    </dsp:sp>
    <dsp:sp modelId="{6F5FBE4F-8FBC-4C7A-91CA-8143054972A2}">
      <dsp:nvSpPr>
        <dsp:cNvPr id="0" name=""/>
        <dsp:cNvSpPr/>
      </dsp:nvSpPr>
      <dsp:spPr>
        <a:xfrm>
          <a:off x="1330196" y="500793"/>
          <a:ext cx="255751" cy="299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1330196" y="560629"/>
        <a:ext cx="179026" cy="179508"/>
      </dsp:txXfrm>
    </dsp:sp>
    <dsp:sp modelId="{CF162090-EA75-4B56-9CED-D46512C55DD9}">
      <dsp:nvSpPr>
        <dsp:cNvPr id="0" name=""/>
        <dsp:cNvSpPr/>
      </dsp:nvSpPr>
      <dsp:spPr>
        <a:xfrm>
          <a:off x="1692109" y="288471"/>
          <a:ext cx="1206373" cy="723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a:t>疾控局</a:t>
          </a:r>
        </a:p>
      </dsp:txBody>
      <dsp:txXfrm>
        <a:off x="1713309" y="309671"/>
        <a:ext cx="1163973" cy="681424"/>
      </dsp:txXfrm>
    </dsp:sp>
    <dsp:sp modelId="{04459CE6-194E-484C-BFF6-E35AF3941E05}">
      <dsp:nvSpPr>
        <dsp:cNvPr id="0" name=""/>
        <dsp:cNvSpPr/>
      </dsp:nvSpPr>
      <dsp:spPr>
        <a:xfrm>
          <a:off x="3019120" y="500793"/>
          <a:ext cx="255751" cy="299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3019120" y="560629"/>
        <a:ext cx="179026" cy="179508"/>
      </dsp:txXfrm>
    </dsp:sp>
    <dsp:sp modelId="{9D827965-146C-4CBF-A1F3-9CE5A0B5EC94}">
      <dsp:nvSpPr>
        <dsp:cNvPr id="0" name=""/>
        <dsp:cNvSpPr/>
      </dsp:nvSpPr>
      <dsp:spPr>
        <a:xfrm>
          <a:off x="3381032" y="288471"/>
          <a:ext cx="1206373" cy="723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a:t>中国疾控中心</a:t>
          </a:r>
        </a:p>
      </dsp:txBody>
      <dsp:txXfrm>
        <a:off x="3402232" y="309671"/>
        <a:ext cx="1163973" cy="681424"/>
      </dsp:txXfrm>
    </dsp:sp>
    <dsp:sp modelId="{EE1013C0-5713-440F-9A09-F0EDAFB48756}">
      <dsp:nvSpPr>
        <dsp:cNvPr id="0" name=""/>
        <dsp:cNvSpPr/>
      </dsp:nvSpPr>
      <dsp:spPr>
        <a:xfrm>
          <a:off x="4708043" y="500793"/>
          <a:ext cx="255751" cy="299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4708043" y="560629"/>
        <a:ext cx="179026" cy="179508"/>
      </dsp:txXfrm>
    </dsp:sp>
    <dsp:sp modelId="{43FA8DDC-61D7-4B0D-9016-AF2CABB6A492}">
      <dsp:nvSpPr>
        <dsp:cNvPr id="0" name=""/>
        <dsp:cNvSpPr/>
      </dsp:nvSpPr>
      <dsp:spPr>
        <a:xfrm>
          <a:off x="5069956" y="288471"/>
          <a:ext cx="1206373" cy="723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a:t>省级疾控中心</a:t>
          </a:r>
        </a:p>
      </dsp:txBody>
      <dsp:txXfrm>
        <a:off x="5091156" y="309671"/>
        <a:ext cx="1163973" cy="681424"/>
      </dsp:txXfrm>
    </dsp:sp>
    <dsp:sp modelId="{020C0E77-748A-4BBE-8889-920711F84D35}">
      <dsp:nvSpPr>
        <dsp:cNvPr id="0" name=""/>
        <dsp:cNvSpPr/>
      </dsp:nvSpPr>
      <dsp:spPr>
        <a:xfrm>
          <a:off x="6396967" y="500793"/>
          <a:ext cx="255751" cy="299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6396967" y="560629"/>
        <a:ext cx="179026" cy="179508"/>
      </dsp:txXfrm>
    </dsp:sp>
    <dsp:sp modelId="{CC125782-7A53-43F4-BEC9-FABF30020C8F}">
      <dsp:nvSpPr>
        <dsp:cNvPr id="0" name=""/>
        <dsp:cNvSpPr/>
      </dsp:nvSpPr>
      <dsp:spPr>
        <a:xfrm>
          <a:off x="6758879" y="288471"/>
          <a:ext cx="1206373" cy="723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a:t>县区疾控中心</a:t>
          </a:r>
        </a:p>
      </dsp:txBody>
      <dsp:txXfrm>
        <a:off x="6780079" y="309671"/>
        <a:ext cx="1163973" cy="681424"/>
      </dsp:txXfrm>
    </dsp:sp>
    <dsp:sp modelId="{5B172207-B1E2-4F87-9D82-BD313BBD4742}">
      <dsp:nvSpPr>
        <dsp:cNvPr id="0" name=""/>
        <dsp:cNvSpPr/>
      </dsp:nvSpPr>
      <dsp:spPr>
        <a:xfrm>
          <a:off x="8085890" y="500793"/>
          <a:ext cx="255751" cy="299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8085890" y="560629"/>
        <a:ext cx="179026" cy="179508"/>
      </dsp:txXfrm>
    </dsp:sp>
    <dsp:sp modelId="{A3E74B39-187F-4833-91C9-39F28F280846}">
      <dsp:nvSpPr>
        <dsp:cNvPr id="0" name=""/>
        <dsp:cNvSpPr/>
      </dsp:nvSpPr>
      <dsp:spPr>
        <a:xfrm>
          <a:off x="8447803" y="288471"/>
          <a:ext cx="1206373" cy="723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a:t>乡、镇卫生院</a:t>
          </a:r>
        </a:p>
      </dsp:txBody>
      <dsp:txXfrm>
        <a:off x="8469003" y="309671"/>
        <a:ext cx="1163973" cy="681424"/>
      </dsp:txXfrm>
    </dsp:sp>
    <dsp:sp modelId="{C61A3E0E-152D-4EDD-AC70-8DFD6984C941}">
      <dsp:nvSpPr>
        <dsp:cNvPr id="0" name=""/>
        <dsp:cNvSpPr/>
      </dsp:nvSpPr>
      <dsp:spPr>
        <a:xfrm>
          <a:off x="9774814" y="500793"/>
          <a:ext cx="255751" cy="299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a:off x="9774814" y="560629"/>
        <a:ext cx="179026" cy="179508"/>
      </dsp:txXfrm>
    </dsp:sp>
    <dsp:sp modelId="{D4026AA9-690A-49AA-A6BF-6BBD77E127A0}">
      <dsp:nvSpPr>
        <dsp:cNvPr id="0" name=""/>
        <dsp:cNvSpPr/>
      </dsp:nvSpPr>
      <dsp:spPr>
        <a:xfrm>
          <a:off x="10136726" y="288471"/>
          <a:ext cx="1206373" cy="723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a:t>村、社区医生</a:t>
          </a:r>
        </a:p>
      </dsp:txBody>
      <dsp:txXfrm>
        <a:off x="10157926" y="309671"/>
        <a:ext cx="1163973" cy="6814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6AFCD-9BCB-4F26-A384-DE6F23797055}" type="datetimeFigureOut">
              <a:rPr lang="zh-CN" altLang="en-US" smtClean="0"/>
              <a:t>2021/2/23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81329-9EC3-46EB-8ACC-09791CB1AC43}" type="slidenum">
              <a:rPr lang="zh-CN" altLang="en-US" smtClean="0"/>
              <a:t>‹#›</a:t>
            </a:fld>
            <a:endParaRPr lang="zh-CN" altLang="en-US"/>
          </a:p>
        </p:txBody>
      </p:sp>
    </p:spTree>
    <p:extLst>
      <p:ext uri="{BB962C8B-B14F-4D97-AF65-F5344CB8AC3E}">
        <p14:creationId xmlns:p14="http://schemas.microsoft.com/office/powerpoint/2010/main" val="372359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fld id="{8CA973A8-8CBB-497F-A35B-0E3543BEC5E1}" type="datetimeFigureOut">
              <a:rPr lang="zh-CN" altLang="en-US" smtClean="0"/>
              <a:t>2021/2/23</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A2DE0039-4B9E-4CAA-A2D5-0D3E03619A3E}" type="slidenum">
              <a:rPr lang="zh-CN" altLang="en-US" smtClean="0"/>
              <a:t>‹#›</a:t>
            </a:fld>
            <a:endParaRPr lang="zh-CN" altLang="en-US"/>
          </a:p>
        </p:txBody>
      </p:sp>
    </p:spTree>
    <p:extLst>
      <p:ext uri="{BB962C8B-B14F-4D97-AF65-F5344CB8AC3E}">
        <p14:creationId xmlns:p14="http://schemas.microsoft.com/office/powerpoint/2010/main" val="184828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8CA973A8-8CBB-497F-A35B-0E3543BEC5E1}" type="datetimeFigureOut">
              <a:rPr lang="zh-CN" altLang="en-US" smtClean="0"/>
              <a:t>2021/2/23</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A2DE0039-4B9E-4CAA-A2D5-0D3E03619A3E}" type="slidenum">
              <a:rPr lang="zh-CN" altLang="en-US" smtClean="0"/>
              <a:t>‹#›</a:t>
            </a:fld>
            <a:endParaRPr lang="zh-CN" altLang="en-US"/>
          </a:p>
        </p:txBody>
      </p:sp>
    </p:spTree>
    <p:extLst>
      <p:ext uri="{BB962C8B-B14F-4D97-AF65-F5344CB8AC3E}">
        <p14:creationId xmlns:p14="http://schemas.microsoft.com/office/powerpoint/2010/main" val="384442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8CA973A8-8CBB-497F-A35B-0E3543BEC5E1}" type="datetimeFigureOut">
              <a:rPr lang="zh-CN" altLang="en-US" smtClean="0"/>
              <a:t>2021/2/23</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A2DE0039-4B9E-4CAA-A2D5-0D3E03619A3E}" type="slidenum">
              <a:rPr lang="zh-CN" altLang="en-US" smtClean="0"/>
              <a:t>‹#›</a:t>
            </a:fld>
            <a:endParaRPr lang="zh-CN" altLang="en-US"/>
          </a:p>
        </p:txBody>
      </p:sp>
    </p:spTree>
    <p:extLst>
      <p:ext uri="{BB962C8B-B14F-4D97-AF65-F5344CB8AC3E}">
        <p14:creationId xmlns:p14="http://schemas.microsoft.com/office/powerpoint/2010/main" val="52967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14" descr="NSRCtop.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4150"/>
            <a:ext cx="108712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1"/>
          <p:cNvSpPr txBox="1">
            <a:spLocks/>
          </p:cNvSpPr>
          <p:nvPr/>
        </p:nvSpPr>
        <p:spPr bwMode="auto">
          <a:xfrm>
            <a:off x="279400" y="6342064"/>
            <a:ext cx="11074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ctr"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gn="r" fontAlgn="auto">
              <a:spcBef>
                <a:spcPct val="0"/>
              </a:spcBef>
              <a:spcAft>
                <a:spcPts val="0"/>
              </a:spcAft>
              <a:buFontTx/>
              <a:buNone/>
              <a:defRPr/>
            </a:pPr>
            <a:r>
              <a:rPr lang="en-US" altLang="zh-CN" sz="1200">
                <a:solidFill>
                  <a:srgbClr val="898989"/>
                </a:solidFill>
                <a:ea typeface="宋体" panose="02010600030101010101" pitchFamily="2" charset="-122"/>
              </a:rPr>
              <a:t>http://nsrc.ruc.edu.cn</a:t>
            </a:r>
            <a:endParaRPr lang="en-US" altLang="zh-CN" sz="1200" dirty="0">
              <a:solidFill>
                <a:srgbClr val="898989"/>
              </a:solidFill>
              <a:ea typeface="宋体" panose="02010600030101010101" pitchFamily="2" charset="-122"/>
            </a:endParaRPr>
          </a:p>
        </p:txBody>
      </p:sp>
      <p:sp>
        <p:nvSpPr>
          <p:cNvPr id="2" name="Title 1"/>
          <p:cNvSpPr>
            <a:spLocks noGrp="1"/>
          </p:cNvSpPr>
          <p:nvPr>
            <p:ph type="title"/>
          </p:nvPr>
        </p:nvSpPr>
        <p:spPr>
          <a:xfrm>
            <a:off x="2605355" y="316163"/>
            <a:ext cx="8748445" cy="847225"/>
          </a:xfrm>
        </p:spPr>
        <p:txBody>
          <a:bodyPr>
            <a:noAutofit/>
          </a:bodyPr>
          <a:lstStyle>
            <a:lvl1pPr>
              <a:defRPr sz="40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Date Placeholder 3"/>
          <p:cNvSpPr>
            <a:spLocks noGrp="1"/>
          </p:cNvSpPr>
          <p:nvPr>
            <p:ph type="dt" sz="half" idx="10"/>
          </p:nvPr>
        </p:nvSpPr>
        <p:spPr/>
        <p:txBody>
          <a:bodyPr/>
          <a:lstStyle>
            <a:lvl1pPr>
              <a:defRPr/>
            </a:lvl1pPr>
          </a:lstStyle>
          <a:p>
            <a:fld id="{8CA973A8-8CBB-497F-A35B-0E3543BEC5E1}" type="datetimeFigureOut">
              <a:rPr lang="zh-CN" altLang="en-US" smtClean="0"/>
              <a:t>2021/2/23</a:t>
            </a:fld>
            <a:endParaRPr lang="zh-CN" altLang="en-US"/>
          </a:p>
        </p:txBody>
      </p:sp>
      <p:sp>
        <p:nvSpPr>
          <p:cNvPr id="7" name="Footer Placeholder 4"/>
          <p:cNvSpPr>
            <a:spLocks noGrp="1"/>
          </p:cNvSpPr>
          <p:nvPr>
            <p:ph type="ftr" sz="quarter" idx="11"/>
          </p:nvPr>
        </p:nvSpPr>
        <p:spPr/>
        <p:txBody>
          <a:bodyPr/>
          <a:lstStyle>
            <a:lvl1pPr>
              <a:defRPr/>
            </a:lvl1pPr>
          </a:lstStyle>
          <a:p>
            <a:endParaRPr lang="zh-CN" altLang="en-US"/>
          </a:p>
        </p:txBody>
      </p:sp>
      <p:sp>
        <p:nvSpPr>
          <p:cNvPr id="8" name="Slide Number Placeholder 5"/>
          <p:cNvSpPr>
            <a:spLocks noGrp="1"/>
          </p:cNvSpPr>
          <p:nvPr>
            <p:ph type="sldNum" sz="quarter" idx="12"/>
          </p:nvPr>
        </p:nvSpPr>
        <p:spPr/>
        <p:txBody>
          <a:bodyPr/>
          <a:lstStyle>
            <a:lvl1pPr>
              <a:defRPr/>
            </a:lvl1pPr>
          </a:lstStyle>
          <a:p>
            <a:fld id="{A2DE0039-4B9E-4CAA-A2D5-0D3E03619A3E}" type="slidenum">
              <a:rPr lang="zh-CN" altLang="en-US" smtClean="0"/>
              <a:t>‹#›</a:t>
            </a:fld>
            <a:endParaRPr lang="zh-CN" altLang="en-US"/>
          </a:p>
        </p:txBody>
      </p:sp>
    </p:spTree>
    <p:extLst>
      <p:ext uri="{BB962C8B-B14F-4D97-AF65-F5344CB8AC3E}">
        <p14:creationId xmlns:p14="http://schemas.microsoft.com/office/powerpoint/2010/main" val="390711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lvl1pPr>
          </a:lstStyle>
          <a:p>
            <a:fld id="{8CA973A8-8CBB-497F-A35B-0E3543BEC5E1}" type="datetimeFigureOut">
              <a:rPr lang="zh-CN" altLang="en-US" smtClean="0"/>
              <a:t>2021/2/23</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A2DE0039-4B9E-4CAA-A2D5-0D3E03619A3E}" type="slidenum">
              <a:rPr lang="zh-CN" altLang="en-US" smtClean="0"/>
              <a:t>‹#›</a:t>
            </a:fld>
            <a:endParaRPr lang="zh-CN" altLang="en-US"/>
          </a:p>
        </p:txBody>
      </p:sp>
    </p:spTree>
    <p:extLst>
      <p:ext uri="{BB962C8B-B14F-4D97-AF65-F5344CB8AC3E}">
        <p14:creationId xmlns:p14="http://schemas.microsoft.com/office/powerpoint/2010/main" val="121333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8CA973A8-8CBB-497F-A35B-0E3543BEC5E1}" type="datetimeFigureOut">
              <a:rPr lang="zh-CN" altLang="en-US" smtClean="0"/>
              <a:t>2021/2/23</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A2DE0039-4B9E-4CAA-A2D5-0D3E03619A3E}" type="slidenum">
              <a:rPr lang="zh-CN" altLang="en-US" smtClean="0"/>
              <a:t>‹#›</a:t>
            </a:fld>
            <a:endParaRPr lang="zh-CN" altLang="en-US"/>
          </a:p>
        </p:txBody>
      </p:sp>
    </p:spTree>
    <p:extLst>
      <p:ext uri="{BB962C8B-B14F-4D97-AF65-F5344CB8AC3E}">
        <p14:creationId xmlns:p14="http://schemas.microsoft.com/office/powerpoint/2010/main" val="372427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8CA973A8-8CBB-497F-A35B-0E3543BEC5E1}" type="datetimeFigureOut">
              <a:rPr lang="zh-CN" altLang="en-US" smtClean="0"/>
              <a:t>2021/2/23</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A2DE0039-4B9E-4CAA-A2D5-0D3E03619A3E}" type="slidenum">
              <a:rPr lang="zh-CN" altLang="en-US" smtClean="0"/>
              <a:t>‹#›</a:t>
            </a:fld>
            <a:endParaRPr lang="zh-CN" altLang="en-US"/>
          </a:p>
        </p:txBody>
      </p:sp>
    </p:spTree>
    <p:extLst>
      <p:ext uri="{BB962C8B-B14F-4D97-AF65-F5344CB8AC3E}">
        <p14:creationId xmlns:p14="http://schemas.microsoft.com/office/powerpoint/2010/main" val="361790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8CA973A8-8CBB-497F-A35B-0E3543BEC5E1}" type="datetimeFigureOut">
              <a:rPr lang="zh-CN" altLang="en-US" smtClean="0"/>
              <a:t>2021/2/23</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A2DE0039-4B9E-4CAA-A2D5-0D3E03619A3E}" type="slidenum">
              <a:rPr lang="zh-CN" altLang="en-US" smtClean="0"/>
              <a:t>‹#›</a:t>
            </a:fld>
            <a:endParaRPr lang="zh-CN" altLang="en-US"/>
          </a:p>
        </p:txBody>
      </p:sp>
    </p:spTree>
    <p:extLst>
      <p:ext uri="{BB962C8B-B14F-4D97-AF65-F5344CB8AC3E}">
        <p14:creationId xmlns:p14="http://schemas.microsoft.com/office/powerpoint/2010/main" val="40815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CA973A8-8CBB-497F-A35B-0E3543BEC5E1}" type="datetimeFigureOut">
              <a:rPr lang="zh-CN" altLang="en-US" smtClean="0"/>
              <a:t>2021/2/23</a:t>
            </a:fld>
            <a:endParaRPr lang="zh-CN" altLang="en-US"/>
          </a:p>
        </p:txBody>
      </p:sp>
      <p:sp>
        <p:nvSpPr>
          <p:cNvPr id="3" name="Footer Placeholder 4"/>
          <p:cNvSpPr>
            <a:spLocks noGrp="1"/>
          </p:cNvSpPr>
          <p:nvPr>
            <p:ph type="ftr" sz="quarter" idx="11"/>
          </p:nvPr>
        </p:nvSpPr>
        <p:spPr/>
        <p:txBody>
          <a:bodyPr/>
          <a:lstStyle>
            <a:lvl1pPr>
              <a:defRPr/>
            </a:lvl1pPr>
          </a:lstStyle>
          <a:p>
            <a:endParaRPr lang="zh-CN" altLang="en-US"/>
          </a:p>
        </p:txBody>
      </p:sp>
      <p:sp>
        <p:nvSpPr>
          <p:cNvPr id="4" name="Slide Number Placeholder 5"/>
          <p:cNvSpPr>
            <a:spLocks noGrp="1"/>
          </p:cNvSpPr>
          <p:nvPr>
            <p:ph type="sldNum" sz="quarter" idx="12"/>
          </p:nvPr>
        </p:nvSpPr>
        <p:spPr/>
        <p:txBody>
          <a:bodyPr/>
          <a:lstStyle>
            <a:lvl1pPr>
              <a:defRPr/>
            </a:lvl1pPr>
          </a:lstStyle>
          <a:p>
            <a:fld id="{A2DE0039-4B9E-4CAA-A2D5-0D3E03619A3E}" type="slidenum">
              <a:rPr lang="zh-CN" altLang="en-US" smtClean="0"/>
              <a:t>‹#›</a:t>
            </a:fld>
            <a:endParaRPr lang="zh-CN" altLang="en-US"/>
          </a:p>
        </p:txBody>
      </p:sp>
    </p:spTree>
    <p:extLst>
      <p:ext uri="{BB962C8B-B14F-4D97-AF65-F5344CB8AC3E}">
        <p14:creationId xmlns:p14="http://schemas.microsoft.com/office/powerpoint/2010/main" val="216859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fld id="{8CA973A8-8CBB-497F-A35B-0E3543BEC5E1}" type="datetimeFigureOut">
              <a:rPr lang="zh-CN" altLang="en-US" smtClean="0"/>
              <a:t>2021/2/23</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A2DE0039-4B9E-4CAA-A2D5-0D3E03619A3E}" type="slidenum">
              <a:rPr lang="zh-CN" altLang="en-US" smtClean="0"/>
              <a:t>‹#›</a:t>
            </a:fld>
            <a:endParaRPr lang="zh-CN" altLang="en-US"/>
          </a:p>
        </p:txBody>
      </p:sp>
    </p:spTree>
    <p:extLst>
      <p:ext uri="{BB962C8B-B14F-4D97-AF65-F5344CB8AC3E}">
        <p14:creationId xmlns:p14="http://schemas.microsoft.com/office/powerpoint/2010/main" val="219669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fld id="{8CA973A8-8CBB-497F-A35B-0E3543BEC5E1}" type="datetimeFigureOut">
              <a:rPr lang="zh-CN" altLang="en-US" smtClean="0"/>
              <a:t>2021/2/23</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A2DE0039-4B9E-4CAA-A2D5-0D3E03619A3E}" type="slidenum">
              <a:rPr lang="zh-CN" altLang="en-US" smtClean="0"/>
              <a:t>‹#›</a:t>
            </a:fld>
            <a:endParaRPr lang="zh-CN" altLang="en-US"/>
          </a:p>
        </p:txBody>
      </p:sp>
    </p:spTree>
    <p:extLst>
      <p:ext uri="{BB962C8B-B14F-4D97-AF65-F5344CB8AC3E}">
        <p14:creationId xmlns:p14="http://schemas.microsoft.com/office/powerpoint/2010/main" val="331689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fld id="{8CA973A8-8CBB-497F-A35B-0E3543BEC5E1}" type="datetimeFigureOut">
              <a:rPr lang="zh-CN" altLang="en-US" smtClean="0"/>
              <a:t>2021/2/23</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2DE0039-4B9E-4CAA-A2D5-0D3E03619A3E}" type="slidenum">
              <a:rPr lang="zh-CN" altLang="en-US" smtClean="0"/>
              <a:t>‹#›</a:t>
            </a:fld>
            <a:endParaRPr lang="zh-CN" altLang="en-US"/>
          </a:p>
        </p:txBody>
      </p:sp>
    </p:spTree>
    <p:extLst>
      <p:ext uri="{BB962C8B-B14F-4D97-AF65-F5344CB8AC3E}">
        <p14:creationId xmlns:p14="http://schemas.microsoft.com/office/powerpoint/2010/main" val="3775528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735071"/>
            <a:ext cx="10363200" cy="2387600"/>
          </a:xfrm>
        </p:spPr>
        <p:txBody>
          <a:bodyPr/>
          <a:lstStyle/>
          <a:p>
            <a:r>
              <a:rPr lang="zh-CN" altLang="en-US" dirty="0" smtClean="0"/>
              <a:t>市场调查的组织实施</a:t>
            </a:r>
            <a:r>
              <a:rPr lang="en-US" altLang="zh-CN" dirty="0" smtClean="0"/>
              <a:t/>
            </a:r>
            <a:br>
              <a:rPr lang="en-US" altLang="zh-CN" dirty="0" smtClean="0"/>
            </a:br>
            <a:r>
              <a:rPr lang="zh-CN" altLang="en-US" dirty="0" smtClean="0"/>
              <a:t>与质量控制</a:t>
            </a:r>
            <a:endParaRPr lang="zh-CN" altLang="en-US" dirty="0"/>
          </a:p>
        </p:txBody>
      </p:sp>
      <p:sp>
        <p:nvSpPr>
          <p:cNvPr id="3" name="副标题 2"/>
          <p:cNvSpPr>
            <a:spLocks noGrp="1"/>
          </p:cNvSpPr>
          <p:nvPr>
            <p:ph type="subTitle" idx="1"/>
          </p:nvPr>
        </p:nvSpPr>
        <p:spPr>
          <a:xfrm>
            <a:off x="1524000" y="4478271"/>
            <a:ext cx="9144000" cy="1655762"/>
          </a:xfrm>
        </p:spPr>
        <p:txBody>
          <a:bodyPr>
            <a:normAutofit fontScale="55000" lnSpcReduction="20000"/>
          </a:bodyPr>
          <a:lstStyle/>
          <a:p>
            <a:endParaRPr lang="en-US" altLang="zh-CN" dirty="0"/>
          </a:p>
          <a:p>
            <a:r>
              <a:rPr lang="zh-CN" altLang="en-US" sz="3800" dirty="0"/>
              <a:t>胡以松 </a:t>
            </a:r>
            <a:endParaRPr lang="en-US" altLang="zh-CN" sz="3800" dirty="0"/>
          </a:p>
          <a:p>
            <a:endParaRPr lang="en-US" altLang="zh-CN" sz="3800" dirty="0"/>
          </a:p>
          <a:p>
            <a:r>
              <a:rPr lang="zh-CN" altLang="en-US" sz="3800" dirty="0"/>
              <a:t>中国人民大学中国调查与数据中心</a:t>
            </a:r>
            <a:endParaRPr lang="en-US" altLang="zh-CN" sz="3800" dirty="0"/>
          </a:p>
          <a:p>
            <a:r>
              <a:rPr lang="zh-CN" altLang="en-US" sz="3800" dirty="0"/>
              <a:t>中国人民大学统计学院</a:t>
            </a:r>
          </a:p>
        </p:txBody>
      </p:sp>
      <p:pic>
        <p:nvPicPr>
          <p:cNvPr id="4" name="Picture 4" descr="NSRC-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68791"/>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40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社会招募组织团队</a:t>
            </a:r>
          </a:p>
        </p:txBody>
      </p:sp>
      <p:sp>
        <p:nvSpPr>
          <p:cNvPr id="3" name="内容占位符 2"/>
          <p:cNvSpPr>
            <a:spLocks noGrp="1"/>
          </p:cNvSpPr>
          <p:nvPr>
            <p:ph idx="1"/>
          </p:nvPr>
        </p:nvSpPr>
        <p:spPr/>
        <p:txBody>
          <a:bodyPr/>
          <a:lstStyle/>
          <a:p>
            <a:r>
              <a:rPr lang="zh-CN" altLang="en-US" dirty="0"/>
              <a:t>高校或市场调查企业经常采用的一种组织方式。</a:t>
            </a:r>
            <a:endParaRPr lang="en-US" altLang="zh-CN" dirty="0"/>
          </a:p>
          <a:p>
            <a:pPr lvl="1">
              <a:buFont typeface="Wingdings" panose="05000000000000000000" pitchFamily="2" charset="2"/>
              <a:buChar char="ü"/>
            </a:pPr>
            <a:r>
              <a:rPr lang="zh-CN" altLang="en-US" dirty="0"/>
              <a:t>如：中国综合社会调查（</a:t>
            </a:r>
            <a:r>
              <a:rPr lang="en-US" altLang="zh-CN" dirty="0"/>
              <a:t>CGSS</a:t>
            </a:r>
            <a:r>
              <a:rPr lang="zh-CN" altLang="en-US" dirty="0"/>
              <a:t>）北京地区调查，中国健康与养老追踪调查（</a:t>
            </a:r>
            <a:r>
              <a:rPr lang="en-US" altLang="zh-CN" dirty="0"/>
              <a:t>CHARLS</a:t>
            </a:r>
            <a:r>
              <a:rPr lang="zh-CN" altLang="en-US" dirty="0"/>
              <a:t>）</a:t>
            </a:r>
          </a:p>
        </p:txBody>
      </p:sp>
      <p:graphicFrame>
        <p:nvGraphicFramePr>
          <p:cNvPr id="4" name="表格 3"/>
          <p:cNvGraphicFramePr>
            <a:graphicFrameLocks noGrp="1"/>
          </p:cNvGraphicFramePr>
          <p:nvPr>
            <p:extLst>
              <p:ext uri="{D42A27DB-BD31-4B8C-83A1-F6EECF244321}">
                <p14:modId xmlns:p14="http://schemas.microsoft.com/office/powerpoint/2010/main" val="2924537904"/>
              </p:ext>
            </p:extLst>
          </p:nvPr>
        </p:nvGraphicFramePr>
        <p:xfrm>
          <a:off x="1877453" y="3385927"/>
          <a:ext cx="8588271" cy="2656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524271">
                  <a:extLst>
                    <a:ext uri="{9D8B030D-6E8A-4147-A177-3AD203B41FA5}">
                      <a16:colId xmlns:a16="http://schemas.microsoft.com/office/drawing/2014/main" val="20001"/>
                    </a:ext>
                  </a:extLst>
                </a:gridCol>
              </a:tblGrid>
              <a:tr h="370840">
                <a:tc>
                  <a:txBody>
                    <a:bodyPr/>
                    <a:lstStyle/>
                    <a:p>
                      <a:pPr algn="ctr"/>
                      <a:r>
                        <a:rPr lang="zh-CN" altLang="en-US" dirty="0"/>
                        <a:t>优点</a:t>
                      </a:r>
                    </a:p>
                  </a:txBody>
                  <a:tcPr/>
                </a:tc>
                <a:tc>
                  <a:txBody>
                    <a:bodyPr/>
                    <a:lstStyle/>
                    <a:p>
                      <a:pPr algn="ctr"/>
                      <a:r>
                        <a:rPr lang="zh-CN" altLang="en-US" dirty="0"/>
                        <a:t>缺点</a:t>
                      </a:r>
                    </a:p>
                  </a:txBody>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zh-CN" altLang="en-US" dirty="0"/>
                        <a:t>经费相对充足。</a:t>
                      </a:r>
                      <a:endParaRPr lang="en-US" altLang="zh-CN" dirty="0"/>
                    </a:p>
                    <a:p>
                      <a:pPr marL="285750" indent="-285750">
                        <a:buFont typeface="Arial" panose="020B0604020202020204" pitchFamily="34" charset="0"/>
                        <a:buChar char="•"/>
                      </a:pPr>
                      <a:r>
                        <a:rPr lang="zh-CN" altLang="en-US" dirty="0"/>
                        <a:t>调查队伍组建过程中，可以有多个环节的筛选，保证调查人员质量。</a:t>
                      </a:r>
                      <a:endParaRPr lang="en-US" altLang="zh-CN" dirty="0"/>
                    </a:p>
                    <a:p>
                      <a:pPr marL="285750" indent="-285750">
                        <a:buFont typeface="Arial" panose="020B0604020202020204" pitchFamily="34" charset="0"/>
                        <a:buChar char="•"/>
                      </a:pPr>
                      <a:r>
                        <a:rPr lang="zh-CN" altLang="en-US" dirty="0"/>
                        <a:t>对调查队伍相对扁平的管理，有利于实施各种质量控制措施。</a:t>
                      </a:r>
                      <a:endParaRPr lang="en-US" altLang="zh-CN" dirty="0"/>
                    </a:p>
                    <a:p>
                      <a:pPr marL="285750" indent="-285750">
                        <a:buFont typeface="Arial" panose="020B0604020202020204" pitchFamily="34" charset="0"/>
                        <a:buChar char="•"/>
                      </a:pPr>
                      <a:r>
                        <a:rPr lang="zh-CN" altLang="en-US" dirty="0"/>
                        <a:t>由项目组直接一级培训，保证培训质量。</a:t>
                      </a:r>
                      <a:endParaRPr lang="en-US" altLang="zh-CN" dirty="0"/>
                    </a:p>
                    <a:p>
                      <a:pPr marL="285750" indent="-285750">
                        <a:buFont typeface="Arial" panose="020B0604020202020204" pitchFamily="34" charset="0"/>
                        <a:buChar char="•"/>
                      </a:pPr>
                      <a:endParaRPr lang="zh-CN" altLang="en-US" dirty="0"/>
                    </a:p>
                  </a:txBody>
                  <a:tcPr/>
                </a:tc>
                <a:tc>
                  <a:txBody>
                    <a:bodyPr/>
                    <a:lstStyle/>
                    <a:p>
                      <a:pPr marL="285750" indent="-285750">
                        <a:buFont typeface="Arial" panose="020B0604020202020204" pitchFamily="34" charset="0"/>
                        <a:buChar char="•"/>
                      </a:pPr>
                      <a:r>
                        <a:rPr lang="zh-CN" altLang="en-US" dirty="0" smtClean="0"/>
                        <a:t>全国性调查</a:t>
                      </a:r>
                      <a:r>
                        <a:rPr lang="zh-CN" altLang="en-US" dirty="0"/>
                        <a:t>项目，会增加支出成本。</a:t>
                      </a:r>
                      <a:endParaRPr lang="en-US" altLang="zh-CN" dirty="0"/>
                    </a:p>
                    <a:p>
                      <a:pPr marL="285750" indent="-285750">
                        <a:buFont typeface="Arial" panose="020B0604020202020204" pitchFamily="34" charset="0"/>
                        <a:buChar char="•"/>
                      </a:pPr>
                      <a:r>
                        <a:rPr lang="zh-CN" altLang="en-US" dirty="0"/>
                        <a:t>增加访员的招聘和培训成本。</a:t>
                      </a:r>
                      <a:endParaRPr lang="en-US" altLang="zh-CN" dirty="0"/>
                    </a:p>
                    <a:p>
                      <a:pPr marL="285750" indent="-285750">
                        <a:buFont typeface="Arial" panose="020B0604020202020204" pitchFamily="34" charset="0"/>
                        <a:buChar char="•"/>
                      </a:pPr>
                      <a:r>
                        <a:rPr lang="zh-CN" altLang="en-US" dirty="0"/>
                        <a:t>村、居协调的问题需要通过其他途径去解决。</a:t>
                      </a:r>
                      <a:endParaRPr lang="en-US" altLang="zh-CN" dirty="0"/>
                    </a:p>
                    <a:p>
                      <a:pPr marL="285750" indent="-285750">
                        <a:buFont typeface="Arial" panose="020B0604020202020204" pitchFamily="34" charset="0"/>
                        <a:buChar char="•"/>
                      </a:pPr>
                      <a:r>
                        <a:rPr lang="zh-CN" altLang="en-US" dirty="0"/>
                        <a:t>访员队伍需要每次开展时临时招募，队伍稳定性差。</a:t>
                      </a:r>
                      <a:endParaRPr lang="en-US" altLang="zh-CN" dirty="0"/>
                    </a:p>
                    <a:p>
                      <a:pPr marL="285750" indent="-285750">
                        <a:buFont typeface="Arial" panose="020B0604020202020204" pitchFamily="34" charset="0"/>
                        <a:buChar char="•"/>
                      </a:pPr>
                      <a:r>
                        <a:rPr lang="zh-CN" altLang="en-US" dirty="0"/>
                        <a:t>如果利用学生访员，需要加强团队建设和管理。</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9160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建立合作性的工作网络</a:t>
            </a:r>
          </a:p>
        </p:txBody>
      </p:sp>
      <p:sp>
        <p:nvSpPr>
          <p:cNvPr id="3" name="内容占位符 2"/>
          <p:cNvSpPr>
            <a:spLocks noGrp="1"/>
          </p:cNvSpPr>
          <p:nvPr>
            <p:ph idx="1"/>
          </p:nvPr>
        </p:nvSpPr>
        <p:spPr/>
        <p:txBody>
          <a:bodyPr/>
          <a:lstStyle/>
          <a:p>
            <a:r>
              <a:rPr lang="zh-CN" altLang="en-US" dirty="0"/>
              <a:t>高校开展大型全国性调查常用的方式。</a:t>
            </a:r>
            <a:endParaRPr lang="en-US" altLang="zh-CN" dirty="0"/>
          </a:p>
          <a:p>
            <a:pPr lvl="1">
              <a:buFont typeface="Wingdings" panose="05000000000000000000" pitchFamily="2" charset="2"/>
              <a:buChar char="ü"/>
            </a:pPr>
            <a:r>
              <a:rPr lang="zh-CN" altLang="en-US" dirty="0"/>
              <a:t>如：中国综合社会调查项目（</a:t>
            </a:r>
            <a:r>
              <a:rPr lang="en-US" altLang="zh-CN" dirty="0"/>
              <a:t>CGSS</a:t>
            </a:r>
            <a:r>
              <a:rPr lang="zh-CN" altLang="en-US" dirty="0"/>
              <a:t>），建立的中国社会调查网络（</a:t>
            </a:r>
            <a:r>
              <a:rPr lang="en-US" altLang="zh-CN" dirty="0"/>
              <a:t>CSSN</a:t>
            </a:r>
            <a:r>
              <a:rPr lang="zh-CN" altLang="en-US" dirty="0"/>
              <a:t>）。</a:t>
            </a:r>
            <a:endParaRPr lang="en-US" altLang="zh-CN" dirty="0"/>
          </a:p>
          <a:p>
            <a:pPr marL="457200" lvl="1" indent="0">
              <a:buNone/>
            </a:pP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152232943"/>
              </p:ext>
            </p:extLst>
          </p:nvPr>
        </p:nvGraphicFramePr>
        <p:xfrm>
          <a:off x="1877453" y="3385927"/>
          <a:ext cx="8613209" cy="2931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549209">
                  <a:extLst>
                    <a:ext uri="{9D8B030D-6E8A-4147-A177-3AD203B41FA5}">
                      <a16:colId xmlns:a16="http://schemas.microsoft.com/office/drawing/2014/main" val="20001"/>
                    </a:ext>
                  </a:extLst>
                </a:gridCol>
              </a:tblGrid>
              <a:tr h="370840">
                <a:tc>
                  <a:txBody>
                    <a:bodyPr/>
                    <a:lstStyle/>
                    <a:p>
                      <a:pPr algn="ctr"/>
                      <a:r>
                        <a:rPr lang="zh-CN" altLang="en-US" dirty="0"/>
                        <a:t>优点</a:t>
                      </a:r>
                    </a:p>
                  </a:txBody>
                  <a:tcPr/>
                </a:tc>
                <a:tc>
                  <a:txBody>
                    <a:bodyPr/>
                    <a:lstStyle/>
                    <a:p>
                      <a:pPr algn="ctr"/>
                      <a:r>
                        <a:rPr lang="zh-CN" altLang="en-US" dirty="0"/>
                        <a:t>缺点</a:t>
                      </a:r>
                    </a:p>
                  </a:txBody>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zh-CN" altLang="en-US" dirty="0"/>
                        <a:t>相对减少调查项目的成本。</a:t>
                      </a:r>
                      <a:endParaRPr lang="en-US" altLang="zh-CN" dirty="0"/>
                    </a:p>
                    <a:p>
                      <a:pPr marL="285750" indent="-285750">
                        <a:buFont typeface="Arial" panose="020B0604020202020204" pitchFamily="34" charset="0"/>
                        <a:buChar char="•"/>
                      </a:pPr>
                      <a:r>
                        <a:rPr lang="zh-CN" altLang="en-US" dirty="0"/>
                        <a:t>减少国家级项目组的访员招募和管理压力。</a:t>
                      </a:r>
                      <a:endParaRPr lang="en-US" altLang="zh-CN" dirty="0"/>
                    </a:p>
                    <a:p>
                      <a:pPr marL="285750" indent="-285750">
                        <a:buFont typeface="Arial" panose="020B0604020202020204" pitchFamily="34" charset="0"/>
                        <a:buChar char="•"/>
                      </a:pPr>
                      <a:r>
                        <a:rPr lang="zh-CN" altLang="en-US" dirty="0"/>
                        <a:t>调查人员有一定的延续性。</a:t>
                      </a:r>
                      <a:endParaRPr lang="en-US" altLang="zh-CN" dirty="0"/>
                    </a:p>
                    <a:p>
                      <a:pPr marL="285750" indent="-285750">
                        <a:buFont typeface="Arial" panose="020B0604020202020204" pitchFamily="34" charset="0"/>
                        <a:buChar char="•"/>
                      </a:pPr>
                      <a:r>
                        <a:rPr lang="zh-CN" altLang="en-US" dirty="0"/>
                        <a:t>地方合作单位可以协助解决村居协调问题。</a:t>
                      </a:r>
                      <a:endParaRPr lang="en-US" altLang="zh-CN" dirty="0"/>
                    </a:p>
                    <a:p>
                      <a:pPr marL="285750" indent="-285750">
                        <a:buFont typeface="Arial" panose="020B0604020202020204" pitchFamily="34" charset="0"/>
                        <a:buChar char="•"/>
                      </a:pPr>
                      <a:r>
                        <a:rPr lang="zh-CN" altLang="en-US" dirty="0"/>
                        <a:t>工作网络</a:t>
                      </a:r>
                      <a:r>
                        <a:rPr lang="zh-CN" altLang="en-US" dirty="0" smtClean="0"/>
                        <a:t>成员</a:t>
                      </a:r>
                      <a:r>
                        <a:rPr lang="zh-CN" altLang="en-US" baseline="0" dirty="0" smtClean="0"/>
                        <a:t>自行</a:t>
                      </a:r>
                      <a:r>
                        <a:rPr lang="zh-CN" altLang="en-US" baseline="0" dirty="0"/>
                        <a:t>进行调查项目</a:t>
                      </a:r>
                      <a:r>
                        <a:rPr lang="zh-CN" altLang="en-US" baseline="0" dirty="0" smtClean="0"/>
                        <a:t>的质量控制。</a:t>
                      </a:r>
                      <a:endParaRPr lang="en-US" altLang="zh-CN" dirty="0"/>
                    </a:p>
                    <a:p>
                      <a:pPr marL="285750" indent="-285750">
                        <a:buFont typeface="Arial" panose="020B0604020202020204" pitchFamily="34" charset="0"/>
                        <a:buChar char="•"/>
                      </a:pPr>
                      <a:endParaRPr lang="zh-CN" altLang="en-US" dirty="0"/>
                    </a:p>
                  </a:txBody>
                  <a:tcPr/>
                </a:tc>
                <a:tc>
                  <a:txBody>
                    <a:bodyPr/>
                    <a:lstStyle/>
                    <a:p>
                      <a:pPr marL="285750" indent="-285750">
                        <a:buFont typeface="Arial" panose="020B0604020202020204" pitchFamily="34" charset="0"/>
                        <a:buChar char="•"/>
                      </a:pPr>
                      <a:r>
                        <a:rPr lang="zh-CN" altLang="en-US" dirty="0"/>
                        <a:t>无法保证所有经费都能用在调查项目上。</a:t>
                      </a:r>
                      <a:endParaRPr lang="en-US" altLang="zh-CN" dirty="0"/>
                    </a:p>
                    <a:p>
                      <a:pPr marL="285750" indent="-285750">
                        <a:buFont typeface="Arial" panose="020B0604020202020204" pitchFamily="34" charset="0"/>
                        <a:buChar char="•"/>
                      </a:pPr>
                      <a:r>
                        <a:rPr lang="zh-CN" altLang="en-US" dirty="0"/>
                        <a:t>国家级对地方访员的招募和筛选控制力有限。</a:t>
                      </a:r>
                      <a:endParaRPr lang="en-US" altLang="zh-CN" dirty="0"/>
                    </a:p>
                    <a:p>
                      <a:pPr marL="285750" indent="-285750">
                        <a:buFont typeface="Arial" panose="020B0604020202020204" pitchFamily="34" charset="0"/>
                        <a:buChar char="•"/>
                      </a:pPr>
                      <a:r>
                        <a:rPr lang="zh-CN" altLang="en-US" dirty="0"/>
                        <a:t>现场质控和沟通不够直接。</a:t>
                      </a:r>
                      <a:endParaRPr lang="en-US" altLang="zh-CN" dirty="0"/>
                    </a:p>
                    <a:p>
                      <a:pPr marL="285750" indent="-285750">
                        <a:buFont typeface="Arial" panose="020B0604020202020204" pitchFamily="34" charset="0"/>
                        <a:buChar char="•"/>
                      </a:pPr>
                      <a:r>
                        <a:rPr lang="zh-CN" altLang="en-US" dirty="0"/>
                        <a:t>多次合作后，部分合作单位可能存在精力疲惫或不重视的情况。</a:t>
                      </a:r>
                      <a:endParaRPr lang="en-US" altLang="zh-CN" dirty="0"/>
                    </a:p>
                    <a:p>
                      <a:pPr marL="285750" indent="-285750">
                        <a:buFont typeface="Arial" panose="020B0604020202020204" pitchFamily="34" charset="0"/>
                        <a:buChar char="•"/>
                      </a:pPr>
                      <a:r>
                        <a:rPr lang="zh-CN" altLang="en-US" dirty="0"/>
                        <a:t>部分合作单位可能存在同时参与多个工作网络，造成工作质量下降。</a:t>
                      </a:r>
                      <a:endParaRPr lang="en-US" altLang="zh-CN"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047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通过外包方式</a:t>
            </a:r>
          </a:p>
        </p:txBody>
      </p:sp>
      <p:sp>
        <p:nvSpPr>
          <p:cNvPr id="3" name="内容占位符 2"/>
          <p:cNvSpPr>
            <a:spLocks noGrp="1"/>
          </p:cNvSpPr>
          <p:nvPr>
            <p:ph idx="1"/>
          </p:nvPr>
        </p:nvSpPr>
        <p:spPr>
          <a:xfrm>
            <a:off x="838200" y="1532586"/>
            <a:ext cx="10515600" cy="5074276"/>
          </a:xfrm>
        </p:spPr>
        <p:txBody>
          <a:bodyPr/>
          <a:lstStyle/>
          <a:p>
            <a:r>
              <a:rPr lang="zh-CN" altLang="en-US" dirty="0"/>
              <a:t>指将调查项目外包给市场调查公司或某些调查机构（如高校）。</a:t>
            </a:r>
            <a:endParaRPr lang="en-US" altLang="zh-CN" dirty="0"/>
          </a:p>
          <a:p>
            <a:pPr lvl="1">
              <a:buFont typeface="Wingdings" panose="05000000000000000000" pitchFamily="2" charset="2"/>
              <a:buChar char="ü"/>
            </a:pPr>
            <a:r>
              <a:rPr lang="zh-CN" altLang="en-US" dirty="0"/>
              <a:t>如：某些电话或网络调查、中国社会状况综合调查（</a:t>
            </a:r>
            <a:r>
              <a:rPr lang="en-US" altLang="zh-CN" dirty="0"/>
              <a:t>CSS</a:t>
            </a:r>
            <a:r>
              <a:rPr lang="zh-CN" altLang="en-US" dirty="0"/>
              <a:t>）</a:t>
            </a:r>
            <a:endParaRPr lang="en-US" altLang="zh-CN" dirty="0"/>
          </a:p>
          <a:p>
            <a:r>
              <a:rPr lang="zh-CN" altLang="en-US" dirty="0" smtClean="0"/>
              <a:t>外包</a:t>
            </a:r>
            <a:r>
              <a:rPr lang="zh-CN" altLang="en-US" dirty="0"/>
              <a:t>注意事项：</a:t>
            </a:r>
            <a:endParaRPr lang="en-US" altLang="zh-CN" dirty="0"/>
          </a:p>
          <a:p>
            <a:pPr lvl="1">
              <a:buFont typeface="Wingdings" panose="05000000000000000000" pitchFamily="2" charset="2"/>
              <a:buChar char="ü"/>
            </a:pPr>
            <a:r>
              <a:rPr lang="zh-CN" altLang="en-US" dirty="0"/>
              <a:t>对外包机构有了解</a:t>
            </a:r>
            <a:endParaRPr lang="en-US" altLang="zh-CN" dirty="0"/>
          </a:p>
          <a:p>
            <a:pPr lvl="1">
              <a:buFont typeface="Wingdings" panose="05000000000000000000" pitchFamily="2" charset="2"/>
              <a:buChar char="ü"/>
            </a:pPr>
            <a:r>
              <a:rPr lang="zh-CN" altLang="en-US" dirty="0"/>
              <a:t>需求和合同确认</a:t>
            </a:r>
            <a:endParaRPr lang="en-US" altLang="zh-CN" dirty="0"/>
          </a:p>
          <a:p>
            <a:pPr lvl="1">
              <a:buFont typeface="Wingdings" panose="05000000000000000000" pitchFamily="2" charset="2"/>
              <a:buChar char="ü"/>
            </a:pPr>
            <a:r>
              <a:rPr lang="zh-CN" altLang="en-US" dirty="0"/>
              <a:t>大项目可以部分外包</a:t>
            </a:r>
            <a:endParaRPr lang="en-US" altLang="zh-CN" dirty="0"/>
          </a:p>
          <a:p>
            <a:pPr lvl="1">
              <a:buFont typeface="Wingdings" panose="05000000000000000000" pitchFamily="2" charset="2"/>
              <a:buChar char="ü"/>
            </a:pPr>
            <a:r>
              <a:rPr lang="zh-CN" altLang="en-US" dirty="0"/>
              <a:t>执行过程多沟通，互相理解，合作共赢</a:t>
            </a:r>
            <a:endParaRPr lang="en-US" altLang="zh-CN" dirty="0"/>
          </a:p>
        </p:txBody>
      </p:sp>
    </p:spTree>
    <p:extLst>
      <p:ext uri="{BB962C8B-B14F-4D97-AF65-F5344CB8AC3E}">
        <p14:creationId xmlns:p14="http://schemas.microsoft.com/office/powerpoint/2010/main" val="144534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2.1.2 </a:t>
            </a:r>
            <a:r>
              <a:rPr lang="zh-CN" altLang="en-US" dirty="0" smtClean="0"/>
              <a:t>调查</a:t>
            </a:r>
            <a:r>
              <a:rPr lang="zh-CN" altLang="en-US" dirty="0"/>
              <a:t>中的行政资源</a:t>
            </a:r>
          </a:p>
        </p:txBody>
      </p:sp>
      <p:sp>
        <p:nvSpPr>
          <p:cNvPr id="3" name="内容占位符 2"/>
          <p:cNvSpPr>
            <a:spLocks noGrp="1"/>
          </p:cNvSpPr>
          <p:nvPr>
            <p:ph idx="1"/>
          </p:nvPr>
        </p:nvSpPr>
        <p:spPr/>
        <p:txBody>
          <a:bodyPr/>
          <a:lstStyle/>
          <a:p>
            <a:r>
              <a:rPr lang="zh-CN" altLang="en-US" dirty="0"/>
              <a:t>国外情况</a:t>
            </a:r>
            <a:endParaRPr lang="en-US" altLang="zh-CN" dirty="0"/>
          </a:p>
          <a:p>
            <a:pPr lvl="1">
              <a:buFont typeface="Wingdings" panose="05000000000000000000" pitchFamily="2" charset="2"/>
              <a:buChar char="ü"/>
            </a:pPr>
            <a:r>
              <a:rPr lang="zh-CN" altLang="en-US" dirty="0"/>
              <a:t>政府组织的调查一般比学术性调查或市场调查机构的应答率要高。</a:t>
            </a:r>
            <a:endParaRPr lang="en-US" altLang="zh-CN" dirty="0"/>
          </a:p>
          <a:p>
            <a:pPr lvl="1">
              <a:buFont typeface="Wingdings" panose="05000000000000000000" pitchFamily="2" charset="2"/>
              <a:buChar char="ü"/>
            </a:pPr>
            <a:r>
              <a:rPr lang="zh-CN" altLang="en-US" dirty="0"/>
              <a:t>举例：美国一项研究将面访的样本随机分成两组，美国人口普查局的访问员拒访率为</a:t>
            </a:r>
            <a:r>
              <a:rPr lang="en-US" altLang="zh-CN" dirty="0"/>
              <a:t>6%</a:t>
            </a:r>
            <a:r>
              <a:rPr lang="zh-CN" altLang="en-US" dirty="0"/>
              <a:t>，密歇根大学调查中心的访问员的拒访率</a:t>
            </a:r>
            <a:r>
              <a:rPr lang="en-US" altLang="zh-CN" dirty="0"/>
              <a:t>13%</a:t>
            </a:r>
            <a:r>
              <a:rPr lang="zh-CN" altLang="en-US" dirty="0"/>
              <a:t>。</a:t>
            </a:r>
            <a:endParaRPr lang="en-US" altLang="zh-CN" dirty="0"/>
          </a:p>
          <a:p>
            <a:r>
              <a:rPr lang="zh-CN" altLang="en-US" dirty="0"/>
              <a:t>国内情况</a:t>
            </a:r>
            <a:endParaRPr lang="en-US" altLang="zh-CN" dirty="0"/>
          </a:p>
          <a:p>
            <a:pPr lvl="1">
              <a:buFont typeface="Wingdings" panose="05000000000000000000" pitchFamily="2" charset="2"/>
              <a:buChar char="ü"/>
            </a:pPr>
            <a:r>
              <a:rPr lang="zh-CN" altLang="en-US" dirty="0"/>
              <a:t>政府和相关部门组织的调查基本上都是依靠行政资源来开展</a:t>
            </a:r>
            <a:endParaRPr lang="en-US" altLang="zh-CN" dirty="0"/>
          </a:p>
          <a:p>
            <a:pPr lvl="1">
              <a:buFont typeface="Wingdings" panose="05000000000000000000" pitchFamily="2" charset="2"/>
              <a:buChar char="ü"/>
            </a:pPr>
            <a:r>
              <a:rPr lang="zh-CN" altLang="en-US" dirty="0"/>
              <a:t>高校执行的入户性调查项目，也都借助行政资源，才能够</a:t>
            </a:r>
            <a:r>
              <a:rPr lang="zh-CN" altLang="en-US" dirty="0"/>
              <a:t>有效开展。</a:t>
            </a:r>
            <a:endParaRPr lang="en-US" altLang="zh-CN" dirty="0"/>
          </a:p>
          <a:p>
            <a:pPr lvl="1">
              <a:buFont typeface="Wingdings" panose="05000000000000000000" pitchFamily="2" charset="2"/>
              <a:buChar char="ü"/>
            </a:pPr>
            <a:r>
              <a:rPr lang="zh-CN" altLang="en-US" dirty="0"/>
              <a:t>举例：</a:t>
            </a:r>
            <a:r>
              <a:rPr lang="en-US" altLang="zh-CN" dirty="0"/>
              <a:t>CGSS</a:t>
            </a:r>
            <a:r>
              <a:rPr lang="zh-CN" altLang="en-US" dirty="0"/>
              <a:t>（各地高校联系村居委会）、</a:t>
            </a:r>
            <a:r>
              <a:rPr lang="en-US" altLang="zh-CN" dirty="0"/>
              <a:t>CHARLS</a:t>
            </a:r>
            <a:r>
              <a:rPr lang="zh-CN" altLang="en-US" dirty="0"/>
              <a:t>（</a:t>
            </a:r>
            <a:r>
              <a:rPr lang="en-US" altLang="zh-CN" dirty="0"/>
              <a:t>CDC</a:t>
            </a:r>
            <a:r>
              <a:rPr lang="zh-CN" altLang="en-US" dirty="0"/>
              <a:t>系统、北大团委）、</a:t>
            </a:r>
            <a:r>
              <a:rPr lang="en-US" altLang="zh-CN" dirty="0"/>
              <a:t>CHFS</a:t>
            </a:r>
            <a:r>
              <a:rPr lang="zh-CN" altLang="en-US" dirty="0"/>
              <a:t>（中国人民银行系统）</a:t>
            </a:r>
            <a:endParaRPr lang="en-US" altLang="zh-CN" dirty="0"/>
          </a:p>
        </p:txBody>
      </p:sp>
    </p:spTree>
    <p:extLst>
      <p:ext uri="{BB962C8B-B14F-4D97-AF65-F5344CB8AC3E}">
        <p14:creationId xmlns:p14="http://schemas.microsoft.com/office/powerpoint/2010/main" val="504016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行政资源</a:t>
            </a:r>
            <a:r>
              <a:rPr lang="zh-CN" altLang="en-US" dirty="0" smtClean="0"/>
              <a:t>在</a:t>
            </a:r>
            <a:r>
              <a:rPr lang="zh-CN" altLang="en-US" dirty="0"/>
              <a:t>面访</a:t>
            </a:r>
            <a:r>
              <a:rPr lang="zh-CN" altLang="en-US" dirty="0" smtClean="0"/>
              <a:t>抽样调查</a:t>
            </a:r>
            <a:r>
              <a:rPr lang="zh-CN" altLang="en-US" dirty="0"/>
              <a:t>中的作用：</a:t>
            </a:r>
            <a:endParaRPr lang="en-US" altLang="zh-CN" dirty="0"/>
          </a:p>
          <a:p>
            <a:pPr lvl="1">
              <a:buFont typeface="Wingdings" panose="05000000000000000000" pitchFamily="2" charset="2"/>
              <a:buChar char="ü"/>
            </a:pPr>
            <a:r>
              <a:rPr lang="zh-CN" altLang="en-US" dirty="0"/>
              <a:t>协助抽样过程，如样本框的制作。</a:t>
            </a:r>
            <a:endParaRPr lang="en-US" altLang="zh-CN" dirty="0"/>
          </a:p>
          <a:p>
            <a:pPr lvl="1">
              <a:buFont typeface="Wingdings" panose="05000000000000000000" pitchFamily="2" charset="2"/>
              <a:buChar char="ü"/>
            </a:pPr>
            <a:r>
              <a:rPr lang="zh-CN" altLang="en-US" dirty="0"/>
              <a:t>协助访问过程中的受访者动员和解释。</a:t>
            </a:r>
            <a:endParaRPr lang="en-US" altLang="zh-CN" dirty="0"/>
          </a:p>
          <a:p>
            <a:endParaRPr lang="en-US" altLang="zh-CN" dirty="0"/>
          </a:p>
          <a:p>
            <a:r>
              <a:rPr lang="zh-CN" altLang="en-US" dirty="0"/>
              <a:t>行政资源在调查中可能存在的问题：</a:t>
            </a:r>
            <a:endParaRPr lang="en-US" altLang="zh-CN" dirty="0"/>
          </a:p>
          <a:p>
            <a:pPr lvl="1">
              <a:buFont typeface="Wingdings" panose="05000000000000000000" pitchFamily="2" charset="2"/>
              <a:buChar char="ü"/>
            </a:pPr>
            <a:r>
              <a:rPr lang="zh-CN" altLang="en-US" dirty="0"/>
              <a:t>每个村、居委会</a:t>
            </a:r>
            <a:r>
              <a:rPr lang="zh-CN" altLang="en-US" dirty="0">
                <a:solidFill>
                  <a:srgbClr val="FF0000"/>
                </a:solidFill>
              </a:rPr>
              <a:t>配合力度会有差异</a:t>
            </a:r>
            <a:r>
              <a:rPr lang="zh-CN" altLang="en-US" dirty="0"/>
              <a:t>。</a:t>
            </a:r>
            <a:endParaRPr lang="en-US" altLang="zh-CN" dirty="0"/>
          </a:p>
          <a:p>
            <a:pPr lvl="1">
              <a:buFont typeface="Wingdings" panose="05000000000000000000" pitchFamily="2" charset="2"/>
              <a:buChar char="ü"/>
            </a:pPr>
            <a:r>
              <a:rPr lang="zh-CN" altLang="en-US" dirty="0"/>
              <a:t>村、居委会可能会</a:t>
            </a:r>
            <a:r>
              <a:rPr lang="zh-CN" altLang="en-US" dirty="0">
                <a:solidFill>
                  <a:srgbClr val="FF0000"/>
                </a:solidFill>
              </a:rPr>
              <a:t>影响调查质量</a:t>
            </a:r>
            <a:r>
              <a:rPr lang="zh-CN" altLang="en-US" dirty="0"/>
              <a:t>。</a:t>
            </a:r>
            <a:endParaRPr lang="en-US" altLang="zh-CN" dirty="0"/>
          </a:p>
          <a:p>
            <a:pPr lvl="1">
              <a:buFont typeface="Wingdings" panose="05000000000000000000" pitchFamily="2" charset="2"/>
              <a:buChar char="ü"/>
            </a:pPr>
            <a:r>
              <a:rPr lang="zh-CN" altLang="en-US" dirty="0"/>
              <a:t>村、居委会可能会</a:t>
            </a:r>
            <a:r>
              <a:rPr lang="zh-CN" altLang="en-US" dirty="0">
                <a:solidFill>
                  <a:srgbClr val="FF0000"/>
                </a:solidFill>
              </a:rPr>
              <a:t>影响调查进度</a:t>
            </a:r>
            <a:r>
              <a:rPr lang="zh-CN" altLang="en-US" dirty="0"/>
              <a:t>。</a:t>
            </a:r>
            <a:endParaRPr lang="en-US" altLang="zh-CN" dirty="0"/>
          </a:p>
          <a:p>
            <a:pPr lvl="1">
              <a:buFont typeface="Wingdings" panose="05000000000000000000" pitchFamily="2" charset="2"/>
              <a:buChar char="ü"/>
            </a:pPr>
            <a:endParaRPr lang="en-US" altLang="zh-CN" dirty="0"/>
          </a:p>
          <a:p>
            <a:pPr marL="0" indent="0">
              <a:buNone/>
            </a:pPr>
            <a:endParaRPr lang="en-US" altLang="zh-CN" dirty="0"/>
          </a:p>
        </p:txBody>
      </p:sp>
    </p:spTree>
    <p:extLst>
      <p:ext uri="{BB962C8B-B14F-4D97-AF65-F5344CB8AC3E}">
        <p14:creationId xmlns:p14="http://schemas.microsoft.com/office/powerpoint/2010/main" val="340011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None/>
            </a:pPr>
            <a:r>
              <a:rPr lang="en-US" altLang="zh-CN" dirty="0" smtClean="0"/>
              <a:t>2.2.1</a:t>
            </a:r>
            <a:r>
              <a:rPr lang="zh-CN" altLang="en-US" dirty="0" smtClean="0"/>
              <a:t>团队</a:t>
            </a:r>
            <a:r>
              <a:rPr lang="zh-CN" altLang="en-US" dirty="0"/>
              <a:t>组建（学术性机构开展的调查）</a:t>
            </a:r>
            <a:endParaRPr lang="en-US" altLang="zh-CN" dirty="0"/>
          </a:p>
          <a:p>
            <a:pPr lvl="1">
              <a:buFont typeface="Wingdings" panose="05000000000000000000" pitchFamily="2" charset="2"/>
              <a:buChar char="ü"/>
            </a:pPr>
            <a:r>
              <a:rPr lang="zh-CN" altLang="en-US" dirty="0"/>
              <a:t>调查团队构成</a:t>
            </a:r>
            <a:endParaRPr lang="en-US" altLang="zh-CN" dirty="0"/>
          </a:p>
          <a:p>
            <a:pPr lvl="2">
              <a:buFont typeface="Wingdings" panose="05000000000000000000" pitchFamily="2" charset="2"/>
              <a:buChar char="Ø"/>
            </a:pPr>
            <a:r>
              <a:rPr lang="zh-CN" altLang="en-US" dirty="0"/>
              <a:t>研究团队</a:t>
            </a:r>
            <a:endParaRPr lang="en-US" altLang="zh-CN" dirty="0"/>
          </a:p>
          <a:p>
            <a:pPr lvl="2">
              <a:buFont typeface="Wingdings" panose="05000000000000000000" pitchFamily="2" charset="2"/>
              <a:buChar char="Ø"/>
            </a:pPr>
            <a:r>
              <a:rPr lang="zh-CN" altLang="en-US" dirty="0"/>
              <a:t>执行团队</a:t>
            </a:r>
            <a:endParaRPr lang="en-US" altLang="zh-CN" dirty="0"/>
          </a:p>
          <a:p>
            <a:pPr lvl="1">
              <a:buFont typeface="Wingdings" panose="05000000000000000000" pitchFamily="2" charset="2"/>
              <a:buChar char="ü"/>
            </a:pPr>
            <a:r>
              <a:rPr lang="zh-CN" altLang="en-US" dirty="0"/>
              <a:t>实地调查人员招募途径</a:t>
            </a:r>
            <a:endParaRPr lang="en-US" altLang="zh-CN" dirty="0"/>
          </a:p>
          <a:p>
            <a:pPr lvl="2">
              <a:buFont typeface="Wingdings" panose="05000000000000000000" pitchFamily="2" charset="2"/>
              <a:buChar char="Ø"/>
            </a:pPr>
            <a:r>
              <a:rPr lang="zh-CN" altLang="en-US" dirty="0"/>
              <a:t>校园招募</a:t>
            </a:r>
            <a:endParaRPr lang="en-US" altLang="zh-CN" dirty="0"/>
          </a:p>
          <a:p>
            <a:pPr lvl="2">
              <a:buFont typeface="Wingdings" panose="05000000000000000000" pitchFamily="2" charset="2"/>
              <a:buChar char="Ø"/>
            </a:pPr>
            <a:r>
              <a:rPr lang="zh-CN" altLang="en-US" dirty="0"/>
              <a:t>网站招募</a:t>
            </a:r>
            <a:endParaRPr lang="en-US" altLang="zh-CN" dirty="0"/>
          </a:p>
          <a:p>
            <a:pPr lvl="2">
              <a:buFont typeface="Wingdings" panose="05000000000000000000" pitchFamily="2" charset="2"/>
              <a:buChar char="Ø"/>
            </a:pPr>
            <a:r>
              <a:rPr lang="zh-CN" altLang="en-US" dirty="0"/>
              <a:t>自媒体招募</a:t>
            </a:r>
            <a:endParaRPr lang="en-US" altLang="zh-CN" dirty="0"/>
          </a:p>
          <a:p>
            <a:pPr marL="0" indent="0">
              <a:buNone/>
            </a:pPr>
            <a:r>
              <a:rPr lang="en-US" altLang="zh-CN" dirty="0" smtClean="0"/>
              <a:t>2.2.2</a:t>
            </a:r>
            <a:r>
              <a:rPr lang="zh-CN" altLang="en-US" dirty="0" smtClean="0"/>
              <a:t>团队建设（访员培训）</a:t>
            </a:r>
            <a:endParaRPr lang="zh-CN" altLang="en-US" dirty="0"/>
          </a:p>
        </p:txBody>
      </p:sp>
      <p:sp>
        <p:nvSpPr>
          <p:cNvPr id="4" name="标题 1"/>
          <p:cNvSpPr>
            <a:spLocks noGrp="1"/>
          </p:cNvSpPr>
          <p:nvPr>
            <p:ph type="title"/>
          </p:nvPr>
        </p:nvSpPr>
        <p:spPr/>
        <p:txBody>
          <a:bodyPr/>
          <a:lstStyle/>
          <a:p>
            <a:r>
              <a:rPr lang="en-US" altLang="zh-CN" dirty="0" smtClean="0"/>
              <a:t>2.2 </a:t>
            </a:r>
            <a:r>
              <a:rPr lang="zh-CN" altLang="en-US" dirty="0" smtClean="0"/>
              <a:t>调查</a:t>
            </a:r>
            <a:r>
              <a:rPr lang="zh-CN" altLang="en-US" dirty="0"/>
              <a:t>人员管理</a:t>
            </a:r>
          </a:p>
        </p:txBody>
      </p:sp>
    </p:spTree>
    <p:extLst>
      <p:ext uri="{BB962C8B-B14F-4D97-AF65-F5344CB8AC3E}">
        <p14:creationId xmlns:p14="http://schemas.microsoft.com/office/powerpoint/2010/main" val="101671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dirty="0"/>
              <a:t>实地调查人员招募要求</a:t>
            </a:r>
            <a:endParaRPr lang="en-US" altLang="zh-CN" dirty="0"/>
          </a:p>
          <a:p>
            <a:pPr lvl="1">
              <a:buFont typeface="Wingdings" panose="05000000000000000000" pitchFamily="2" charset="2"/>
              <a:buChar char="ü"/>
            </a:pPr>
            <a:r>
              <a:rPr lang="zh-CN" altLang="en-US" dirty="0"/>
              <a:t>一般要求</a:t>
            </a:r>
            <a:endParaRPr lang="en-US" altLang="zh-CN" dirty="0"/>
          </a:p>
          <a:p>
            <a:pPr lvl="2">
              <a:buFont typeface="Wingdings" panose="05000000000000000000" pitchFamily="2" charset="2"/>
              <a:buChar char="Ø"/>
            </a:pPr>
            <a:r>
              <a:rPr lang="zh-CN" altLang="en-US" dirty="0"/>
              <a:t>诚实与认真</a:t>
            </a:r>
            <a:endParaRPr lang="en-US" altLang="zh-CN" dirty="0"/>
          </a:p>
          <a:p>
            <a:pPr lvl="2">
              <a:buFont typeface="Wingdings" panose="05000000000000000000" pitchFamily="2" charset="2"/>
              <a:buChar char="Ø"/>
            </a:pPr>
            <a:r>
              <a:rPr lang="zh-CN" altLang="en-US" dirty="0"/>
              <a:t>优秀的学习能力</a:t>
            </a:r>
            <a:endParaRPr lang="en-US" altLang="zh-CN" dirty="0"/>
          </a:p>
          <a:p>
            <a:pPr lvl="2">
              <a:buFont typeface="Wingdings" panose="05000000000000000000" pitchFamily="2" charset="2"/>
              <a:buChar char="Ø"/>
            </a:pPr>
            <a:r>
              <a:rPr lang="zh-CN" altLang="en-US" dirty="0"/>
              <a:t>规则意识</a:t>
            </a:r>
            <a:endParaRPr lang="en-US" altLang="zh-CN" dirty="0"/>
          </a:p>
          <a:p>
            <a:pPr lvl="2">
              <a:buFont typeface="Wingdings" panose="05000000000000000000" pitchFamily="2" charset="2"/>
              <a:buChar char="Ø"/>
            </a:pPr>
            <a:r>
              <a:rPr lang="zh-CN" altLang="en-US" dirty="0"/>
              <a:t>兼职人员</a:t>
            </a:r>
            <a:endParaRPr lang="en-US" altLang="zh-CN" dirty="0"/>
          </a:p>
          <a:p>
            <a:pPr lvl="1">
              <a:buFont typeface="Wingdings" panose="05000000000000000000" pitchFamily="2" charset="2"/>
              <a:buChar char="ü"/>
            </a:pPr>
            <a:r>
              <a:rPr lang="zh-CN" altLang="en-US" dirty="0" smtClean="0"/>
              <a:t>访问</a:t>
            </a:r>
            <a:r>
              <a:rPr lang="zh-CN" altLang="en-US" dirty="0"/>
              <a:t>员特殊要求</a:t>
            </a:r>
            <a:endParaRPr lang="en-US" altLang="zh-CN" dirty="0"/>
          </a:p>
          <a:p>
            <a:pPr lvl="2">
              <a:buFont typeface="Wingdings" panose="05000000000000000000" pitchFamily="2" charset="2"/>
              <a:buChar char="Ø"/>
            </a:pPr>
            <a:r>
              <a:rPr lang="zh-CN" altLang="en-US" dirty="0"/>
              <a:t>良好的读写能力</a:t>
            </a:r>
            <a:endParaRPr lang="en-US" altLang="zh-CN" dirty="0"/>
          </a:p>
          <a:p>
            <a:pPr lvl="2">
              <a:buFont typeface="Wingdings" panose="05000000000000000000" pitchFamily="2" charset="2"/>
              <a:buChar char="Ø"/>
            </a:pPr>
            <a:r>
              <a:rPr lang="zh-CN" altLang="en-US" dirty="0"/>
              <a:t>与陌生人良好沟通的能力</a:t>
            </a:r>
            <a:endParaRPr lang="en-US" altLang="zh-CN" dirty="0"/>
          </a:p>
          <a:p>
            <a:pPr lvl="2">
              <a:buFont typeface="Wingdings" panose="05000000000000000000" pitchFamily="2" charset="2"/>
              <a:buChar char="Ø"/>
            </a:pPr>
            <a:r>
              <a:rPr lang="zh-CN" altLang="en-US" dirty="0"/>
              <a:t>较强的抗压</a:t>
            </a:r>
            <a:r>
              <a:rPr lang="zh-CN" altLang="en-US" dirty="0" smtClean="0"/>
              <a:t>能力</a:t>
            </a:r>
            <a:r>
              <a:rPr lang="en-US" altLang="zh-CN" dirty="0" smtClean="0"/>
              <a:t>(</a:t>
            </a:r>
            <a:r>
              <a:rPr lang="zh-CN" altLang="en-US" dirty="0" smtClean="0"/>
              <a:t>能吃苦</a:t>
            </a:r>
            <a:r>
              <a:rPr lang="en-US" altLang="zh-CN" dirty="0" smtClean="0"/>
              <a:t>)</a:t>
            </a:r>
            <a:endParaRPr lang="en-US" altLang="zh-CN" dirty="0"/>
          </a:p>
          <a:p>
            <a:pPr lvl="2">
              <a:buFont typeface="Wingdings" panose="05000000000000000000" pitchFamily="2" charset="2"/>
              <a:buChar char="Ø"/>
            </a:pPr>
            <a:r>
              <a:rPr lang="zh-CN" altLang="en-US" dirty="0"/>
              <a:t>弹性工作时间</a:t>
            </a:r>
          </a:p>
        </p:txBody>
      </p:sp>
      <p:sp>
        <p:nvSpPr>
          <p:cNvPr id="4" name="TextBox 3"/>
          <p:cNvSpPr txBox="1"/>
          <p:nvPr/>
        </p:nvSpPr>
        <p:spPr>
          <a:xfrm>
            <a:off x="6808205" y="4253811"/>
            <a:ext cx="3775295" cy="646331"/>
          </a:xfrm>
          <a:prstGeom prst="rect">
            <a:avLst/>
          </a:prstGeom>
          <a:noFill/>
        </p:spPr>
        <p:txBody>
          <a:bodyPr wrap="square" rtlCol="0">
            <a:spAutoFit/>
          </a:bodyPr>
          <a:lstStyle/>
          <a:p>
            <a:r>
              <a:rPr lang="zh-CN" altLang="en-US" dirty="0"/>
              <a:t>人口学特征：年龄、性别、民族和教育水平等。</a:t>
            </a:r>
          </a:p>
        </p:txBody>
      </p:sp>
      <p:sp>
        <p:nvSpPr>
          <p:cNvPr id="5" name="TextBox 4"/>
          <p:cNvSpPr txBox="1"/>
          <p:nvPr/>
        </p:nvSpPr>
        <p:spPr>
          <a:xfrm>
            <a:off x="6808204" y="5154714"/>
            <a:ext cx="3775295" cy="646331"/>
          </a:xfrm>
          <a:prstGeom prst="rect">
            <a:avLst/>
          </a:prstGeom>
          <a:noFill/>
        </p:spPr>
        <p:txBody>
          <a:bodyPr wrap="square" rtlCol="0">
            <a:spAutoFit/>
          </a:bodyPr>
          <a:lstStyle/>
          <a:p>
            <a:r>
              <a:rPr lang="zh-CN" altLang="en-US" dirty="0"/>
              <a:t>其他影响因素：调查经验、调查主题相关的专业培训。</a:t>
            </a:r>
          </a:p>
        </p:txBody>
      </p:sp>
    </p:spTree>
    <p:extLst>
      <p:ext uri="{BB962C8B-B14F-4D97-AF65-F5344CB8AC3E}">
        <p14:creationId xmlns:p14="http://schemas.microsoft.com/office/powerpoint/2010/main" val="4190902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2.2.2</a:t>
            </a:r>
            <a:r>
              <a:rPr lang="zh-CN" altLang="en-US" dirty="0" smtClean="0"/>
              <a:t>团队</a:t>
            </a:r>
            <a:r>
              <a:rPr lang="zh-CN" altLang="en-US" dirty="0"/>
              <a:t>建设</a:t>
            </a:r>
          </a:p>
        </p:txBody>
      </p:sp>
      <p:sp>
        <p:nvSpPr>
          <p:cNvPr id="3" name="内容占位符 2"/>
          <p:cNvSpPr>
            <a:spLocks noGrp="1"/>
          </p:cNvSpPr>
          <p:nvPr>
            <p:ph idx="1"/>
          </p:nvPr>
        </p:nvSpPr>
        <p:spPr/>
        <p:txBody>
          <a:bodyPr/>
          <a:lstStyle/>
          <a:p>
            <a:r>
              <a:rPr lang="zh-CN" altLang="en-US" dirty="0"/>
              <a:t>培训方式（包括但不限于）</a:t>
            </a:r>
            <a:endParaRPr lang="en-US" altLang="zh-CN" dirty="0"/>
          </a:p>
          <a:p>
            <a:pPr lvl="1">
              <a:buFont typeface="Wingdings" panose="05000000000000000000" pitchFamily="2" charset="2"/>
              <a:buChar char="ü"/>
            </a:pPr>
            <a:r>
              <a:rPr lang="zh-CN" altLang="en-US" dirty="0"/>
              <a:t>讲解和问题解答</a:t>
            </a:r>
            <a:endParaRPr lang="en-US" altLang="zh-CN" dirty="0"/>
          </a:p>
          <a:p>
            <a:pPr lvl="1">
              <a:buFont typeface="Wingdings" panose="05000000000000000000" pitchFamily="2" charset="2"/>
              <a:buChar char="ü"/>
            </a:pPr>
            <a:r>
              <a:rPr lang="zh-CN" altLang="en-US" dirty="0"/>
              <a:t>观看视频</a:t>
            </a:r>
            <a:endParaRPr lang="en-US" altLang="zh-CN" dirty="0"/>
          </a:p>
          <a:p>
            <a:pPr lvl="1">
              <a:buFont typeface="Wingdings" panose="05000000000000000000" pitchFamily="2" charset="2"/>
              <a:buChar char="ü"/>
            </a:pPr>
            <a:r>
              <a:rPr lang="zh-CN" altLang="en-US" dirty="0"/>
              <a:t>角色扮演</a:t>
            </a:r>
            <a:endParaRPr lang="en-US" altLang="zh-CN" dirty="0"/>
          </a:p>
          <a:p>
            <a:pPr lvl="1">
              <a:buFont typeface="Wingdings" panose="05000000000000000000" pitchFamily="2" charset="2"/>
              <a:buChar char="ü"/>
            </a:pPr>
            <a:r>
              <a:rPr lang="zh-CN" altLang="en-US" dirty="0"/>
              <a:t>模拟调查</a:t>
            </a:r>
            <a:endParaRPr lang="en-US" altLang="zh-CN" dirty="0"/>
          </a:p>
          <a:p>
            <a:pPr lvl="1">
              <a:buFont typeface="Wingdings" panose="05000000000000000000" pitchFamily="2" charset="2"/>
              <a:buChar char="ü"/>
            </a:pPr>
            <a:r>
              <a:rPr lang="zh-CN" altLang="en-US" dirty="0">
                <a:solidFill>
                  <a:srgbClr val="FF0000"/>
                </a:solidFill>
              </a:rPr>
              <a:t>调查</a:t>
            </a:r>
            <a:r>
              <a:rPr lang="zh-CN" altLang="en-US" dirty="0" smtClean="0">
                <a:solidFill>
                  <a:srgbClr val="FF0000"/>
                </a:solidFill>
              </a:rPr>
              <a:t>员评价</a:t>
            </a:r>
            <a:endParaRPr lang="en-US" altLang="zh-CN" dirty="0">
              <a:solidFill>
                <a:srgbClr val="FF0000"/>
              </a:solidFill>
            </a:endParaRPr>
          </a:p>
          <a:p>
            <a:r>
              <a:rPr lang="zh-CN" altLang="en-US" dirty="0"/>
              <a:t>培训内容</a:t>
            </a:r>
            <a:endParaRPr lang="en-US" altLang="zh-CN" dirty="0"/>
          </a:p>
          <a:p>
            <a:pPr lvl="1">
              <a:buFont typeface="Wingdings" panose="05000000000000000000" pitchFamily="2" charset="2"/>
              <a:buChar char="ü"/>
            </a:pPr>
            <a:r>
              <a:rPr lang="zh-CN" altLang="en-US" dirty="0"/>
              <a:t>调查员的职业道德</a:t>
            </a:r>
            <a:r>
              <a:rPr lang="zh-CN" altLang="en-US" dirty="0" smtClean="0"/>
              <a:t>要求</a:t>
            </a:r>
            <a:endParaRPr lang="en-US" altLang="zh-CN" dirty="0" smtClean="0"/>
          </a:p>
          <a:p>
            <a:pPr lvl="1">
              <a:buFont typeface="Wingdings" panose="05000000000000000000" pitchFamily="2" charset="2"/>
              <a:buChar char="ü"/>
            </a:pPr>
            <a:r>
              <a:rPr lang="zh-CN" altLang="en-US" dirty="0"/>
              <a:t>调查员的知识及技术</a:t>
            </a:r>
            <a:r>
              <a:rPr lang="zh-CN" altLang="en-US" dirty="0" smtClean="0"/>
              <a:t>要求</a:t>
            </a:r>
            <a:endParaRPr lang="en-US" altLang="zh-CN" dirty="0" smtClean="0"/>
          </a:p>
          <a:p>
            <a:pPr lvl="1">
              <a:buFont typeface="Wingdings" panose="05000000000000000000" pitchFamily="2" charset="2"/>
              <a:buChar char="ü"/>
            </a:pPr>
            <a:endParaRPr lang="en-US" altLang="zh-CN" dirty="0"/>
          </a:p>
          <a:p>
            <a:endParaRPr lang="en-US" altLang="zh-CN" dirty="0"/>
          </a:p>
          <a:p>
            <a:pPr lvl="1">
              <a:buFont typeface="Wingdings" panose="05000000000000000000" pitchFamily="2" charset="2"/>
              <a:buChar char="ü"/>
            </a:pPr>
            <a:endParaRPr lang="zh-CN" altLang="en-US" dirty="0"/>
          </a:p>
        </p:txBody>
      </p:sp>
    </p:spTree>
    <p:extLst>
      <p:ext uri="{BB962C8B-B14F-4D97-AF65-F5344CB8AC3E}">
        <p14:creationId xmlns:p14="http://schemas.microsoft.com/office/powerpoint/2010/main" val="264591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调查</a:t>
            </a:r>
            <a:r>
              <a:rPr lang="zh-CN" altLang="en-US" dirty="0" smtClean="0"/>
              <a:t>员评价</a:t>
            </a:r>
            <a:endParaRPr lang="zh-CN" altLang="en-US" dirty="0"/>
          </a:p>
        </p:txBody>
      </p:sp>
      <p:sp>
        <p:nvSpPr>
          <p:cNvPr id="3" name="内容占位符 2"/>
          <p:cNvSpPr>
            <a:spLocks noGrp="1"/>
          </p:cNvSpPr>
          <p:nvPr>
            <p:ph idx="1"/>
          </p:nvPr>
        </p:nvSpPr>
        <p:spPr/>
        <p:txBody>
          <a:bodyPr/>
          <a:lstStyle/>
          <a:p>
            <a:r>
              <a:rPr lang="zh-CN" altLang="en-US" dirty="0"/>
              <a:t>培训</a:t>
            </a:r>
            <a:r>
              <a:rPr lang="zh-CN" altLang="en-US" dirty="0" smtClean="0"/>
              <a:t>时评价</a:t>
            </a:r>
            <a:endParaRPr lang="en-US" altLang="zh-CN" dirty="0" smtClean="0"/>
          </a:p>
          <a:p>
            <a:pPr lvl="1"/>
            <a:r>
              <a:rPr lang="zh-CN" altLang="en-US" dirty="0"/>
              <a:t>态度和能力评价</a:t>
            </a:r>
            <a:endParaRPr lang="en-US" altLang="zh-CN" dirty="0"/>
          </a:p>
          <a:p>
            <a:pPr lvl="1"/>
            <a:r>
              <a:rPr lang="zh-CN" altLang="en-US" dirty="0"/>
              <a:t>培训考试</a:t>
            </a:r>
            <a:endParaRPr lang="en-US" altLang="zh-CN" dirty="0"/>
          </a:p>
          <a:p>
            <a:r>
              <a:rPr lang="zh-CN" altLang="en-US" dirty="0"/>
              <a:t>现场调查评价</a:t>
            </a:r>
            <a:endParaRPr lang="en-US" altLang="zh-CN" dirty="0"/>
          </a:p>
          <a:p>
            <a:pPr lvl="1"/>
            <a:r>
              <a:rPr lang="zh-CN" altLang="en-US" dirty="0"/>
              <a:t>客观数据评价（合格问卷率等，</a:t>
            </a:r>
            <a:r>
              <a:rPr lang="zh-CN" altLang="en-US" dirty="0">
                <a:solidFill>
                  <a:srgbClr val="FF0000"/>
                </a:solidFill>
              </a:rPr>
              <a:t>过程数据）</a:t>
            </a:r>
            <a:r>
              <a:rPr lang="zh-CN" altLang="en-US" dirty="0"/>
              <a:t>。</a:t>
            </a:r>
            <a:endParaRPr lang="en-US" altLang="zh-CN" dirty="0"/>
          </a:p>
          <a:p>
            <a:pPr lvl="1"/>
            <a:r>
              <a:rPr lang="zh-CN" altLang="en-US" dirty="0"/>
              <a:t>督导主观评价</a:t>
            </a:r>
          </a:p>
        </p:txBody>
      </p:sp>
    </p:spTree>
    <p:extLst>
      <p:ext uri="{BB962C8B-B14F-4D97-AF65-F5344CB8AC3E}">
        <p14:creationId xmlns:p14="http://schemas.microsoft.com/office/powerpoint/2010/main" val="11511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调查</a:t>
            </a:r>
            <a:r>
              <a:rPr lang="zh-CN" altLang="en-US" dirty="0" smtClean="0"/>
              <a:t>员</a:t>
            </a:r>
            <a:r>
              <a:rPr lang="zh-CN" altLang="en-US" dirty="0"/>
              <a:t>的</a:t>
            </a:r>
            <a:r>
              <a:rPr lang="zh-CN" altLang="en-US" dirty="0" smtClean="0"/>
              <a:t>职业道德要求</a:t>
            </a:r>
            <a:endParaRPr lang="zh-CN" altLang="en-US" dirty="0"/>
          </a:p>
        </p:txBody>
      </p:sp>
      <p:sp>
        <p:nvSpPr>
          <p:cNvPr id="3" name="内容占位符 2"/>
          <p:cNvSpPr>
            <a:spLocks noGrp="1"/>
          </p:cNvSpPr>
          <p:nvPr>
            <p:ph idx="1"/>
          </p:nvPr>
        </p:nvSpPr>
        <p:spPr/>
        <p:txBody>
          <a:bodyPr/>
          <a:lstStyle/>
          <a:p>
            <a:pPr marL="0" indent="0">
              <a:buNone/>
            </a:pPr>
            <a:r>
              <a:rPr lang="en-US" altLang="zh-CN" dirty="0"/>
              <a:t>1</a:t>
            </a:r>
            <a:r>
              <a:rPr lang="zh-CN" altLang="en-US" dirty="0"/>
              <a:t>、尊重受访者的权利，包括知情权、隐私权和拒绝权。</a:t>
            </a:r>
            <a:endParaRPr lang="en-US" altLang="zh-CN" dirty="0"/>
          </a:p>
          <a:p>
            <a:pPr marL="0" indent="0">
              <a:buNone/>
            </a:pPr>
            <a:r>
              <a:rPr lang="en-US" altLang="zh-CN" dirty="0"/>
              <a:t>2</a:t>
            </a:r>
            <a:r>
              <a:rPr lang="zh-CN" altLang="en-US" dirty="0" smtClean="0"/>
              <a:t>、认识</a:t>
            </a:r>
            <a:r>
              <a:rPr lang="zh-CN" altLang="en-US" dirty="0"/>
              <a:t>到调查工作的重要性和意义所在。</a:t>
            </a:r>
            <a:endParaRPr lang="en-US" altLang="zh-CN" dirty="0"/>
          </a:p>
          <a:p>
            <a:pPr marL="0" indent="0">
              <a:buNone/>
            </a:pPr>
            <a:r>
              <a:rPr lang="en-US" altLang="zh-CN" dirty="0" smtClean="0"/>
              <a:t>3</a:t>
            </a:r>
            <a:r>
              <a:rPr lang="zh-CN" altLang="en-US" dirty="0"/>
              <a:t>、诚实负责，不弄虚作假。不因个人问题影响全局。</a:t>
            </a:r>
            <a:endParaRPr lang="en-US" altLang="zh-CN" dirty="0"/>
          </a:p>
          <a:p>
            <a:pPr marL="0" lvl="0" indent="0">
              <a:buNone/>
            </a:pPr>
            <a:r>
              <a:rPr lang="en-US" altLang="zh-CN" dirty="0"/>
              <a:t>4</a:t>
            </a:r>
            <a:r>
              <a:rPr lang="zh-CN" altLang="en-US" dirty="0"/>
              <a:t>、</a:t>
            </a:r>
            <a:r>
              <a:rPr lang="zh-CN" altLang="zh-CN" dirty="0"/>
              <a:t>严格执行每项调查的技术规范，不得擅自更改。</a:t>
            </a:r>
            <a:endParaRPr lang="en-US" altLang="zh-CN" dirty="0"/>
          </a:p>
          <a:p>
            <a:pPr marL="0" indent="0">
              <a:buNone/>
            </a:pPr>
            <a:r>
              <a:rPr lang="en-US" altLang="zh-CN" dirty="0"/>
              <a:t>5</a:t>
            </a:r>
            <a:r>
              <a:rPr lang="zh-CN" altLang="en-US" dirty="0"/>
              <a:t>、文明礼貌，耐心细致，</a:t>
            </a:r>
            <a:r>
              <a:rPr lang="zh-CN" altLang="zh-CN" dirty="0"/>
              <a:t>和气待人</a:t>
            </a:r>
            <a:r>
              <a:rPr lang="zh-CN" altLang="en-US" dirty="0"/>
              <a:t>。</a:t>
            </a:r>
            <a:endParaRPr lang="en-US" altLang="zh-CN" dirty="0"/>
          </a:p>
          <a:p>
            <a:pPr marL="0" indent="0">
              <a:buNone/>
            </a:pPr>
            <a:r>
              <a:rPr lang="en-US" altLang="zh-CN" dirty="0" smtClean="0"/>
              <a:t>6</a:t>
            </a:r>
            <a:r>
              <a:rPr lang="zh-CN" altLang="en-US" dirty="0" smtClean="0"/>
              <a:t>、</a:t>
            </a:r>
            <a:r>
              <a:rPr lang="zh-CN" altLang="en-US" dirty="0"/>
              <a:t>不得在调查中进行与调查不相干的活动。</a:t>
            </a:r>
            <a:endParaRPr lang="en-US" altLang="zh-CN" dirty="0"/>
          </a:p>
          <a:p>
            <a:pPr marL="0" indent="0">
              <a:buNone/>
            </a:pPr>
            <a:endParaRPr lang="zh-CN" altLang="en-US" dirty="0"/>
          </a:p>
        </p:txBody>
      </p:sp>
    </p:spTree>
    <p:extLst>
      <p:ext uri="{BB962C8B-B14F-4D97-AF65-F5344CB8AC3E}">
        <p14:creationId xmlns:p14="http://schemas.microsoft.com/office/powerpoint/2010/main" val="161746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内容</a:t>
            </a:r>
          </a:p>
        </p:txBody>
      </p:sp>
      <p:sp>
        <p:nvSpPr>
          <p:cNvPr id="3" name="内容占位符 2"/>
          <p:cNvSpPr>
            <a:spLocks noGrp="1"/>
          </p:cNvSpPr>
          <p:nvPr>
            <p:ph idx="1"/>
          </p:nvPr>
        </p:nvSpPr>
        <p:spPr/>
        <p:txBody>
          <a:bodyPr/>
          <a:lstStyle/>
          <a:p>
            <a:pPr marL="0" indent="0">
              <a:buNone/>
            </a:pPr>
            <a:r>
              <a:rPr lang="en-US" altLang="zh-CN" dirty="0" smtClean="0"/>
              <a:t>1.</a:t>
            </a:r>
            <a:r>
              <a:rPr lang="zh-CN" altLang="en-US" dirty="0" smtClean="0"/>
              <a:t>市场调查概述</a:t>
            </a:r>
            <a:endParaRPr lang="en-US" altLang="zh-CN" dirty="0" smtClean="0"/>
          </a:p>
          <a:p>
            <a:pPr marL="0" indent="0">
              <a:buNone/>
            </a:pPr>
            <a:r>
              <a:rPr lang="en-US" altLang="zh-CN" dirty="0" smtClean="0"/>
              <a:t>2.</a:t>
            </a:r>
            <a:r>
              <a:rPr lang="zh-CN" altLang="en-US" dirty="0"/>
              <a:t>调查</a:t>
            </a:r>
            <a:r>
              <a:rPr lang="zh-CN" altLang="en-US" dirty="0" smtClean="0"/>
              <a:t>组织实施</a:t>
            </a:r>
            <a:endParaRPr lang="en-US" altLang="zh-CN" dirty="0" smtClean="0"/>
          </a:p>
          <a:p>
            <a:pPr lvl="1"/>
            <a:r>
              <a:rPr lang="zh-CN" altLang="en-US" dirty="0" smtClean="0"/>
              <a:t>组织模式</a:t>
            </a:r>
            <a:endParaRPr lang="en-US" altLang="zh-CN" dirty="0" smtClean="0"/>
          </a:p>
          <a:p>
            <a:pPr lvl="1"/>
            <a:r>
              <a:rPr lang="zh-CN" altLang="en-US" dirty="0" smtClean="0"/>
              <a:t>人员管理</a:t>
            </a:r>
            <a:endParaRPr lang="en-US" altLang="zh-CN" dirty="0" smtClean="0"/>
          </a:p>
          <a:p>
            <a:pPr lvl="1"/>
            <a:r>
              <a:rPr lang="zh-CN" altLang="en-US" dirty="0" smtClean="0"/>
              <a:t>进度管理</a:t>
            </a:r>
            <a:endParaRPr lang="en-US" altLang="zh-CN" dirty="0"/>
          </a:p>
          <a:p>
            <a:pPr marL="0" indent="0">
              <a:buNone/>
            </a:pPr>
            <a:r>
              <a:rPr lang="en-US" altLang="zh-CN" dirty="0" smtClean="0"/>
              <a:t>3.</a:t>
            </a:r>
            <a:r>
              <a:rPr lang="zh-CN" altLang="en-US" dirty="0"/>
              <a:t>调查</a:t>
            </a:r>
            <a:r>
              <a:rPr lang="zh-CN" altLang="en-US" dirty="0" smtClean="0"/>
              <a:t>质量控制</a:t>
            </a:r>
            <a:endParaRPr lang="en-US" altLang="zh-CN" dirty="0" smtClean="0"/>
          </a:p>
          <a:p>
            <a:pPr marL="0" indent="0">
              <a:buNone/>
            </a:pPr>
            <a:r>
              <a:rPr lang="en-US" altLang="zh-CN" dirty="0" smtClean="0"/>
              <a:t>4.</a:t>
            </a:r>
            <a:r>
              <a:rPr lang="zh-CN" altLang="en-US" dirty="0" smtClean="0"/>
              <a:t>电话及网络调查</a:t>
            </a:r>
            <a:endParaRPr lang="en-US" altLang="zh-CN" dirty="0" smtClean="0"/>
          </a:p>
        </p:txBody>
      </p:sp>
    </p:spTree>
    <p:extLst>
      <p:ext uri="{BB962C8B-B14F-4D97-AF65-F5344CB8AC3E}">
        <p14:creationId xmlns:p14="http://schemas.microsoft.com/office/powerpoint/2010/main" val="11941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调查</a:t>
            </a:r>
            <a:r>
              <a:rPr lang="zh-CN" altLang="en-US" dirty="0" smtClean="0"/>
              <a:t>员</a:t>
            </a:r>
            <a:r>
              <a:rPr lang="zh-CN" altLang="en-US" dirty="0"/>
              <a:t>的知识及</a:t>
            </a:r>
            <a:r>
              <a:rPr lang="zh-CN" altLang="en-US" dirty="0" smtClean="0"/>
              <a:t>技术要求</a:t>
            </a:r>
            <a:endParaRPr lang="zh-CN" altLang="en-US" dirty="0"/>
          </a:p>
        </p:txBody>
      </p:sp>
      <p:sp>
        <p:nvSpPr>
          <p:cNvPr id="3" name="内容占位符 2"/>
          <p:cNvSpPr>
            <a:spLocks noGrp="1"/>
          </p:cNvSpPr>
          <p:nvPr>
            <p:ph idx="1"/>
          </p:nvPr>
        </p:nvSpPr>
        <p:spPr/>
        <p:txBody>
          <a:bodyPr/>
          <a:lstStyle/>
          <a:p>
            <a:pPr marL="0" indent="0">
              <a:buNone/>
            </a:pPr>
            <a:r>
              <a:rPr lang="en-US" altLang="zh-CN" dirty="0"/>
              <a:t>1</a:t>
            </a:r>
            <a:r>
              <a:rPr lang="zh-CN" altLang="en-US" dirty="0"/>
              <a:t>、主持者：何人、什么单位主持这项调查。</a:t>
            </a:r>
            <a:endParaRPr lang="en-US" altLang="zh-CN" dirty="0"/>
          </a:p>
          <a:p>
            <a:pPr marL="0" indent="0">
              <a:buNone/>
            </a:pPr>
            <a:r>
              <a:rPr lang="en-US" altLang="zh-CN" dirty="0"/>
              <a:t>2</a:t>
            </a:r>
            <a:r>
              <a:rPr lang="zh-CN" altLang="en-US" dirty="0"/>
              <a:t>、目的：为什么要做这次调查？需要</a:t>
            </a:r>
            <a:r>
              <a:rPr lang="zh-CN" altLang="en-US" dirty="0" smtClean="0"/>
              <a:t>调动</a:t>
            </a:r>
            <a:r>
              <a:rPr lang="zh-CN" altLang="en-US" dirty="0"/>
              <a:t>调查</a:t>
            </a:r>
            <a:r>
              <a:rPr lang="zh-CN" altLang="en-US" dirty="0" smtClean="0"/>
              <a:t>员</a:t>
            </a:r>
            <a:r>
              <a:rPr lang="zh-CN" altLang="en-US" dirty="0"/>
              <a:t>的积极性。</a:t>
            </a:r>
            <a:endParaRPr lang="en-US" altLang="zh-CN" dirty="0"/>
          </a:p>
          <a:p>
            <a:pPr marL="0" indent="0">
              <a:buNone/>
            </a:pPr>
            <a:r>
              <a:rPr lang="en-US" altLang="zh-CN" dirty="0"/>
              <a:t>3</a:t>
            </a:r>
            <a:r>
              <a:rPr lang="zh-CN" altLang="en-US" dirty="0"/>
              <a:t>、总体：了解调查什么人，以及选择这些人的主要依据。</a:t>
            </a:r>
            <a:endParaRPr lang="en-US" altLang="zh-CN" dirty="0"/>
          </a:p>
          <a:p>
            <a:pPr marL="0" indent="0">
              <a:buNone/>
            </a:pPr>
            <a:r>
              <a:rPr lang="en-US" altLang="zh-CN" dirty="0"/>
              <a:t>4</a:t>
            </a:r>
            <a:r>
              <a:rPr lang="zh-CN" altLang="en-US" dirty="0"/>
              <a:t>、抽样程序：调查过程中的哪些行为会破坏样本的随机性。</a:t>
            </a:r>
            <a:endParaRPr lang="en-US" altLang="zh-CN" dirty="0"/>
          </a:p>
          <a:p>
            <a:pPr marL="0" indent="0">
              <a:buNone/>
            </a:pPr>
            <a:r>
              <a:rPr lang="en-US" altLang="zh-CN" dirty="0"/>
              <a:t>5</a:t>
            </a:r>
            <a:r>
              <a:rPr lang="zh-CN" altLang="en-US" dirty="0"/>
              <a:t>、工作流程：</a:t>
            </a:r>
            <a:r>
              <a:rPr lang="zh-CN" altLang="en-US" dirty="0" smtClean="0"/>
              <a:t>掌握问卷调查的</a:t>
            </a:r>
            <a:r>
              <a:rPr lang="zh-CN" altLang="en-US" dirty="0"/>
              <a:t>整个流程。</a:t>
            </a:r>
            <a:endParaRPr lang="en-US" altLang="zh-CN" dirty="0"/>
          </a:p>
          <a:p>
            <a:pPr marL="0" indent="0">
              <a:buNone/>
            </a:pPr>
            <a:r>
              <a:rPr lang="en-US" altLang="zh-CN" dirty="0"/>
              <a:t>6</a:t>
            </a:r>
            <a:r>
              <a:rPr lang="zh-CN" altLang="en-US" dirty="0"/>
              <a:t>、调查管理：时间要求、质控标准、工作待遇、安全考虑等。</a:t>
            </a:r>
            <a:endParaRPr lang="en-US" altLang="zh-CN" dirty="0"/>
          </a:p>
          <a:p>
            <a:pPr marL="0" indent="0">
              <a:buNone/>
            </a:pPr>
            <a:r>
              <a:rPr lang="en-US" altLang="zh-CN" dirty="0"/>
              <a:t>7</a:t>
            </a:r>
            <a:r>
              <a:rPr lang="zh-CN" altLang="en-US" dirty="0"/>
              <a:t>、</a:t>
            </a:r>
            <a:r>
              <a:rPr lang="zh-CN" altLang="en-US" dirty="0">
                <a:solidFill>
                  <a:srgbClr val="FF0000"/>
                </a:solidFill>
              </a:rPr>
              <a:t>一般访问技术</a:t>
            </a:r>
            <a:r>
              <a:rPr lang="en-US" altLang="zh-CN" dirty="0">
                <a:solidFill>
                  <a:srgbClr val="FF0000"/>
                </a:solidFill>
              </a:rPr>
              <a:t>(GIT)</a:t>
            </a:r>
            <a:r>
              <a:rPr lang="zh-CN" altLang="en-US" dirty="0">
                <a:solidFill>
                  <a:srgbClr val="FF0000"/>
                </a:solidFill>
              </a:rPr>
              <a:t>：</a:t>
            </a:r>
            <a:r>
              <a:rPr lang="zh-CN" altLang="en-US" dirty="0"/>
              <a:t>从容消除受访者各种顾虑及拒访等。</a:t>
            </a:r>
          </a:p>
          <a:p>
            <a:pPr marL="0" indent="0">
              <a:buNone/>
            </a:pPr>
            <a:endParaRPr lang="zh-CN" altLang="en-US" dirty="0"/>
          </a:p>
        </p:txBody>
      </p:sp>
    </p:spTree>
    <p:extLst>
      <p:ext uri="{BB962C8B-B14F-4D97-AF65-F5344CB8AC3E}">
        <p14:creationId xmlns:p14="http://schemas.microsoft.com/office/powerpoint/2010/main" val="96569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一般访问技术</a:t>
            </a:r>
            <a:r>
              <a:rPr lang="en-US" altLang="zh-CN" dirty="0"/>
              <a:t>(GIT)</a:t>
            </a:r>
            <a:endParaRPr lang="zh-CN" altLang="en-US" dirty="0"/>
          </a:p>
        </p:txBody>
      </p:sp>
      <p:sp>
        <p:nvSpPr>
          <p:cNvPr id="3" name="内容占位符 2"/>
          <p:cNvSpPr>
            <a:spLocks noGrp="1"/>
          </p:cNvSpPr>
          <p:nvPr>
            <p:ph idx="1"/>
          </p:nvPr>
        </p:nvSpPr>
        <p:spPr/>
        <p:txBody>
          <a:bodyPr/>
          <a:lstStyle/>
          <a:p>
            <a:r>
              <a:rPr lang="zh-CN" altLang="en-US" sz="3200" dirty="0"/>
              <a:t>组织技能</a:t>
            </a:r>
            <a:endParaRPr lang="en-US" altLang="zh-CN" sz="3200" dirty="0"/>
          </a:p>
          <a:p>
            <a:pPr lvl="1">
              <a:buFont typeface="Wingdings" panose="05000000000000000000" pitchFamily="2" charset="2"/>
              <a:buChar char="ü"/>
            </a:pPr>
            <a:r>
              <a:rPr lang="zh-CN" altLang="en-US" sz="2800" dirty="0"/>
              <a:t>物品准备：准备好所有调查材料，尽可能提前了解受访者</a:t>
            </a:r>
            <a:r>
              <a:rPr lang="zh-CN" altLang="en-US" sz="2800" dirty="0" smtClean="0"/>
              <a:t>。</a:t>
            </a:r>
            <a:endParaRPr lang="en-US" altLang="zh-CN" sz="2800" dirty="0" smtClean="0"/>
          </a:p>
          <a:p>
            <a:pPr lvl="2">
              <a:buFont typeface="Wingdings" panose="05000000000000000000" pitchFamily="2" charset="2"/>
              <a:buChar char="Ø"/>
            </a:pPr>
            <a:r>
              <a:rPr lang="zh-CN" altLang="zh-CN" dirty="0"/>
              <a:t>调查单位清单、手机或固定电话、话术材料</a:t>
            </a:r>
            <a:r>
              <a:rPr lang="zh-CN" altLang="zh-CN" dirty="0" smtClean="0"/>
              <a:t>、调查</a:t>
            </a:r>
            <a:r>
              <a:rPr lang="zh-CN" altLang="en-US" dirty="0" smtClean="0"/>
              <a:t>设备等等</a:t>
            </a:r>
            <a:r>
              <a:rPr lang="zh-CN" altLang="en-US" dirty="0" smtClean="0"/>
              <a:t>。</a:t>
            </a:r>
            <a:endParaRPr lang="en-US" altLang="zh-CN" sz="2400" dirty="0"/>
          </a:p>
          <a:p>
            <a:pPr lvl="1">
              <a:buFont typeface="Wingdings" panose="05000000000000000000" pitchFamily="2" charset="2"/>
              <a:buChar char="ü"/>
            </a:pPr>
            <a:r>
              <a:rPr lang="zh-CN" altLang="en-US" sz="2800" dirty="0"/>
              <a:t>时间安排：大块时间工作，选择受访</a:t>
            </a:r>
            <a:r>
              <a:rPr lang="zh-CN" altLang="en-US" sz="2800" dirty="0" smtClean="0"/>
              <a:t>者</a:t>
            </a:r>
            <a:r>
              <a:rPr lang="zh-CN" altLang="en-US" sz="2800" dirty="0"/>
              <a:t>上班</a:t>
            </a:r>
            <a:r>
              <a:rPr lang="zh-CN" altLang="en-US" sz="2800" dirty="0" smtClean="0"/>
              <a:t>的时间</a:t>
            </a:r>
            <a:r>
              <a:rPr lang="zh-CN" altLang="en-US" sz="3200" dirty="0"/>
              <a:t>。</a:t>
            </a:r>
            <a:endParaRPr lang="en-US" altLang="zh-CN" sz="3200" dirty="0"/>
          </a:p>
          <a:p>
            <a:pPr lvl="1">
              <a:buFont typeface="Wingdings" panose="05000000000000000000" pitchFamily="2" charset="2"/>
              <a:buChar char="ü"/>
            </a:pPr>
            <a:endParaRPr lang="en-US" altLang="zh-CN" sz="3200" dirty="0"/>
          </a:p>
          <a:p>
            <a:r>
              <a:rPr lang="zh-CN" altLang="en-US" sz="3200" dirty="0"/>
              <a:t>专业</a:t>
            </a:r>
            <a:r>
              <a:rPr lang="zh-CN" altLang="en-US" sz="3200" dirty="0" smtClean="0"/>
              <a:t>技能</a:t>
            </a:r>
            <a:endParaRPr lang="en-US" altLang="zh-CN" sz="3200" dirty="0"/>
          </a:p>
          <a:p>
            <a:pPr lvl="1">
              <a:buFont typeface="Wingdings" panose="05000000000000000000" pitchFamily="2" charset="2"/>
              <a:buChar char="ü"/>
            </a:pPr>
            <a:r>
              <a:rPr lang="zh-CN" altLang="en-US" sz="2800" dirty="0"/>
              <a:t>项目的了解、问卷</a:t>
            </a:r>
            <a:r>
              <a:rPr lang="zh-CN" altLang="en-US" sz="2800" dirty="0" smtClean="0"/>
              <a:t>内容等</a:t>
            </a:r>
            <a:r>
              <a:rPr lang="zh-CN" altLang="en-US" sz="2800" dirty="0"/>
              <a:t>。</a:t>
            </a:r>
            <a:endParaRPr lang="zh-CN" altLang="en-US" dirty="0"/>
          </a:p>
        </p:txBody>
      </p:sp>
    </p:spTree>
    <p:extLst>
      <p:ext uri="{BB962C8B-B14F-4D97-AF65-F5344CB8AC3E}">
        <p14:creationId xmlns:p14="http://schemas.microsoft.com/office/powerpoint/2010/main" val="1514185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沟通技能</a:t>
            </a:r>
          </a:p>
        </p:txBody>
      </p:sp>
      <p:sp>
        <p:nvSpPr>
          <p:cNvPr id="3" name="内容占位符 2"/>
          <p:cNvSpPr>
            <a:spLocks noGrp="1"/>
          </p:cNvSpPr>
          <p:nvPr>
            <p:ph idx="1"/>
          </p:nvPr>
        </p:nvSpPr>
        <p:spPr/>
        <p:txBody>
          <a:bodyPr/>
          <a:lstStyle/>
          <a:p>
            <a:pPr>
              <a:lnSpc>
                <a:spcPct val="110000"/>
              </a:lnSpc>
              <a:buFont typeface="Wingdings" panose="05000000000000000000" pitchFamily="2" charset="2"/>
              <a:buChar char="ü"/>
            </a:pPr>
            <a:r>
              <a:rPr lang="zh-CN" altLang="en-US" dirty="0"/>
              <a:t>原则</a:t>
            </a:r>
            <a:endParaRPr lang="en-US" altLang="zh-CN" dirty="0"/>
          </a:p>
          <a:p>
            <a:pPr lvl="1">
              <a:lnSpc>
                <a:spcPct val="110000"/>
              </a:lnSpc>
              <a:buFont typeface="Wingdings" panose="05000000000000000000" pitchFamily="2" charset="2"/>
              <a:buChar char="Ø"/>
            </a:pPr>
            <a:r>
              <a:rPr lang="zh-CN" altLang="en-US" dirty="0"/>
              <a:t>专业、自信、微笑，有亲和力</a:t>
            </a:r>
            <a:endParaRPr lang="en-US" altLang="zh-CN" dirty="0"/>
          </a:p>
          <a:p>
            <a:pPr lvl="1">
              <a:buFont typeface="Wingdings" panose="05000000000000000000" pitchFamily="2" charset="2"/>
              <a:buChar char="Ø"/>
            </a:pPr>
            <a:r>
              <a:rPr lang="zh-CN" altLang="en-US" dirty="0" smtClean="0"/>
              <a:t>鼓励受访者</a:t>
            </a:r>
            <a:endParaRPr lang="en-US" altLang="zh-CN" dirty="0" smtClean="0"/>
          </a:p>
          <a:p>
            <a:pPr lvl="1">
              <a:buFont typeface="Wingdings" panose="05000000000000000000" pitchFamily="2" charset="2"/>
              <a:buChar char="Ø"/>
            </a:pPr>
            <a:r>
              <a:rPr lang="zh-CN" altLang="en-US" dirty="0" smtClean="0"/>
              <a:t>有效</a:t>
            </a:r>
            <a:r>
              <a:rPr lang="zh-CN" altLang="en-US" dirty="0"/>
              <a:t>的倾听</a:t>
            </a:r>
            <a:endParaRPr lang="en-US" altLang="zh-CN" dirty="0"/>
          </a:p>
          <a:p>
            <a:pPr lvl="1">
              <a:buFont typeface="Wingdings" panose="05000000000000000000" pitchFamily="2" charset="2"/>
              <a:buChar char="Ø"/>
            </a:pPr>
            <a:r>
              <a:rPr lang="zh-CN" altLang="en-US" dirty="0"/>
              <a:t>尊重受访者，保护受访者隐私</a:t>
            </a:r>
            <a:endParaRPr lang="en-US" altLang="zh-CN" dirty="0"/>
          </a:p>
          <a:p>
            <a:pPr lvl="2">
              <a:buFont typeface="Wingdings" panose="05000000000000000000" pitchFamily="2" charset="2"/>
              <a:buChar char="Ø"/>
            </a:pPr>
            <a:endParaRPr lang="en-US" altLang="zh-CN" sz="2400" dirty="0"/>
          </a:p>
          <a:p>
            <a:pPr marL="457200" lvl="1" indent="0">
              <a:buNone/>
            </a:pPr>
            <a:endParaRPr lang="zh-CN" altLang="en-US" dirty="0"/>
          </a:p>
          <a:p>
            <a:endParaRPr lang="zh-CN" altLang="en-US" dirty="0"/>
          </a:p>
        </p:txBody>
      </p:sp>
    </p:spTree>
    <p:extLst>
      <p:ext uri="{BB962C8B-B14F-4D97-AF65-F5344CB8AC3E}">
        <p14:creationId xmlns:p14="http://schemas.microsoft.com/office/powerpoint/2010/main" val="991572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编制参考</a:t>
            </a:r>
            <a:r>
              <a:rPr lang="zh-CN" altLang="en-US" dirty="0" smtClean="0"/>
              <a:t>话术</a:t>
            </a:r>
            <a:endParaRPr lang="zh-CN" altLang="en-US" dirty="0"/>
          </a:p>
        </p:txBody>
      </p:sp>
      <p:sp>
        <p:nvSpPr>
          <p:cNvPr id="3" name="内容占位符 2"/>
          <p:cNvSpPr>
            <a:spLocks noGrp="1"/>
          </p:cNvSpPr>
          <p:nvPr>
            <p:ph idx="1"/>
          </p:nvPr>
        </p:nvSpPr>
        <p:spPr/>
        <p:txBody>
          <a:bodyPr/>
          <a:lstStyle/>
          <a:p>
            <a:pPr>
              <a:buFont typeface="Wingdings" panose="05000000000000000000" pitchFamily="2" charset="2"/>
              <a:buChar char="ü"/>
            </a:pPr>
            <a:r>
              <a:rPr lang="zh-CN" altLang="en-US" dirty="0" smtClean="0"/>
              <a:t>核心</a:t>
            </a:r>
            <a:r>
              <a:rPr lang="zh-CN" altLang="en-US" dirty="0"/>
              <a:t>思想</a:t>
            </a:r>
            <a:endParaRPr lang="en-US" altLang="zh-CN" dirty="0"/>
          </a:p>
          <a:p>
            <a:pPr lvl="1">
              <a:buFont typeface="Wingdings" panose="05000000000000000000" pitchFamily="2" charset="2"/>
              <a:buChar char="Ø"/>
            </a:pPr>
            <a:r>
              <a:rPr lang="zh-CN" altLang="en-US" sz="2000" dirty="0"/>
              <a:t>你是专业</a:t>
            </a:r>
            <a:r>
              <a:rPr lang="zh-CN" altLang="en-US" sz="2000" dirty="0" smtClean="0"/>
              <a:t>的调查员</a:t>
            </a:r>
            <a:r>
              <a:rPr lang="zh-CN" altLang="en-US" sz="2000" dirty="0"/>
              <a:t>：身份的真实</a:t>
            </a:r>
            <a:r>
              <a:rPr lang="zh-CN" altLang="en-US" sz="2000" dirty="0" smtClean="0"/>
              <a:t>（有发文、函件、之前的联系人等）</a:t>
            </a:r>
            <a:endParaRPr lang="zh-CN" altLang="en-US" sz="2000" dirty="0"/>
          </a:p>
          <a:p>
            <a:pPr lvl="1">
              <a:buFont typeface="Wingdings" panose="05000000000000000000" pitchFamily="2" charset="2"/>
              <a:buChar char="Ø"/>
            </a:pPr>
            <a:r>
              <a:rPr lang="zh-CN" altLang="en-US" sz="2000" dirty="0"/>
              <a:t>你代表的是一</a:t>
            </a:r>
            <a:r>
              <a:rPr lang="zh-CN" altLang="en-US" sz="2000" dirty="0" smtClean="0"/>
              <a:t>个</a:t>
            </a:r>
            <a:r>
              <a:rPr lang="zh-CN" altLang="en-US" sz="2000" dirty="0" smtClean="0"/>
              <a:t>权威</a:t>
            </a:r>
            <a:r>
              <a:rPr lang="zh-CN" altLang="en-US" sz="2000" dirty="0" smtClean="0"/>
              <a:t>或知名的</a:t>
            </a:r>
            <a:r>
              <a:rPr lang="zh-CN" altLang="en-US" sz="2000" dirty="0" smtClean="0"/>
              <a:t>机构</a:t>
            </a:r>
            <a:endParaRPr lang="en-US" altLang="zh-CN" sz="2000" dirty="0"/>
          </a:p>
          <a:p>
            <a:pPr lvl="1">
              <a:buFont typeface="Wingdings" panose="05000000000000000000" pitchFamily="2" charset="2"/>
              <a:buChar char="Ø"/>
            </a:pPr>
            <a:r>
              <a:rPr lang="zh-CN" altLang="en-US" sz="2000" dirty="0"/>
              <a:t>受访者的参与是十分重要的，收集的信息是有价值的。</a:t>
            </a:r>
            <a:endParaRPr lang="en-US" altLang="zh-CN" sz="2000" dirty="0"/>
          </a:p>
          <a:p>
            <a:pPr>
              <a:lnSpc>
                <a:spcPct val="110000"/>
              </a:lnSpc>
              <a:buFont typeface="Wingdings" panose="05000000000000000000" pitchFamily="2" charset="2"/>
              <a:buChar char="ü"/>
            </a:pPr>
            <a:r>
              <a:rPr lang="zh-CN" altLang="en-US" dirty="0"/>
              <a:t>如何回应受访者顾虑</a:t>
            </a:r>
            <a:endParaRPr lang="en-US" altLang="zh-CN" dirty="0"/>
          </a:p>
          <a:p>
            <a:pPr lvl="1">
              <a:lnSpc>
                <a:spcPct val="100000"/>
              </a:lnSpc>
              <a:buFont typeface="Wingdings" panose="05000000000000000000" pitchFamily="2" charset="2"/>
              <a:buChar char="Ø"/>
            </a:pPr>
            <a:r>
              <a:rPr lang="zh-CN" altLang="zh-CN" sz="2000" dirty="0"/>
              <a:t>首先，</a:t>
            </a:r>
            <a:r>
              <a:rPr lang="zh-CN" altLang="en-US" sz="2000" dirty="0"/>
              <a:t>调查</a:t>
            </a:r>
            <a:r>
              <a:rPr lang="zh-CN" altLang="zh-CN" sz="2000" dirty="0"/>
              <a:t>员应当简洁的提一下最初受访者所提及的顾虑</a:t>
            </a:r>
            <a:r>
              <a:rPr lang="zh-CN" altLang="en-US" sz="2000" dirty="0"/>
              <a:t>。</a:t>
            </a:r>
            <a:r>
              <a:rPr lang="zh-CN" altLang="zh-CN" sz="2000" dirty="0"/>
              <a:t>例如“您讲的非常对！”</a:t>
            </a:r>
            <a:r>
              <a:rPr lang="en-US" altLang="zh-CN" sz="2000" dirty="0"/>
              <a:t>,</a:t>
            </a:r>
            <a:r>
              <a:rPr lang="zh-CN" altLang="zh-CN" sz="2000" dirty="0"/>
              <a:t>“我理解您的心情！”、“我知道您着急有事！”等等</a:t>
            </a:r>
            <a:r>
              <a:rPr lang="zh-CN" altLang="en-US" sz="2000" dirty="0"/>
              <a:t>。</a:t>
            </a:r>
            <a:endParaRPr lang="en-US" altLang="zh-CN" sz="2000" dirty="0"/>
          </a:p>
          <a:p>
            <a:pPr lvl="1">
              <a:lnSpc>
                <a:spcPct val="100000"/>
              </a:lnSpc>
              <a:buFont typeface="Wingdings" panose="05000000000000000000" pitchFamily="2" charset="2"/>
              <a:buChar char="Ø"/>
            </a:pPr>
            <a:r>
              <a:rPr lang="zh-CN" altLang="en-US" sz="2000" dirty="0">
                <a:latin typeface="+mn-ea"/>
              </a:rPr>
              <a:t>当调查员在消除受访者的顾虑时</a:t>
            </a:r>
            <a:r>
              <a:rPr lang="zh-CN" altLang="en-US" sz="2000" dirty="0" smtClean="0">
                <a:latin typeface="+mn-ea"/>
              </a:rPr>
              <a:t>，参考培训话术，</a:t>
            </a:r>
            <a:r>
              <a:rPr lang="zh-CN" altLang="en-US" sz="2000" b="1" dirty="0" smtClean="0">
                <a:latin typeface="+mn-ea"/>
              </a:rPr>
              <a:t>针对顾虑进行解释说明。</a:t>
            </a:r>
            <a:endParaRPr lang="en-US" altLang="zh-CN" sz="2000" b="1" dirty="0" smtClean="0">
              <a:latin typeface="+mn-ea"/>
            </a:endParaRPr>
          </a:p>
          <a:p>
            <a:pPr lvl="1">
              <a:lnSpc>
                <a:spcPct val="100000"/>
              </a:lnSpc>
              <a:buFont typeface="Wingdings" panose="05000000000000000000" pitchFamily="2" charset="2"/>
              <a:buChar char="Ø"/>
            </a:pPr>
            <a:r>
              <a:rPr lang="zh-CN" altLang="en-US" sz="2000" dirty="0" smtClean="0">
                <a:latin typeface="+mn-ea"/>
              </a:rPr>
              <a:t>向受访者强调</a:t>
            </a:r>
            <a:r>
              <a:rPr lang="zh-CN" altLang="en-US" sz="2000" b="1" dirty="0" smtClean="0">
                <a:latin typeface="+mn-ea"/>
              </a:rPr>
              <a:t>“希望他们参与调研，他们参加这个调研非常重要”</a:t>
            </a:r>
            <a:r>
              <a:rPr lang="zh-CN" altLang="en-US" sz="2000" dirty="0" smtClean="0">
                <a:latin typeface="+mn-ea"/>
              </a:rPr>
              <a:t>，向受访者展示他们的参与是有价值的。</a:t>
            </a:r>
            <a:endParaRPr lang="en-US" altLang="zh-CN" sz="2000" dirty="0" smtClean="0">
              <a:latin typeface="+mn-ea"/>
            </a:endParaRPr>
          </a:p>
          <a:p>
            <a:pPr lvl="1">
              <a:lnSpc>
                <a:spcPct val="100000"/>
              </a:lnSpc>
              <a:buFont typeface="Wingdings" panose="05000000000000000000" pitchFamily="2" charset="2"/>
              <a:buChar char="Ø"/>
            </a:pPr>
            <a:r>
              <a:rPr lang="zh-CN" altLang="en-US" sz="2000" dirty="0" smtClean="0">
                <a:latin typeface="+mn-ea"/>
              </a:rPr>
              <a:t>当然，本次网络调查很少出现</a:t>
            </a:r>
            <a:r>
              <a:rPr lang="zh-CN" altLang="en-US" sz="2000" b="1" dirty="0" smtClean="0">
                <a:latin typeface="+mn-ea"/>
              </a:rPr>
              <a:t>中途</a:t>
            </a:r>
            <a:r>
              <a:rPr lang="zh-CN" altLang="en-US" sz="2000" b="1" dirty="0">
                <a:latin typeface="+mn-ea"/>
              </a:rPr>
              <a:t>拒访</a:t>
            </a:r>
            <a:r>
              <a:rPr lang="zh-CN" altLang="en-US" sz="2000" dirty="0">
                <a:latin typeface="+mn-ea"/>
              </a:rPr>
              <a:t>的情况，一般的中途拒访出现在询问到敏感或隐私的问题，或者由于时间太长，受访者不愿意接受调查</a:t>
            </a:r>
            <a:r>
              <a:rPr lang="zh-CN" altLang="en-US" sz="2000" dirty="0" smtClean="0">
                <a:latin typeface="+mn-ea"/>
              </a:rPr>
              <a:t>。</a:t>
            </a:r>
            <a:endParaRPr lang="en-US" altLang="zh-CN" sz="2000" dirty="0"/>
          </a:p>
          <a:p>
            <a:pPr marL="914400" lvl="2" indent="0">
              <a:lnSpc>
                <a:spcPct val="110000"/>
              </a:lnSpc>
              <a:buNone/>
            </a:pPr>
            <a:endParaRPr lang="en-US" altLang="zh-CN" sz="2400" dirty="0"/>
          </a:p>
          <a:p>
            <a:pPr marL="914400" lvl="2" indent="0">
              <a:lnSpc>
                <a:spcPct val="110000"/>
              </a:lnSpc>
              <a:buNone/>
            </a:pPr>
            <a:endParaRPr lang="en-US" altLang="zh-CN" sz="2400" dirty="0"/>
          </a:p>
          <a:p>
            <a:pPr marL="914400" lvl="2" indent="0">
              <a:lnSpc>
                <a:spcPct val="110000"/>
              </a:lnSpc>
              <a:buNone/>
            </a:pPr>
            <a:endParaRPr lang="en-US" altLang="zh-CN" sz="2400" dirty="0"/>
          </a:p>
          <a:p>
            <a:pPr marL="914400" lvl="2" indent="0">
              <a:lnSpc>
                <a:spcPct val="110000"/>
              </a:lnSpc>
              <a:buNone/>
            </a:pPr>
            <a:endParaRPr lang="en-US" altLang="zh-CN" sz="2400" dirty="0"/>
          </a:p>
          <a:p>
            <a:endParaRPr lang="zh-CN" altLang="en-US" dirty="0"/>
          </a:p>
        </p:txBody>
      </p:sp>
    </p:spTree>
    <p:extLst>
      <p:ext uri="{BB962C8B-B14F-4D97-AF65-F5344CB8AC3E}">
        <p14:creationId xmlns:p14="http://schemas.microsoft.com/office/powerpoint/2010/main" val="3106017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en-US" sz="2800" dirty="0">
                <a:latin typeface="Calibri" pitchFamily="34" charset="0"/>
                <a:ea typeface="宋体" pitchFamily="2" charset="-122"/>
                <a:cs typeface="Times New Roman" pitchFamily="18" charset="0"/>
              </a:rPr>
              <a:t>如何消除受访者顾虑（以</a:t>
            </a:r>
            <a:r>
              <a:rPr lang="en-US" altLang="zh-CN" sz="2800" dirty="0">
                <a:latin typeface="Calibri" pitchFamily="34" charset="0"/>
                <a:ea typeface="宋体" pitchFamily="2" charset="-122"/>
                <a:cs typeface="Times New Roman" pitchFamily="18" charset="0"/>
              </a:rPr>
              <a:t>CGSS</a:t>
            </a:r>
            <a:r>
              <a:rPr lang="zh-CN" altLang="en-US" sz="2800" dirty="0">
                <a:latin typeface="Calibri" pitchFamily="34" charset="0"/>
                <a:ea typeface="宋体" pitchFamily="2" charset="-122"/>
                <a:cs typeface="Times New Roman" pitchFamily="18" charset="0"/>
              </a:rPr>
              <a:t>项目为例）</a:t>
            </a:r>
            <a:endParaRPr lang="zh-CN" altLang="en-US" dirty="0"/>
          </a:p>
        </p:txBody>
      </p:sp>
      <p:graphicFrame>
        <p:nvGraphicFramePr>
          <p:cNvPr id="4" name="内容占位符 3"/>
          <p:cNvGraphicFramePr>
            <a:graphicFrameLocks noGrp="1"/>
          </p:cNvGraphicFramePr>
          <p:nvPr>
            <p:ph idx="1"/>
            <p:extLst/>
          </p:nvPr>
        </p:nvGraphicFramePr>
        <p:xfrm>
          <a:off x="377504" y="1095051"/>
          <a:ext cx="11476140" cy="5670670"/>
        </p:xfrm>
        <a:graphic>
          <a:graphicData uri="http://schemas.openxmlformats.org/drawingml/2006/table">
            <a:tbl>
              <a:tblPr firstRow="1" firstCol="1" bandRow="1">
                <a:tableStyleId>{5C22544A-7EE6-4342-B048-85BDC9FD1C3A}</a:tableStyleId>
              </a:tblPr>
              <a:tblGrid>
                <a:gridCol w="1233182">
                  <a:extLst>
                    <a:ext uri="{9D8B030D-6E8A-4147-A177-3AD203B41FA5}">
                      <a16:colId xmlns:a16="http://schemas.microsoft.com/office/drawing/2014/main" val="20000"/>
                    </a:ext>
                  </a:extLst>
                </a:gridCol>
                <a:gridCol w="1317072">
                  <a:extLst>
                    <a:ext uri="{9D8B030D-6E8A-4147-A177-3AD203B41FA5}">
                      <a16:colId xmlns:a16="http://schemas.microsoft.com/office/drawing/2014/main" val="20001"/>
                    </a:ext>
                  </a:extLst>
                </a:gridCol>
                <a:gridCol w="3942825">
                  <a:extLst>
                    <a:ext uri="{9D8B030D-6E8A-4147-A177-3AD203B41FA5}">
                      <a16:colId xmlns:a16="http://schemas.microsoft.com/office/drawing/2014/main" val="20002"/>
                    </a:ext>
                  </a:extLst>
                </a:gridCol>
                <a:gridCol w="4983061">
                  <a:extLst>
                    <a:ext uri="{9D8B030D-6E8A-4147-A177-3AD203B41FA5}">
                      <a16:colId xmlns:a16="http://schemas.microsoft.com/office/drawing/2014/main" val="20003"/>
                    </a:ext>
                  </a:extLst>
                </a:gridCol>
              </a:tblGrid>
              <a:tr h="120974">
                <a:tc gridSpan="2">
                  <a:txBody>
                    <a:bodyPr/>
                    <a:lstStyle/>
                    <a:p>
                      <a:pPr algn="ctr">
                        <a:lnSpc>
                          <a:spcPct val="150000"/>
                        </a:lnSpc>
                        <a:spcAft>
                          <a:spcPts val="0"/>
                        </a:spcAft>
                      </a:pPr>
                      <a:r>
                        <a:rPr lang="zh-CN" sz="1200" kern="100" dirty="0">
                          <a:effectLst/>
                        </a:rPr>
                        <a:t>拒访情况分类</a:t>
                      </a:r>
                      <a:endParaRPr lang="zh-CN" sz="1200" kern="100" dirty="0">
                        <a:effectLst/>
                        <a:latin typeface="Calibri"/>
                        <a:ea typeface="宋体"/>
                        <a:cs typeface="Times New Roman"/>
                      </a:endParaRPr>
                    </a:p>
                  </a:txBody>
                  <a:tcPr marL="28778" marR="28778" marT="0" marB="0" anchor="ctr"/>
                </a:tc>
                <a:tc hMerge="1">
                  <a:txBody>
                    <a:bodyPr/>
                    <a:lstStyle/>
                    <a:p>
                      <a:endParaRPr lang="zh-CN" altLang="en-US"/>
                    </a:p>
                  </a:txBody>
                  <a:tcPr/>
                </a:tc>
                <a:tc>
                  <a:txBody>
                    <a:bodyPr/>
                    <a:lstStyle/>
                    <a:p>
                      <a:pPr algn="ctr">
                        <a:lnSpc>
                          <a:spcPct val="150000"/>
                        </a:lnSpc>
                        <a:spcAft>
                          <a:spcPts val="0"/>
                        </a:spcAft>
                      </a:pPr>
                      <a:r>
                        <a:rPr lang="zh-CN" sz="1200" kern="100">
                          <a:effectLst/>
                        </a:rPr>
                        <a:t>受访者的顾虑</a:t>
                      </a:r>
                      <a:endParaRPr lang="zh-CN" sz="1200" kern="100">
                        <a:effectLst/>
                        <a:latin typeface="Calibri"/>
                        <a:ea typeface="宋体"/>
                        <a:cs typeface="Times New Roman"/>
                      </a:endParaRPr>
                    </a:p>
                  </a:txBody>
                  <a:tcPr marL="28778" marR="28778" marT="0" marB="0" anchor="ctr"/>
                </a:tc>
                <a:tc>
                  <a:txBody>
                    <a:bodyPr/>
                    <a:lstStyle/>
                    <a:p>
                      <a:pPr algn="ctr">
                        <a:lnSpc>
                          <a:spcPct val="150000"/>
                        </a:lnSpc>
                        <a:spcAft>
                          <a:spcPts val="0"/>
                        </a:spcAft>
                      </a:pPr>
                      <a:r>
                        <a:rPr lang="zh-CN" sz="1200" kern="100">
                          <a:effectLst/>
                        </a:rPr>
                        <a:t>如何应对</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00"/>
                  </a:ext>
                </a:extLst>
              </a:tr>
              <a:tr h="201446">
                <a:tc rowSpan="13">
                  <a:txBody>
                    <a:bodyPr/>
                    <a:lstStyle/>
                    <a:p>
                      <a:pPr algn="ctr">
                        <a:lnSpc>
                          <a:spcPct val="150000"/>
                        </a:lnSpc>
                        <a:spcAft>
                          <a:spcPts val="0"/>
                        </a:spcAft>
                      </a:pPr>
                      <a:r>
                        <a:rPr lang="zh-CN" sz="1200" kern="100" dirty="0">
                          <a:effectLst/>
                        </a:rPr>
                        <a:t>入户前的拒访</a:t>
                      </a:r>
                      <a:endParaRPr lang="zh-CN" sz="1200" kern="100" dirty="0">
                        <a:effectLst/>
                        <a:latin typeface="Calibri"/>
                        <a:ea typeface="宋体"/>
                        <a:cs typeface="Times New Roman"/>
                      </a:endParaRPr>
                    </a:p>
                  </a:txBody>
                  <a:tcPr marL="28778" marR="28778" marT="0" marB="0" anchor="ctr"/>
                </a:tc>
                <a:tc rowSpan="4">
                  <a:txBody>
                    <a:bodyPr/>
                    <a:lstStyle/>
                    <a:p>
                      <a:pPr algn="ctr">
                        <a:lnSpc>
                          <a:spcPct val="150000"/>
                        </a:lnSpc>
                        <a:spcAft>
                          <a:spcPts val="0"/>
                        </a:spcAft>
                      </a:pPr>
                      <a:r>
                        <a:rPr lang="zh-CN" sz="1200" kern="100">
                          <a:effectLst/>
                        </a:rPr>
                        <a:t>时间原因的拒访</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把忙碌，没有时间作借口</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介绍项目的目的、内容等进行劝说</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01"/>
                  </a:ext>
                </a:extLst>
              </a:tr>
              <a:tr h="201446">
                <a:tc vMerge="1">
                  <a:txBody>
                    <a:bodyPr/>
                    <a:lstStyle/>
                    <a:p>
                      <a:endParaRPr lang="zh-CN" altLang="en-US"/>
                    </a:p>
                  </a:txBody>
                  <a:tcPr/>
                </a:tc>
                <a:tc vMerge="1">
                  <a:txBody>
                    <a:bodyPr/>
                    <a:lstStyle/>
                    <a:p>
                      <a:endParaRPr lang="zh-CN" altLang="en-US"/>
                    </a:p>
                  </a:txBody>
                  <a:tcPr/>
                </a:tc>
                <a:tc>
                  <a:txBody>
                    <a:bodyPr/>
                    <a:lstStyle/>
                    <a:p>
                      <a:pPr algn="just">
                        <a:lnSpc>
                          <a:spcPct val="150000"/>
                        </a:lnSpc>
                        <a:spcAft>
                          <a:spcPts val="0"/>
                        </a:spcAft>
                      </a:pPr>
                      <a:r>
                        <a:rPr lang="zh-CN" sz="1200" kern="100">
                          <a:effectLst/>
                        </a:rPr>
                        <a:t>确实工作忙碌</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改其他时间段或者约定合适时间</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02"/>
                  </a:ext>
                </a:extLst>
              </a:tr>
              <a:tr h="201446">
                <a:tc vMerge="1">
                  <a:txBody>
                    <a:bodyPr/>
                    <a:lstStyle/>
                    <a:p>
                      <a:endParaRPr lang="zh-CN" altLang="en-US"/>
                    </a:p>
                  </a:txBody>
                  <a:tcPr/>
                </a:tc>
                <a:tc vMerge="1">
                  <a:txBody>
                    <a:bodyPr/>
                    <a:lstStyle/>
                    <a:p>
                      <a:endParaRPr lang="zh-CN" altLang="en-US"/>
                    </a:p>
                  </a:txBody>
                  <a:tcPr/>
                </a:tc>
                <a:tc>
                  <a:txBody>
                    <a:bodyPr/>
                    <a:lstStyle/>
                    <a:p>
                      <a:pPr algn="just">
                        <a:lnSpc>
                          <a:spcPct val="150000"/>
                        </a:lnSpc>
                        <a:spcAft>
                          <a:spcPts val="0"/>
                        </a:spcAft>
                      </a:pPr>
                      <a:r>
                        <a:rPr lang="zh-CN" sz="1200" kern="100" dirty="0">
                          <a:effectLst/>
                        </a:rPr>
                        <a:t>访问时间过长</a:t>
                      </a:r>
                      <a:endParaRPr lang="zh-CN" sz="1200" kern="100" dirty="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把访问分成几个时间段来进行</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03"/>
                  </a:ext>
                </a:extLst>
              </a:tr>
              <a:tr h="201446">
                <a:tc vMerge="1">
                  <a:txBody>
                    <a:bodyPr/>
                    <a:lstStyle/>
                    <a:p>
                      <a:endParaRPr lang="zh-CN" altLang="en-US"/>
                    </a:p>
                  </a:txBody>
                  <a:tcPr/>
                </a:tc>
                <a:tc vMerge="1">
                  <a:txBody>
                    <a:bodyPr/>
                    <a:lstStyle/>
                    <a:p>
                      <a:endParaRPr lang="zh-CN" altLang="en-US"/>
                    </a:p>
                  </a:txBody>
                  <a:tcPr/>
                </a:tc>
                <a:tc>
                  <a:txBody>
                    <a:bodyPr/>
                    <a:lstStyle/>
                    <a:p>
                      <a:pPr algn="just">
                        <a:lnSpc>
                          <a:spcPct val="150000"/>
                        </a:lnSpc>
                        <a:spcAft>
                          <a:spcPts val="0"/>
                        </a:spcAft>
                      </a:pPr>
                      <a:r>
                        <a:rPr lang="zh-CN" sz="1200" kern="100">
                          <a:effectLst/>
                        </a:rPr>
                        <a:t>到访时间不对</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选择受访者极有可能在家的时间到访</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04"/>
                  </a:ext>
                </a:extLst>
              </a:tr>
              <a:tr h="201446">
                <a:tc vMerge="1">
                  <a:txBody>
                    <a:bodyPr/>
                    <a:lstStyle/>
                    <a:p>
                      <a:endParaRPr lang="zh-CN" altLang="en-US"/>
                    </a:p>
                  </a:txBody>
                  <a:tcPr/>
                </a:tc>
                <a:tc rowSpan="4">
                  <a:txBody>
                    <a:bodyPr/>
                    <a:lstStyle/>
                    <a:p>
                      <a:pPr algn="ctr">
                        <a:lnSpc>
                          <a:spcPct val="150000"/>
                        </a:lnSpc>
                        <a:spcAft>
                          <a:spcPts val="0"/>
                        </a:spcAft>
                      </a:pPr>
                      <a:r>
                        <a:rPr lang="zh-CN" sz="1200" kern="100">
                          <a:effectLst/>
                        </a:rPr>
                        <a:t>信任问题的拒访</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对项目组的怀疑</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熟知项目意义，让联系人配合说服</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05"/>
                  </a:ext>
                </a:extLst>
              </a:tr>
              <a:tr h="201446">
                <a:tc vMerge="1">
                  <a:txBody>
                    <a:bodyPr/>
                    <a:lstStyle/>
                    <a:p>
                      <a:endParaRPr lang="zh-CN" altLang="en-US"/>
                    </a:p>
                  </a:txBody>
                  <a:tcPr/>
                </a:tc>
                <a:tc vMerge="1">
                  <a:txBody>
                    <a:bodyPr/>
                    <a:lstStyle/>
                    <a:p>
                      <a:endParaRPr lang="zh-CN" altLang="en-US"/>
                    </a:p>
                  </a:txBody>
                  <a:tcPr/>
                </a:tc>
                <a:tc>
                  <a:txBody>
                    <a:bodyPr/>
                    <a:lstStyle/>
                    <a:p>
                      <a:pPr algn="just">
                        <a:lnSpc>
                          <a:spcPct val="150000"/>
                        </a:lnSpc>
                        <a:spcAft>
                          <a:spcPts val="0"/>
                        </a:spcAft>
                      </a:pPr>
                      <a:r>
                        <a:rPr lang="zh-CN" sz="1200" kern="100">
                          <a:effectLst/>
                        </a:rPr>
                        <a:t>对访员身份的怀疑</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出示相关证件和介绍信，或联系社区联系人</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06"/>
                  </a:ext>
                </a:extLst>
              </a:tr>
              <a:tr h="201446">
                <a:tc vMerge="1">
                  <a:txBody>
                    <a:bodyPr/>
                    <a:lstStyle/>
                    <a:p>
                      <a:endParaRPr lang="zh-CN" altLang="en-US"/>
                    </a:p>
                  </a:txBody>
                  <a:tcPr/>
                </a:tc>
                <a:tc vMerge="1">
                  <a:txBody>
                    <a:bodyPr/>
                    <a:lstStyle/>
                    <a:p>
                      <a:endParaRPr lang="zh-CN" altLang="en-US"/>
                    </a:p>
                  </a:txBody>
                  <a:tcPr/>
                </a:tc>
                <a:tc>
                  <a:txBody>
                    <a:bodyPr/>
                    <a:lstStyle/>
                    <a:p>
                      <a:pPr algn="just">
                        <a:lnSpc>
                          <a:spcPct val="150000"/>
                        </a:lnSpc>
                        <a:spcAft>
                          <a:spcPts val="0"/>
                        </a:spcAft>
                      </a:pPr>
                      <a:r>
                        <a:rPr lang="zh-CN" sz="1200" kern="100">
                          <a:effectLst/>
                        </a:rPr>
                        <a:t>对社会不信任或者对项目的影响力不相信</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表示体谅与理解，描述项目的意义和影响力</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07"/>
                  </a:ext>
                </a:extLst>
              </a:tr>
              <a:tr h="402892">
                <a:tc vMerge="1">
                  <a:txBody>
                    <a:bodyPr/>
                    <a:lstStyle/>
                    <a:p>
                      <a:endParaRPr lang="zh-CN" altLang="en-US"/>
                    </a:p>
                  </a:txBody>
                  <a:tcPr/>
                </a:tc>
                <a:tc vMerge="1">
                  <a:txBody>
                    <a:bodyPr/>
                    <a:lstStyle/>
                    <a:p>
                      <a:endParaRPr lang="zh-CN" altLang="en-US"/>
                    </a:p>
                  </a:txBody>
                  <a:tcPr/>
                </a:tc>
                <a:tc>
                  <a:txBody>
                    <a:bodyPr/>
                    <a:lstStyle/>
                    <a:p>
                      <a:pPr algn="just">
                        <a:lnSpc>
                          <a:spcPct val="150000"/>
                        </a:lnSpc>
                        <a:spcAft>
                          <a:spcPts val="0"/>
                        </a:spcAft>
                      </a:pPr>
                      <a:r>
                        <a:rPr lang="zh-CN" sz="1200" kern="100">
                          <a:effectLst/>
                        </a:rPr>
                        <a:t>经历过推销，上当受骗过，不愿意信任</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社区联系人证明以及表明我们访问后给予的一点礼品，强调不做任何推销。</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08"/>
                  </a:ext>
                </a:extLst>
              </a:tr>
              <a:tr h="302169">
                <a:tc vMerge="1">
                  <a:txBody>
                    <a:bodyPr/>
                    <a:lstStyle/>
                    <a:p>
                      <a:endParaRPr lang="zh-CN" altLang="en-US"/>
                    </a:p>
                  </a:txBody>
                  <a:tcPr/>
                </a:tc>
                <a:tc rowSpan="5">
                  <a:txBody>
                    <a:bodyPr/>
                    <a:lstStyle/>
                    <a:p>
                      <a:pPr algn="ctr">
                        <a:lnSpc>
                          <a:spcPct val="150000"/>
                        </a:lnSpc>
                        <a:spcAft>
                          <a:spcPts val="0"/>
                        </a:spcAft>
                      </a:pPr>
                      <a:r>
                        <a:rPr lang="zh-CN" sz="1200" kern="100">
                          <a:effectLst/>
                        </a:rPr>
                        <a:t>各种排斥心理拒访</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认为跟自己和自身利益无关，不愿意参加</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描述项目可能对未来政策的影响，表明受益的就是受访者和他的家人</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09"/>
                  </a:ext>
                </a:extLst>
              </a:tr>
              <a:tr h="201446">
                <a:tc vMerge="1">
                  <a:txBody>
                    <a:bodyPr/>
                    <a:lstStyle/>
                    <a:p>
                      <a:endParaRPr lang="zh-CN" altLang="en-US"/>
                    </a:p>
                  </a:txBody>
                  <a:tcPr/>
                </a:tc>
                <a:tc vMerge="1">
                  <a:txBody>
                    <a:bodyPr/>
                    <a:lstStyle/>
                    <a:p>
                      <a:endParaRPr lang="zh-CN" altLang="en-US"/>
                    </a:p>
                  </a:txBody>
                  <a:tcPr/>
                </a:tc>
                <a:tc>
                  <a:txBody>
                    <a:bodyPr/>
                    <a:lstStyle/>
                    <a:p>
                      <a:pPr algn="just">
                        <a:lnSpc>
                          <a:spcPct val="150000"/>
                        </a:lnSpc>
                        <a:spcAft>
                          <a:spcPts val="0"/>
                        </a:spcAft>
                      </a:pPr>
                      <a:r>
                        <a:rPr lang="zh-CN" sz="1200" kern="100">
                          <a:effectLst/>
                        </a:rPr>
                        <a:t>社会、社区治安不好，与陌生人保持距离</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找社区联系人以及对受访者有影响力的人劝说</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10"/>
                  </a:ext>
                </a:extLst>
              </a:tr>
              <a:tr h="402892">
                <a:tc vMerge="1">
                  <a:txBody>
                    <a:bodyPr/>
                    <a:lstStyle/>
                    <a:p>
                      <a:endParaRPr lang="zh-CN" altLang="en-US"/>
                    </a:p>
                  </a:txBody>
                  <a:tcPr/>
                </a:tc>
                <a:tc vMerge="1">
                  <a:txBody>
                    <a:bodyPr/>
                    <a:lstStyle/>
                    <a:p>
                      <a:endParaRPr lang="zh-CN" altLang="en-US"/>
                    </a:p>
                  </a:txBody>
                  <a:tcPr/>
                </a:tc>
                <a:tc>
                  <a:txBody>
                    <a:bodyPr/>
                    <a:lstStyle/>
                    <a:p>
                      <a:pPr algn="just">
                        <a:lnSpc>
                          <a:spcPct val="150000"/>
                        </a:lnSpc>
                        <a:spcAft>
                          <a:spcPts val="0"/>
                        </a:spcAft>
                      </a:pPr>
                      <a:r>
                        <a:rPr lang="zh-CN" sz="1200" kern="100">
                          <a:effectLst/>
                        </a:rPr>
                        <a:t>对于社会改革带来的影响不满，比如下岗、失业，拒绝参加</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表示对受访者处境的理解，告诉他参与项目是为了更多像他一样的人可以得到保障</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11"/>
                  </a:ext>
                </a:extLst>
              </a:tr>
              <a:tr h="402892">
                <a:tc vMerge="1">
                  <a:txBody>
                    <a:bodyPr/>
                    <a:lstStyle/>
                    <a:p>
                      <a:endParaRPr lang="zh-CN" altLang="en-US"/>
                    </a:p>
                  </a:txBody>
                  <a:tcPr/>
                </a:tc>
                <a:tc vMerge="1">
                  <a:txBody>
                    <a:bodyPr/>
                    <a:lstStyle/>
                    <a:p>
                      <a:endParaRPr lang="zh-CN" altLang="en-US"/>
                    </a:p>
                  </a:txBody>
                  <a:tcPr/>
                </a:tc>
                <a:tc>
                  <a:txBody>
                    <a:bodyPr/>
                    <a:lstStyle/>
                    <a:p>
                      <a:pPr algn="just">
                        <a:lnSpc>
                          <a:spcPct val="150000"/>
                        </a:lnSpc>
                        <a:spcAft>
                          <a:spcPts val="0"/>
                        </a:spcAft>
                      </a:pPr>
                      <a:r>
                        <a:rPr lang="zh-CN" sz="1200" kern="100">
                          <a:effectLst/>
                        </a:rPr>
                        <a:t>由于个人原因拒绝访问（家庭吵架、心情问题、爱打麻将、身体不适、需要看孩子等）</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根据不同情况随机应变</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12"/>
                  </a:ext>
                </a:extLst>
              </a:tr>
              <a:tr h="201446">
                <a:tc vMerge="1">
                  <a:txBody>
                    <a:bodyPr/>
                    <a:lstStyle/>
                    <a:p>
                      <a:endParaRPr lang="zh-CN" altLang="en-US"/>
                    </a:p>
                  </a:txBody>
                  <a:tcPr/>
                </a:tc>
                <a:tc vMerge="1">
                  <a:txBody>
                    <a:bodyPr/>
                    <a:lstStyle/>
                    <a:p>
                      <a:endParaRPr lang="zh-CN" altLang="en-US"/>
                    </a:p>
                  </a:txBody>
                  <a:tcPr/>
                </a:tc>
                <a:tc>
                  <a:txBody>
                    <a:bodyPr/>
                    <a:lstStyle/>
                    <a:p>
                      <a:pPr algn="just">
                        <a:lnSpc>
                          <a:spcPct val="150000"/>
                        </a:lnSpc>
                        <a:spcAft>
                          <a:spcPts val="0"/>
                        </a:spcAft>
                      </a:pPr>
                      <a:r>
                        <a:rPr lang="zh-CN" sz="1200" kern="100">
                          <a:effectLst/>
                        </a:rPr>
                        <a:t>与社区或工作人员有冲突，对社区工作不满</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尝试与受访者关系较好的邻居劝说</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13"/>
                  </a:ext>
                </a:extLst>
              </a:tr>
              <a:tr h="201446">
                <a:tc rowSpan="4">
                  <a:txBody>
                    <a:bodyPr/>
                    <a:lstStyle/>
                    <a:p>
                      <a:pPr algn="ctr">
                        <a:lnSpc>
                          <a:spcPct val="150000"/>
                        </a:lnSpc>
                        <a:spcAft>
                          <a:spcPts val="0"/>
                        </a:spcAft>
                      </a:pPr>
                      <a:r>
                        <a:rPr lang="zh-CN" sz="1200" kern="100">
                          <a:effectLst/>
                        </a:rPr>
                        <a:t>访谈中的拒访</a:t>
                      </a:r>
                      <a:endParaRPr lang="zh-CN" sz="1200" kern="100">
                        <a:effectLst/>
                        <a:latin typeface="Calibri"/>
                        <a:ea typeface="宋体"/>
                        <a:cs typeface="Times New Roman"/>
                      </a:endParaRPr>
                    </a:p>
                  </a:txBody>
                  <a:tcPr marL="28778" marR="28778" marT="0" marB="0" anchor="ctr"/>
                </a:tc>
                <a:tc rowSpan="3">
                  <a:txBody>
                    <a:bodyPr/>
                    <a:lstStyle/>
                    <a:p>
                      <a:pPr algn="ctr">
                        <a:lnSpc>
                          <a:spcPct val="150000"/>
                        </a:lnSpc>
                        <a:spcAft>
                          <a:spcPts val="0"/>
                        </a:spcAft>
                      </a:pPr>
                      <a:r>
                        <a:rPr lang="zh-CN" sz="1200" kern="100">
                          <a:effectLst/>
                        </a:rPr>
                        <a:t>个人信息保密以及隐私问题</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问及关于子女信息时</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表示数据使用时会清除受访者姓名信息</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14"/>
                  </a:ext>
                </a:extLst>
              </a:tr>
              <a:tr h="302169">
                <a:tc vMerge="1">
                  <a:txBody>
                    <a:bodyPr/>
                    <a:lstStyle/>
                    <a:p>
                      <a:endParaRPr lang="zh-CN" altLang="en-US"/>
                    </a:p>
                  </a:txBody>
                  <a:tcPr/>
                </a:tc>
                <a:tc vMerge="1">
                  <a:txBody>
                    <a:bodyPr/>
                    <a:lstStyle/>
                    <a:p>
                      <a:endParaRPr lang="zh-CN" altLang="en-US"/>
                    </a:p>
                  </a:txBody>
                  <a:tcPr/>
                </a:tc>
                <a:tc>
                  <a:txBody>
                    <a:bodyPr/>
                    <a:lstStyle/>
                    <a:p>
                      <a:pPr algn="just">
                        <a:lnSpc>
                          <a:spcPct val="150000"/>
                        </a:lnSpc>
                        <a:spcAft>
                          <a:spcPts val="0"/>
                        </a:spcAft>
                      </a:pPr>
                      <a:r>
                        <a:rPr lang="zh-CN" sz="1200" kern="100">
                          <a:effectLst/>
                        </a:rPr>
                        <a:t>问及收入及支出情况时</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表示感兴趣的是和受访者一样的人的整体情况而非个人</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15"/>
                  </a:ext>
                </a:extLst>
              </a:tr>
              <a:tr h="201446">
                <a:tc vMerge="1">
                  <a:txBody>
                    <a:bodyPr/>
                    <a:lstStyle/>
                    <a:p>
                      <a:endParaRPr lang="zh-CN" altLang="en-US"/>
                    </a:p>
                  </a:txBody>
                  <a:tcPr/>
                </a:tc>
                <a:tc vMerge="1">
                  <a:txBody>
                    <a:bodyPr/>
                    <a:lstStyle/>
                    <a:p>
                      <a:endParaRPr lang="zh-CN" altLang="en-US"/>
                    </a:p>
                  </a:txBody>
                  <a:tcPr/>
                </a:tc>
                <a:tc>
                  <a:txBody>
                    <a:bodyPr/>
                    <a:lstStyle/>
                    <a:p>
                      <a:pPr algn="just">
                        <a:lnSpc>
                          <a:spcPct val="150000"/>
                        </a:lnSpc>
                        <a:spcAft>
                          <a:spcPts val="0"/>
                        </a:spcAft>
                      </a:pPr>
                      <a:r>
                        <a:rPr lang="zh-CN" sz="1200" kern="100">
                          <a:effectLst/>
                        </a:rPr>
                        <a:t>采集家户联系信息时</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a:effectLst/>
                        </a:rPr>
                        <a:t>为了后续访问可以找到他们</a:t>
                      </a:r>
                      <a:endParaRPr lang="zh-CN" sz="1200" kern="100">
                        <a:effectLst/>
                        <a:latin typeface="Calibri"/>
                        <a:ea typeface="宋体"/>
                        <a:cs typeface="Times New Roman"/>
                      </a:endParaRPr>
                    </a:p>
                  </a:txBody>
                  <a:tcPr marL="28778" marR="28778" marT="0" marB="0" anchor="ctr"/>
                </a:tc>
                <a:extLst>
                  <a:ext uri="{0D108BD9-81ED-4DB2-BD59-A6C34878D82A}">
                    <a16:rowId xmlns:a16="http://schemas.microsoft.com/office/drawing/2014/main" val="10016"/>
                  </a:ext>
                </a:extLst>
              </a:tr>
              <a:tr h="201446">
                <a:tc vMerge="1">
                  <a:txBody>
                    <a:bodyPr/>
                    <a:lstStyle/>
                    <a:p>
                      <a:endParaRPr lang="zh-CN" altLang="en-US"/>
                    </a:p>
                  </a:txBody>
                  <a:tcPr/>
                </a:tc>
                <a:tc>
                  <a:txBody>
                    <a:bodyPr/>
                    <a:lstStyle/>
                    <a:p>
                      <a:pPr algn="ctr">
                        <a:lnSpc>
                          <a:spcPct val="150000"/>
                        </a:lnSpc>
                        <a:spcAft>
                          <a:spcPts val="0"/>
                        </a:spcAft>
                      </a:pPr>
                      <a:r>
                        <a:rPr lang="zh-CN" sz="1200" kern="100">
                          <a:effectLst/>
                        </a:rPr>
                        <a:t>时间原因中途拒访</a:t>
                      </a:r>
                      <a:endParaRPr lang="zh-CN" sz="1200" kern="10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dirty="0">
                          <a:effectLst/>
                        </a:rPr>
                        <a:t>访问途中，因为时间过长，拒绝继续接受访问</a:t>
                      </a:r>
                      <a:endParaRPr lang="zh-CN" sz="1200" kern="100" dirty="0">
                        <a:effectLst/>
                        <a:latin typeface="Calibri"/>
                        <a:ea typeface="宋体"/>
                        <a:cs typeface="Times New Roman"/>
                      </a:endParaRPr>
                    </a:p>
                  </a:txBody>
                  <a:tcPr marL="28778" marR="28778" marT="0" marB="0" anchor="ctr"/>
                </a:tc>
                <a:tc>
                  <a:txBody>
                    <a:bodyPr/>
                    <a:lstStyle/>
                    <a:p>
                      <a:pPr algn="just">
                        <a:lnSpc>
                          <a:spcPct val="150000"/>
                        </a:lnSpc>
                        <a:spcAft>
                          <a:spcPts val="0"/>
                        </a:spcAft>
                      </a:pPr>
                      <a:r>
                        <a:rPr lang="zh-CN" sz="1200" kern="100" dirty="0">
                          <a:effectLst/>
                        </a:rPr>
                        <a:t>耐心劝说，或者再约时间</a:t>
                      </a:r>
                      <a:endParaRPr lang="zh-CN" sz="1200" kern="100" dirty="0">
                        <a:effectLst/>
                        <a:latin typeface="Calibri"/>
                        <a:ea typeface="宋体"/>
                        <a:cs typeface="Times New Roman"/>
                      </a:endParaRPr>
                    </a:p>
                  </a:txBody>
                  <a:tcPr marL="28778" marR="28778" marT="0" marB="0" anchor="ct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730780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数据收集技能</a:t>
            </a:r>
            <a:r>
              <a:rPr lang="en-US" altLang="zh-CN" dirty="0" smtClean="0"/>
              <a:t>(</a:t>
            </a:r>
            <a:r>
              <a:rPr lang="zh-CN" altLang="en-US" dirty="0" smtClean="0"/>
              <a:t>面访</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dirty="0"/>
              <a:t>概述：标准化访问一种</a:t>
            </a:r>
            <a:r>
              <a:rPr lang="zh-CN" altLang="en-US" dirty="0">
                <a:solidFill>
                  <a:srgbClr val="FF0000"/>
                </a:solidFill>
              </a:rPr>
              <a:t>高度控制的访问形式</a:t>
            </a:r>
            <a:r>
              <a:rPr lang="zh-CN" altLang="en-US" dirty="0"/>
              <a:t>，即通过实现设计好的问题和程序来完成访问，以达到最大限度实施</a:t>
            </a:r>
            <a:r>
              <a:rPr lang="zh-CN" altLang="en-US" dirty="0">
                <a:solidFill>
                  <a:srgbClr val="FF0000"/>
                </a:solidFill>
              </a:rPr>
              <a:t>科学</a:t>
            </a:r>
            <a:r>
              <a:rPr lang="zh-CN" altLang="en-US" dirty="0"/>
              <a:t>测量的目的。</a:t>
            </a:r>
            <a:endParaRPr lang="en-US" altLang="zh-CN" dirty="0"/>
          </a:p>
          <a:p>
            <a:r>
              <a:rPr lang="zh-CN" altLang="en-US" dirty="0"/>
              <a:t>含义及目的：</a:t>
            </a:r>
            <a:endParaRPr lang="en-US" altLang="zh-CN" dirty="0"/>
          </a:p>
          <a:p>
            <a:pPr lvl="1">
              <a:buFont typeface="Wingdings" panose="05000000000000000000" pitchFamily="2" charset="2"/>
              <a:buChar char="ü"/>
            </a:pPr>
            <a:r>
              <a:rPr lang="zh-CN" altLang="en-US" dirty="0"/>
              <a:t>控制体现在：</a:t>
            </a:r>
            <a:endParaRPr lang="en-US" altLang="zh-CN" dirty="0"/>
          </a:p>
          <a:p>
            <a:pPr lvl="2">
              <a:buFont typeface="Wingdings" panose="05000000000000000000" pitchFamily="2" charset="2"/>
              <a:buChar char="Ø"/>
            </a:pPr>
            <a:r>
              <a:rPr lang="zh-CN" altLang="en-US" dirty="0"/>
              <a:t>访问是按照预先设计好的问卷进行的。</a:t>
            </a:r>
            <a:endParaRPr lang="en-US" altLang="zh-CN" dirty="0"/>
          </a:p>
          <a:p>
            <a:pPr lvl="2">
              <a:buFont typeface="Wingdings" panose="05000000000000000000" pitchFamily="2" charset="2"/>
              <a:buChar char="Ø"/>
            </a:pPr>
            <a:r>
              <a:rPr lang="zh-CN" altLang="en-US" dirty="0"/>
              <a:t>访问时，只能按照问卷上的题目、指导语和顺序进行提问。</a:t>
            </a:r>
            <a:endParaRPr lang="en-US" altLang="zh-CN" dirty="0"/>
          </a:p>
          <a:p>
            <a:pPr lvl="2">
              <a:buFont typeface="Wingdings" panose="05000000000000000000" pitchFamily="2" charset="2"/>
              <a:buChar char="Ø"/>
            </a:pPr>
            <a:r>
              <a:rPr lang="zh-CN" altLang="en-US" dirty="0"/>
              <a:t>当受访者不清楚题目含义时，访问员只能重复题目，或</a:t>
            </a:r>
            <a:r>
              <a:rPr lang="zh-CN" altLang="en-US" dirty="0" smtClean="0"/>
              <a:t>按统一说明进行解释</a:t>
            </a:r>
            <a:r>
              <a:rPr lang="zh-CN" altLang="en-US" dirty="0"/>
              <a:t>。</a:t>
            </a:r>
            <a:endParaRPr lang="en-US" altLang="zh-CN" dirty="0"/>
          </a:p>
          <a:p>
            <a:pPr lvl="1">
              <a:buFont typeface="Wingdings" panose="05000000000000000000" pitchFamily="2" charset="2"/>
              <a:buChar char="ü"/>
            </a:pPr>
            <a:r>
              <a:rPr lang="zh-CN" altLang="en-US" dirty="0"/>
              <a:t>目的：</a:t>
            </a:r>
            <a:endParaRPr lang="en-US" altLang="zh-CN" dirty="0"/>
          </a:p>
          <a:p>
            <a:pPr lvl="2">
              <a:buFont typeface="Wingdings" panose="05000000000000000000" pitchFamily="2" charset="2"/>
              <a:buChar char="Ø"/>
            </a:pPr>
            <a:r>
              <a:rPr lang="zh-CN" altLang="en-US" dirty="0"/>
              <a:t>每个访员使用相同的访谈方法。</a:t>
            </a:r>
            <a:endParaRPr lang="en-US" altLang="zh-CN" dirty="0"/>
          </a:p>
          <a:p>
            <a:pPr lvl="2">
              <a:buFont typeface="Wingdings" panose="05000000000000000000" pitchFamily="2" charset="2"/>
              <a:buChar char="Ø"/>
            </a:pPr>
            <a:r>
              <a:rPr lang="zh-CN" altLang="en-US" dirty="0"/>
              <a:t>不同的访员访问，受访者的回答仍一致。</a:t>
            </a:r>
            <a:endParaRPr lang="en-US" altLang="zh-CN" dirty="0"/>
          </a:p>
          <a:p>
            <a:pPr lvl="2">
              <a:buFont typeface="Wingdings" panose="05000000000000000000" pitchFamily="2" charset="2"/>
              <a:buChar char="Ø"/>
            </a:pPr>
            <a:r>
              <a:rPr lang="zh-CN" altLang="en-US" dirty="0"/>
              <a:t>收集的指标只反映受访者的差异，不能反映访员的差异。</a:t>
            </a:r>
            <a:endParaRPr lang="en-US" altLang="zh-CN" dirty="0"/>
          </a:p>
        </p:txBody>
      </p:sp>
    </p:spTree>
    <p:extLst>
      <p:ext uri="{BB962C8B-B14F-4D97-AF65-F5344CB8AC3E}">
        <p14:creationId xmlns:p14="http://schemas.microsoft.com/office/powerpoint/2010/main" val="3846608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标准化访问的原则</a:t>
            </a:r>
          </a:p>
        </p:txBody>
      </p:sp>
      <p:sp>
        <p:nvSpPr>
          <p:cNvPr id="3" name="内容占位符 2"/>
          <p:cNvSpPr>
            <a:spLocks noGrp="1"/>
          </p:cNvSpPr>
          <p:nvPr>
            <p:ph idx="1"/>
          </p:nvPr>
        </p:nvSpPr>
        <p:spPr/>
        <p:txBody>
          <a:bodyPr/>
          <a:lstStyle/>
          <a:p>
            <a:r>
              <a:rPr lang="zh-CN" altLang="en-US" dirty="0"/>
              <a:t>完全按题目提问</a:t>
            </a:r>
            <a:endParaRPr lang="en-US" altLang="zh-CN" dirty="0"/>
          </a:p>
          <a:p>
            <a:r>
              <a:rPr lang="zh-CN" altLang="en-US" dirty="0"/>
              <a:t>适当的追问</a:t>
            </a:r>
            <a:endParaRPr lang="en-US" altLang="zh-CN" dirty="0"/>
          </a:p>
          <a:p>
            <a:r>
              <a:rPr lang="zh-CN" altLang="en-US" dirty="0"/>
              <a:t>完整记录答案</a:t>
            </a:r>
            <a:endParaRPr lang="en-US" altLang="zh-CN" dirty="0"/>
          </a:p>
          <a:p>
            <a:r>
              <a:rPr lang="zh-CN" altLang="en-US" dirty="0"/>
              <a:t>保持立场中立</a:t>
            </a:r>
            <a:endParaRPr lang="en-US" altLang="zh-CN" dirty="0"/>
          </a:p>
          <a:p>
            <a:r>
              <a:rPr lang="zh-CN" altLang="en-US" dirty="0"/>
              <a:t>培训受访者</a:t>
            </a:r>
          </a:p>
        </p:txBody>
      </p:sp>
    </p:spTree>
    <p:extLst>
      <p:ext uri="{BB962C8B-B14F-4D97-AF65-F5344CB8AC3E}">
        <p14:creationId xmlns:p14="http://schemas.microsoft.com/office/powerpoint/2010/main" val="1411960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2.3</a:t>
            </a:r>
            <a:r>
              <a:rPr lang="zh-CN" altLang="en-US" dirty="0" smtClean="0"/>
              <a:t>调查进度</a:t>
            </a:r>
            <a:r>
              <a:rPr lang="zh-CN" altLang="en-US" dirty="0"/>
              <a:t>管理</a:t>
            </a:r>
          </a:p>
        </p:txBody>
      </p:sp>
      <p:sp>
        <p:nvSpPr>
          <p:cNvPr id="3" name="内容占位符 2"/>
          <p:cNvSpPr>
            <a:spLocks noGrp="1"/>
          </p:cNvSpPr>
          <p:nvPr>
            <p:ph idx="1"/>
          </p:nvPr>
        </p:nvSpPr>
        <p:spPr/>
        <p:txBody>
          <a:bodyPr/>
          <a:lstStyle/>
          <a:p>
            <a:r>
              <a:rPr lang="zh-CN" altLang="zh-CN" dirty="0"/>
              <a:t>包括为</a:t>
            </a:r>
            <a:r>
              <a:rPr lang="zh-CN" altLang="zh-CN" dirty="0" smtClean="0"/>
              <a:t>完成</a:t>
            </a:r>
            <a:r>
              <a:rPr lang="zh-CN" altLang="en-US" dirty="0"/>
              <a:t>调查</a:t>
            </a:r>
            <a:r>
              <a:rPr lang="zh-CN" altLang="zh-CN" dirty="0" smtClean="0"/>
              <a:t>项目</a:t>
            </a:r>
            <a:r>
              <a:rPr lang="zh-CN" altLang="zh-CN" dirty="0"/>
              <a:t>按时完成所需的各个过程，更侧重的是过程管理，简单来说就是到什么时间完成哪些工作，最后按照预期的计划完成整个项目过程</a:t>
            </a:r>
            <a:r>
              <a:rPr lang="zh-CN" altLang="en-US" dirty="0"/>
              <a:t>。</a:t>
            </a:r>
            <a:endParaRPr lang="en-US" altLang="zh-CN" dirty="0"/>
          </a:p>
          <a:p>
            <a:r>
              <a:rPr lang="zh-CN" altLang="zh-CN" dirty="0"/>
              <a:t>一般进度管理包括如下几个过程：</a:t>
            </a:r>
            <a:endParaRPr lang="en-US" altLang="zh-CN" dirty="0"/>
          </a:p>
          <a:p>
            <a:pPr lvl="1">
              <a:buFont typeface="Wingdings" panose="05000000000000000000" pitchFamily="2" charset="2"/>
              <a:buChar char="Ø"/>
            </a:pPr>
            <a:r>
              <a:rPr lang="en-US" altLang="zh-CN" dirty="0"/>
              <a:t>1</a:t>
            </a:r>
            <a:r>
              <a:rPr lang="zh-CN" altLang="zh-CN" dirty="0"/>
              <a:t>）估计工作量和时间</a:t>
            </a:r>
            <a:endParaRPr lang="en-US" altLang="zh-CN" dirty="0"/>
          </a:p>
          <a:p>
            <a:pPr lvl="1">
              <a:buFont typeface="Wingdings" panose="05000000000000000000" pitchFamily="2" charset="2"/>
              <a:buChar char="Ø"/>
            </a:pPr>
            <a:r>
              <a:rPr lang="en-US" altLang="zh-CN" dirty="0"/>
              <a:t>2</a:t>
            </a:r>
            <a:r>
              <a:rPr lang="zh-CN" altLang="zh-CN" dirty="0"/>
              <a:t>）项目进度计划</a:t>
            </a:r>
            <a:endParaRPr lang="en-US" altLang="zh-CN" dirty="0"/>
          </a:p>
          <a:p>
            <a:pPr lvl="1">
              <a:buFont typeface="Wingdings" panose="05000000000000000000" pitchFamily="2" charset="2"/>
              <a:buChar char="Ø"/>
            </a:pPr>
            <a:r>
              <a:rPr lang="en-US" altLang="zh-CN" dirty="0"/>
              <a:t>3</a:t>
            </a:r>
            <a:r>
              <a:rPr lang="zh-CN" altLang="zh-CN" dirty="0"/>
              <a:t>）控制进度</a:t>
            </a:r>
            <a:endParaRPr lang="zh-CN" altLang="en-US" dirty="0"/>
          </a:p>
        </p:txBody>
      </p:sp>
    </p:spTree>
    <p:extLst>
      <p:ext uri="{BB962C8B-B14F-4D97-AF65-F5344CB8AC3E}">
        <p14:creationId xmlns:p14="http://schemas.microsoft.com/office/powerpoint/2010/main" val="1853373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1"/>
            <a:r>
              <a:rPr lang="zh-CN" altLang="zh-CN" dirty="0"/>
              <a:t>估计工作量和时间</a:t>
            </a:r>
            <a:endParaRPr lang="zh-CN" altLang="en-US" dirty="0"/>
          </a:p>
        </p:txBody>
      </p:sp>
      <p:sp>
        <p:nvSpPr>
          <p:cNvPr id="3" name="内容占位符 2"/>
          <p:cNvSpPr>
            <a:spLocks noGrp="1"/>
          </p:cNvSpPr>
          <p:nvPr>
            <p:ph idx="1"/>
          </p:nvPr>
        </p:nvSpPr>
        <p:spPr/>
        <p:txBody>
          <a:bodyPr/>
          <a:lstStyle/>
          <a:p>
            <a:r>
              <a:rPr lang="zh-CN" altLang="en-US" dirty="0" smtClean="0"/>
              <a:t>将总体调查工作分解</a:t>
            </a:r>
            <a:r>
              <a:rPr lang="zh-CN" altLang="en-US" dirty="0"/>
              <a:t>出具体的阶段性成果，如：</a:t>
            </a:r>
            <a:endParaRPr lang="en-US" altLang="zh-CN" dirty="0"/>
          </a:p>
          <a:p>
            <a:pPr lvl="1">
              <a:buFont typeface="Wingdings" panose="05000000000000000000" pitchFamily="2" charset="2"/>
              <a:buChar char="Ø"/>
            </a:pPr>
            <a:r>
              <a:rPr lang="zh-CN" altLang="en-US" dirty="0"/>
              <a:t>访问问卷</a:t>
            </a:r>
            <a:endParaRPr lang="en-US" altLang="zh-CN" dirty="0"/>
          </a:p>
          <a:p>
            <a:pPr lvl="1">
              <a:buFont typeface="Wingdings" panose="05000000000000000000" pitchFamily="2" charset="2"/>
              <a:buChar char="Ø"/>
            </a:pPr>
            <a:r>
              <a:rPr lang="zh-CN" altLang="en-US" dirty="0"/>
              <a:t>调查系统</a:t>
            </a:r>
            <a:endParaRPr lang="en-US" altLang="zh-CN" dirty="0"/>
          </a:p>
          <a:p>
            <a:pPr lvl="1">
              <a:buFont typeface="Wingdings" panose="05000000000000000000" pitchFamily="2" charset="2"/>
              <a:buChar char="Ø"/>
            </a:pPr>
            <a:r>
              <a:rPr lang="zh-CN" altLang="en-US" dirty="0"/>
              <a:t>培训材料</a:t>
            </a:r>
            <a:endParaRPr lang="en-US" altLang="zh-CN" dirty="0"/>
          </a:p>
          <a:p>
            <a:pPr lvl="1">
              <a:buFont typeface="Wingdings" panose="05000000000000000000" pitchFamily="2" charset="2"/>
              <a:buChar char="Ø"/>
            </a:pPr>
            <a:r>
              <a:rPr lang="zh-CN" altLang="en-US" dirty="0"/>
              <a:t>质控方案</a:t>
            </a:r>
            <a:endParaRPr lang="en-US" altLang="zh-CN" dirty="0"/>
          </a:p>
          <a:p>
            <a:pPr lvl="1">
              <a:buFont typeface="Wingdings" panose="05000000000000000000" pitchFamily="2" charset="2"/>
              <a:buChar char="Ø"/>
            </a:pPr>
            <a:r>
              <a:rPr lang="zh-CN" altLang="en-US" dirty="0"/>
              <a:t>调查数据</a:t>
            </a:r>
            <a:endParaRPr lang="en-US" altLang="zh-CN" dirty="0"/>
          </a:p>
          <a:p>
            <a:pPr lvl="1">
              <a:buFont typeface="Wingdings" panose="05000000000000000000" pitchFamily="2" charset="2"/>
              <a:buChar char="Ø"/>
            </a:pPr>
            <a:r>
              <a:rPr lang="zh-CN" altLang="en-US" dirty="0"/>
              <a:t>调查报告</a:t>
            </a:r>
            <a:endParaRPr lang="en-US" altLang="zh-CN" dirty="0"/>
          </a:p>
          <a:p>
            <a:r>
              <a:rPr lang="zh-CN" altLang="en-US" dirty="0"/>
              <a:t>工作量估计方法</a:t>
            </a:r>
            <a:r>
              <a:rPr lang="zh-CN" altLang="en-US" dirty="0">
                <a:solidFill>
                  <a:srgbClr val="FF0000"/>
                </a:solidFill>
              </a:rPr>
              <a:t>（人天、人时）</a:t>
            </a:r>
            <a:r>
              <a:rPr lang="zh-CN" altLang="en-US" dirty="0"/>
              <a:t>：</a:t>
            </a:r>
            <a:endParaRPr lang="en-US" altLang="zh-CN" dirty="0"/>
          </a:p>
          <a:p>
            <a:pPr lvl="1">
              <a:buFont typeface="Wingdings" panose="05000000000000000000" pitchFamily="2" charset="2"/>
              <a:buChar char="Ø"/>
            </a:pPr>
            <a:r>
              <a:rPr lang="zh-CN" altLang="zh-CN" dirty="0"/>
              <a:t>咨询相关专家</a:t>
            </a:r>
            <a:r>
              <a:rPr lang="zh-CN" altLang="en-US" dirty="0"/>
              <a:t>、</a:t>
            </a:r>
            <a:r>
              <a:rPr lang="zh-CN" altLang="zh-CN" dirty="0"/>
              <a:t>类比估算</a:t>
            </a:r>
            <a:r>
              <a:rPr lang="zh-CN" altLang="en-US" dirty="0"/>
              <a:t>、</a:t>
            </a:r>
            <a:r>
              <a:rPr lang="zh-CN" altLang="zh-CN" dirty="0"/>
              <a:t>小范围试验积累数据</a:t>
            </a:r>
            <a:r>
              <a:rPr lang="zh-CN" altLang="en-US" dirty="0"/>
              <a:t>、</a:t>
            </a:r>
            <a:r>
              <a:rPr lang="zh-CN" altLang="zh-CN" dirty="0"/>
              <a:t>群体决策</a:t>
            </a:r>
            <a:endParaRPr lang="en-US" altLang="zh-CN" dirty="0"/>
          </a:p>
          <a:p>
            <a:pPr lvl="1">
              <a:buFont typeface="Wingdings" panose="05000000000000000000" pitchFamily="2" charset="2"/>
              <a:buChar char="Ø"/>
            </a:pPr>
            <a:r>
              <a:rPr lang="zh-CN" altLang="en-US" dirty="0"/>
              <a:t>举例：北京市</a:t>
            </a:r>
            <a:r>
              <a:rPr lang="en-US" altLang="zh-CN" dirty="0"/>
              <a:t>CGSS</a:t>
            </a:r>
            <a:r>
              <a:rPr lang="zh-CN" altLang="en-US" dirty="0"/>
              <a:t>项目问卷调查为例。</a:t>
            </a:r>
            <a:endParaRPr lang="en-US" altLang="zh-CN" dirty="0"/>
          </a:p>
          <a:p>
            <a:pPr lvl="1">
              <a:buFont typeface="Wingdings" panose="05000000000000000000" pitchFamily="2" charset="2"/>
              <a:buChar char="Ø"/>
            </a:pPr>
            <a:r>
              <a:rPr lang="zh-CN" altLang="en-US" dirty="0"/>
              <a:t>注意：人员的实际可用时间。</a:t>
            </a:r>
          </a:p>
        </p:txBody>
      </p:sp>
    </p:spTree>
    <p:extLst>
      <p:ext uri="{BB962C8B-B14F-4D97-AF65-F5344CB8AC3E}">
        <p14:creationId xmlns:p14="http://schemas.microsoft.com/office/powerpoint/2010/main" val="4068644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项目进度计划</a:t>
            </a:r>
          </a:p>
        </p:txBody>
      </p:sp>
      <p:sp>
        <p:nvSpPr>
          <p:cNvPr id="3" name="内容占位符 2"/>
          <p:cNvSpPr>
            <a:spLocks noGrp="1"/>
          </p:cNvSpPr>
          <p:nvPr>
            <p:ph idx="1"/>
          </p:nvPr>
        </p:nvSpPr>
        <p:spPr/>
        <p:txBody>
          <a:bodyPr/>
          <a:lstStyle/>
          <a:p>
            <a:r>
              <a:rPr lang="zh-CN" altLang="zh-CN" dirty="0"/>
              <a:t>当确定了每项工作的工作量和持续时间后，需要进一步确定的是不同工作的</a:t>
            </a:r>
            <a:r>
              <a:rPr lang="zh-CN" altLang="zh-CN" dirty="0">
                <a:solidFill>
                  <a:srgbClr val="FF0000"/>
                </a:solidFill>
              </a:rPr>
              <a:t>开始顺序</a:t>
            </a:r>
            <a:r>
              <a:rPr lang="zh-CN" altLang="zh-CN" dirty="0"/>
              <a:t>和</a:t>
            </a:r>
            <a:r>
              <a:rPr lang="zh-CN" altLang="zh-CN" dirty="0">
                <a:solidFill>
                  <a:srgbClr val="FF0000"/>
                </a:solidFill>
              </a:rPr>
              <a:t>每项工作的截止日期</a:t>
            </a:r>
            <a:r>
              <a:rPr lang="zh-CN" altLang="zh-CN" dirty="0"/>
              <a:t>，从而制定项目进度计划。</a:t>
            </a:r>
            <a:endParaRPr lang="en-US" altLang="zh-CN" dirty="0"/>
          </a:p>
          <a:p>
            <a:r>
              <a:rPr lang="zh-CN" altLang="zh-CN" dirty="0"/>
              <a:t>按照截止日期往前推来把调查需要完成的准备工作进行排序比较常用</a:t>
            </a:r>
            <a:r>
              <a:rPr lang="zh-CN" altLang="en-US" dirty="0"/>
              <a:t>，不同</a:t>
            </a:r>
            <a:r>
              <a:rPr lang="zh-CN" altLang="zh-CN" dirty="0"/>
              <a:t>工作之间的相互关系，具体包括：</a:t>
            </a:r>
            <a:endParaRPr lang="en-US" altLang="zh-CN" dirty="0"/>
          </a:p>
          <a:p>
            <a:pPr lvl="1">
              <a:buFont typeface="Wingdings" panose="05000000000000000000" pitchFamily="2" charset="2"/>
              <a:buChar char="Ø"/>
            </a:pPr>
            <a:r>
              <a:rPr lang="zh-CN" altLang="zh-CN" dirty="0"/>
              <a:t>完成到开始</a:t>
            </a:r>
            <a:r>
              <a:rPr lang="zh-CN" altLang="en-US" dirty="0"/>
              <a:t>。</a:t>
            </a:r>
            <a:r>
              <a:rPr lang="zh-CN" altLang="zh-CN" dirty="0"/>
              <a:t>例如</a:t>
            </a:r>
            <a:r>
              <a:rPr lang="zh-CN" altLang="en-US" dirty="0"/>
              <a:t>，</a:t>
            </a:r>
            <a:r>
              <a:rPr lang="zh-CN" altLang="zh-CN" dirty="0"/>
              <a:t>只有绘图</a:t>
            </a:r>
            <a:r>
              <a:rPr lang="en-US" altLang="zh-CN" dirty="0"/>
              <a:t>/</a:t>
            </a:r>
            <a:r>
              <a:rPr lang="zh-CN" altLang="zh-CN" dirty="0"/>
              <a:t>列表工作完成，后面的入户调查才能开始。</a:t>
            </a:r>
            <a:endParaRPr lang="en-US" altLang="zh-CN" dirty="0"/>
          </a:p>
          <a:p>
            <a:pPr lvl="1">
              <a:buFont typeface="Wingdings" panose="05000000000000000000" pitchFamily="2" charset="2"/>
              <a:buChar char="Ø"/>
            </a:pPr>
            <a:r>
              <a:rPr lang="zh-CN" altLang="zh-CN" dirty="0"/>
              <a:t>完成到完成。例如，只有问卷编制工作完成，调查系统的开发才能完成。</a:t>
            </a:r>
            <a:endParaRPr lang="en-US" altLang="zh-CN" dirty="0"/>
          </a:p>
          <a:p>
            <a:pPr lvl="1">
              <a:buFont typeface="Wingdings" panose="05000000000000000000" pitchFamily="2" charset="2"/>
              <a:buChar char="Ø"/>
            </a:pPr>
            <a:r>
              <a:rPr lang="zh-CN" altLang="zh-CN" dirty="0"/>
              <a:t>开始到开始。例如，只有问卷编制工作开始，培训材料准备的问卷问题说明才能够开始撰写。</a:t>
            </a:r>
            <a:endParaRPr lang="en-US" altLang="zh-CN" dirty="0"/>
          </a:p>
          <a:p>
            <a:r>
              <a:rPr lang="zh-CN" altLang="en-US" dirty="0"/>
              <a:t>注意：</a:t>
            </a:r>
            <a:r>
              <a:rPr lang="zh-CN" altLang="zh-CN" dirty="0"/>
              <a:t>这些工作之间需要有多少的提前量或滞后量。</a:t>
            </a:r>
            <a:endParaRPr lang="zh-CN" altLang="en-US" dirty="0"/>
          </a:p>
        </p:txBody>
      </p:sp>
    </p:spTree>
    <p:extLst>
      <p:ext uri="{BB962C8B-B14F-4D97-AF65-F5344CB8AC3E}">
        <p14:creationId xmlns:p14="http://schemas.microsoft.com/office/powerpoint/2010/main" val="43492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市场调查概述</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1.1</a:t>
            </a:r>
            <a:r>
              <a:rPr lang="zh-CN" altLang="en-US" dirty="0" smtClean="0"/>
              <a:t>市场调查定义</a:t>
            </a:r>
            <a:endParaRPr lang="en-US" altLang="zh-CN" dirty="0" smtClean="0"/>
          </a:p>
          <a:p>
            <a:pPr marL="0" indent="0">
              <a:buNone/>
            </a:pPr>
            <a:r>
              <a:rPr lang="en-US" altLang="zh-CN" dirty="0" smtClean="0"/>
              <a:t>1.2</a:t>
            </a:r>
            <a:r>
              <a:rPr lang="zh-CN" altLang="en-US" dirty="0" smtClean="0"/>
              <a:t>抽样调查步骤</a:t>
            </a:r>
            <a:endParaRPr lang="en-US" altLang="zh-CN" dirty="0" smtClean="0"/>
          </a:p>
          <a:p>
            <a:pPr marL="0" indent="0">
              <a:buNone/>
            </a:pPr>
            <a:r>
              <a:rPr lang="en-US" altLang="zh-CN" dirty="0" smtClean="0"/>
              <a:t>1.3</a:t>
            </a:r>
            <a:r>
              <a:rPr lang="zh-CN" altLang="en-US" dirty="0" smtClean="0"/>
              <a:t>调查模式介绍</a:t>
            </a:r>
            <a:endParaRPr lang="en-US" altLang="zh-CN" dirty="0" smtClean="0"/>
          </a:p>
          <a:p>
            <a:endParaRPr lang="zh-CN" altLang="en-US" dirty="0"/>
          </a:p>
        </p:txBody>
      </p:sp>
    </p:spTree>
    <p:extLst>
      <p:ext uri="{BB962C8B-B14F-4D97-AF65-F5344CB8AC3E}">
        <p14:creationId xmlns:p14="http://schemas.microsoft.com/office/powerpoint/2010/main" val="1909562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甘特图</a:t>
            </a:r>
          </a:p>
        </p:txBody>
      </p:sp>
      <p:sp>
        <p:nvSpPr>
          <p:cNvPr id="3" name="内容占位符 2"/>
          <p:cNvSpPr>
            <a:spLocks noGrp="1"/>
          </p:cNvSpPr>
          <p:nvPr>
            <p:ph idx="1"/>
          </p:nvPr>
        </p:nvSpPr>
        <p:spPr/>
        <p:txBody>
          <a:bodyPr/>
          <a:lstStyle/>
          <a:p>
            <a:r>
              <a:rPr lang="zh-CN" altLang="zh-CN" dirty="0"/>
              <a:t>具体工作列于纵轴，日期排于横轴，工作的持续时间则表示为按照开始和结束日期定位的水平条形，比较易读，甘特图可以</a:t>
            </a:r>
            <a:r>
              <a:rPr lang="zh-CN" altLang="zh-CN" dirty="0" smtClean="0"/>
              <a:t>按照</a:t>
            </a:r>
            <a:r>
              <a:rPr lang="zh-CN" altLang="en-US" dirty="0" smtClean="0"/>
              <a:t>工作分解结构</a:t>
            </a:r>
            <a:r>
              <a:rPr lang="en-US" altLang="zh-CN" dirty="0" smtClean="0"/>
              <a:t>(WBS)</a:t>
            </a:r>
            <a:r>
              <a:rPr lang="zh-CN" altLang="zh-CN" dirty="0" smtClean="0"/>
              <a:t>的</a:t>
            </a:r>
            <a:r>
              <a:rPr lang="zh-CN" altLang="zh-CN" dirty="0"/>
              <a:t>结构罗列相关工作。</a:t>
            </a:r>
            <a:endParaRPr lang="zh-CN" altLang="en-US" dirty="0"/>
          </a:p>
        </p:txBody>
      </p:sp>
    </p:spTree>
    <p:extLst>
      <p:ext uri="{BB962C8B-B14F-4D97-AF65-F5344CB8AC3E}">
        <p14:creationId xmlns:p14="http://schemas.microsoft.com/office/powerpoint/2010/main" val="4208063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5" name="图片 4"/>
          <p:cNvPicPr>
            <a:picLocks noChangeAspect="1"/>
          </p:cNvPicPr>
          <p:nvPr/>
        </p:nvPicPr>
        <p:blipFill rotWithShape="1">
          <a:blip r:embed="rId2"/>
          <a:srcRect b="5706"/>
          <a:stretch/>
        </p:blipFill>
        <p:spPr>
          <a:xfrm>
            <a:off x="0" y="0"/>
            <a:ext cx="12192000" cy="6463521"/>
          </a:xfrm>
          <a:prstGeom prst="rect">
            <a:avLst/>
          </a:prstGeom>
        </p:spPr>
      </p:pic>
    </p:spTree>
    <p:extLst>
      <p:ext uri="{BB962C8B-B14F-4D97-AF65-F5344CB8AC3E}">
        <p14:creationId xmlns:p14="http://schemas.microsoft.com/office/powerpoint/2010/main" val="1493595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控制进度</a:t>
            </a:r>
          </a:p>
        </p:txBody>
      </p:sp>
      <p:sp>
        <p:nvSpPr>
          <p:cNvPr id="3" name="内容占位符 2"/>
          <p:cNvSpPr>
            <a:spLocks noGrp="1"/>
          </p:cNvSpPr>
          <p:nvPr>
            <p:ph idx="1"/>
          </p:nvPr>
        </p:nvSpPr>
        <p:spPr/>
        <p:txBody>
          <a:bodyPr/>
          <a:lstStyle/>
          <a:p>
            <a:r>
              <a:rPr lang="zh-CN" altLang="zh-CN" dirty="0"/>
              <a:t>在项目执行的过程中，按照之前的项目进度计划，</a:t>
            </a:r>
            <a:r>
              <a:rPr lang="zh-CN" altLang="zh-CN" dirty="0">
                <a:solidFill>
                  <a:srgbClr val="FF0000"/>
                </a:solidFill>
              </a:rPr>
              <a:t>监测对比项目是否按照预期的计划进行</a:t>
            </a:r>
            <a:r>
              <a:rPr lang="zh-CN" altLang="zh-CN" dirty="0"/>
              <a:t>，并按照进展情况，及时进行资源调整或优化，形成最新的进度报告、进度预测，有必要</a:t>
            </a:r>
            <a:r>
              <a:rPr lang="zh-CN" altLang="en-US" dirty="0"/>
              <a:t>时对</a:t>
            </a:r>
            <a:r>
              <a:rPr lang="zh-CN" altLang="zh-CN" dirty="0"/>
              <a:t>项目进度计划进行更新。</a:t>
            </a:r>
            <a:endParaRPr lang="en-US" altLang="zh-CN" dirty="0"/>
          </a:p>
          <a:p>
            <a:r>
              <a:rPr lang="zh-CN" altLang="zh-CN" dirty="0"/>
              <a:t>出现部分工作延期或赶不上原先计划</a:t>
            </a:r>
            <a:r>
              <a:rPr lang="zh-CN" altLang="en-US" dirty="0"/>
              <a:t>：</a:t>
            </a:r>
            <a:endParaRPr lang="en-US" altLang="zh-CN" dirty="0"/>
          </a:p>
          <a:p>
            <a:pPr lvl="1">
              <a:buFont typeface="Wingdings" panose="05000000000000000000" pitchFamily="2" charset="2"/>
              <a:buChar char="Ø"/>
            </a:pPr>
            <a:r>
              <a:rPr lang="zh-CN" altLang="zh-CN" dirty="0"/>
              <a:t>一种是</a:t>
            </a:r>
            <a:r>
              <a:rPr lang="zh-CN" altLang="zh-CN" dirty="0">
                <a:solidFill>
                  <a:srgbClr val="FF0000"/>
                </a:solidFill>
              </a:rPr>
              <a:t>赶工</a:t>
            </a:r>
            <a:r>
              <a:rPr lang="zh-CN" altLang="zh-CN" dirty="0"/>
              <a:t>，通过增加人力等资源，以最小的成本增加来</a:t>
            </a:r>
            <a:r>
              <a:rPr lang="zh-CN" altLang="en-US" dirty="0"/>
              <a:t>使</a:t>
            </a:r>
            <a:r>
              <a:rPr lang="zh-CN" altLang="zh-CN" dirty="0"/>
              <a:t>进度加快，例如批准加班、增加额外是人员、或支付加急费用等等，这种办法只适用于能够影响项目进度关键的一些工作</a:t>
            </a:r>
            <a:r>
              <a:rPr lang="zh-CN" altLang="en-US" dirty="0"/>
              <a:t>。</a:t>
            </a:r>
            <a:endParaRPr lang="en-US" altLang="zh-CN" dirty="0"/>
          </a:p>
          <a:p>
            <a:pPr lvl="1">
              <a:buFont typeface="Wingdings" panose="05000000000000000000" pitchFamily="2" charset="2"/>
              <a:buChar char="Ø"/>
            </a:pPr>
            <a:r>
              <a:rPr lang="zh-CN" altLang="zh-CN" dirty="0"/>
              <a:t>一种是</a:t>
            </a:r>
            <a:r>
              <a:rPr lang="zh-CN" altLang="zh-CN" dirty="0">
                <a:solidFill>
                  <a:srgbClr val="FF0000"/>
                </a:solidFill>
              </a:rPr>
              <a:t>快速跟进</a:t>
            </a:r>
            <a:r>
              <a:rPr lang="zh-CN" altLang="zh-CN" dirty="0"/>
              <a:t>，指的是将正常情况下按顺序进行的工作或阶段改为至少是</a:t>
            </a:r>
            <a:r>
              <a:rPr lang="zh-CN" altLang="zh-CN" dirty="0">
                <a:solidFill>
                  <a:srgbClr val="FF0000"/>
                </a:solidFill>
              </a:rPr>
              <a:t>部分并行开展</a:t>
            </a:r>
            <a:r>
              <a:rPr lang="zh-CN" altLang="zh-CN" dirty="0"/>
              <a:t>，这也只适用于能够通过并行工作来缩短项目工期的情况。</a:t>
            </a:r>
            <a:endParaRPr lang="zh-CN" altLang="en-US" dirty="0"/>
          </a:p>
        </p:txBody>
      </p:sp>
    </p:spTree>
    <p:extLst>
      <p:ext uri="{BB962C8B-B14F-4D97-AF65-F5344CB8AC3E}">
        <p14:creationId xmlns:p14="http://schemas.microsoft.com/office/powerpoint/2010/main" val="1535113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CAPI</a:t>
            </a:r>
            <a:r>
              <a:rPr lang="zh-CN" altLang="en-US" dirty="0"/>
              <a:t>控制进度举例</a:t>
            </a:r>
          </a:p>
        </p:txBody>
      </p:sp>
      <p:sp>
        <p:nvSpPr>
          <p:cNvPr id="3" name="内容占位符 2"/>
          <p:cNvSpPr>
            <a:spLocks noGrp="1"/>
          </p:cNvSpPr>
          <p:nvPr>
            <p:ph idx="1"/>
          </p:nvPr>
        </p:nvSpPr>
        <p:spPr/>
        <p:txBody>
          <a:bodyPr/>
          <a:lstStyle/>
          <a:p>
            <a:r>
              <a:rPr lang="zh-CN" altLang="zh-CN" dirty="0"/>
              <a:t>可以随时通过数据了解现场调查的工作进度</a:t>
            </a:r>
            <a:r>
              <a:rPr lang="zh-CN" altLang="en-US" dirty="0"/>
              <a:t>。</a:t>
            </a:r>
            <a:endParaRPr lang="en-US" altLang="zh-CN" dirty="0"/>
          </a:p>
          <a:p>
            <a:pPr lvl="1">
              <a:buFont typeface="Wingdings" panose="05000000000000000000" pitchFamily="2" charset="2"/>
              <a:buChar char="Ø"/>
            </a:pPr>
            <a:r>
              <a:rPr lang="zh-CN" altLang="zh-CN" dirty="0"/>
              <a:t>每天计算工作进度，同时设定</a:t>
            </a:r>
            <a:r>
              <a:rPr lang="zh-CN" altLang="zh-CN" dirty="0">
                <a:solidFill>
                  <a:srgbClr val="FF0000"/>
                </a:solidFill>
              </a:rPr>
              <a:t>不同维度</a:t>
            </a:r>
            <a:r>
              <a:rPr lang="zh-CN" altLang="zh-CN" dirty="0"/>
              <a:t>的进度，例如不同地区（省市、县区或村居）的进度、不同队伍的进度、不同队伍中每个访员的进度</a:t>
            </a:r>
            <a:r>
              <a:rPr lang="zh-CN" altLang="en-US" dirty="0"/>
              <a:t>。</a:t>
            </a:r>
            <a:endParaRPr lang="en-US" altLang="zh-CN" dirty="0"/>
          </a:p>
          <a:p>
            <a:pPr lvl="1">
              <a:buFont typeface="Wingdings" panose="05000000000000000000" pitchFamily="2" charset="2"/>
              <a:buChar char="Ø"/>
            </a:pPr>
            <a:r>
              <a:rPr lang="zh-CN" altLang="zh-CN" dirty="0"/>
              <a:t>具体的进度还可以有多种</a:t>
            </a:r>
            <a:r>
              <a:rPr lang="zh-CN" altLang="zh-CN" dirty="0">
                <a:solidFill>
                  <a:srgbClr val="FF0000"/>
                </a:solidFill>
              </a:rPr>
              <a:t>进度指标</a:t>
            </a:r>
            <a:r>
              <a:rPr lang="zh-CN" altLang="zh-CN" dirty="0"/>
              <a:t>，例如发放样本的进度、完成问卷的进度、回收电话的进度等。</a:t>
            </a:r>
            <a:endParaRPr lang="en-US" altLang="zh-CN" dirty="0"/>
          </a:p>
          <a:p>
            <a:r>
              <a:rPr lang="zh-CN" altLang="en-US" dirty="0"/>
              <a:t>进度和质量控制有关</a:t>
            </a:r>
            <a:endParaRPr lang="en-US" altLang="zh-CN" dirty="0"/>
          </a:p>
          <a:p>
            <a:pPr lvl="1">
              <a:buFont typeface="Wingdings" panose="05000000000000000000" pitchFamily="2" charset="2"/>
              <a:buChar char="Ø"/>
            </a:pPr>
            <a:r>
              <a:rPr lang="zh-CN" altLang="en-US" dirty="0"/>
              <a:t>访员进度过快、过慢</a:t>
            </a:r>
            <a:endParaRPr lang="en-US" altLang="zh-CN" dirty="0"/>
          </a:p>
          <a:p>
            <a:pPr lvl="1">
              <a:buFont typeface="Wingdings" panose="05000000000000000000" pitchFamily="2" charset="2"/>
              <a:buChar char="Ø"/>
            </a:pPr>
            <a:r>
              <a:rPr lang="zh-CN" altLang="en-US" dirty="0"/>
              <a:t>队伍进度过快、过慢</a:t>
            </a:r>
            <a:endParaRPr lang="en-US" altLang="zh-CN" dirty="0"/>
          </a:p>
          <a:p>
            <a:pPr lvl="1">
              <a:buFont typeface="Wingdings" panose="05000000000000000000" pitchFamily="2" charset="2"/>
              <a:buChar char="Ø"/>
            </a:pPr>
            <a:r>
              <a:rPr lang="zh-CN" altLang="en-US" dirty="0"/>
              <a:t>队伍进度发生变化</a:t>
            </a:r>
          </a:p>
        </p:txBody>
      </p:sp>
    </p:spTree>
    <p:extLst>
      <p:ext uri="{BB962C8B-B14F-4D97-AF65-F5344CB8AC3E}">
        <p14:creationId xmlns:p14="http://schemas.microsoft.com/office/powerpoint/2010/main" val="4285712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2.4 </a:t>
            </a:r>
            <a:r>
              <a:rPr lang="zh-CN" altLang="en-US" dirty="0" smtClean="0"/>
              <a:t>调查成本管理</a:t>
            </a:r>
            <a:endParaRPr lang="zh-CN" altLang="en-US" dirty="0"/>
          </a:p>
        </p:txBody>
      </p:sp>
      <p:sp>
        <p:nvSpPr>
          <p:cNvPr id="3" name="内容占位符 2"/>
          <p:cNvSpPr>
            <a:spLocks noGrp="1"/>
          </p:cNvSpPr>
          <p:nvPr>
            <p:ph idx="1"/>
          </p:nvPr>
        </p:nvSpPr>
        <p:spPr/>
        <p:txBody>
          <a:bodyPr/>
          <a:lstStyle/>
          <a:p>
            <a:r>
              <a:rPr lang="zh-CN" altLang="en-US" dirty="0"/>
              <a:t>成本</a:t>
            </a:r>
            <a:r>
              <a:rPr lang="zh-CN" altLang="zh-CN" dirty="0" smtClean="0"/>
              <a:t>是</a:t>
            </a:r>
            <a:r>
              <a:rPr lang="zh-CN" altLang="zh-CN" dirty="0"/>
              <a:t>调查</a:t>
            </a:r>
            <a:r>
              <a:rPr lang="zh-CN" altLang="en-US" dirty="0"/>
              <a:t>项目</a:t>
            </a:r>
            <a:r>
              <a:rPr lang="zh-CN" altLang="zh-CN" dirty="0"/>
              <a:t>最重要的问题</a:t>
            </a:r>
            <a:r>
              <a:rPr lang="zh-CN" altLang="en-US" dirty="0"/>
              <a:t>之一</a:t>
            </a:r>
            <a:r>
              <a:rPr lang="zh-CN" altLang="zh-CN" dirty="0"/>
              <a:t>。一项调查的经费往往是相对不足的</a:t>
            </a:r>
            <a:r>
              <a:rPr lang="zh-CN" altLang="en-US" dirty="0" smtClean="0"/>
              <a:t>。成本管理</a:t>
            </a:r>
            <a:r>
              <a:rPr lang="zh-CN" altLang="en-US" dirty="0"/>
              <a:t>的目的</a:t>
            </a:r>
            <a:r>
              <a:rPr lang="zh-CN" altLang="zh-CN" dirty="0"/>
              <a:t>利用最少的花费获得最高质量的调查结果。</a:t>
            </a:r>
          </a:p>
          <a:p>
            <a:r>
              <a:rPr lang="zh-CN" altLang="en-US" dirty="0"/>
              <a:t>不</a:t>
            </a:r>
            <a:r>
              <a:rPr lang="zh-CN" altLang="en-US" dirty="0" smtClean="0"/>
              <a:t>重视成本管理</a:t>
            </a:r>
            <a:r>
              <a:rPr lang="zh-CN" altLang="en-US" dirty="0"/>
              <a:t>的结果：</a:t>
            </a:r>
            <a:endParaRPr lang="en-US" altLang="zh-CN" dirty="0"/>
          </a:p>
          <a:p>
            <a:pPr lvl="1">
              <a:buFont typeface="Wingdings" panose="05000000000000000000" pitchFamily="2" charset="2"/>
              <a:buChar char="Ø"/>
            </a:pPr>
            <a:r>
              <a:rPr lang="zh-CN" altLang="zh-CN" dirty="0"/>
              <a:t>数据收集后质量很差而无法使用或解释</a:t>
            </a:r>
            <a:endParaRPr lang="en-US" altLang="zh-CN" dirty="0"/>
          </a:p>
          <a:p>
            <a:pPr lvl="1">
              <a:buFont typeface="Wingdings" panose="05000000000000000000" pitchFamily="2" charset="2"/>
              <a:buChar char="Ø"/>
            </a:pPr>
            <a:r>
              <a:rPr lang="zh-CN" altLang="en-US" dirty="0"/>
              <a:t>为了</a:t>
            </a:r>
            <a:r>
              <a:rPr lang="zh-CN" altLang="zh-CN" dirty="0"/>
              <a:t>达到项目</a:t>
            </a:r>
            <a:r>
              <a:rPr lang="zh-CN" altLang="zh-CN" dirty="0" smtClean="0"/>
              <a:t>目的</a:t>
            </a:r>
            <a:r>
              <a:rPr lang="zh-CN" altLang="en-US" dirty="0"/>
              <a:t>成本</a:t>
            </a:r>
            <a:r>
              <a:rPr lang="zh-CN" altLang="zh-CN" dirty="0" smtClean="0"/>
              <a:t>大大</a:t>
            </a:r>
            <a:r>
              <a:rPr lang="zh-CN" altLang="zh-CN" dirty="0"/>
              <a:t>超支</a:t>
            </a:r>
            <a:endParaRPr lang="en-US" altLang="zh-CN" dirty="0"/>
          </a:p>
          <a:p>
            <a:r>
              <a:rPr lang="zh-CN" altLang="en-US" dirty="0"/>
              <a:t>调查费用分类</a:t>
            </a:r>
            <a:endParaRPr lang="en-US" altLang="zh-CN" dirty="0"/>
          </a:p>
          <a:p>
            <a:pPr lvl="1">
              <a:buFont typeface="Wingdings" panose="05000000000000000000" pitchFamily="2" charset="2"/>
              <a:buChar char="Ø"/>
            </a:pPr>
            <a:r>
              <a:rPr lang="zh-CN" altLang="en-US" dirty="0"/>
              <a:t>固定费用：调查设计、数据分析等和样本量大小无关的费用</a:t>
            </a:r>
            <a:endParaRPr lang="en-US" altLang="zh-CN" dirty="0"/>
          </a:p>
          <a:p>
            <a:pPr lvl="1">
              <a:buFont typeface="Wingdings" panose="05000000000000000000" pitchFamily="2" charset="2"/>
              <a:buChar char="Ø"/>
            </a:pPr>
            <a:r>
              <a:rPr lang="zh-CN" altLang="en-US" dirty="0"/>
              <a:t>非固定费用：和样本量大小有关的费用</a:t>
            </a:r>
          </a:p>
        </p:txBody>
      </p:sp>
    </p:spTree>
    <p:extLst>
      <p:ext uri="{BB962C8B-B14F-4D97-AF65-F5344CB8AC3E}">
        <p14:creationId xmlns:p14="http://schemas.microsoft.com/office/powerpoint/2010/main" val="2600261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C=F+SM</a:t>
            </a:r>
            <a:r>
              <a:rPr lang="zh-CN" altLang="zh-CN" dirty="0"/>
              <a:t>（</a:t>
            </a:r>
            <a:r>
              <a:rPr lang="en-US" altLang="zh-CN" dirty="0"/>
              <a:t>S</a:t>
            </a:r>
            <a:r>
              <a:rPr lang="zh-CN" altLang="zh-CN" dirty="0"/>
              <a:t>）</a:t>
            </a:r>
            <a:r>
              <a:rPr lang="en-US" altLang="zh-CN" dirty="0"/>
              <a:t>+S</a:t>
            </a:r>
            <a:r>
              <a:rPr lang="zh-CN" altLang="zh-CN" dirty="0"/>
              <a:t>（</a:t>
            </a:r>
            <a:r>
              <a:rPr lang="en-US" altLang="zh-CN" dirty="0"/>
              <a:t>S</a:t>
            </a:r>
            <a:r>
              <a:rPr lang="zh-CN" altLang="zh-CN" dirty="0"/>
              <a:t>）</a:t>
            </a:r>
            <a:r>
              <a:rPr lang="en-US" altLang="zh-CN" dirty="0"/>
              <a:t>+M</a:t>
            </a:r>
            <a:r>
              <a:rPr lang="zh-CN" altLang="zh-CN" dirty="0"/>
              <a:t>（</a:t>
            </a:r>
            <a:r>
              <a:rPr lang="en-US" altLang="zh-CN" dirty="0"/>
              <a:t>S</a:t>
            </a:r>
            <a:r>
              <a:rPr lang="zh-CN" altLang="zh-CN" dirty="0"/>
              <a:t>）</a:t>
            </a:r>
            <a:r>
              <a:rPr lang="en-US" altLang="zh-CN" dirty="0"/>
              <a:t>+I</a:t>
            </a:r>
            <a:r>
              <a:rPr lang="zh-CN" altLang="zh-CN" dirty="0"/>
              <a:t>（</a:t>
            </a:r>
            <a:r>
              <a:rPr lang="en-US" altLang="zh-CN" dirty="0"/>
              <a:t>S</a:t>
            </a:r>
            <a:r>
              <a:rPr lang="zh-CN" altLang="zh-CN" dirty="0"/>
              <a:t>）</a:t>
            </a:r>
            <a:r>
              <a:rPr lang="en-US" altLang="zh-CN" dirty="0"/>
              <a:t>+A</a:t>
            </a:r>
            <a:r>
              <a:rPr lang="zh-CN" altLang="zh-CN" dirty="0"/>
              <a:t>（</a:t>
            </a:r>
            <a:r>
              <a:rPr lang="en-US" altLang="zh-CN" dirty="0"/>
              <a:t>S</a:t>
            </a:r>
            <a:r>
              <a:rPr lang="zh-CN" altLang="zh-CN" dirty="0"/>
              <a:t>）</a:t>
            </a:r>
            <a:r>
              <a:rPr lang="en-US" altLang="zh-CN" dirty="0"/>
              <a:t>+D</a:t>
            </a:r>
            <a:r>
              <a:rPr lang="zh-CN" altLang="zh-CN" dirty="0"/>
              <a:t>（</a:t>
            </a:r>
            <a:r>
              <a:rPr lang="en-US" altLang="zh-CN" dirty="0"/>
              <a:t>S</a:t>
            </a:r>
            <a:r>
              <a:rPr lang="zh-CN" altLang="zh-CN" dirty="0"/>
              <a:t>）</a:t>
            </a:r>
          </a:p>
          <a:p>
            <a:pPr lvl="1">
              <a:buFont typeface="Wingdings" panose="05000000000000000000" pitchFamily="2" charset="2"/>
              <a:buChar char="ü"/>
            </a:pPr>
            <a:r>
              <a:rPr lang="en-US" altLang="zh-CN" dirty="0"/>
              <a:t>C</a:t>
            </a:r>
            <a:r>
              <a:rPr lang="zh-CN" altLang="zh-CN" dirty="0"/>
              <a:t>：总费用</a:t>
            </a:r>
          </a:p>
          <a:p>
            <a:pPr lvl="1">
              <a:buFont typeface="Wingdings" panose="05000000000000000000" pitchFamily="2" charset="2"/>
              <a:buChar char="ü"/>
            </a:pPr>
            <a:r>
              <a:rPr lang="en-US" altLang="zh-CN" dirty="0"/>
              <a:t>F</a:t>
            </a:r>
            <a:r>
              <a:rPr lang="zh-CN" altLang="zh-CN" dirty="0"/>
              <a:t>：固定费用</a:t>
            </a:r>
          </a:p>
          <a:p>
            <a:pPr lvl="1">
              <a:buFont typeface="Wingdings" panose="05000000000000000000" pitchFamily="2" charset="2"/>
              <a:buChar char="ü"/>
            </a:pPr>
            <a:r>
              <a:rPr lang="en-US" altLang="zh-CN" dirty="0"/>
              <a:t>SM</a:t>
            </a:r>
            <a:r>
              <a:rPr lang="zh-CN" altLang="zh-CN" dirty="0"/>
              <a:t>：抽样费用</a:t>
            </a:r>
          </a:p>
          <a:p>
            <a:pPr lvl="1">
              <a:buFont typeface="Wingdings" panose="05000000000000000000" pitchFamily="2" charset="2"/>
              <a:buChar char="ü"/>
            </a:pPr>
            <a:r>
              <a:rPr lang="en-US" altLang="zh-CN" dirty="0"/>
              <a:t>S</a:t>
            </a:r>
            <a:r>
              <a:rPr lang="zh-CN" altLang="zh-CN" dirty="0"/>
              <a:t>：督导费用</a:t>
            </a:r>
          </a:p>
          <a:p>
            <a:pPr lvl="1">
              <a:buFont typeface="Wingdings" panose="05000000000000000000" pitchFamily="2" charset="2"/>
              <a:buChar char="ü"/>
            </a:pPr>
            <a:r>
              <a:rPr lang="en-US" altLang="zh-CN" dirty="0"/>
              <a:t>M</a:t>
            </a:r>
            <a:r>
              <a:rPr lang="zh-CN" altLang="zh-CN" dirty="0"/>
              <a:t>：核查费用</a:t>
            </a:r>
          </a:p>
          <a:p>
            <a:pPr lvl="1">
              <a:buFont typeface="Wingdings" panose="05000000000000000000" pitchFamily="2" charset="2"/>
              <a:buChar char="ü"/>
            </a:pPr>
            <a:r>
              <a:rPr lang="en-US" altLang="zh-CN" dirty="0"/>
              <a:t>I</a:t>
            </a:r>
            <a:r>
              <a:rPr lang="zh-CN" altLang="zh-CN" dirty="0"/>
              <a:t>：访员费用</a:t>
            </a:r>
          </a:p>
          <a:p>
            <a:pPr lvl="1">
              <a:buFont typeface="Wingdings" panose="05000000000000000000" pitchFamily="2" charset="2"/>
              <a:buChar char="ü"/>
            </a:pPr>
            <a:r>
              <a:rPr lang="en-US" altLang="zh-CN" dirty="0"/>
              <a:t>A</a:t>
            </a:r>
            <a:r>
              <a:rPr lang="zh-CN" altLang="zh-CN" dirty="0"/>
              <a:t>：管理费用</a:t>
            </a:r>
          </a:p>
          <a:p>
            <a:pPr lvl="1">
              <a:buFont typeface="Wingdings" panose="05000000000000000000" pitchFamily="2" charset="2"/>
              <a:buChar char="ü"/>
            </a:pPr>
            <a:r>
              <a:rPr lang="en-US" altLang="zh-CN" dirty="0"/>
              <a:t>D</a:t>
            </a:r>
            <a:r>
              <a:rPr lang="zh-CN" altLang="zh-CN" dirty="0"/>
              <a:t>：设备费用</a:t>
            </a:r>
          </a:p>
          <a:p>
            <a:endParaRPr lang="zh-CN" altLang="en-US" dirty="0"/>
          </a:p>
        </p:txBody>
      </p:sp>
    </p:spTree>
    <p:extLst>
      <p:ext uri="{BB962C8B-B14F-4D97-AF65-F5344CB8AC3E}">
        <p14:creationId xmlns:p14="http://schemas.microsoft.com/office/powerpoint/2010/main" val="706328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权衡费用</a:t>
            </a:r>
            <a:endParaRPr lang="en-US" altLang="zh-CN" dirty="0"/>
          </a:p>
          <a:p>
            <a:pPr lvl="1">
              <a:buFont typeface="Wingdings" panose="05000000000000000000" pitchFamily="2" charset="2"/>
              <a:buChar char="ü"/>
            </a:pPr>
            <a:r>
              <a:rPr lang="zh-CN" altLang="en-US" dirty="0"/>
              <a:t>很多时候，面临的是费用、质量和进度的权衡。</a:t>
            </a:r>
            <a:endParaRPr lang="en-US" altLang="zh-CN" dirty="0"/>
          </a:p>
          <a:p>
            <a:pPr lvl="1">
              <a:buFont typeface="Wingdings" panose="05000000000000000000" pitchFamily="2" charset="2"/>
              <a:buChar char="ü"/>
            </a:pPr>
            <a:r>
              <a:rPr lang="zh-CN" altLang="en-US" dirty="0"/>
              <a:t>费用几乎关系到调查的每一个环节设计和执行：</a:t>
            </a:r>
            <a:endParaRPr lang="en-US" altLang="zh-CN" dirty="0"/>
          </a:p>
          <a:p>
            <a:pPr lvl="2">
              <a:buFont typeface="Wingdings" panose="05000000000000000000" pitchFamily="2" charset="2"/>
              <a:buChar char="Ø"/>
            </a:pPr>
            <a:r>
              <a:rPr lang="zh-CN" altLang="en-US" dirty="0"/>
              <a:t>如问卷长短</a:t>
            </a:r>
            <a:endParaRPr lang="en-US" altLang="zh-CN" dirty="0"/>
          </a:p>
          <a:p>
            <a:pPr lvl="2">
              <a:buFont typeface="Wingdings" panose="05000000000000000000" pitchFamily="2" charset="2"/>
              <a:buChar char="Ø"/>
            </a:pPr>
            <a:r>
              <a:rPr lang="zh-CN" altLang="en-US" dirty="0"/>
              <a:t>内容复杂性</a:t>
            </a:r>
            <a:endParaRPr lang="en-US" altLang="zh-CN" dirty="0"/>
          </a:p>
          <a:p>
            <a:pPr lvl="2">
              <a:buFont typeface="Wingdings" panose="05000000000000000000" pitchFamily="2" charset="2"/>
              <a:buChar char="Ø"/>
            </a:pPr>
            <a:r>
              <a:rPr lang="zh-CN" altLang="en-US" dirty="0"/>
              <a:t>抽样设计</a:t>
            </a:r>
            <a:endParaRPr lang="en-US" altLang="zh-CN" dirty="0"/>
          </a:p>
          <a:p>
            <a:pPr lvl="2">
              <a:buFont typeface="Wingdings" panose="05000000000000000000" pitchFamily="2" charset="2"/>
              <a:buChar char="Ø"/>
            </a:pPr>
            <a:r>
              <a:rPr lang="zh-CN" altLang="en-US" dirty="0"/>
              <a:t>访问方式选择</a:t>
            </a:r>
            <a:endParaRPr lang="en-US" altLang="zh-CN" dirty="0"/>
          </a:p>
          <a:p>
            <a:pPr lvl="2">
              <a:buFont typeface="Wingdings" panose="05000000000000000000" pitchFamily="2" charset="2"/>
              <a:buChar char="Ø"/>
            </a:pPr>
            <a:r>
              <a:rPr lang="zh-CN" altLang="en-US" dirty="0"/>
              <a:t>调查时效性</a:t>
            </a:r>
            <a:endParaRPr lang="en-US" altLang="zh-CN" dirty="0"/>
          </a:p>
          <a:p>
            <a:pPr lvl="2">
              <a:buFont typeface="Wingdings" panose="05000000000000000000" pitchFamily="2" charset="2"/>
              <a:buChar char="Ø"/>
            </a:pPr>
            <a:r>
              <a:rPr lang="zh-CN" altLang="en-US" dirty="0"/>
              <a:t>。。。</a:t>
            </a:r>
            <a:endParaRPr lang="en-US" altLang="zh-CN" dirty="0"/>
          </a:p>
        </p:txBody>
      </p:sp>
    </p:spTree>
    <p:extLst>
      <p:ext uri="{BB962C8B-B14F-4D97-AF65-F5344CB8AC3E}">
        <p14:creationId xmlns:p14="http://schemas.microsoft.com/office/powerpoint/2010/main" val="1816618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调查合同委托相关：</a:t>
            </a:r>
            <a:endParaRPr lang="en-US" altLang="zh-CN" dirty="0"/>
          </a:p>
          <a:p>
            <a:pPr lvl="1">
              <a:buFont typeface="Wingdings" panose="05000000000000000000" pitchFamily="2" charset="2"/>
              <a:buChar char="Ø"/>
            </a:pPr>
            <a:r>
              <a:rPr lang="zh-CN" altLang="zh-CN" dirty="0"/>
              <a:t>签约的甲乙双方（为独立法人）、委托范围（具体委托乙方的工作内容）、委托期限、委托费用及支付方式、双方责任和义务、保密协议、内容变更规定、委托终止规定、不可抗力、违约责任、争议处理方式、其他约定事项、双方代表签字、单位盖章、联系电话、附件（费用明细等）。</a:t>
            </a:r>
            <a:endParaRPr lang="en-US" altLang="zh-CN" dirty="0"/>
          </a:p>
          <a:p>
            <a:pPr lvl="1">
              <a:buFont typeface="Wingdings" panose="05000000000000000000" pitchFamily="2" charset="2"/>
              <a:buChar char="Ø"/>
            </a:pPr>
            <a:endParaRPr lang="zh-CN" altLang="en-US" dirty="0"/>
          </a:p>
        </p:txBody>
      </p:sp>
    </p:spTree>
    <p:extLst>
      <p:ext uri="{BB962C8B-B14F-4D97-AF65-F5344CB8AC3E}">
        <p14:creationId xmlns:p14="http://schemas.microsoft.com/office/powerpoint/2010/main" val="385329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en-US" altLang="zh-CN" dirty="0"/>
              <a:t>CGSS</a:t>
            </a:r>
            <a:r>
              <a:rPr lang="zh-CN" altLang="en-US" dirty="0"/>
              <a:t>项目费用介绍：</a:t>
            </a:r>
            <a:endParaRPr lang="en-US" altLang="zh-CN" dirty="0"/>
          </a:p>
          <a:p>
            <a:pPr lvl="1">
              <a:buFont typeface="Wingdings" panose="05000000000000000000" pitchFamily="2" charset="2"/>
              <a:buChar char="Ø"/>
            </a:pPr>
            <a:r>
              <a:rPr lang="en-US" altLang="zh-CN" dirty="0"/>
              <a:t>CGSS</a:t>
            </a:r>
            <a:r>
              <a:rPr lang="zh-CN" altLang="zh-CN" dirty="0"/>
              <a:t>项目每年执行时，除北京外的其他省份的现场调查工作依靠中国社会调查网络的合作单位具体负责</a:t>
            </a:r>
            <a:r>
              <a:rPr lang="zh-CN" altLang="en-US" dirty="0" smtClean="0"/>
              <a:t>，</a:t>
            </a:r>
            <a:r>
              <a:rPr lang="zh-CN" altLang="en-US" dirty="0" smtClean="0">
                <a:solidFill>
                  <a:srgbClr val="FF0000"/>
                </a:solidFill>
              </a:rPr>
              <a:t>相对节省</a:t>
            </a:r>
            <a:r>
              <a:rPr lang="zh-CN" altLang="en-US" dirty="0">
                <a:solidFill>
                  <a:srgbClr val="FF0000"/>
                </a:solidFill>
              </a:rPr>
              <a:t>费用。</a:t>
            </a:r>
            <a:endParaRPr lang="en-US" altLang="zh-CN" dirty="0">
              <a:solidFill>
                <a:srgbClr val="FF0000"/>
              </a:solidFill>
            </a:endParaRPr>
          </a:p>
          <a:p>
            <a:pPr lvl="1">
              <a:buFont typeface="Wingdings" panose="05000000000000000000" pitchFamily="2" charset="2"/>
              <a:buChar char="Ø"/>
            </a:pPr>
            <a:r>
              <a:rPr lang="zh-CN" altLang="zh-CN" dirty="0"/>
              <a:t>各合作单位的费用是按照项目委托的方式，具体费用执行</a:t>
            </a:r>
            <a:r>
              <a:rPr lang="zh-CN" altLang="zh-CN" dirty="0">
                <a:solidFill>
                  <a:srgbClr val="FF0000"/>
                </a:solidFill>
              </a:rPr>
              <a:t>兼顾中国人民大学的财务执行要求</a:t>
            </a:r>
            <a:r>
              <a:rPr lang="zh-CN" altLang="zh-CN" dirty="0"/>
              <a:t>，由各合作单位负责实施。</a:t>
            </a:r>
            <a:endParaRPr lang="en-US" altLang="zh-CN" dirty="0"/>
          </a:p>
          <a:p>
            <a:pPr lvl="1">
              <a:buFont typeface="Wingdings" panose="05000000000000000000" pitchFamily="2" charset="2"/>
              <a:buChar char="Ø"/>
            </a:pPr>
            <a:r>
              <a:rPr lang="zh-CN" altLang="zh-CN" dirty="0"/>
              <a:t>在具体项目预算过程中，需要注意对整体和调查每个部分工作量的估计。</a:t>
            </a:r>
            <a:endParaRPr lang="en-US" altLang="zh-CN" dirty="0"/>
          </a:p>
          <a:p>
            <a:pPr lvl="1">
              <a:buFont typeface="Wingdings" panose="05000000000000000000" pitchFamily="2" charset="2"/>
              <a:buChar char="Ø"/>
            </a:pPr>
            <a:r>
              <a:rPr lang="zh-CN" altLang="zh-CN" dirty="0"/>
              <a:t>好的预算在调查开始前，就已经对整个项目的执行过程做了一次</a:t>
            </a:r>
            <a:r>
              <a:rPr lang="zh-CN" altLang="zh-CN" dirty="0">
                <a:solidFill>
                  <a:srgbClr val="FF0000"/>
                </a:solidFill>
              </a:rPr>
              <a:t>预演</a:t>
            </a:r>
            <a:r>
              <a:rPr lang="zh-CN" altLang="en-US" dirty="0"/>
              <a:t>。</a:t>
            </a:r>
            <a:endParaRPr lang="en-US" altLang="zh-CN" dirty="0"/>
          </a:p>
          <a:p>
            <a:pPr lvl="1">
              <a:buFont typeface="Wingdings" panose="05000000000000000000" pitchFamily="2" charset="2"/>
              <a:buChar char="Ø"/>
            </a:pPr>
            <a:endParaRPr lang="en-US" altLang="zh-CN" dirty="0"/>
          </a:p>
        </p:txBody>
      </p:sp>
    </p:spTree>
    <p:extLst>
      <p:ext uri="{BB962C8B-B14F-4D97-AF65-F5344CB8AC3E}">
        <p14:creationId xmlns:p14="http://schemas.microsoft.com/office/powerpoint/2010/main" val="2152721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调查质量控制</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3.1 </a:t>
            </a:r>
            <a:r>
              <a:rPr lang="zh-CN" altLang="en-US" dirty="0" smtClean="0"/>
              <a:t>调查误差来源</a:t>
            </a:r>
            <a:endParaRPr lang="en-US" altLang="zh-CN" dirty="0" smtClean="0"/>
          </a:p>
          <a:p>
            <a:pPr marL="0" indent="0">
              <a:buNone/>
            </a:pPr>
            <a:r>
              <a:rPr lang="en-US" altLang="zh-CN" dirty="0" smtClean="0"/>
              <a:t>3.2 </a:t>
            </a:r>
            <a:r>
              <a:rPr lang="zh-CN" altLang="en-US" dirty="0" smtClean="0"/>
              <a:t>调查质量控制</a:t>
            </a:r>
            <a:endParaRPr lang="en-US" altLang="zh-CN" dirty="0" smtClean="0"/>
          </a:p>
        </p:txBody>
      </p:sp>
    </p:spTree>
    <p:extLst>
      <p:ext uri="{BB962C8B-B14F-4D97-AF65-F5344CB8AC3E}">
        <p14:creationId xmlns:p14="http://schemas.microsoft.com/office/powerpoint/2010/main" val="375171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a:t>
            </a:r>
            <a:r>
              <a:rPr lang="zh-CN" altLang="en-US" dirty="0" smtClean="0"/>
              <a:t>市场调查的定义</a:t>
            </a:r>
            <a:endParaRPr lang="zh-CN" altLang="en-US" dirty="0"/>
          </a:p>
        </p:txBody>
      </p:sp>
      <p:sp>
        <p:nvSpPr>
          <p:cNvPr id="3" name="内容占位符 2"/>
          <p:cNvSpPr>
            <a:spLocks noGrp="1"/>
          </p:cNvSpPr>
          <p:nvPr>
            <p:ph idx="1"/>
          </p:nvPr>
        </p:nvSpPr>
        <p:spPr/>
        <p:txBody>
          <a:bodyPr/>
          <a:lstStyle/>
          <a:p>
            <a:r>
              <a:rPr lang="en-US" altLang="zh-CN" dirty="0"/>
              <a:t>A “survey” is a </a:t>
            </a:r>
            <a:r>
              <a:rPr lang="en-US" altLang="zh-CN" dirty="0">
                <a:solidFill>
                  <a:srgbClr val="FF0000"/>
                </a:solidFill>
              </a:rPr>
              <a:t>systematic method </a:t>
            </a:r>
            <a:r>
              <a:rPr lang="en-US" altLang="zh-CN" dirty="0"/>
              <a:t>for gathering information </a:t>
            </a:r>
            <a:r>
              <a:rPr lang="en-US" altLang="zh-CN" dirty="0">
                <a:solidFill>
                  <a:srgbClr val="FF0000"/>
                </a:solidFill>
              </a:rPr>
              <a:t>from (a sample of) entities</a:t>
            </a:r>
            <a:r>
              <a:rPr lang="en-US" altLang="zh-CN" dirty="0"/>
              <a:t> for the purposes of constructing </a:t>
            </a:r>
            <a:r>
              <a:rPr lang="en-US" altLang="zh-CN" dirty="0">
                <a:solidFill>
                  <a:srgbClr val="FF0000"/>
                </a:solidFill>
              </a:rPr>
              <a:t>quantitative descriptors</a:t>
            </a:r>
            <a:r>
              <a:rPr lang="en-US" altLang="zh-CN" dirty="0"/>
              <a:t> of the attributes of the larger population of which the entities are members.</a:t>
            </a:r>
            <a:r>
              <a:rPr lang="zh-CN" altLang="en-US" dirty="0"/>
              <a:t>（</a:t>
            </a:r>
            <a:r>
              <a:rPr lang="en-US" altLang="zh-CN" dirty="0"/>
              <a:t>Robert M. Groves</a:t>
            </a:r>
            <a:r>
              <a:rPr lang="zh-CN" altLang="en-US" dirty="0"/>
              <a:t>）</a:t>
            </a:r>
            <a:endParaRPr lang="en-US" altLang="zh-CN" dirty="0"/>
          </a:p>
          <a:p>
            <a:r>
              <a:rPr lang="zh-CN" altLang="en-US" dirty="0" smtClean="0"/>
              <a:t>市场调查：为了满足营销需要而进行的调查活动。</a:t>
            </a:r>
            <a:endParaRPr lang="en-US" altLang="zh-CN" dirty="0" smtClean="0"/>
          </a:p>
          <a:p>
            <a:r>
              <a:rPr lang="zh-CN" altLang="en-US" dirty="0" smtClean="0"/>
              <a:t>本</a:t>
            </a:r>
            <a:r>
              <a:rPr lang="zh-CN" altLang="en-US" dirty="0"/>
              <a:t>次</a:t>
            </a:r>
            <a:r>
              <a:rPr lang="zh-CN" altLang="en-US" dirty="0" smtClean="0"/>
              <a:t>主要讲解</a:t>
            </a:r>
            <a:r>
              <a:rPr lang="zh-CN" altLang="en-US" dirty="0" smtClean="0"/>
              <a:t>抽样调查。</a:t>
            </a:r>
            <a:endParaRPr lang="zh-CN" altLang="en-US" dirty="0"/>
          </a:p>
        </p:txBody>
      </p:sp>
    </p:spTree>
    <p:extLst>
      <p:ext uri="{BB962C8B-B14F-4D97-AF65-F5344CB8AC3E}">
        <p14:creationId xmlns:p14="http://schemas.microsoft.com/office/powerpoint/2010/main" val="1458416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3.1</a:t>
            </a:r>
            <a:r>
              <a:rPr lang="zh-CN" altLang="en-US" dirty="0" smtClean="0"/>
              <a:t>调查误差来源</a:t>
            </a:r>
            <a:endParaRPr lang="zh-CN" altLang="en-US" dirty="0"/>
          </a:p>
        </p:txBody>
      </p:sp>
      <p:sp>
        <p:nvSpPr>
          <p:cNvPr id="7" name="矩形 6"/>
          <p:cNvSpPr/>
          <p:nvPr/>
        </p:nvSpPr>
        <p:spPr>
          <a:xfrm>
            <a:off x="3580326" y="2028979"/>
            <a:ext cx="1674254" cy="63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Construct</a:t>
            </a:r>
            <a:endParaRPr lang="zh-CN" altLang="en-US" dirty="0"/>
          </a:p>
        </p:txBody>
      </p:sp>
      <p:cxnSp>
        <p:nvCxnSpPr>
          <p:cNvPr id="9" name="直接箭头连接符 8"/>
          <p:cNvCxnSpPr>
            <a:stCxn id="7" idx="2"/>
          </p:cNvCxnSpPr>
          <p:nvPr/>
        </p:nvCxnSpPr>
        <p:spPr>
          <a:xfrm>
            <a:off x="4417453" y="2663219"/>
            <a:ext cx="0" cy="399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580326" y="3096014"/>
            <a:ext cx="1674254" cy="63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Measurement</a:t>
            </a:r>
            <a:endParaRPr lang="zh-CN" altLang="en-US" dirty="0"/>
          </a:p>
        </p:txBody>
      </p:sp>
      <p:sp>
        <p:nvSpPr>
          <p:cNvPr id="12" name="矩形 11"/>
          <p:cNvSpPr/>
          <p:nvPr/>
        </p:nvSpPr>
        <p:spPr>
          <a:xfrm>
            <a:off x="3580326" y="4031551"/>
            <a:ext cx="1674254" cy="63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Response</a:t>
            </a:r>
            <a:endParaRPr lang="zh-CN" altLang="en-US" dirty="0"/>
          </a:p>
        </p:txBody>
      </p:sp>
      <p:cxnSp>
        <p:nvCxnSpPr>
          <p:cNvPr id="13" name="直接箭头连接符 12"/>
          <p:cNvCxnSpPr>
            <a:stCxn id="11" idx="2"/>
            <a:endCxn id="12" idx="0"/>
          </p:cNvCxnSpPr>
          <p:nvPr/>
        </p:nvCxnSpPr>
        <p:spPr>
          <a:xfrm>
            <a:off x="4417453" y="3730254"/>
            <a:ext cx="0" cy="301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580324" y="5070968"/>
            <a:ext cx="1674254" cy="63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Edited data</a:t>
            </a:r>
            <a:endParaRPr lang="zh-CN" altLang="en-US" dirty="0"/>
          </a:p>
        </p:txBody>
      </p:sp>
      <p:cxnSp>
        <p:nvCxnSpPr>
          <p:cNvPr id="15" name="直接箭头连接符 14"/>
          <p:cNvCxnSpPr/>
          <p:nvPr/>
        </p:nvCxnSpPr>
        <p:spPr>
          <a:xfrm>
            <a:off x="4417453" y="4665791"/>
            <a:ext cx="0" cy="399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3580323" y="2817765"/>
            <a:ext cx="837130" cy="6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2266676" y="2609992"/>
            <a:ext cx="1313646" cy="489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Validity</a:t>
            </a:r>
            <a:endParaRPr lang="zh-CN" altLang="en-US" dirty="0"/>
          </a:p>
        </p:txBody>
      </p:sp>
      <p:cxnSp>
        <p:nvCxnSpPr>
          <p:cNvPr id="25" name="直接箭头连接符 24"/>
          <p:cNvCxnSpPr/>
          <p:nvPr/>
        </p:nvCxnSpPr>
        <p:spPr>
          <a:xfrm>
            <a:off x="3580325" y="3863966"/>
            <a:ext cx="837128" cy="11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2266678" y="3619268"/>
            <a:ext cx="1313646" cy="489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M</a:t>
            </a:r>
            <a:r>
              <a:rPr lang="zh-CN" altLang="en-US" dirty="0" smtClean="0"/>
              <a:t> </a:t>
            </a:r>
            <a:r>
              <a:rPr lang="en-US" altLang="zh-CN" dirty="0" smtClean="0"/>
              <a:t>error</a:t>
            </a:r>
          </a:p>
        </p:txBody>
      </p:sp>
      <p:cxnSp>
        <p:nvCxnSpPr>
          <p:cNvPr id="32" name="直接箭头连接符 31"/>
          <p:cNvCxnSpPr/>
          <p:nvPr/>
        </p:nvCxnSpPr>
        <p:spPr>
          <a:xfrm>
            <a:off x="3580323" y="4892739"/>
            <a:ext cx="837128" cy="11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2266676" y="4639835"/>
            <a:ext cx="1313646" cy="489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Pro</a:t>
            </a:r>
            <a:r>
              <a:rPr lang="zh-CN" altLang="en-US" dirty="0" smtClean="0"/>
              <a:t> </a:t>
            </a:r>
            <a:r>
              <a:rPr lang="en-US" altLang="zh-CN" dirty="0" smtClean="0"/>
              <a:t>error</a:t>
            </a:r>
          </a:p>
        </p:txBody>
      </p:sp>
      <p:sp>
        <p:nvSpPr>
          <p:cNvPr id="35" name="圆角矩形 34"/>
          <p:cNvSpPr/>
          <p:nvPr/>
        </p:nvSpPr>
        <p:spPr>
          <a:xfrm>
            <a:off x="3580322" y="1403797"/>
            <a:ext cx="1674256" cy="4250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n w="0"/>
                <a:solidFill>
                  <a:schemeClr val="tx1"/>
                </a:solidFill>
                <a:effectLst>
                  <a:outerShdw blurRad="38100" dist="19050" dir="2700000" algn="tl" rotWithShape="0">
                    <a:schemeClr val="dk1">
                      <a:alpha val="40000"/>
                    </a:schemeClr>
                  </a:outerShdw>
                </a:effectLst>
              </a:rPr>
              <a:t>Measurement</a:t>
            </a:r>
            <a:endParaRPr lang="zh-CN" altLang="en-US" dirty="0">
              <a:ln w="0"/>
              <a:solidFill>
                <a:schemeClr val="tx1"/>
              </a:solidFill>
              <a:effectLst>
                <a:outerShdw blurRad="38100" dist="19050" dir="2700000" algn="tl" rotWithShape="0">
                  <a:schemeClr val="dk1">
                    <a:alpha val="40000"/>
                  </a:schemeClr>
                </a:outerShdw>
              </a:effectLst>
            </a:endParaRPr>
          </a:p>
        </p:txBody>
      </p:sp>
      <p:sp>
        <p:nvSpPr>
          <p:cNvPr id="36" name="矩形 35"/>
          <p:cNvSpPr/>
          <p:nvPr/>
        </p:nvSpPr>
        <p:spPr>
          <a:xfrm>
            <a:off x="7057622" y="2028979"/>
            <a:ext cx="1674254" cy="63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Target</a:t>
            </a:r>
            <a:r>
              <a:rPr lang="zh-CN" altLang="en-US" dirty="0" smtClean="0"/>
              <a:t> </a:t>
            </a:r>
            <a:r>
              <a:rPr lang="en-US" altLang="zh-CN" dirty="0" smtClean="0"/>
              <a:t>Population</a:t>
            </a:r>
          </a:p>
        </p:txBody>
      </p:sp>
      <p:cxnSp>
        <p:nvCxnSpPr>
          <p:cNvPr id="37" name="直接箭头连接符 36"/>
          <p:cNvCxnSpPr>
            <a:stCxn id="36" idx="2"/>
          </p:cNvCxnSpPr>
          <p:nvPr/>
        </p:nvCxnSpPr>
        <p:spPr>
          <a:xfrm>
            <a:off x="7894749" y="2663219"/>
            <a:ext cx="0" cy="399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057622" y="3096014"/>
            <a:ext cx="1674254" cy="63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Sampling frame</a:t>
            </a:r>
            <a:endParaRPr lang="zh-CN" altLang="en-US" dirty="0"/>
          </a:p>
        </p:txBody>
      </p:sp>
      <p:sp>
        <p:nvSpPr>
          <p:cNvPr id="39" name="矩形 38"/>
          <p:cNvSpPr/>
          <p:nvPr/>
        </p:nvSpPr>
        <p:spPr>
          <a:xfrm>
            <a:off x="7057622" y="4031551"/>
            <a:ext cx="1674254" cy="63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a:t>
            </a:r>
            <a:r>
              <a:rPr lang="en-US" altLang="zh-CN" dirty="0" smtClean="0"/>
              <a:t>ample</a:t>
            </a:r>
            <a:endParaRPr lang="zh-CN" altLang="en-US" dirty="0"/>
          </a:p>
        </p:txBody>
      </p:sp>
      <p:cxnSp>
        <p:nvCxnSpPr>
          <p:cNvPr id="40" name="直接箭头连接符 39"/>
          <p:cNvCxnSpPr>
            <a:stCxn id="38" idx="2"/>
            <a:endCxn id="39" idx="0"/>
          </p:cNvCxnSpPr>
          <p:nvPr/>
        </p:nvCxnSpPr>
        <p:spPr>
          <a:xfrm>
            <a:off x="7894749" y="3730254"/>
            <a:ext cx="0" cy="301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057620" y="5070968"/>
            <a:ext cx="1674254" cy="63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Respondents</a:t>
            </a:r>
            <a:endParaRPr lang="zh-CN" altLang="en-US" dirty="0"/>
          </a:p>
        </p:txBody>
      </p:sp>
      <p:cxnSp>
        <p:nvCxnSpPr>
          <p:cNvPr id="42" name="直接箭头连接符 41"/>
          <p:cNvCxnSpPr/>
          <p:nvPr/>
        </p:nvCxnSpPr>
        <p:spPr>
          <a:xfrm>
            <a:off x="7894749" y="4665791"/>
            <a:ext cx="0" cy="399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8912180" y="2618143"/>
            <a:ext cx="1313646" cy="489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 error</a:t>
            </a:r>
            <a:endParaRPr lang="zh-CN" altLang="en-US" dirty="0"/>
          </a:p>
        </p:txBody>
      </p:sp>
      <p:sp>
        <p:nvSpPr>
          <p:cNvPr id="46" name="椭圆 45"/>
          <p:cNvSpPr/>
          <p:nvPr/>
        </p:nvSpPr>
        <p:spPr>
          <a:xfrm>
            <a:off x="8912180" y="3630559"/>
            <a:ext cx="1313646" cy="489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a:t>
            </a:r>
            <a:r>
              <a:rPr lang="zh-CN" altLang="en-US" dirty="0" smtClean="0"/>
              <a:t> </a:t>
            </a:r>
            <a:r>
              <a:rPr lang="en-US" altLang="zh-CN" dirty="0" smtClean="0"/>
              <a:t>error</a:t>
            </a:r>
          </a:p>
        </p:txBody>
      </p:sp>
      <p:sp>
        <p:nvSpPr>
          <p:cNvPr id="48" name="椭圆 47"/>
          <p:cNvSpPr/>
          <p:nvPr/>
        </p:nvSpPr>
        <p:spPr>
          <a:xfrm>
            <a:off x="8912178" y="4620715"/>
            <a:ext cx="1313646" cy="489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Non-r</a:t>
            </a:r>
            <a:r>
              <a:rPr lang="zh-CN" altLang="en-US" dirty="0" smtClean="0"/>
              <a:t> </a:t>
            </a:r>
            <a:r>
              <a:rPr lang="en-US" altLang="zh-CN" dirty="0" smtClean="0"/>
              <a:t>error</a:t>
            </a:r>
          </a:p>
        </p:txBody>
      </p:sp>
      <p:sp>
        <p:nvSpPr>
          <p:cNvPr id="49" name="圆角矩形 48"/>
          <p:cNvSpPr/>
          <p:nvPr/>
        </p:nvSpPr>
        <p:spPr>
          <a:xfrm>
            <a:off x="6979577" y="1429307"/>
            <a:ext cx="1674256" cy="4250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n w="0"/>
                <a:solidFill>
                  <a:schemeClr val="tx1"/>
                </a:solidFill>
                <a:effectLst>
                  <a:outerShdw blurRad="38100" dist="19050" dir="2700000" algn="tl" rotWithShape="0">
                    <a:schemeClr val="dk1">
                      <a:alpha val="40000"/>
                    </a:schemeClr>
                  </a:outerShdw>
                </a:effectLst>
              </a:rPr>
              <a:t>Representation</a:t>
            </a:r>
            <a:endParaRPr lang="zh-CN" altLang="en-US" dirty="0">
              <a:ln w="0"/>
              <a:solidFill>
                <a:schemeClr val="tx1"/>
              </a:solidFill>
              <a:effectLst>
                <a:outerShdw blurRad="38100" dist="19050" dir="2700000" algn="tl" rotWithShape="0">
                  <a:schemeClr val="dk1">
                    <a:alpha val="40000"/>
                  </a:schemeClr>
                </a:outerShdw>
              </a:effectLst>
            </a:endParaRPr>
          </a:p>
        </p:txBody>
      </p:sp>
      <p:cxnSp>
        <p:nvCxnSpPr>
          <p:cNvPr id="51" name="直接箭头连接符 50"/>
          <p:cNvCxnSpPr>
            <a:stCxn id="44" idx="2"/>
          </p:cNvCxnSpPr>
          <p:nvPr/>
        </p:nvCxnSpPr>
        <p:spPr>
          <a:xfrm flipH="1">
            <a:off x="7894747" y="2862841"/>
            <a:ext cx="10174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H="1">
            <a:off x="7894747" y="3891867"/>
            <a:ext cx="10174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a:off x="7894745" y="4867860"/>
            <a:ext cx="10174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14" idx="2"/>
          </p:cNvCxnSpPr>
          <p:nvPr/>
        </p:nvCxnSpPr>
        <p:spPr>
          <a:xfrm>
            <a:off x="4417451" y="5705208"/>
            <a:ext cx="1558346" cy="555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41" idx="2"/>
          </p:cNvCxnSpPr>
          <p:nvPr/>
        </p:nvCxnSpPr>
        <p:spPr>
          <a:xfrm flipH="1">
            <a:off x="6156101" y="5705208"/>
            <a:ext cx="1738646" cy="555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5318974" y="6261071"/>
            <a:ext cx="1738646" cy="473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Survey Statistic</a:t>
            </a:r>
            <a:endParaRPr lang="zh-CN" altLang="en-US" dirty="0"/>
          </a:p>
        </p:txBody>
      </p:sp>
    </p:spTree>
    <p:extLst>
      <p:ext uri="{BB962C8B-B14F-4D97-AF65-F5344CB8AC3E}">
        <p14:creationId xmlns:p14="http://schemas.microsoft.com/office/powerpoint/2010/main" val="784186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a:t>
            </a:r>
            <a:r>
              <a:rPr lang="zh-CN" altLang="en-US" dirty="0" smtClean="0"/>
              <a:t>调查质量控制</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3.2.1</a:t>
            </a:r>
            <a:r>
              <a:rPr lang="zh-CN" altLang="en-US" dirty="0" smtClean="0"/>
              <a:t>调查准备阶段</a:t>
            </a:r>
            <a:endParaRPr lang="en-US" altLang="zh-CN" dirty="0" smtClean="0"/>
          </a:p>
          <a:p>
            <a:pPr marL="0" indent="0">
              <a:buNone/>
            </a:pPr>
            <a:r>
              <a:rPr lang="en-US" altLang="zh-CN" dirty="0" smtClean="0"/>
              <a:t>3.2.2</a:t>
            </a:r>
            <a:r>
              <a:rPr lang="zh-CN" altLang="en-US" dirty="0" smtClean="0"/>
              <a:t>调查实施阶段</a:t>
            </a:r>
            <a:endParaRPr lang="en-US" altLang="zh-CN" dirty="0" smtClean="0"/>
          </a:p>
          <a:p>
            <a:pPr marL="0" indent="0">
              <a:buNone/>
            </a:pPr>
            <a:r>
              <a:rPr lang="en-US" altLang="zh-CN" dirty="0" smtClean="0"/>
              <a:t>3.2.3</a:t>
            </a:r>
            <a:r>
              <a:rPr lang="zh-CN" altLang="en-US" dirty="0" smtClean="0"/>
              <a:t>整理资料阶段</a:t>
            </a:r>
            <a:endParaRPr lang="en-US" altLang="zh-CN" dirty="0" smtClean="0"/>
          </a:p>
          <a:p>
            <a:pPr marL="0" indent="0">
              <a:buNone/>
            </a:pPr>
            <a:r>
              <a:rPr lang="en-US" altLang="zh-CN" dirty="0" smtClean="0"/>
              <a:t>3.2.4</a:t>
            </a:r>
            <a:r>
              <a:rPr lang="zh-CN" altLang="en-US" dirty="0" smtClean="0"/>
              <a:t>质控结果分析</a:t>
            </a:r>
            <a:endParaRPr lang="en-US" altLang="zh-CN" dirty="0" smtClean="0"/>
          </a:p>
          <a:p>
            <a:endParaRPr lang="zh-CN" altLang="en-US" dirty="0"/>
          </a:p>
        </p:txBody>
      </p:sp>
    </p:spTree>
    <p:extLst>
      <p:ext uri="{BB962C8B-B14F-4D97-AF65-F5344CB8AC3E}">
        <p14:creationId xmlns:p14="http://schemas.microsoft.com/office/powerpoint/2010/main" val="3980208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3.2.1 </a:t>
            </a:r>
            <a:r>
              <a:rPr lang="zh-CN" altLang="en-US" dirty="0" smtClean="0"/>
              <a:t>准备阶段</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、组织和协调保障</a:t>
            </a:r>
            <a:endParaRPr lang="en-US" altLang="zh-CN" dirty="0" smtClean="0"/>
          </a:p>
          <a:p>
            <a:r>
              <a:rPr lang="en-US" altLang="zh-CN" dirty="0" smtClean="0"/>
              <a:t>2</a:t>
            </a:r>
            <a:r>
              <a:rPr lang="zh-CN" altLang="en-US" dirty="0" smtClean="0"/>
              <a:t>、抽取有代表性的样本</a:t>
            </a:r>
            <a:endParaRPr lang="en-US" altLang="zh-CN" dirty="0" smtClean="0"/>
          </a:p>
          <a:p>
            <a:r>
              <a:rPr lang="en-US" altLang="zh-CN" dirty="0" smtClean="0"/>
              <a:t>3</a:t>
            </a:r>
            <a:r>
              <a:rPr lang="zh-CN" altLang="en-US" dirty="0" smtClean="0"/>
              <a:t>、认真设计调查问卷</a:t>
            </a:r>
            <a:endParaRPr lang="en-US" altLang="zh-CN" dirty="0" smtClean="0"/>
          </a:p>
          <a:p>
            <a:r>
              <a:rPr lang="en-US" altLang="zh-CN" dirty="0" smtClean="0"/>
              <a:t>4</a:t>
            </a:r>
            <a:r>
              <a:rPr lang="zh-CN" altLang="en-US" dirty="0" smtClean="0"/>
              <a:t>、调查员的招募与培训</a:t>
            </a:r>
            <a:endParaRPr lang="en-US" altLang="zh-CN" dirty="0" smtClean="0"/>
          </a:p>
          <a:p>
            <a:r>
              <a:rPr lang="en-US" altLang="zh-CN" dirty="0" smtClean="0"/>
              <a:t>5</a:t>
            </a:r>
            <a:r>
              <a:rPr lang="zh-CN" altLang="en-US" dirty="0" smtClean="0"/>
              <a:t>、组织试调查</a:t>
            </a:r>
            <a:endParaRPr lang="en-US" altLang="zh-CN" dirty="0" smtClean="0"/>
          </a:p>
          <a:p>
            <a:r>
              <a:rPr lang="en-US" altLang="zh-CN" dirty="0" smtClean="0"/>
              <a:t>6</a:t>
            </a:r>
            <a:r>
              <a:rPr lang="zh-CN" altLang="en-US" dirty="0" smtClean="0"/>
              <a:t>、建立现场调查质量的核查方法</a:t>
            </a:r>
            <a:endParaRPr lang="zh-CN" altLang="en-US" dirty="0"/>
          </a:p>
        </p:txBody>
      </p:sp>
    </p:spTree>
    <p:extLst>
      <p:ext uri="{BB962C8B-B14F-4D97-AF65-F5344CB8AC3E}">
        <p14:creationId xmlns:p14="http://schemas.microsoft.com/office/powerpoint/2010/main" val="1493975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组织和协调保障</a:t>
            </a:r>
            <a:endParaRPr lang="zh-CN" altLang="en-US" dirty="0"/>
          </a:p>
        </p:txBody>
      </p:sp>
      <p:sp>
        <p:nvSpPr>
          <p:cNvPr id="3" name="内容占位符 2"/>
          <p:cNvSpPr>
            <a:spLocks noGrp="1"/>
          </p:cNvSpPr>
          <p:nvPr>
            <p:ph idx="1"/>
          </p:nvPr>
        </p:nvSpPr>
        <p:spPr/>
        <p:txBody>
          <a:bodyPr/>
          <a:lstStyle/>
          <a:p>
            <a:r>
              <a:rPr lang="zh-CN" altLang="en-US" dirty="0" smtClean="0"/>
              <a:t>提前联系社区或村居，宣传动员</a:t>
            </a:r>
            <a:endParaRPr lang="en-US" altLang="zh-CN" dirty="0" smtClean="0"/>
          </a:p>
          <a:p>
            <a:pPr lvl="1"/>
            <a:r>
              <a:rPr lang="zh-CN" altLang="en-US" dirty="0" smtClean="0"/>
              <a:t>提高入户调查应答率</a:t>
            </a:r>
            <a:endParaRPr lang="en-US" altLang="zh-CN" dirty="0" smtClean="0"/>
          </a:p>
          <a:p>
            <a:pPr lvl="1"/>
            <a:r>
              <a:rPr lang="zh-CN" altLang="en-US" dirty="0" smtClean="0"/>
              <a:t>避免社区对调查的干扰</a:t>
            </a:r>
            <a:endParaRPr lang="zh-CN" altLang="en-US" dirty="0"/>
          </a:p>
        </p:txBody>
      </p:sp>
    </p:spTree>
    <p:extLst>
      <p:ext uri="{BB962C8B-B14F-4D97-AF65-F5344CB8AC3E}">
        <p14:creationId xmlns:p14="http://schemas.microsoft.com/office/powerpoint/2010/main" val="1124873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抽样质量控制</a:t>
            </a:r>
            <a:endParaRPr lang="zh-CN" altLang="en-US" dirty="0"/>
          </a:p>
        </p:txBody>
      </p:sp>
      <p:sp>
        <p:nvSpPr>
          <p:cNvPr id="3" name="内容占位符 2"/>
          <p:cNvSpPr>
            <a:spLocks noGrp="1"/>
          </p:cNvSpPr>
          <p:nvPr>
            <p:ph idx="1"/>
          </p:nvPr>
        </p:nvSpPr>
        <p:spPr/>
        <p:txBody>
          <a:bodyPr/>
          <a:lstStyle/>
          <a:p>
            <a:r>
              <a:rPr lang="zh-CN" altLang="en-US" dirty="0" smtClean="0"/>
              <a:t>根据调查设计严格进行抽样</a:t>
            </a:r>
            <a:endParaRPr lang="en-US" altLang="zh-CN" dirty="0" smtClean="0"/>
          </a:p>
          <a:p>
            <a:pPr lvl="1"/>
            <a:r>
              <a:rPr lang="zh-CN" altLang="en-US" dirty="0"/>
              <a:t>不</a:t>
            </a:r>
            <a:r>
              <a:rPr lang="zh-CN" altLang="en-US" dirty="0" smtClean="0"/>
              <a:t>允许随意的样本替换，</a:t>
            </a:r>
            <a:r>
              <a:rPr lang="zh-CN" altLang="en-US" dirty="0" smtClean="0">
                <a:solidFill>
                  <a:srgbClr val="FF0000"/>
                </a:solidFill>
              </a:rPr>
              <a:t>追踪访问时，电脑调查进行抽样和访问家户比对。</a:t>
            </a:r>
            <a:endParaRPr lang="en-US" altLang="zh-CN" dirty="0" smtClean="0">
              <a:solidFill>
                <a:srgbClr val="FF0000"/>
              </a:solidFill>
            </a:endParaRPr>
          </a:p>
          <a:p>
            <a:pPr lvl="1"/>
            <a:r>
              <a:rPr lang="zh-CN" altLang="en-US" dirty="0" smtClean="0"/>
              <a:t>需要对空户、无法联系、拒访等影响随机抽样结果的情况严格进行控制，</a:t>
            </a:r>
            <a:r>
              <a:rPr lang="zh-CN" altLang="en-US" dirty="0" smtClean="0">
                <a:solidFill>
                  <a:srgbClr val="FF0000"/>
                </a:solidFill>
              </a:rPr>
              <a:t>电脑调查可以实现实时查看。</a:t>
            </a:r>
            <a:endParaRPr lang="en-US" altLang="zh-CN" dirty="0" smtClean="0">
              <a:solidFill>
                <a:srgbClr val="FF0000"/>
              </a:solidFill>
            </a:endParaRPr>
          </a:p>
          <a:p>
            <a:pPr lvl="1"/>
            <a:r>
              <a:rPr lang="zh-CN" altLang="en-US" dirty="0" smtClean="0"/>
              <a:t>及时进行样本性别、年龄结构等分析，发现现场抽样的问题，</a:t>
            </a:r>
            <a:r>
              <a:rPr lang="zh-CN" altLang="en-US" dirty="0" smtClean="0">
                <a:solidFill>
                  <a:srgbClr val="FF0000"/>
                </a:solidFill>
              </a:rPr>
              <a:t>电脑调查可以实现数据分析。</a:t>
            </a:r>
            <a:endParaRPr lang="en-US" altLang="zh-CN" dirty="0" smtClean="0">
              <a:solidFill>
                <a:srgbClr val="FF0000"/>
              </a:solidFill>
            </a:endParaRPr>
          </a:p>
          <a:p>
            <a:pPr lvl="1"/>
            <a:endParaRPr lang="zh-CN" altLang="en-US" dirty="0"/>
          </a:p>
        </p:txBody>
      </p:sp>
    </p:spTree>
    <p:extLst>
      <p:ext uri="{BB962C8B-B14F-4D97-AF65-F5344CB8AC3E}">
        <p14:creationId xmlns:p14="http://schemas.microsoft.com/office/powerpoint/2010/main" val="1391159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问卷设计质量控制</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smtClean="0"/>
              <a:t>1</a:t>
            </a:r>
            <a:r>
              <a:rPr lang="zh-CN" altLang="en-US" dirty="0" smtClean="0"/>
              <a:t>、问题意思明确，理解一致。</a:t>
            </a:r>
            <a:endParaRPr lang="en-US" altLang="zh-CN" dirty="0" smtClean="0"/>
          </a:p>
          <a:p>
            <a:r>
              <a:rPr lang="en-US" altLang="zh-CN" dirty="0" smtClean="0"/>
              <a:t>2</a:t>
            </a:r>
            <a:r>
              <a:rPr lang="zh-CN" altLang="en-US" dirty="0" smtClean="0"/>
              <a:t>、问题易懂，尽量口语化。</a:t>
            </a:r>
            <a:endParaRPr lang="en-US" altLang="zh-CN" dirty="0" smtClean="0"/>
          </a:p>
          <a:p>
            <a:r>
              <a:rPr lang="en-US" altLang="zh-CN" dirty="0" smtClean="0"/>
              <a:t>3</a:t>
            </a:r>
            <a:r>
              <a:rPr lang="zh-CN" altLang="en-US" dirty="0" smtClean="0"/>
              <a:t>、尽量采用选择题。</a:t>
            </a:r>
            <a:endParaRPr lang="en-US" altLang="zh-CN" dirty="0" smtClean="0"/>
          </a:p>
          <a:p>
            <a:r>
              <a:rPr lang="en-US" altLang="zh-CN" dirty="0" smtClean="0"/>
              <a:t>4</a:t>
            </a:r>
            <a:r>
              <a:rPr lang="zh-CN" altLang="en-US" dirty="0" smtClean="0"/>
              <a:t>、敏感问题要排在后面。</a:t>
            </a:r>
            <a:endParaRPr lang="en-US" altLang="zh-CN" dirty="0" smtClean="0"/>
          </a:p>
          <a:p>
            <a:r>
              <a:rPr lang="en-US" altLang="zh-CN" dirty="0" smtClean="0"/>
              <a:t>5</a:t>
            </a:r>
            <a:r>
              <a:rPr lang="zh-CN" altLang="en-US" dirty="0" smtClean="0"/>
              <a:t>、控制问卷长度。</a:t>
            </a:r>
            <a:endParaRPr lang="en-US" altLang="zh-CN" dirty="0" smtClean="0"/>
          </a:p>
          <a:p>
            <a:r>
              <a:rPr lang="en-US" altLang="zh-CN" dirty="0" smtClean="0"/>
              <a:t>6</a:t>
            </a:r>
            <a:r>
              <a:rPr lang="zh-CN" altLang="en-US" dirty="0" smtClean="0"/>
              <a:t>、试调查前需要有方便样本进行问卷测试。</a:t>
            </a:r>
            <a:endParaRPr lang="en-US" altLang="zh-CN" dirty="0" smtClean="0"/>
          </a:p>
          <a:p>
            <a:r>
              <a:rPr lang="en-US" altLang="zh-CN" dirty="0" smtClean="0"/>
              <a:t>7</a:t>
            </a:r>
            <a:r>
              <a:rPr lang="zh-CN" altLang="en-US" dirty="0" smtClean="0"/>
              <a:t>、要有填表说明，</a:t>
            </a:r>
            <a:r>
              <a:rPr lang="zh-CN" altLang="en-US" dirty="0" smtClean="0">
                <a:solidFill>
                  <a:srgbClr val="FF0000"/>
                </a:solidFill>
              </a:rPr>
              <a:t>电脑调查可以对题目设置</a:t>
            </a:r>
            <a:r>
              <a:rPr lang="en-US" altLang="zh-CN" dirty="0" smtClean="0">
                <a:solidFill>
                  <a:srgbClr val="FF0000"/>
                </a:solidFill>
              </a:rPr>
              <a:t>F1</a:t>
            </a:r>
            <a:r>
              <a:rPr lang="zh-CN" altLang="en-US" dirty="0" smtClean="0">
                <a:solidFill>
                  <a:srgbClr val="FF0000"/>
                </a:solidFill>
              </a:rPr>
              <a:t>帮助</a:t>
            </a:r>
            <a:r>
              <a:rPr lang="zh-CN" altLang="en-US" dirty="0" smtClean="0"/>
              <a:t>。</a:t>
            </a:r>
            <a:endParaRPr lang="en-US" altLang="zh-CN" dirty="0" smtClean="0"/>
          </a:p>
          <a:p>
            <a:r>
              <a:rPr lang="en-US" altLang="zh-CN" dirty="0" smtClean="0"/>
              <a:t>8</a:t>
            </a:r>
            <a:r>
              <a:rPr lang="zh-CN" altLang="en-US" dirty="0" smtClean="0"/>
              <a:t>、要有“访问员签名”和“审核员签名”，</a:t>
            </a:r>
            <a:r>
              <a:rPr lang="zh-CN" altLang="en-US" dirty="0" smtClean="0">
                <a:solidFill>
                  <a:srgbClr val="FF0000"/>
                </a:solidFill>
              </a:rPr>
              <a:t>或电脑自动收集。</a:t>
            </a:r>
            <a:endParaRPr lang="en-US" altLang="zh-CN" dirty="0" smtClean="0">
              <a:solidFill>
                <a:srgbClr val="FF0000"/>
              </a:solidFill>
            </a:endParaRPr>
          </a:p>
          <a:p>
            <a:r>
              <a:rPr lang="en-US" altLang="zh-CN" dirty="0" smtClean="0">
                <a:solidFill>
                  <a:srgbClr val="FF0000"/>
                </a:solidFill>
              </a:rPr>
              <a:t>9</a:t>
            </a:r>
            <a:r>
              <a:rPr lang="zh-CN" altLang="en-US" dirty="0" smtClean="0">
                <a:solidFill>
                  <a:srgbClr val="FF0000"/>
                </a:solidFill>
              </a:rPr>
              <a:t>、电脑调查问卷设计逻辑校验，软和硬检查。根据实际情况设置不同类型的问卷，如代答问卷。</a:t>
            </a:r>
            <a:endParaRPr lang="en-US" altLang="zh-CN" dirty="0" smtClean="0">
              <a:solidFill>
                <a:srgbClr val="FF0000"/>
              </a:solidFill>
            </a:endParaRPr>
          </a:p>
        </p:txBody>
      </p:sp>
    </p:spTree>
    <p:extLst>
      <p:ext uri="{BB962C8B-B14F-4D97-AF65-F5344CB8AC3E}">
        <p14:creationId xmlns:p14="http://schemas.microsoft.com/office/powerpoint/2010/main" val="2876117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调查员的</a:t>
            </a:r>
            <a:r>
              <a:rPr lang="zh-CN" altLang="en-US" dirty="0"/>
              <a:t>招募</a:t>
            </a:r>
            <a:r>
              <a:rPr lang="zh-CN" altLang="en-US" dirty="0" smtClean="0"/>
              <a:t>与培训</a:t>
            </a:r>
            <a:endParaRPr lang="zh-CN" altLang="en-US" dirty="0"/>
          </a:p>
        </p:txBody>
      </p:sp>
      <p:sp>
        <p:nvSpPr>
          <p:cNvPr id="3" name="内容占位符 2"/>
          <p:cNvSpPr>
            <a:spLocks noGrp="1"/>
          </p:cNvSpPr>
          <p:nvPr>
            <p:ph idx="1"/>
          </p:nvPr>
        </p:nvSpPr>
        <p:spPr/>
        <p:txBody>
          <a:bodyPr/>
          <a:lstStyle/>
          <a:p>
            <a:r>
              <a:rPr lang="zh-CN" altLang="en-US" dirty="0" smtClean="0"/>
              <a:t>见“调查人员管理”部分</a:t>
            </a:r>
            <a:endParaRPr lang="zh-CN" altLang="en-US" dirty="0"/>
          </a:p>
        </p:txBody>
      </p:sp>
    </p:spTree>
    <p:extLst>
      <p:ext uri="{BB962C8B-B14F-4D97-AF65-F5344CB8AC3E}">
        <p14:creationId xmlns:p14="http://schemas.microsoft.com/office/powerpoint/2010/main" val="3778620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组织试调查</a:t>
            </a:r>
            <a:endParaRPr lang="zh-CN" altLang="en-US" dirty="0"/>
          </a:p>
        </p:txBody>
      </p:sp>
      <p:sp>
        <p:nvSpPr>
          <p:cNvPr id="3" name="内容占位符 2"/>
          <p:cNvSpPr>
            <a:spLocks noGrp="1"/>
          </p:cNvSpPr>
          <p:nvPr>
            <p:ph idx="1"/>
          </p:nvPr>
        </p:nvSpPr>
        <p:spPr/>
        <p:txBody>
          <a:bodyPr/>
          <a:lstStyle/>
          <a:p>
            <a:pPr>
              <a:lnSpc>
                <a:spcPct val="80000"/>
              </a:lnSpc>
            </a:pPr>
            <a:r>
              <a:rPr lang="zh-CN" altLang="en-US" sz="2600" dirty="0">
                <a:latin typeface="宋体" panose="02010600030101010101" pitchFamily="2" charset="-122"/>
              </a:rPr>
              <a:t>主观评价法（专家点评）</a:t>
            </a:r>
          </a:p>
          <a:p>
            <a:pPr>
              <a:lnSpc>
                <a:spcPct val="80000"/>
              </a:lnSpc>
            </a:pPr>
            <a:r>
              <a:rPr lang="zh-CN" altLang="en-US" sz="2600" dirty="0">
                <a:latin typeface="宋体" panose="02010600030101010101" pitchFamily="2" charset="-122"/>
              </a:rPr>
              <a:t>客观检验法</a:t>
            </a:r>
            <a:endParaRPr lang="en-US" altLang="zh-CN" sz="2600" dirty="0">
              <a:latin typeface="宋体" panose="02010600030101010101" pitchFamily="2" charset="-122"/>
            </a:endParaRPr>
          </a:p>
          <a:p>
            <a:pPr lvl="1">
              <a:lnSpc>
                <a:spcPct val="80000"/>
              </a:lnSpc>
              <a:buFont typeface="Wingdings" panose="05000000000000000000" pitchFamily="2" charset="2"/>
              <a:buChar char="ü"/>
            </a:pPr>
            <a:r>
              <a:rPr lang="zh-CN" altLang="en-US" sz="2200" dirty="0">
                <a:latin typeface="宋体" panose="02010600030101010101" pitchFamily="2" charset="-122"/>
              </a:rPr>
              <a:t>结果指标：问卷长短、应答率、填写错误、填写不完整等</a:t>
            </a:r>
            <a:endParaRPr lang="en-US" altLang="zh-CN" sz="2200" dirty="0">
              <a:latin typeface="宋体" panose="02010600030101010101" pitchFamily="2" charset="-122"/>
            </a:endParaRPr>
          </a:p>
          <a:p>
            <a:pPr lvl="1">
              <a:lnSpc>
                <a:spcPct val="80000"/>
              </a:lnSpc>
              <a:buFont typeface="Wingdings" panose="05000000000000000000" pitchFamily="2" charset="2"/>
              <a:buChar char="ü"/>
            </a:pPr>
            <a:r>
              <a:rPr lang="zh-CN" altLang="en-US" sz="2200" dirty="0">
                <a:latin typeface="宋体" panose="02010600030101010101" pitchFamily="2" charset="-122"/>
              </a:rPr>
              <a:t>过程指标：行为编码技术</a:t>
            </a:r>
            <a:endParaRPr lang="en-US" altLang="zh-CN" sz="2200" dirty="0">
              <a:latin typeface="宋体" panose="02010600030101010101" pitchFamily="2" charset="-122"/>
            </a:endParaRPr>
          </a:p>
          <a:p>
            <a:endParaRPr lang="zh-CN" altLang="en-US" dirty="0"/>
          </a:p>
        </p:txBody>
      </p:sp>
    </p:spTree>
    <p:extLst>
      <p:ext uri="{BB962C8B-B14F-4D97-AF65-F5344CB8AC3E}">
        <p14:creationId xmlns:p14="http://schemas.microsoft.com/office/powerpoint/2010/main" val="2232131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建立现场调查质量的核查方法</a:t>
            </a:r>
            <a:endParaRPr lang="zh-CN" altLang="en-US" dirty="0"/>
          </a:p>
        </p:txBody>
      </p:sp>
      <p:sp>
        <p:nvSpPr>
          <p:cNvPr id="3" name="内容占位符 2"/>
          <p:cNvSpPr>
            <a:spLocks noGrp="1"/>
          </p:cNvSpPr>
          <p:nvPr>
            <p:ph idx="1"/>
          </p:nvPr>
        </p:nvSpPr>
        <p:spPr/>
        <p:txBody>
          <a:bodyPr>
            <a:normAutofit/>
          </a:bodyPr>
          <a:lstStyle/>
          <a:p>
            <a:r>
              <a:rPr lang="zh-CN" altLang="en-US" dirty="0" smtClean="0"/>
              <a:t>现场核查</a:t>
            </a:r>
            <a:endParaRPr lang="en-US" altLang="zh-CN" dirty="0" smtClean="0"/>
          </a:p>
          <a:p>
            <a:pPr lvl="1"/>
            <a:r>
              <a:rPr lang="zh-CN" altLang="en-US" dirty="0"/>
              <a:t>调查</a:t>
            </a:r>
            <a:r>
              <a:rPr lang="zh-CN" altLang="en-US" dirty="0" smtClean="0"/>
              <a:t>员自查：封面、调查对象、逻辑关系、填写，</a:t>
            </a:r>
            <a:r>
              <a:rPr lang="zh-CN" altLang="en-US" dirty="0" smtClean="0">
                <a:solidFill>
                  <a:srgbClr val="FF0000"/>
                </a:solidFill>
              </a:rPr>
              <a:t>核查清单</a:t>
            </a:r>
            <a:r>
              <a:rPr lang="zh-CN" altLang="en-US" dirty="0" smtClean="0"/>
              <a:t>。</a:t>
            </a:r>
            <a:r>
              <a:rPr lang="zh-CN" altLang="en-US" dirty="0" smtClean="0">
                <a:solidFill>
                  <a:srgbClr val="FF0000"/>
                </a:solidFill>
              </a:rPr>
              <a:t>电脑调查可以实现必填和漏填提醒功能。</a:t>
            </a:r>
            <a:endParaRPr lang="en-US" altLang="zh-CN" dirty="0" smtClean="0">
              <a:solidFill>
                <a:srgbClr val="FF0000"/>
              </a:solidFill>
            </a:endParaRPr>
          </a:p>
          <a:p>
            <a:pPr lvl="1"/>
            <a:r>
              <a:rPr lang="zh-CN" altLang="en-US" dirty="0" smtClean="0"/>
              <a:t>督导审核：初审、复审</a:t>
            </a:r>
            <a:endParaRPr lang="en-US" altLang="zh-CN" dirty="0" smtClean="0"/>
          </a:p>
          <a:p>
            <a:pPr lvl="1"/>
            <a:r>
              <a:rPr lang="zh-CN" altLang="en-US" dirty="0" smtClean="0"/>
              <a:t>督导陪访</a:t>
            </a:r>
            <a:endParaRPr lang="en-US" altLang="zh-CN" dirty="0" smtClean="0"/>
          </a:p>
          <a:p>
            <a:pPr lvl="1"/>
            <a:r>
              <a:rPr lang="zh-CN" altLang="en-US" dirty="0" smtClean="0"/>
              <a:t>现场复核</a:t>
            </a:r>
            <a:endParaRPr lang="en-US" altLang="zh-CN" dirty="0" smtClean="0"/>
          </a:p>
          <a:p>
            <a:r>
              <a:rPr lang="zh-CN" altLang="en-US" dirty="0" smtClean="0"/>
              <a:t>远程核查</a:t>
            </a:r>
            <a:endParaRPr lang="en-US" altLang="zh-CN" dirty="0" smtClean="0"/>
          </a:p>
          <a:p>
            <a:pPr lvl="1"/>
            <a:r>
              <a:rPr lang="zh-CN" altLang="en-US" dirty="0"/>
              <a:t>数据</a:t>
            </a:r>
            <a:r>
              <a:rPr lang="zh-CN" altLang="en-US" dirty="0" smtClean="0"/>
              <a:t>核查</a:t>
            </a:r>
            <a:endParaRPr lang="en-US" altLang="zh-CN" dirty="0"/>
          </a:p>
          <a:p>
            <a:pPr lvl="1"/>
            <a:r>
              <a:rPr lang="zh-CN" altLang="en-US" dirty="0" smtClean="0"/>
              <a:t>电话复核</a:t>
            </a:r>
            <a:endParaRPr lang="en-US" altLang="zh-CN" dirty="0" smtClean="0"/>
          </a:p>
          <a:p>
            <a:pPr lvl="1"/>
            <a:r>
              <a:rPr lang="zh-CN" altLang="en-US" dirty="0" smtClean="0"/>
              <a:t>录音核查</a:t>
            </a:r>
            <a:endParaRPr lang="en-US" altLang="zh-CN" dirty="0"/>
          </a:p>
        </p:txBody>
      </p:sp>
    </p:spTree>
    <p:extLst>
      <p:ext uri="{BB962C8B-B14F-4D97-AF65-F5344CB8AC3E}">
        <p14:creationId xmlns:p14="http://schemas.microsoft.com/office/powerpoint/2010/main" val="218680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3.2.2</a:t>
            </a:r>
            <a:r>
              <a:rPr lang="zh-CN" altLang="en-US" dirty="0" smtClean="0"/>
              <a:t>调查实施阶段质量控制方法</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、设法提高应答率</a:t>
            </a:r>
            <a:endParaRPr lang="en-US" altLang="zh-CN" dirty="0" smtClean="0"/>
          </a:p>
          <a:p>
            <a:r>
              <a:rPr lang="en-US" altLang="zh-CN" dirty="0" smtClean="0"/>
              <a:t>2</a:t>
            </a:r>
            <a:r>
              <a:rPr lang="zh-CN" altLang="en-US" dirty="0" smtClean="0"/>
              <a:t>、尽量询问了解情况的受访者，减少回答误差。</a:t>
            </a:r>
            <a:endParaRPr lang="en-US" altLang="zh-CN" dirty="0" smtClean="0"/>
          </a:p>
          <a:p>
            <a:r>
              <a:rPr lang="en-US" altLang="zh-CN" dirty="0" smtClean="0"/>
              <a:t>3</a:t>
            </a:r>
            <a:r>
              <a:rPr lang="zh-CN" altLang="en-US" dirty="0" smtClean="0"/>
              <a:t>、调查开始</a:t>
            </a:r>
            <a:r>
              <a:rPr lang="zh-CN" altLang="en-US" dirty="0" smtClean="0"/>
              <a:t>的第一天</a:t>
            </a:r>
            <a:r>
              <a:rPr lang="zh-CN" altLang="en-US" dirty="0" smtClean="0"/>
              <a:t>，及时总结、讨论，统一标准，解决难题。</a:t>
            </a:r>
            <a:endParaRPr lang="en-US" altLang="zh-CN" dirty="0" smtClean="0"/>
          </a:p>
          <a:p>
            <a:r>
              <a:rPr lang="en-US" altLang="zh-CN" dirty="0" smtClean="0"/>
              <a:t>4</a:t>
            </a:r>
            <a:r>
              <a:rPr lang="zh-CN" altLang="en-US" dirty="0" smtClean="0"/>
              <a:t>、减少环境因素带来的影响。</a:t>
            </a:r>
            <a:endParaRPr lang="en-US" altLang="zh-CN" dirty="0" smtClean="0"/>
          </a:p>
          <a:p>
            <a:r>
              <a:rPr lang="en-US" altLang="zh-CN" dirty="0" smtClean="0"/>
              <a:t>5</a:t>
            </a:r>
            <a:r>
              <a:rPr lang="zh-CN" altLang="en-US" dirty="0" smtClean="0"/>
              <a:t>、做好实地和实时远程质控，及时反馈、改正和补充培训。</a:t>
            </a:r>
            <a:endParaRPr lang="zh-CN" altLang="en-US" dirty="0"/>
          </a:p>
        </p:txBody>
      </p:sp>
    </p:spTree>
    <p:extLst>
      <p:ext uri="{BB962C8B-B14F-4D97-AF65-F5344CB8AC3E}">
        <p14:creationId xmlns:p14="http://schemas.microsoft.com/office/powerpoint/2010/main" val="282785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a:t>
            </a:r>
            <a:r>
              <a:rPr lang="zh-CN" altLang="en-US" dirty="0" smtClean="0"/>
              <a:t>抽样调查</a:t>
            </a:r>
            <a:r>
              <a:rPr lang="zh-CN" altLang="en-US" dirty="0"/>
              <a:t>的步骤</a:t>
            </a:r>
          </a:p>
        </p:txBody>
      </p:sp>
      <p:sp>
        <p:nvSpPr>
          <p:cNvPr id="3" name="内容占位符 2"/>
          <p:cNvSpPr>
            <a:spLocks noGrp="1"/>
          </p:cNvSpPr>
          <p:nvPr>
            <p:ph idx="1"/>
          </p:nvPr>
        </p:nvSpPr>
        <p:spPr/>
        <p:txBody>
          <a:bodyPr>
            <a:normAutofit/>
          </a:bodyPr>
          <a:lstStyle/>
          <a:p>
            <a:endParaRPr lang="zh-CN" altLang="en-US" dirty="0"/>
          </a:p>
        </p:txBody>
      </p:sp>
      <p:grpSp>
        <p:nvGrpSpPr>
          <p:cNvPr id="5" name="组合 4"/>
          <p:cNvGrpSpPr/>
          <p:nvPr/>
        </p:nvGrpSpPr>
        <p:grpSpPr>
          <a:xfrm>
            <a:off x="2372932" y="1337777"/>
            <a:ext cx="7446135" cy="5520223"/>
            <a:chOff x="2523182" y="833844"/>
            <a:chExt cx="7446135" cy="5520223"/>
          </a:xfrm>
        </p:grpSpPr>
        <p:sp>
          <p:nvSpPr>
            <p:cNvPr id="6" name="矩形 5"/>
            <p:cNvSpPr/>
            <p:nvPr/>
          </p:nvSpPr>
          <p:spPr>
            <a:xfrm>
              <a:off x="4672884" y="833844"/>
              <a:ext cx="2846231" cy="604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确定研究目的</a:t>
              </a:r>
            </a:p>
          </p:txBody>
        </p:sp>
        <p:sp>
          <p:nvSpPr>
            <p:cNvPr id="7" name="矩形 6"/>
            <p:cNvSpPr/>
            <p:nvPr/>
          </p:nvSpPr>
          <p:spPr>
            <a:xfrm>
              <a:off x="7123086" y="1700612"/>
              <a:ext cx="2846231" cy="511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选择样本框</a:t>
              </a:r>
            </a:p>
          </p:txBody>
        </p:sp>
        <p:sp>
          <p:nvSpPr>
            <p:cNvPr id="10" name="矩形 9"/>
            <p:cNvSpPr/>
            <p:nvPr/>
          </p:nvSpPr>
          <p:spPr>
            <a:xfrm>
              <a:off x="2523182" y="2599303"/>
              <a:ext cx="2846231" cy="531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设计调查问卷</a:t>
              </a:r>
            </a:p>
          </p:txBody>
        </p:sp>
        <p:sp>
          <p:nvSpPr>
            <p:cNvPr id="12" name="矩形 11"/>
            <p:cNvSpPr/>
            <p:nvPr/>
          </p:nvSpPr>
          <p:spPr>
            <a:xfrm>
              <a:off x="4672880" y="3401091"/>
              <a:ext cx="2846231" cy="634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FF0000"/>
                  </a:solidFill>
                </a:rPr>
                <a:t>现场调查</a:t>
              </a:r>
              <a:endParaRPr lang="zh-CN" altLang="en-US" sz="2800" dirty="0">
                <a:solidFill>
                  <a:srgbClr val="FF0000"/>
                </a:solidFill>
              </a:endParaRPr>
            </a:p>
          </p:txBody>
        </p:sp>
        <p:sp>
          <p:nvSpPr>
            <p:cNvPr id="13" name="矩形 12"/>
            <p:cNvSpPr/>
            <p:nvPr/>
          </p:nvSpPr>
          <p:spPr>
            <a:xfrm>
              <a:off x="4672879" y="4263068"/>
              <a:ext cx="2846231" cy="537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数据编码和编辑</a:t>
              </a:r>
            </a:p>
          </p:txBody>
        </p:sp>
        <p:sp>
          <p:nvSpPr>
            <p:cNvPr id="14" name="矩形 13"/>
            <p:cNvSpPr/>
            <p:nvPr/>
          </p:nvSpPr>
          <p:spPr>
            <a:xfrm>
              <a:off x="2523183" y="1700612"/>
              <a:ext cx="2846231" cy="511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选择</a:t>
              </a:r>
              <a:r>
                <a:rPr lang="zh-CN" altLang="en-US" sz="2400" dirty="0"/>
                <a:t>调查</a:t>
              </a:r>
              <a:r>
                <a:rPr lang="zh-CN" altLang="en-US" sz="2400" dirty="0" smtClean="0"/>
                <a:t>模式</a:t>
              </a:r>
              <a:endParaRPr lang="zh-CN" altLang="en-US" sz="2400" dirty="0"/>
            </a:p>
          </p:txBody>
        </p:sp>
        <p:sp>
          <p:nvSpPr>
            <p:cNvPr id="15" name="矩形 14"/>
            <p:cNvSpPr/>
            <p:nvPr/>
          </p:nvSpPr>
          <p:spPr>
            <a:xfrm>
              <a:off x="4672881" y="5816354"/>
              <a:ext cx="2846231" cy="537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数据分析</a:t>
              </a:r>
            </a:p>
          </p:txBody>
        </p:sp>
        <p:sp>
          <p:nvSpPr>
            <p:cNvPr id="16" name="矩形 15"/>
            <p:cNvSpPr/>
            <p:nvPr/>
          </p:nvSpPr>
          <p:spPr>
            <a:xfrm>
              <a:off x="4672879" y="5027485"/>
              <a:ext cx="2846231" cy="544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数据校正</a:t>
              </a:r>
            </a:p>
          </p:txBody>
        </p:sp>
        <p:sp>
          <p:nvSpPr>
            <p:cNvPr id="17" name="矩形 16"/>
            <p:cNvSpPr/>
            <p:nvPr/>
          </p:nvSpPr>
          <p:spPr>
            <a:xfrm>
              <a:off x="7123086" y="2568083"/>
              <a:ext cx="2846231" cy="562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设计和选择样本</a:t>
              </a:r>
            </a:p>
          </p:txBody>
        </p:sp>
        <p:cxnSp>
          <p:nvCxnSpPr>
            <p:cNvPr id="19" name="直接箭头连接符 18"/>
            <p:cNvCxnSpPr>
              <a:stCxn id="6" idx="2"/>
              <a:endCxn id="14" idx="0"/>
            </p:cNvCxnSpPr>
            <p:nvPr/>
          </p:nvCxnSpPr>
          <p:spPr>
            <a:xfrm flipH="1">
              <a:off x="3946299" y="1438628"/>
              <a:ext cx="2149701" cy="2619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6" idx="2"/>
            </p:cNvCxnSpPr>
            <p:nvPr/>
          </p:nvCxnSpPr>
          <p:spPr>
            <a:xfrm>
              <a:off x="6096000" y="1438628"/>
              <a:ext cx="2581135" cy="2138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5369413" y="1985518"/>
              <a:ext cx="1753673" cy="14468"/>
            </a:xfrm>
            <a:prstGeom prst="straightConnector1">
              <a:avLst/>
            </a:prstGeom>
            <a:ln w="57150">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4" idx="2"/>
            </p:cNvCxnSpPr>
            <p:nvPr/>
          </p:nvCxnSpPr>
          <p:spPr>
            <a:xfrm flipH="1">
              <a:off x="3946297" y="2212305"/>
              <a:ext cx="2" cy="3869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8677133" y="2197480"/>
              <a:ext cx="2" cy="3869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肘形连接符 33"/>
            <p:cNvCxnSpPr>
              <a:endCxn id="12" idx="1"/>
            </p:cNvCxnSpPr>
            <p:nvPr/>
          </p:nvCxnSpPr>
          <p:spPr>
            <a:xfrm>
              <a:off x="3946297" y="3130490"/>
              <a:ext cx="726583" cy="587908"/>
            </a:xfrm>
            <a:prstGeom prst="bentConnector3">
              <a:avLst>
                <a:gd name="adj1" fmla="val 369"/>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肘形连接符 35"/>
            <p:cNvCxnSpPr/>
            <p:nvPr/>
          </p:nvCxnSpPr>
          <p:spPr>
            <a:xfrm rot="10800000" flipV="1">
              <a:off x="7519111" y="3147633"/>
              <a:ext cx="1158023" cy="570764"/>
            </a:xfrm>
            <a:prstGeom prst="bentConnector3">
              <a:avLst>
                <a:gd name="adj1" fmla="val -46"/>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6095992" y="3951058"/>
              <a:ext cx="2" cy="3869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6100279" y="4606622"/>
              <a:ext cx="2" cy="3869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a:off x="6095990" y="5487613"/>
              <a:ext cx="2" cy="3869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7018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提高应答率、降低偏误</a:t>
            </a:r>
            <a:endParaRPr lang="zh-CN" altLang="en-US" dirty="0"/>
          </a:p>
        </p:txBody>
      </p:sp>
      <p:sp>
        <p:nvSpPr>
          <p:cNvPr id="3" name="内容占位符 2"/>
          <p:cNvSpPr>
            <a:spLocks noGrp="1"/>
          </p:cNvSpPr>
          <p:nvPr>
            <p:ph idx="1"/>
          </p:nvPr>
        </p:nvSpPr>
        <p:spPr/>
        <p:txBody>
          <a:bodyPr>
            <a:normAutofit/>
          </a:bodyPr>
          <a:lstStyle/>
          <a:p>
            <a:r>
              <a:rPr lang="zh-CN" altLang="en-US" dirty="0" smtClean="0"/>
              <a:t>减少各种无应答的情况</a:t>
            </a:r>
            <a:endParaRPr lang="en-US" altLang="zh-CN" dirty="0" smtClean="0"/>
          </a:p>
          <a:p>
            <a:pPr lvl="1"/>
            <a:r>
              <a:rPr lang="zh-CN" altLang="en-US" dirty="0"/>
              <a:t>空</a:t>
            </a:r>
            <a:r>
              <a:rPr lang="zh-CN" altLang="en-US" dirty="0" smtClean="0"/>
              <a:t>户</a:t>
            </a:r>
            <a:endParaRPr lang="en-US" altLang="zh-CN" dirty="0" smtClean="0"/>
          </a:p>
          <a:p>
            <a:pPr lvl="1"/>
            <a:r>
              <a:rPr lang="zh-CN" altLang="en-US" dirty="0"/>
              <a:t>无法联系</a:t>
            </a:r>
            <a:endParaRPr lang="en-US" altLang="zh-CN" dirty="0"/>
          </a:p>
          <a:p>
            <a:pPr lvl="1"/>
            <a:r>
              <a:rPr lang="zh-CN" altLang="en-US" dirty="0" smtClean="0"/>
              <a:t>拒绝回答</a:t>
            </a:r>
            <a:endParaRPr lang="en-US" altLang="zh-CN" dirty="0" smtClean="0"/>
          </a:p>
          <a:p>
            <a:pPr lvl="1"/>
            <a:r>
              <a:rPr lang="zh-CN" altLang="en-US" dirty="0" smtClean="0"/>
              <a:t>无能力回答</a:t>
            </a:r>
            <a:endParaRPr lang="en-US" altLang="zh-CN" dirty="0" smtClean="0"/>
          </a:p>
          <a:p>
            <a:pPr lvl="1"/>
            <a:r>
              <a:rPr lang="zh-CN" altLang="en-US" dirty="0" smtClean="0"/>
              <a:t>其他情况</a:t>
            </a:r>
            <a:endParaRPr lang="en-US" altLang="zh-CN" dirty="0" smtClean="0"/>
          </a:p>
          <a:p>
            <a:r>
              <a:rPr lang="zh-CN" altLang="en-US" dirty="0" smtClean="0"/>
              <a:t>防止受访者</a:t>
            </a:r>
            <a:endParaRPr lang="en-US" altLang="zh-CN" dirty="0" smtClean="0"/>
          </a:p>
          <a:p>
            <a:pPr lvl="1"/>
            <a:r>
              <a:rPr lang="zh-CN" altLang="en-US" dirty="0" smtClean="0"/>
              <a:t>社会期望偏误</a:t>
            </a:r>
            <a:endParaRPr lang="en-US" altLang="zh-CN" dirty="0" smtClean="0"/>
          </a:p>
          <a:p>
            <a:pPr lvl="1"/>
            <a:r>
              <a:rPr lang="zh-CN" altLang="en-US" dirty="0" smtClean="0"/>
              <a:t>回忆偏误</a:t>
            </a:r>
            <a:endParaRPr lang="zh-CN" altLang="en-US" dirty="0"/>
          </a:p>
        </p:txBody>
      </p:sp>
    </p:spTree>
    <p:extLst>
      <p:ext uri="{BB962C8B-B14F-4D97-AF65-F5344CB8AC3E}">
        <p14:creationId xmlns:p14="http://schemas.microsoft.com/office/powerpoint/2010/main" val="34137322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无应答率与调查质量</a:t>
            </a:r>
            <a:endParaRPr lang="zh-CN" altLang="en-US" dirty="0"/>
          </a:p>
        </p:txBody>
      </p:sp>
      <p:pic>
        <p:nvPicPr>
          <p:cNvPr id="4" name="图片 3"/>
          <p:cNvPicPr>
            <a:picLocks noChangeAspect="1"/>
          </p:cNvPicPr>
          <p:nvPr/>
        </p:nvPicPr>
        <p:blipFill>
          <a:blip r:embed="rId2"/>
          <a:stretch>
            <a:fillRect/>
          </a:stretch>
        </p:blipFill>
        <p:spPr>
          <a:xfrm>
            <a:off x="3803511" y="2257349"/>
            <a:ext cx="3709213" cy="978141"/>
          </a:xfrm>
          <a:prstGeom prst="rect">
            <a:avLst/>
          </a:prstGeom>
        </p:spPr>
      </p:pic>
      <p:pic>
        <p:nvPicPr>
          <p:cNvPr id="5" name="图片 4"/>
          <p:cNvPicPr>
            <a:picLocks noChangeAspect="1"/>
          </p:cNvPicPr>
          <p:nvPr/>
        </p:nvPicPr>
        <p:blipFill>
          <a:blip r:embed="rId3"/>
          <a:stretch>
            <a:fillRect/>
          </a:stretch>
        </p:blipFill>
        <p:spPr>
          <a:xfrm>
            <a:off x="3803511" y="3738755"/>
            <a:ext cx="3404346" cy="1181391"/>
          </a:xfrm>
          <a:prstGeom prst="rect">
            <a:avLst/>
          </a:prstGeom>
        </p:spPr>
      </p:pic>
      <p:pic>
        <p:nvPicPr>
          <p:cNvPr id="6" name="图片 5"/>
          <p:cNvPicPr>
            <a:picLocks noChangeAspect="1"/>
          </p:cNvPicPr>
          <p:nvPr/>
        </p:nvPicPr>
        <p:blipFill>
          <a:blip r:embed="rId4"/>
          <a:stretch>
            <a:fillRect/>
          </a:stretch>
        </p:blipFill>
        <p:spPr>
          <a:xfrm>
            <a:off x="2803167" y="5244317"/>
            <a:ext cx="6534150" cy="1057275"/>
          </a:xfrm>
          <a:prstGeom prst="rect">
            <a:avLst/>
          </a:prstGeom>
        </p:spPr>
      </p:pic>
      <p:cxnSp>
        <p:nvCxnSpPr>
          <p:cNvPr id="8" name="直接箭头连接符 7"/>
          <p:cNvCxnSpPr>
            <a:endCxn id="5" idx="0"/>
          </p:cNvCxnSpPr>
          <p:nvPr/>
        </p:nvCxnSpPr>
        <p:spPr>
          <a:xfrm>
            <a:off x="5505684" y="3116687"/>
            <a:ext cx="0" cy="622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8661862" y="1978429"/>
            <a:ext cx="2809702" cy="2031325"/>
          </a:xfrm>
          <a:prstGeom prst="rect">
            <a:avLst/>
          </a:prstGeom>
          <a:noFill/>
        </p:spPr>
        <p:txBody>
          <a:bodyPr wrap="square" rtlCol="0">
            <a:spAutoFit/>
          </a:bodyPr>
          <a:lstStyle/>
          <a:p>
            <a:r>
              <a:rPr lang="zh-CN" altLang="en-US" dirty="0" smtClean="0"/>
              <a:t>举例：如共抽样</a:t>
            </a:r>
            <a:r>
              <a:rPr lang="en-US" altLang="zh-CN" dirty="0" smtClean="0"/>
              <a:t>100</a:t>
            </a:r>
            <a:r>
              <a:rPr lang="zh-CN" altLang="en-US" dirty="0" smtClean="0"/>
              <a:t>人，</a:t>
            </a:r>
            <a:r>
              <a:rPr lang="en-US" altLang="zh-CN" dirty="0" smtClean="0"/>
              <a:t>70</a:t>
            </a:r>
            <a:r>
              <a:rPr lang="zh-CN" altLang="en-US" dirty="0" smtClean="0"/>
              <a:t>人回答，均值为</a:t>
            </a:r>
            <a:r>
              <a:rPr lang="en-US" altLang="zh-CN" dirty="0" smtClean="0"/>
              <a:t>100</a:t>
            </a:r>
            <a:r>
              <a:rPr lang="zh-CN" altLang="en-US" dirty="0"/>
              <a:t>分</a:t>
            </a:r>
            <a:r>
              <a:rPr lang="zh-CN" altLang="en-US" dirty="0" smtClean="0"/>
              <a:t>，</a:t>
            </a:r>
            <a:r>
              <a:rPr lang="en-US" altLang="zh-CN" dirty="0" smtClean="0"/>
              <a:t>30</a:t>
            </a:r>
            <a:r>
              <a:rPr lang="zh-CN" altLang="en-US" dirty="0" smtClean="0"/>
              <a:t>人未回答，均值为</a:t>
            </a:r>
            <a:r>
              <a:rPr lang="en-US" altLang="zh-CN" dirty="0" smtClean="0"/>
              <a:t>50</a:t>
            </a:r>
            <a:r>
              <a:rPr lang="zh-CN" altLang="en-US" dirty="0" smtClean="0"/>
              <a:t>分。</a:t>
            </a:r>
            <a:endParaRPr lang="en-US" altLang="zh-CN" dirty="0" smtClean="0"/>
          </a:p>
          <a:p>
            <a:endParaRPr lang="en-US" altLang="zh-CN" dirty="0"/>
          </a:p>
          <a:p>
            <a:r>
              <a:rPr lang="zh-CN" altLang="en-US" dirty="0" smtClean="0"/>
              <a:t>最后的均值应该是：</a:t>
            </a:r>
            <a:endParaRPr lang="en-US" altLang="zh-CN" dirty="0" smtClean="0"/>
          </a:p>
          <a:p>
            <a:r>
              <a:rPr lang="zh-CN" altLang="en-US" dirty="0" smtClean="0"/>
              <a:t>（</a:t>
            </a:r>
            <a:r>
              <a:rPr lang="en-US" altLang="zh-CN" dirty="0" smtClean="0">
                <a:solidFill>
                  <a:srgbClr val="FF0000"/>
                </a:solidFill>
              </a:rPr>
              <a:t>70</a:t>
            </a:r>
            <a:r>
              <a:rPr lang="zh-CN" altLang="en-US" dirty="0" smtClean="0"/>
              <a:t>*</a:t>
            </a:r>
            <a:r>
              <a:rPr lang="en-US" altLang="zh-CN" dirty="0" smtClean="0"/>
              <a:t>100+30</a:t>
            </a:r>
            <a:r>
              <a:rPr lang="zh-CN" altLang="en-US" dirty="0" smtClean="0"/>
              <a:t>*</a:t>
            </a:r>
            <a:r>
              <a:rPr lang="en-US" altLang="zh-CN" dirty="0" smtClean="0"/>
              <a:t>50</a:t>
            </a:r>
            <a:r>
              <a:rPr lang="zh-CN" altLang="en-US" dirty="0" smtClean="0"/>
              <a:t>）</a:t>
            </a:r>
            <a:r>
              <a:rPr lang="en-US" altLang="zh-CN" dirty="0" smtClean="0"/>
              <a:t>/100</a:t>
            </a:r>
          </a:p>
          <a:p>
            <a:r>
              <a:rPr lang="en-US" altLang="zh-CN" dirty="0" smtClean="0"/>
              <a:t>=</a:t>
            </a:r>
            <a:r>
              <a:rPr lang="en-US" altLang="zh-CN" dirty="0" smtClean="0">
                <a:solidFill>
                  <a:srgbClr val="FF0000"/>
                </a:solidFill>
              </a:rPr>
              <a:t>85</a:t>
            </a:r>
            <a:r>
              <a:rPr lang="zh-CN" altLang="en-US" dirty="0" smtClean="0">
                <a:solidFill>
                  <a:srgbClr val="FF0000"/>
                </a:solidFill>
              </a:rPr>
              <a:t>分</a:t>
            </a:r>
            <a:endParaRPr lang="zh-CN" altLang="en-US" dirty="0">
              <a:solidFill>
                <a:srgbClr val="FF0000"/>
              </a:solidFill>
            </a:endParaRPr>
          </a:p>
        </p:txBody>
      </p:sp>
    </p:spTree>
    <p:extLst>
      <p:ext uri="{BB962C8B-B14F-4D97-AF65-F5344CB8AC3E}">
        <p14:creationId xmlns:p14="http://schemas.microsoft.com/office/powerpoint/2010/main" val="3180209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减少单位无应答的方法</a:t>
            </a:r>
            <a:endParaRPr lang="zh-CN" altLang="en-US" dirty="0"/>
          </a:p>
        </p:txBody>
      </p:sp>
      <p:pic>
        <p:nvPicPr>
          <p:cNvPr id="4" name="图片 3"/>
          <p:cNvPicPr>
            <a:picLocks noChangeAspect="1"/>
          </p:cNvPicPr>
          <p:nvPr/>
        </p:nvPicPr>
        <p:blipFill rotWithShape="1">
          <a:blip r:embed="rId2"/>
          <a:srcRect r="1756"/>
          <a:stretch/>
        </p:blipFill>
        <p:spPr>
          <a:xfrm>
            <a:off x="3116688" y="1333294"/>
            <a:ext cx="5447763" cy="5173578"/>
          </a:xfrm>
          <a:prstGeom prst="rect">
            <a:avLst/>
          </a:prstGeom>
        </p:spPr>
      </p:pic>
      <p:pic>
        <p:nvPicPr>
          <p:cNvPr id="5" name="图片 4"/>
          <p:cNvPicPr>
            <a:picLocks noChangeAspect="1"/>
          </p:cNvPicPr>
          <p:nvPr/>
        </p:nvPicPr>
        <p:blipFill>
          <a:blip r:embed="rId3"/>
          <a:stretch>
            <a:fillRect/>
          </a:stretch>
        </p:blipFill>
        <p:spPr>
          <a:xfrm>
            <a:off x="3244589" y="6505286"/>
            <a:ext cx="4827058" cy="342984"/>
          </a:xfrm>
          <a:prstGeom prst="rect">
            <a:avLst/>
          </a:prstGeom>
        </p:spPr>
      </p:pic>
    </p:spTree>
    <p:extLst>
      <p:ext uri="{BB962C8B-B14F-4D97-AF65-F5344CB8AC3E}">
        <p14:creationId xmlns:p14="http://schemas.microsoft.com/office/powerpoint/2010/main" val="21440279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3.2.3</a:t>
            </a:r>
            <a:r>
              <a:rPr lang="zh-CN" altLang="en-US" dirty="0" smtClean="0"/>
              <a:t>资料整理阶段的质量控制</a:t>
            </a:r>
            <a:endParaRPr lang="zh-CN" altLang="en-US" dirty="0"/>
          </a:p>
        </p:txBody>
      </p:sp>
      <p:sp>
        <p:nvSpPr>
          <p:cNvPr id="3" name="内容占位符 2"/>
          <p:cNvSpPr>
            <a:spLocks noGrp="1"/>
          </p:cNvSpPr>
          <p:nvPr>
            <p:ph idx="1"/>
          </p:nvPr>
        </p:nvSpPr>
        <p:spPr/>
        <p:txBody>
          <a:bodyPr/>
          <a:lstStyle/>
          <a:p>
            <a:r>
              <a:rPr lang="zh-CN" altLang="en-US" dirty="0" smtClean="0"/>
              <a:t>纸质问卷</a:t>
            </a:r>
            <a:endParaRPr lang="en-US" altLang="zh-CN" dirty="0" smtClean="0"/>
          </a:p>
          <a:p>
            <a:pPr lvl="1">
              <a:buFont typeface="Wingdings" panose="05000000000000000000" pitchFamily="2" charset="2"/>
              <a:buChar char="ü"/>
            </a:pPr>
            <a:r>
              <a:rPr lang="zh-CN" altLang="en-US" dirty="0" smtClean="0"/>
              <a:t>复审</a:t>
            </a:r>
            <a:r>
              <a:rPr lang="zh-CN" altLang="en-US" dirty="0" smtClean="0"/>
              <a:t>，发现问题需核查更正（重访、补访），不能更正的问卷废弃或按照缺失处理，不能臆测。</a:t>
            </a:r>
            <a:endParaRPr lang="en-US" altLang="zh-CN" dirty="0" smtClean="0"/>
          </a:p>
          <a:p>
            <a:pPr lvl="1">
              <a:buFont typeface="Wingdings" panose="05000000000000000000" pitchFamily="2" charset="2"/>
              <a:buChar char="ü"/>
            </a:pPr>
            <a:r>
              <a:rPr lang="zh-CN" altLang="en-US" dirty="0" smtClean="0"/>
              <a:t>二次录入，不一致的检查</a:t>
            </a:r>
            <a:r>
              <a:rPr lang="zh-CN" altLang="en-US" dirty="0" smtClean="0"/>
              <a:t>重新核查后录入</a:t>
            </a:r>
            <a:r>
              <a:rPr lang="zh-CN" altLang="en-US" dirty="0" smtClean="0"/>
              <a:t>。</a:t>
            </a:r>
            <a:endParaRPr lang="en-US" altLang="zh-CN" dirty="0" smtClean="0"/>
          </a:p>
          <a:p>
            <a:r>
              <a:rPr lang="zh-CN" altLang="en-US" dirty="0" smtClean="0"/>
              <a:t>电脑问卷</a:t>
            </a:r>
            <a:endParaRPr lang="en-US" altLang="zh-CN" dirty="0" smtClean="0"/>
          </a:p>
          <a:p>
            <a:pPr lvl="1">
              <a:buFont typeface="Wingdings" panose="05000000000000000000" pitchFamily="2" charset="2"/>
              <a:buChar char="ü"/>
            </a:pPr>
            <a:r>
              <a:rPr lang="zh-CN" altLang="en-US" dirty="0" smtClean="0"/>
              <a:t>计算机</a:t>
            </a:r>
            <a:r>
              <a:rPr lang="zh-CN" altLang="en-US" dirty="0"/>
              <a:t>逻辑</a:t>
            </a:r>
            <a:r>
              <a:rPr lang="zh-CN" altLang="en-US" dirty="0" smtClean="0"/>
              <a:t>检错（单变量或多变量）。</a:t>
            </a:r>
            <a:endParaRPr lang="zh-CN" altLang="en-US" dirty="0"/>
          </a:p>
          <a:p>
            <a:pPr lvl="1">
              <a:buFont typeface="Wingdings" panose="05000000000000000000" pitchFamily="2" charset="2"/>
              <a:buChar char="ü"/>
            </a:pPr>
            <a:r>
              <a:rPr lang="zh-CN" altLang="en-US" dirty="0" smtClean="0">
                <a:solidFill>
                  <a:srgbClr val="FF0000"/>
                </a:solidFill>
              </a:rPr>
              <a:t>对</a:t>
            </a:r>
            <a:r>
              <a:rPr lang="zh-CN" altLang="en-US" dirty="0" smtClean="0">
                <a:solidFill>
                  <a:srgbClr val="FF0000"/>
                </a:solidFill>
              </a:rPr>
              <a:t>收集的其他（请注明）问题进行整理和重新编码</a:t>
            </a:r>
            <a:r>
              <a:rPr lang="zh-CN" altLang="en-US" dirty="0" smtClean="0">
                <a:solidFill>
                  <a:srgbClr val="FF0000"/>
                </a:solidFill>
              </a:rPr>
              <a:t>。</a:t>
            </a:r>
            <a:endParaRPr lang="en-US" altLang="zh-CN" dirty="0" smtClean="0">
              <a:solidFill>
                <a:srgbClr val="FF0000"/>
              </a:solidFill>
            </a:endParaRPr>
          </a:p>
        </p:txBody>
      </p:sp>
    </p:spTree>
    <p:extLst>
      <p:ext uri="{BB962C8B-B14F-4D97-AF65-F5344CB8AC3E}">
        <p14:creationId xmlns:p14="http://schemas.microsoft.com/office/powerpoint/2010/main" val="941609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数据编码</a:t>
            </a:r>
            <a:endParaRPr lang="zh-CN" altLang="en-US" dirty="0"/>
          </a:p>
        </p:txBody>
      </p:sp>
      <p:sp>
        <p:nvSpPr>
          <p:cNvPr id="3" name="内容占位符 2"/>
          <p:cNvSpPr>
            <a:spLocks noGrp="1"/>
          </p:cNvSpPr>
          <p:nvPr>
            <p:ph idx="1"/>
          </p:nvPr>
        </p:nvSpPr>
        <p:spPr/>
        <p:txBody>
          <a:bodyPr/>
          <a:lstStyle/>
          <a:p>
            <a:r>
              <a:rPr lang="zh-CN" altLang="en-US" dirty="0" smtClean="0"/>
              <a:t>定义：</a:t>
            </a:r>
            <a:r>
              <a:rPr lang="zh-CN" altLang="zh-CN" dirty="0"/>
              <a:t>指将问卷中回答为文字的答案转换成数字的过程</a:t>
            </a:r>
            <a:r>
              <a:rPr lang="zh-CN" altLang="zh-CN" dirty="0" smtClean="0"/>
              <a:t>。</a:t>
            </a:r>
            <a:endParaRPr lang="en-US" altLang="zh-CN" dirty="0" smtClean="0"/>
          </a:p>
          <a:p>
            <a:r>
              <a:rPr lang="zh-CN" altLang="en-US" dirty="0" smtClean="0"/>
              <a:t>包括：</a:t>
            </a:r>
            <a:endParaRPr lang="en-US" altLang="zh-CN" dirty="0" smtClean="0"/>
          </a:p>
          <a:p>
            <a:pPr lvl="1">
              <a:buFont typeface="Wingdings" panose="05000000000000000000" pitchFamily="2" charset="2"/>
              <a:buChar char="Ø"/>
            </a:pPr>
            <a:r>
              <a:rPr lang="zh-CN" altLang="zh-CN" dirty="0" smtClean="0"/>
              <a:t>开放</a:t>
            </a:r>
            <a:r>
              <a:rPr lang="zh-CN" altLang="zh-CN" dirty="0"/>
              <a:t>题的</a:t>
            </a:r>
            <a:r>
              <a:rPr lang="zh-CN" altLang="zh-CN" dirty="0" smtClean="0"/>
              <a:t>编码</a:t>
            </a:r>
            <a:endParaRPr lang="en-US" altLang="zh-CN" dirty="0"/>
          </a:p>
          <a:p>
            <a:pPr lvl="2">
              <a:buFont typeface="Wingdings" panose="05000000000000000000" pitchFamily="2" charset="2"/>
              <a:buChar char="ü"/>
            </a:pPr>
            <a:r>
              <a:rPr lang="zh-CN" altLang="en-US" dirty="0" smtClean="0"/>
              <a:t>编码表：如果没有标准编码表，需要形成初始编码表</a:t>
            </a:r>
            <a:endParaRPr lang="en-US" altLang="zh-CN" dirty="0" smtClean="0"/>
          </a:p>
          <a:p>
            <a:pPr lvl="2">
              <a:buFont typeface="Wingdings" panose="05000000000000000000" pitchFamily="2" charset="2"/>
              <a:buChar char="ü"/>
            </a:pPr>
            <a:r>
              <a:rPr lang="zh-CN" altLang="en-US" dirty="0" smtClean="0"/>
              <a:t>编码规则</a:t>
            </a:r>
            <a:endParaRPr lang="en-US" altLang="zh-CN" dirty="0" smtClean="0"/>
          </a:p>
          <a:p>
            <a:pPr lvl="1">
              <a:buFont typeface="Wingdings" panose="05000000000000000000" pitchFamily="2" charset="2"/>
              <a:buChar char="Ø"/>
            </a:pPr>
            <a:r>
              <a:rPr lang="zh-CN" altLang="zh-CN" dirty="0" smtClean="0"/>
              <a:t>封闭</a:t>
            </a:r>
            <a:r>
              <a:rPr lang="zh-CN" altLang="zh-CN" dirty="0"/>
              <a:t>题型中其他选项的</a:t>
            </a:r>
            <a:r>
              <a:rPr lang="zh-CN" altLang="zh-CN" dirty="0" smtClean="0"/>
              <a:t>编码</a:t>
            </a:r>
            <a:endParaRPr lang="en-US" altLang="zh-CN" dirty="0" smtClean="0"/>
          </a:p>
          <a:p>
            <a:pPr lvl="2">
              <a:buFont typeface="Wingdings" panose="05000000000000000000" pitchFamily="2" charset="2"/>
              <a:buChar char="ü"/>
            </a:pPr>
            <a:r>
              <a:rPr lang="zh-CN" altLang="zh-CN" dirty="0"/>
              <a:t>编入到已有的封闭选项</a:t>
            </a:r>
            <a:r>
              <a:rPr lang="zh-CN" altLang="zh-CN" dirty="0" smtClean="0"/>
              <a:t>中</a:t>
            </a:r>
            <a:endParaRPr lang="en-US" altLang="zh-CN" dirty="0" smtClean="0"/>
          </a:p>
          <a:p>
            <a:pPr lvl="2">
              <a:buFont typeface="Wingdings" panose="05000000000000000000" pitchFamily="2" charset="2"/>
              <a:buChar char="ü"/>
            </a:pPr>
            <a:r>
              <a:rPr lang="zh-CN" altLang="en-US" dirty="0" smtClean="0"/>
              <a:t>根据所占比例决定</a:t>
            </a:r>
            <a:r>
              <a:rPr lang="zh-CN" altLang="zh-CN" dirty="0" smtClean="0"/>
              <a:t>是否</a:t>
            </a:r>
            <a:r>
              <a:rPr lang="zh-CN" altLang="zh-CN" dirty="0"/>
              <a:t>需要增加新的编码或保留在其他选项中</a:t>
            </a:r>
            <a:endParaRPr lang="en-US" altLang="zh-CN" dirty="0" smtClean="0"/>
          </a:p>
          <a:p>
            <a:pPr lvl="1">
              <a:buFont typeface="Wingdings" panose="05000000000000000000" pitchFamily="2" charset="2"/>
              <a:buChar char="Ø"/>
            </a:pPr>
            <a:endParaRPr lang="en-US" altLang="zh-CN" dirty="0"/>
          </a:p>
          <a:p>
            <a:endParaRPr lang="zh-CN" altLang="en-US" dirty="0"/>
          </a:p>
        </p:txBody>
      </p:sp>
    </p:spTree>
    <p:extLst>
      <p:ext uri="{BB962C8B-B14F-4D97-AF65-F5344CB8AC3E}">
        <p14:creationId xmlns:p14="http://schemas.microsoft.com/office/powerpoint/2010/main" val="4242792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3.2.4</a:t>
            </a:r>
            <a:r>
              <a:rPr lang="zh-CN" altLang="en-US" dirty="0" smtClean="0"/>
              <a:t>质控结果分析</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、应答率，单位和项目无应答</a:t>
            </a:r>
            <a:endParaRPr lang="en-US" altLang="zh-CN" dirty="0" smtClean="0"/>
          </a:p>
          <a:p>
            <a:r>
              <a:rPr lang="en-US" altLang="zh-CN" dirty="0" smtClean="0"/>
              <a:t>2</a:t>
            </a:r>
            <a:r>
              <a:rPr lang="zh-CN" altLang="en-US" dirty="0" smtClean="0"/>
              <a:t>、初审率和复审率</a:t>
            </a:r>
            <a:endParaRPr lang="en-US" altLang="zh-CN" dirty="0" smtClean="0"/>
          </a:p>
          <a:p>
            <a:r>
              <a:rPr lang="en-US" altLang="zh-CN" dirty="0" smtClean="0"/>
              <a:t>3</a:t>
            </a:r>
            <a:r>
              <a:rPr lang="zh-CN" altLang="en-US" dirty="0" smtClean="0"/>
              <a:t>、调查员培训考试成绩</a:t>
            </a:r>
            <a:endParaRPr lang="en-US" altLang="zh-CN" dirty="0" smtClean="0"/>
          </a:p>
          <a:p>
            <a:r>
              <a:rPr lang="en-US" altLang="zh-CN" dirty="0" smtClean="0"/>
              <a:t>4</a:t>
            </a:r>
            <a:r>
              <a:rPr lang="zh-CN" altLang="en-US" dirty="0" smtClean="0"/>
              <a:t>、抽样复查的复核率</a:t>
            </a:r>
            <a:endParaRPr lang="en-US" altLang="zh-CN" dirty="0" smtClean="0"/>
          </a:p>
          <a:p>
            <a:r>
              <a:rPr lang="en-US" altLang="zh-CN" dirty="0" smtClean="0"/>
              <a:t>5</a:t>
            </a:r>
            <a:r>
              <a:rPr lang="zh-CN" altLang="en-US" dirty="0" smtClean="0"/>
              <a:t>、计算机逻辑检错率</a:t>
            </a:r>
            <a:endParaRPr lang="en-US" altLang="zh-CN" dirty="0" smtClean="0"/>
          </a:p>
          <a:p>
            <a:r>
              <a:rPr lang="en-US" altLang="zh-CN" dirty="0" smtClean="0"/>
              <a:t>6</a:t>
            </a:r>
            <a:r>
              <a:rPr lang="zh-CN" altLang="en-US" dirty="0" smtClean="0"/>
              <a:t>、样本代表性分析</a:t>
            </a:r>
            <a:endParaRPr lang="en-US" altLang="zh-CN" dirty="0" smtClean="0"/>
          </a:p>
        </p:txBody>
      </p:sp>
    </p:spTree>
    <p:extLst>
      <p:ext uri="{BB962C8B-B14F-4D97-AF65-F5344CB8AC3E}">
        <p14:creationId xmlns:p14="http://schemas.microsoft.com/office/powerpoint/2010/main" val="3207726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a:t>
            </a:r>
            <a:r>
              <a:rPr lang="zh-CN" altLang="en-US" dirty="0" smtClean="0"/>
              <a:t>电话及网络调查</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4.1 </a:t>
            </a:r>
            <a:r>
              <a:rPr lang="zh-CN" altLang="en-US" dirty="0" smtClean="0"/>
              <a:t>电话调查实施指南</a:t>
            </a:r>
            <a:endParaRPr lang="en-US" altLang="zh-CN" dirty="0" smtClean="0"/>
          </a:p>
          <a:p>
            <a:pPr marL="457200" lvl="1" indent="0">
              <a:buNone/>
            </a:pPr>
            <a:r>
              <a:rPr lang="en-US" altLang="zh-CN" dirty="0" smtClean="0"/>
              <a:t>4.1.1</a:t>
            </a:r>
            <a:r>
              <a:rPr lang="zh-CN" altLang="en-US" dirty="0" smtClean="0"/>
              <a:t>拨打规则及指南</a:t>
            </a:r>
            <a:endParaRPr lang="en-US" altLang="zh-CN" dirty="0" smtClean="0"/>
          </a:p>
          <a:p>
            <a:pPr marL="457200" lvl="1" indent="0">
              <a:buNone/>
            </a:pPr>
            <a:r>
              <a:rPr lang="en-US" altLang="zh-CN" dirty="0" smtClean="0"/>
              <a:t>4.1.2</a:t>
            </a:r>
            <a:r>
              <a:rPr lang="zh-CN" altLang="en-US" dirty="0" smtClean="0"/>
              <a:t>现场调查实施指南</a:t>
            </a:r>
            <a:endParaRPr lang="en-US" altLang="zh-CN" dirty="0" smtClean="0"/>
          </a:p>
          <a:p>
            <a:pPr marL="0" indent="0">
              <a:buNone/>
            </a:pPr>
            <a:r>
              <a:rPr lang="en-US" altLang="zh-CN" dirty="0" smtClean="0"/>
              <a:t>4.2 </a:t>
            </a:r>
            <a:r>
              <a:rPr lang="zh-CN" altLang="en-US" dirty="0" smtClean="0"/>
              <a:t>网络调查</a:t>
            </a:r>
            <a:r>
              <a:rPr lang="zh-CN" altLang="en-US" dirty="0"/>
              <a:t>实施指南</a:t>
            </a:r>
            <a:endParaRPr lang="en-US" altLang="zh-CN" dirty="0"/>
          </a:p>
          <a:p>
            <a:endParaRPr lang="zh-CN" altLang="en-US" dirty="0"/>
          </a:p>
        </p:txBody>
      </p:sp>
    </p:spTree>
    <p:extLst>
      <p:ext uri="{BB962C8B-B14F-4D97-AF65-F5344CB8AC3E}">
        <p14:creationId xmlns:p14="http://schemas.microsoft.com/office/powerpoint/2010/main" val="1153967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4.1.1</a:t>
            </a:r>
            <a:r>
              <a:rPr lang="zh-CN" altLang="en-US" dirty="0" smtClean="0"/>
              <a:t>拨打规则和指南</a:t>
            </a:r>
            <a:endParaRPr lang="zh-CN" altLang="en-US" dirty="0"/>
          </a:p>
        </p:txBody>
      </p:sp>
      <p:sp>
        <p:nvSpPr>
          <p:cNvPr id="3" name="内容占位符 2"/>
          <p:cNvSpPr>
            <a:spLocks noGrp="1"/>
          </p:cNvSpPr>
          <p:nvPr>
            <p:ph idx="1"/>
          </p:nvPr>
        </p:nvSpPr>
        <p:spPr/>
        <p:txBody>
          <a:bodyPr/>
          <a:lstStyle/>
          <a:p>
            <a:pPr marL="514350" indent="-514350">
              <a:buFont typeface="+mj-lt"/>
              <a:buAutoNum type="arabicPeriod"/>
            </a:pPr>
            <a:r>
              <a:rPr lang="zh-CN" altLang="en-US" dirty="0" smtClean="0"/>
              <a:t>对每个抽中号码尝试多次拨打</a:t>
            </a:r>
            <a:endParaRPr lang="en-US" altLang="zh-CN" dirty="0" smtClean="0"/>
          </a:p>
          <a:p>
            <a:pPr marL="514350" indent="-514350">
              <a:buFont typeface="+mj-lt"/>
              <a:buAutoNum type="arabicPeriod"/>
            </a:pPr>
            <a:r>
              <a:rPr lang="zh-CN" altLang="en-US" dirty="0" smtClean="0"/>
              <a:t>尝试</a:t>
            </a:r>
            <a:r>
              <a:rPr lang="zh-CN" altLang="en-US" dirty="0"/>
              <a:t>对</a:t>
            </a:r>
            <a:r>
              <a:rPr lang="zh-CN" altLang="en-US" dirty="0" smtClean="0"/>
              <a:t>每个抽中号码在一周中的不同天和一天中的不同时间拨打</a:t>
            </a:r>
            <a:endParaRPr lang="en-US" altLang="zh-CN" dirty="0" smtClean="0"/>
          </a:p>
          <a:p>
            <a:pPr marL="514350" indent="-514350">
              <a:buFont typeface="+mj-lt"/>
              <a:buAutoNum type="arabicPeriod"/>
            </a:pPr>
            <a:r>
              <a:rPr lang="zh-CN" altLang="en-US" dirty="0" smtClean="0"/>
              <a:t>确定如何进行拨打，并熟悉拨打的法律、法规</a:t>
            </a:r>
            <a:endParaRPr lang="en-US" altLang="zh-CN" dirty="0" smtClean="0"/>
          </a:p>
          <a:p>
            <a:pPr marL="514350" indent="-514350">
              <a:buFont typeface="+mj-lt"/>
              <a:buAutoNum type="arabicPeriod"/>
            </a:pPr>
            <a:r>
              <a:rPr lang="zh-CN" altLang="en-US" dirty="0" smtClean="0"/>
              <a:t>利用系统</a:t>
            </a:r>
            <a:r>
              <a:rPr lang="zh-CN" altLang="en-US" dirty="0"/>
              <a:t>记录</a:t>
            </a:r>
            <a:r>
              <a:rPr lang="zh-CN" altLang="en-US" dirty="0" smtClean="0"/>
              <a:t>每次拨打情况，并为每个电话分配唯一</a:t>
            </a:r>
            <a:r>
              <a:rPr lang="en-US" altLang="zh-CN" dirty="0" smtClean="0"/>
              <a:t>ID</a:t>
            </a:r>
          </a:p>
          <a:p>
            <a:pPr marL="514350" indent="-514350">
              <a:buFont typeface="+mj-lt"/>
              <a:buAutoNum type="arabicPeriod"/>
            </a:pPr>
            <a:r>
              <a:rPr lang="zh-CN" altLang="en-US" dirty="0" smtClean="0"/>
              <a:t>确定如何显示拨出号码</a:t>
            </a:r>
            <a:endParaRPr lang="en-US" altLang="zh-CN" dirty="0" smtClean="0"/>
          </a:p>
          <a:p>
            <a:pPr marL="514350" indent="-514350">
              <a:buFont typeface="+mj-lt"/>
              <a:buAutoNum type="arabicPeriod"/>
            </a:pPr>
            <a:r>
              <a:rPr lang="zh-CN" altLang="en-US" dirty="0" smtClean="0"/>
              <a:t>为回拨电话搭建</a:t>
            </a:r>
            <a:r>
              <a:rPr lang="zh-CN" altLang="en-US" dirty="0"/>
              <a:t>处理</a:t>
            </a:r>
            <a:r>
              <a:rPr lang="zh-CN" altLang="en-US" dirty="0" smtClean="0"/>
              <a:t>流程</a:t>
            </a:r>
            <a:endParaRPr lang="en-US" altLang="zh-CN" dirty="0" smtClean="0"/>
          </a:p>
          <a:p>
            <a:pPr marL="514350" indent="-514350">
              <a:buFont typeface="+mj-lt"/>
              <a:buAutoNum type="arabicPeriod"/>
            </a:pPr>
            <a:r>
              <a:rPr lang="zh-CN" altLang="en-US" dirty="0" smtClean="0"/>
              <a:t>建立内部不能拨打的电话清单</a:t>
            </a:r>
            <a:endParaRPr lang="en-US" altLang="zh-CN" dirty="0" smtClean="0"/>
          </a:p>
          <a:p>
            <a:endParaRPr lang="zh-CN" altLang="en-US" dirty="0"/>
          </a:p>
        </p:txBody>
      </p:sp>
    </p:spTree>
    <p:extLst>
      <p:ext uri="{BB962C8B-B14F-4D97-AF65-F5344CB8AC3E}">
        <p14:creationId xmlns:p14="http://schemas.microsoft.com/office/powerpoint/2010/main" val="3111169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4.1.2 </a:t>
            </a:r>
            <a:r>
              <a:rPr lang="zh-CN" altLang="en-US" dirty="0" smtClean="0"/>
              <a:t>现场调查实施指南</a:t>
            </a:r>
            <a:endParaRPr lang="zh-CN" altLang="en-US" dirty="0"/>
          </a:p>
        </p:txBody>
      </p:sp>
      <p:sp>
        <p:nvSpPr>
          <p:cNvPr id="3" name="内容占位符 2"/>
          <p:cNvSpPr>
            <a:spLocks noGrp="1"/>
          </p:cNvSpPr>
          <p:nvPr>
            <p:ph idx="1"/>
          </p:nvPr>
        </p:nvSpPr>
        <p:spPr/>
        <p:txBody>
          <a:bodyPr/>
          <a:lstStyle/>
          <a:p>
            <a:pPr marL="514350" indent="-514350">
              <a:buFont typeface="+mj-lt"/>
              <a:buAutoNum type="arabicPeriod"/>
            </a:pPr>
            <a:r>
              <a:rPr lang="zh-CN" altLang="en-US" dirty="0" smtClean="0"/>
              <a:t>为调查提供简单、清晰且有说服力的开头话术</a:t>
            </a:r>
            <a:endParaRPr lang="en-US" altLang="zh-CN" dirty="0" smtClean="0"/>
          </a:p>
          <a:p>
            <a:pPr marL="514350" indent="-514350">
              <a:buFont typeface="+mj-lt"/>
              <a:buAutoNum type="arabicPeriod"/>
            </a:pPr>
            <a:r>
              <a:rPr lang="zh-CN" altLang="en-US" dirty="0" smtClean="0"/>
              <a:t>按照问卷中题目出现的顺序完整清晰的念读问卷</a:t>
            </a:r>
            <a:endParaRPr lang="en-US" altLang="zh-CN" dirty="0" smtClean="0"/>
          </a:p>
          <a:p>
            <a:pPr marL="514350" indent="-514350">
              <a:buFont typeface="+mj-lt"/>
              <a:buAutoNum type="arabicPeriod"/>
            </a:pPr>
            <a:r>
              <a:rPr lang="zh-CN" altLang="en-US" dirty="0" smtClean="0"/>
              <a:t>准确的记录受访者提供的</a:t>
            </a:r>
            <a:r>
              <a:rPr lang="zh-CN" altLang="en-US" dirty="0"/>
              <a:t>回答</a:t>
            </a:r>
            <a:endParaRPr lang="en-US" altLang="zh-CN" dirty="0" smtClean="0"/>
          </a:p>
          <a:p>
            <a:pPr marL="514350" indent="-514350">
              <a:buFont typeface="+mj-lt"/>
              <a:buAutoNum type="arabicPeriod"/>
            </a:pPr>
            <a:r>
              <a:rPr lang="zh-CN" altLang="en-US" dirty="0" smtClean="0"/>
              <a:t>聚焦受访者，积极倾听</a:t>
            </a:r>
            <a:endParaRPr lang="en-US" altLang="zh-CN" dirty="0" smtClean="0"/>
          </a:p>
          <a:p>
            <a:pPr marL="514350" indent="-514350">
              <a:buFont typeface="+mj-lt"/>
              <a:buAutoNum type="arabicPeriod"/>
            </a:pPr>
            <a:r>
              <a:rPr lang="zh-CN" altLang="en-US" dirty="0" smtClean="0"/>
              <a:t>控制语速、语音和语调</a:t>
            </a:r>
            <a:endParaRPr lang="en-US" altLang="zh-CN" dirty="0" smtClean="0"/>
          </a:p>
          <a:p>
            <a:pPr marL="514350" indent="-514350">
              <a:buFont typeface="+mj-lt"/>
              <a:buAutoNum type="arabicPeriod"/>
            </a:pPr>
            <a:r>
              <a:rPr lang="zh-CN" altLang="en-US" dirty="0" smtClean="0"/>
              <a:t>为受访者提供鼓励和针对性的反馈</a:t>
            </a:r>
            <a:endParaRPr lang="en-US" altLang="zh-CN" dirty="0" smtClean="0"/>
          </a:p>
          <a:p>
            <a:pPr marL="514350" indent="-514350">
              <a:buFont typeface="+mj-lt"/>
              <a:buAutoNum type="arabicPeriod"/>
            </a:pPr>
            <a:r>
              <a:rPr lang="zh-CN" altLang="en-US" dirty="0" smtClean="0"/>
              <a:t>试调查前培训访问员，并定期进行补充培训</a:t>
            </a:r>
            <a:endParaRPr lang="zh-CN" altLang="en-US" dirty="0"/>
          </a:p>
        </p:txBody>
      </p:sp>
    </p:spTree>
    <p:extLst>
      <p:ext uri="{BB962C8B-B14F-4D97-AF65-F5344CB8AC3E}">
        <p14:creationId xmlns:p14="http://schemas.microsoft.com/office/powerpoint/2010/main" val="4160201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4.2 </a:t>
            </a:r>
            <a:r>
              <a:rPr lang="zh-CN" altLang="en-US" dirty="0" smtClean="0"/>
              <a:t>网络调查实施指南</a:t>
            </a:r>
            <a:endParaRPr lang="zh-CN" altLang="en-US" dirty="0"/>
          </a:p>
        </p:txBody>
      </p:sp>
      <p:sp>
        <p:nvSpPr>
          <p:cNvPr id="3" name="内容占位符 2"/>
          <p:cNvSpPr>
            <a:spLocks noGrp="1"/>
          </p:cNvSpPr>
          <p:nvPr>
            <p:ph idx="1"/>
          </p:nvPr>
        </p:nvSpPr>
        <p:spPr/>
        <p:txBody>
          <a:bodyPr/>
          <a:lstStyle/>
          <a:p>
            <a:r>
              <a:rPr lang="zh-CN" altLang="en-US" sz="2400" dirty="0" smtClean="0"/>
              <a:t>网络调查实施指南</a:t>
            </a:r>
            <a:endParaRPr lang="en-US" altLang="zh-CN" sz="2400" dirty="0" smtClean="0"/>
          </a:p>
          <a:p>
            <a:pPr lvl="1">
              <a:buFont typeface="Wingdings" panose="05000000000000000000" pitchFamily="2" charset="2"/>
              <a:buChar char="ü"/>
            </a:pPr>
            <a:r>
              <a:rPr lang="zh-CN" altLang="en-US" sz="2000" dirty="0" smtClean="0"/>
              <a:t>尽可能做到个性化联系（提及姓名、单个发邮件或短信）</a:t>
            </a:r>
            <a:endParaRPr lang="en-US" altLang="zh-CN" sz="2000" dirty="0" smtClean="0"/>
          </a:p>
          <a:p>
            <a:pPr lvl="1">
              <a:buFont typeface="Wingdings" panose="05000000000000000000" pitchFamily="2" charset="2"/>
              <a:buChar char="ü"/>
            </a:pPr>
            <a:r>
              <a:rPr lang="zh-CN" altLang="en-US" sz="2000" dirty="0" smtClean="0"/>
              <a:t>考虑问卷填写的激励措施</a:t>
            </a:r>
            <a:endParaRPr lang="en-US" altLang="zh-CN" sz="2000" dirty="0" smtClean="0"/>
          </a:p>
          <a:p>
            <a:pPr lvl="1">
              <a:buFont typeface="Wingdings" panose="05000000000000000000" pitchFamily="2" charset="2"/>
              <a:buChar char="ü"/>
            </a:pPr>
            <a:r>
              <a:rPr lang="zh-CN" altLang="en-US" sz="2000" dirty="0" smtClean="0"/>
              <a:t>尽可能多次联系，且变换每次联系的话术</a:t>
            </a:r>
            <a:endParaRPr lang="en-US" altLang="zh-CN" sz="2000" dirty="0" smtClean="0"/>
          </a:p>
          <a:p>
            <a:pPr lvl="1">
              <a:buFont typeface="Wingdings" panose="05000000000000000000" pitchFamily="2" charset="2"/>
              <a:buChar char="ü"/>
            </a:pPr>
            <a:r>
              <a:rPr lang="zh-CN" altLang="en-US" sz="2000" dirty="0" smtClean="0"/>
              <a:t>根据实际调查人群选定联系周期和时间（</a:t>
            </a:r>
            <a:r>
              <a:rPr lang="en-US" altLang="zh-CN" sz="2000" dirty="0"/>
              <a:t>3</a:t>
            </a:r>
            <a:r>
              <a:rPr lang="zh-CN" altLang="en-US" sz="2000" dirty="0"/>
              <a:t>天到一周联系一次）</a:t>
            </a:r>
            <a:endParaRPr lang="en-US" altLang="zh-CN" sz="2000" dirty="0"/>
          </a:p>
          <a:p>
            <a:pPr lvl="1">
              <a:buFont typeface="Wingdings" panose="05000000000000000000" pitchFamily="2" charset="2"/>
              <a:buChar char="ü"/>
            </a:pPr>
            <a:r>
              <a:rPr lang="zh-CN" altLang="en-US" sz="2000" dirty="0" smtClean="0"/>
              <a:t>为每个样本单元设定唯一</a:t>
            </a:r>
            <a:r>
              <a:rPr lang="en-US" altLang="zh-CN" sz="2000" dirty="0" smtClean="0"/>
              <a:t>ID</a:t>
            </a:r>
            <a:r>
              <a:rPr lang="zh-CN" altLang="en-US" sz="2000" dirty="0" smtClean="0"/>
              <a:t>，并记录每次联系结果（电话联系）</a:t>
            </a:r>
            <a:endParaRPr lang="en-US" altLang="zh-CN" sz="2000" dirty="0" smtClean="0"/>
          </a:p>
          <a:p>
            <a:pPr lvl="1">
              <a:buFont typeface="Wingdings" panose="05000000000000000000" pitchFamily="2" charset="2"/>
              <a:buChar char="ü"/>
            </a:pPr>
            <a:r>
              <a:rPr lang="zh-CN" altLang="en-US" sz="2000" dirty="0" smtClean="0"/>
              <a:t>考虑服务器的压力和极限</a:t>
            </a:r>
            <a:endParaRPr lang="en-US" altLang="zh-CN" sz="2000" dirty="0" smtClean="0"/>
          </a:p>
          <a:p>
            <a:pPr lvl="1">
              <a:buFont typeface="Wingdings" panose="05000000000000000000" pitchFamily="2" charset="2"/>
              <a:buChar char="ü"/>
            </a:pPr>
            <a:r>
              <a:rPr lang="zh-CN" altLang="en-US" sz="2000" dirty="0" smtClean="0"/>
              <a:t>建立处理受访者反馈或疑问的程序</a:t>
            </a:r>
            <a:endParaRPr lang="en-US" altLang="zh-CN" sz="2000" dirty="0" smtClean="0"/>
          </a:p>
          <a:p>
            <a:pPr lvl="1">
              <a:buFont typeface="Wingdings" panose="05000000000000000000" pitchFamily="2" charset="2"/>
              <a:buChar char="ü"/>
            </a:pPr>
            <a:r>
              <a:rPr lang="zh-CN" altLang="en-US" sz="2000" dirty="0" smtClean="0"/>
              <a:t>定期对问卷调查进度进行分析监测</a:t>
            </a:r>
            <a:endParaRPr lang="en-US" altLang="zh-CN" sz="2000" dirty="0" smtClean="0"/>
          </a:p>
          <a:p>
            <a:pPr lvl="1">
              <a:buFont typeface="Wingdings" panose="05000000000000000000" pitchFamily="2" charset="2"/>
              <a:buChar char="ü"/>
            </a:pPr>
            <a:r>
              <a:rPr lang="zh-CN" altLang="en-US" sz="2000" dirty="0" smtClean="0"/>
              <a:t>保证数据的完整性和安全性</a:t>
            </a:r>
            <a:endParaRPr lang="en-US" altLang="zh-CN" sz="2000" dirty="0" smtClean="0"/>
          </a:p>
          <a:p>
            <a:pPr lvl="1">
              <a:buFont typeface="Wingdings" panose="05000000000000000000" pitchFamily="2" charset="2"/>
              <a:buChar char="ü"/>
            </a:pPr>
            <a:r>
              <a:rPr lang="zh-CN" altLang="en-US" sz="2000" dirty="0" smtClean="0"/>
              <a:t>建立不能再拨打的电话清单</a:t>
            </a:r>
            <a:r>
              <a:rPr lang="zh-CN" altLang="en-US" sz="2000" dirty="0" smtClean="0"/>
              <a:t>（提前电话</a:t>
            </a:r>
            <a:r>
              <a:rPr lang="zh-CN" altLang="en-US" sz="2000" dirty="0"/>
              <a:t>联系</a:t>
            </a:r>
            <a:r>
              <a:rPr lang="zh-CN" altLang="en-US" sz="2000" dirty="0" smtClean="0"/>
              <a:t>）</a:t>
            </a:r>
            <a:endParaRPr lang="zh-CN" altLang="en-US" sz="2000" dirty="0"/>
          </a:p>
        </p:txBody>
      </p:sp>
    </p:spTree>
    <p:extLst>
      <p:ext uri="{BB962C8B-B14F-4D97-AF65-F5344CB8AC3E}">
        <p14:creationId xmlns:p14="http://schemas.microsoft.com/office/powerpoint/2010/main" val="320751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1.3</a:t>
            </a:r>
            <a:r>
              <a:rPr lang="zh-CN" altLang="en-US" dirty="0" smtClean="0"/>
              <a:t>调查模式</a:t>
            </a:r>
            <a:r>
              <a:rPr lang="en-US" altLang="zh-CN" dirty="0" smtClean="0"/>
              <a:t>-</a:t>
            </a:r>
            <a:r>
              <a:rPr lang="zh-CN" altLang="en-US" dirty="0"/>
              <a:t>举例</a:t>
            </a:r>
          </a:p>
        </p:txBody>
      </p:sp>
      <p:pic>
        <p:nvPicPr>
          <p:cNvPr id="4" name="内容占位符 3"/>
          <p:cNvPicPr>
            <a:picLocks noGrp="1" noChangeAspect="1"/>
          </p:cNvPicPr>
          <p:nvPr>
            <p:ph idx="1"/>
          </p:nvPr>
        </p:nvPicPr>
        <p:blipFill>
          <a:blip r:embed="rId2"/>
          <a:stretch>
            <a:fillRect/>
          </a:stretch>
        </p:blipFill>
        <p:spPr>
          <a:xfrm>
            <a:off x="1134072" y="1609859"/>
            <a:ext cx="9748576" cy="4698392"/>
          </a:xfrm>
          <a:prstGeom prst="rect">
            <a:avLst/>
          </a:prstGeom>
        </p:spPr>
      </p:pic>
    </p:spTree>
    <p:extLst>
      <p:ext uri="{BB962C8B-B14F-4D97-AF65-F5344CB8AC3E}">
        <p14:creationId xmlns:p14="http://schemas.microsoft.com/office/powerpoint/2010/main" val="3805400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zh-CN" altLang="en-US" dirty="0"/>
              <a:t>更多信息</a:t>
            </a:r>
            <a:r>
              <a:rPr lang="en-US" altLang="zh-CN" dirty="0"/>
              <a:t>:</a:t>
            </a:r>
          </a:p>
          <a:p>
            <a:pPr lvl="1"/>
            <a:r>
              <a:rPr lang="zh-CN" altLang="en-US" sz="2800" dirty="0"/>
              <a:t>中国调查与数据中心，</a:t>
            </a:r>
            <a:r>
              <a:rPr lang="en-US" altLang="zh-CN" sz="2800" dirty="0"/>
              <a:t>http://nsrc.ruc.edu.cn</a:t>
            </a:r>
          </a:p>
          <a:p>
            <a:pPr lvl="1"/>
            <a:endParaRPr lang="en-US" altLang="zh-CN" sz="2800" dirty="0"/>
          </a:p>
          <a:p>
            <a:pPr marL="457200" lvl="1" indent="0" algn="ctr">
              <a:buNone/>
            </a:pPr>
            <a:endParaRPr lang="en-US" altLang="zh-CN" sz="2800" b="1" dirty="0" smtClean="0">
              <a:solidFill>
                <a:srgbClr val="FF0000"/>
              </a:solidFill>
              <a:latin typeface="微软雅黑" panose="020B0503020204020204" pitchFamily="34" charset="-122"/>
              <a:ea typeface="微软雅黑" panose="020B0503020204020204" pitchFamily="34" charset="-122"/>
            </a:endParaRPr>
          </a:p>
          <a:p>
            <a:pPr marL="457200" lvl="1" indent="0" algn="ctr">
              <a:buNone/>
            </a:pPr>
            <a:endParaRPr lang="en-US" altLang="zh-CN" sz="2800" b="1" dirty="0">
              <a:solidFill>
                <a:srgbClr val="FF0000"/>
              </a:solidFill>
              <a:latin typeface="微软雅黑" panose="020B0503020204020204" pitchFamily="34" charset="-122"/>
              <a:ea typeface="微软雅黑" panose="020B0503020204020204" pitchFamily="34" charset="-122"/>
            </a:endParaRPr>
          </a:p>
          <a:p>
            <a:pPr marL="457200" lvl="1" indent="0" algn="ctr">
              <a:buNone/>
            </a:pPr>
            <a:r>
              <a:rPr lang="zh-CN" altLang="en-US" sz="2800" b="1" dirty="0" smtClean="0">
                <a:solidFill>
                  <a:srgbClr val="FF0000"/>
                </a:solidFill>
                <a:latin typeface="微软雅黑" panose="020B0503020204020204" pitchFamily="34" charset="-122"/>
                <a:ea typeface="微软雅黑" panose="020B0503020204020204" pitchFamily="34" charset="-122"/>
              </a:rPr>
              <a:t>预祝市场调查大赛取得</a:t>
            </a:r>
            <a:r>
              <a:rPr lang="zh-CN" altLang="en-US" sz="2800" b="1" dirty="0">
                <a:solidFill>
                  <a:srgbClr val="FF0000"/>
                </a:solidFill>
                <a:latin typeface="微软雅黑" panose="020B0503020204020204" pitchFamily="34" charset="-122"/>
                <a:ea typeface="微软雅黑" panose="020B0503020204020204" pitchFamily="34" charset="-122"/>
              </a:rPr>
              <a:t>圆满成功！</a:t>
            </a:r>
            <a:endParaRPr lang="en-US" altLang="zh-CN" sz="2800" b="1" dirty="0">
              <a:solidFill>
                <a:srgbClr val="FF0000"/>
              </a:solidFill>
              <a:latin typeface="微软雅黑" panose="020B0503020204020204" pitchFamily="34" charset="-122"/>
              <a:ea typeface="微软雅黑" panose="020B0503020204020204" pitchFamily="34" charset="-122"/>
            </a:endParaRPr>
          </a:p>
          <a:p>
            <a:pPr lvl="1"/>
            <a:endParaRPr lang="zh-CN" altLang="en-US" sz="2800" dirty="0"/>
          </a:p>
        </p:txBody>
      </p:sp>
    </p:spTree>
    <p:extLst>
      <p:ext uri="{BB962C8B-B14F-4D97-AF65-F5344CB8AC3E}">
        <p14:creationId xmlns:p14="http://schemas.microsoft.com/office/powerpoint/2010/main" val="258621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调查组织实施</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2.1 </a:t>
            </a:r>
            <a:r>
              <a:rPr lang="zh-CN" altLang="en-US" dirty="0" smtClean="0"/>
              <a:t>调查组织</a:t>
            </a:r>
            <a:r>
              <a:rPr lang="zh-CN" altLang="en-US" dirty="0"/>
              <a:t>模式</a:t>
            </a:r>
            <a:endParaRPr lang="en-US" altLang="zh-CN" dirty="0"/>
          </a:p>
          <a:p>
            <a:pPr marL="0" indent="0">
              <a:buNone/>
            </a:pPr>
            <a:r>
              <a:rPr lang="en-US" altLang="zh-CN" dirty="0" smtClean="0"/>
              <a:t>2.2 </a:t>
            </a:r>
            <a:r>
              <a:rPr lang="zh-CN" altLang="en-US" dirty="0"/>
              <a:t>调查</a:t>
            </a:r>
            <a:r>
              <a:rPr lang="zh-CN" altLang="en-US" dirty="0" smtClean="0"/>
              <a:t>人员</a:t>
            </a:r>
            <a:r>
              <a:rPr lang="zh-CN" altLang="en-US" dirty="0"/>
              <a:t>管理</a:t>
            </a:r>
            <a:endParaRPr lang="en-US" altLang="zh-CN" dirty="0"/>
          </a:p>
          <a:p>
            <a:pPr marL="0" indent="0">
              <a:buNone/>
            </a:pPr>
            <a:r>
              <a:rPr lang="en-US" altLang="zh-CN" dirty="0" smtClean="0"/>
              <a:t>2.3 </a:t>
            </a:r>
            <a:r>
              <a:rPr lang="zh-CN" altLang="en-US" dirty="0" smtClean="0"/>
              <a:t>调查进度</a:t>
            </a:r>
            <a:r>
              <a:rPr lang="zh-CN" altLang="en-US" dirty="0" smtClean="0"/>
              <a:t>管理</a:t>
            </a:r>
            <a:endParaRPr lang="en-US" altLang="zh-CN" dirty="0" smtClean="0"/>
          </a:p>
          <a:p>
            <a:pPr marL="0" indent="0">
              <a:buNone/>
            </a:pPr>
            <a:r>
              <a:rPr lang="en-US" altLang="zh-CN" dirty="0" smtClean="0"/>
              <a:t>2.4 </a:t>
            </a:r>
            <a:r>
              <a:rPr lang="zh-CN" altLang="en-US" dirty="0" smtClean="0"/>
              <a:t>调查成本管理</a:t>
            </a:r>
            <a:endParaRPr lang="en-US" altLang="zh-CN" dirty="0"/>
          </a:p>
          <a:p>
            <a:endParaRPr lang="zh-CN" altLang="en-US" dirty="0"/>
          </a:p>
        </p:txBody>
      </p:sp>
      <p:pic>
        <p:nvPicPr>
          <p:cNvPr id="4" name="图片 3"/>
          <p:cNvPicPr>
            <a:picLocks noChangeAspect="1"/>
          </p:cNvPicPr>
          <p:nvPr/>
        </p:nvPicPr>
        <p:blipFill>
          <a:blip r:embed="rId2"/>
          <a:stretch>
            <a:fillRect/>
          </a:stretch>
        </p:blipFill>
        <p:spPr>
          <a:xfrm>
            <a:off x="4040214" y="1551549"/>
            <a:ext cx="7486537" cy="3688400"/>
          </a:xfrm>
          <a:prstGeom prst="rect">
            <a:avLst/>
          </a:prstGeom>
        </p:spPr>
      </p:pic>
      <p:grpSp>
        <p:nvGrpSpPr>
          <p:cNvPr id="7" name="组合 6"/>
          <p:cNvGrpSpPr/>
          <p:nvPr/>
        </p:nvGrpSpPr>
        <p:grpSpPr>
          <a:xfrm>
            <a:off x="6174592" y="4828779"/>
            <a:ext cx="2370892" cy="1938696"/>
            <a:chOff x="6174592" y="4828779"/>
            <a:chExt cx="2370892" cy="1938696"/>
          </a:xfrm>
        </p:grpSpPr>
        <p:pic>
          <p:nvPicPr>
            <p:cNvPr id="5" name="图片 4"/>
            <p:cNvPicPr>
              <a:picLocks noChangeAspect="1"/>
            </p:cNvPicPr>
            <p:nvPr/>
          </p:nvPicPr>
          <p:blipFill>
            <a:blip r:embed="rId3"/>
            <a:stretch>
              <a:fillRect/>
            </a:stretch>
          </p:blipFill>
          <p:spPr>
            <a:xfrm>
              <a:off x="6174592" y="4828779"/>
              <a:ext cx="2353260" cy="1938696"/>
            </a:xfrm>
            <a:prstGeom prst="rect">
              <a:avLst/>
            </a:prstGeom>
          </p:spPr>
        </p:pic>
        <p:sp>
          <p:nvSpPr>
            <p:cNvPr id="6" name="矩形 5"/>
            <p:cNvSpPr/>
            <p:nvPr/>
          </p:nvSpPr>
          <p:spPr>
            <a:xfrm>
              <a:off x="7922029" y="6575367"/>
              <a:ext cx="623455"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82703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2.1</a:t>
            </a:r>
            <a:r>
              <a:rPr lang="zh-CN" altLang="en-US" dirty="0" smtClean="0"/>
              <a:t>调查组织</a:t>
            </a:r>
            <a:r>
              <a:rPr lang="zh-CN" altLang="en-US" dirty="0"/>
              <a:t>模式</a:t>
            </a:r>
          </a:p>
        </p:txBody>
      </p:sp>
      <p:sp>
        <p:nvSpPr>
          <p:cNvPr id="3" name="内容占位符 2"/>
          <p:cNvSpPr>
            <a:spLocks noGrp="1"/>
          </p:cNvSpPr>
          <p:nvPr>
            <p:ph idx="1"/>
          </p:nvPr>
        </p:nvSpPr>
        <p:spPr/>
        <p:txBody>
          <a:bodyPr/>
          <a:lstStyle/>
          <a:p>
            <a:pPr marL="0" indent="0">
              <a:buNone/>
            </a:pPr>
            <a:r>
              <a:rPr lang="en-US" altLang="zh-CN" dirty="0" smtClean="0"/>
              <a:t>2.1.1</a:t>
            </a:r>
            <a:r>
              <a:rPr lang="zh-CN" altLang="en-US" dirty="0" smtClean="0"/>
              <a:t>不同</a:t>
            </a:r>
            <a:r>
              <a:rPr lang="zh-CN" altLang="en-US" dirty="0"/>
              <a:t>组织模式特点</a:t>
            </a:r>
            <a:endParaRPr lang="en-US" altLang="zh-CN" dirty="0"/>
          </a:p>
          <a:p>
            <a:pPr lvl="1">
              <a:buFont typeface="Wingdings" panose="05000000000000000000" pitchFamily="2" charset="2"/>
              <a:buChar char="ü"/>
            </a:pPr>
            <a:r>
              <a:rPr lang="zh-CN" altLang="en-US" dirty="0"/>
              <a:t>通过行政工作网络</a:t>
            </a:r>
            <a:endParaRPr lang="en-US" altLang="zh-CN" dirty="0"/>
          </a:p>
          <a:p>
            <a:pPr lvl="1">
              <a:buFont typeface="Wingdings" panose="05000000000000000000" pitchFamily="2" charset="2"/>
              <a:buChar char="ü"/>
            </a:pPr>
            <a:r>
              <a:rPr lang="zh-CN" altLang="en-US" dirty="0"/>
              <a:t>通过社会招募组织团队</a:t>
            </a:r>
            <a:endParaRPr lang="en-US" altLang="zh-CN" dirty="0"/>
          </a:p>
          <a:p>
            <a:pPr lvl="1">
              <a:buFont typeface="Wingdings" panose="05000000000000000000" pitchFamily="2" charset="2"/>
              <a:buChar char="ü"/>
            </a:pPr>
            <a:r>
              <a:rPr lang="zh-CN" altLang="en-US" dirty="0"/>
              <a:t>通过建立合作性的工作网络</a:t>
            </a:r>
            <a:endParaRPr lang="en-US" altLang="zh-CN" dirty="0"/>
          </a:p>
          <a:p>
            <a:pPr lvl="1">
              <a:buFont typeface="Wingdings" panose="05000000000000000000" pitchFamily="2" charset="2"/>
              <a:buChar char="ü"/>
            </a:pPr>
            <a:r>
              <a:rPr lang="zh-CN" altLang="en-US" dirty="0"/>
              <a:t>通过外包</a:t>
            </a:r>
            <a:r>
              <a:rPr lang="zh-CN" altLang="en-US" dirty="0" smtClean="0"/>
              <a:t>方式</a:t>
            </a:r>
            <a:endParaRPr lang="en-US" altLang="zh-CN" dirty="0"/>
          </a:p>
          <a:p>
            <a:pPr marL="0" indent="0">
              <a:buNone/>
            </a:pPr>
            <a:r>
              <a:rPr lang="en-US" altLang="zh-CN" dirty="0" smtClean="0"/>
              <a:t>2.1.2</a:t>
            </a:r>
            <a:r>
              <a:rPr lang="zh-CN" altLang="en-US" dirty="0"/>
              <a:t>调查中的行政资源</a:t>
            </a:r>
            <a:endParaRPr lang="en-US" altLang="zh-CN" dirty="0" smtClean="0"/>
          </a:p>
        </p:txBody>
      </p:sp>
    </p:spTree>
    <p:extLst>
      <p:ext uri="{BB962C8B-B14F-4D97-AF65-F5344CB8AC3E}">
        <p14:creationId xmlns:p14="http://schemas.microsoft.com/office/powerpoint/2010/main" val="277213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行政工作网络</a:t>
            </a:r>
          </a:p>
        </p:txBody>
      </p:sp>
      <p:sp>
        <p:nvSpPr>
          <p:cNvPr id="3" name="内容占位符 2"/>
          <p:cNvSpPr>
            <a:spLocks noGrp="1"/>
          </p:cNvSpPr>
          <p:nvPr>
            <p:ph idx="1"/>
          </p:nvPr>
        </p:nvSpPr>
        <p:spPr/>
        <p:txBody>
          <a:bodyPr/>
          <a:lstStyle/>
          <a:p>
            <a:r>
              <a:rPr lang="zh-CN" altLang="en-US" dirty="0"/>
              <a:t>政府或相关部门通常采用的调查组织方式。</a:t>
            </a:r>
            <a:endParaRPr lang="en-US" altLang="zh-CN" dirty="0"/>
          </a:p>
          <a:p>
            <a:pPr lvl="1">
              <a:buFont typeface="Wingdings" panose="05000000000000000000" pitchFamily="2" charset="2"/>
              <a:buChar char="ü"/>
            </a:pPr>
            <a:r>
              <a:rPr lang="zh-CN" altLang="en-US" dirty="0"/>
              <a:t>如：国家统计局的人口普查、卫健委的全国性健康相关调查</a:t>
            </a:r>
            <a:endParaRPr lang="en-US" altLang="zh-CN" dirty="0"/>
          </a:p>
          <a:p>
            <a:pPr lvl="1">
              <a:buFont typeface="Wingdings" panose="05000000000000000000" pitchFamily="2" charset="2"/>
              <a:buChar char="ü"/>
            </a:pPr>
            <a:endParaRPr lang="en-US" altLang="zh-CN" dirty="0"/>
          </a:p>
          <a:p>
            <a:pPr lvl="1">
              <a:buFont typeface="Wingdings" panose="05000000000000000000" pitchFamily="2" charset="2"/>
              <a:buChar char="ü"/>
            </a:pPr>
            <a:endParaRPr lang="en-US" altLang="zh-CN" dirty="0"/>
          </a:p>
          <a:p>
            <a:pPr lvl="1">
              <a:buFont typeface="Wingdings" panose="05000000000000000000" pitchFamily="2" charset="2"/>
              <a:buChar char="ü"/>
            </a:pPr>
            <a:endParaRPr lang="en-US" altLang="zh-CN" dirty="0"/>
          </a:p>
          <a:p>
            <a:pPr lvl="1">
              <a:buFont typeface="Wingdings" panose="05000000000000000000" pitchFamily="2" charset="2"/>
              <a:buChar char="ü"/>
            </a:pPr>
            <a:endParaRPr lang="en-US" altLang="zh-CN" dirty="0"/>
          </a:p>
        </p:txBody>
      </p:sp>
      <p:graphicFrame>
        <p:nvGraphicFramePr>
          <p:cNvPr id="5" name="图示 4"/>
          <p:cNvGraphicFramePr/>
          <p:nvPr>
            <p:extLst/>
          </p:nvPr>
        </p:nvGraphicFramePr>
        <p:xfrm>
          <a:off x="371341" y="2704563"/>
          <a:ext cx="11346286" cy="1300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793009995"/>
              </p:ext>
            </p:extLst>
          </p:nvPr>
        </p:nvGraphicFramePr>
        <p:xfrm>
          <a:off x="1980484" y="3926840"/>
          <a:ext cx="8128000" cy="2382520"/>
        </p:xfrm>
        <a:graphic>
          <a:graphicData uri="http://schemas.openxmlformats.org/drawingml/2006/table">
            <a:tbl>
              <a:tblPr firstRow="1" bandRow="1">
                <a:tableStyleId>{5C22544A-7EE6-4342-B048-85BDC9FD1C3A}</a:tableStyleId>
              </a:tblPr>
              <a:tblGrid>
                <a:gridCol w="3372912">
                  <a:extLst>
                    <a:ext uri="{9D8B030D-6E8A-4147-A177-3AD203B41FA5}">
                      <a16:colId xmlns:a16="http://schemas.microsoft.com/office/drawing/2014/main" val="20000"/>
                    </a:ext>
                  </a:extLst>
                </a:gridCol>
                <a:gridCol w="4755088">
                  <a:extLst>
                    <a:ext uri="{9D8B030D-6E8A-4147-A177-3AD203B41FA5}">
                      <a16:colId xmlns:a16="http://schemas.microsoft.com/office/drawing/2014/main" val="20001"/>
                    </a:ext>
                  </a:extLst>
                </a:gridCol>
              </a:tblGrid>
              <a:tr h="370840">
                <a:tc>
                  <a:txBody>
                    <a:bodyPr/>
                    <a:lstStyle/>
                    <a:p>
                      <a:pPr algn="ctr"/>
                      <a:r>
                        <a:rPr lang="zh-CN" altLang="en-US" dirty="0"/>
                        <a:t>优点</a:t>
                      </a:r>
                    </a:p>
                  </a:txBody>
                  <a:tcPr/>
                </a:tc>
                <a:tc>
                  <a:txBody>
                    <a:bodyPr/>
                    <a:lstStyle/>
                    <a:p>
                      <a:pPr algn="ctr"/>
                      <a:r>
                        <a:rPr lang="zh-CN" altLang="en-US" dirty="0"/>
                        <a:t>缺点</a:t>
                      </a:r>
                    </a:p>
                  </a:txBody>
                  <a:tcPr/>
                </a:tc>
                <a:extLst>
                  <a:ext uri="{0D108BD9-81ED-4DB2-BD59-A6C34878D82A}">
                    <a16:rowId xmlns:a16="http://schemas.microsoft.com/office/drawing/2014/main" val="10000"/>
                  </a:ext>
                </a:extLst>
              </a:tr>
              <a:tr h="370840">
                <a:tc>
                  <a:txBody>
                    <a:bodyPr/>
                    <a:lstStyle/>
                    <a:p>
                      <a:pPr marL="285750" lvl="0" indent="-285750">
                        <a:buFont typeface="Arial" panose="020B0604020202020204" pitchFamily="34" charset="0"/>
                        <a:buChar char="•"/>
                      </a:pPr>
                      <a:r>
                        <a:rPr lang="zh-CN" altLang="en-US" dirty="0"/>
                        <a:t>调查合法性有保障</a:t>
                      </a:r>
                      <a:endParaRPr lang="en-US" altLang="zh-CN" dirty="0"/>
                    </a:p>
                    <a:p>
                      <a:pPr marL="285750" lvl="0" indent="-285750">
                        <a:buFont typeface="Arial" panose="020B0604020202020204" pitchFamily="34" charset="0"/>
                        <a:buChar char="•"/>
                      </a:pPr>
                      <a:r>
                        <a:rPr lang="zh-CN" altLang="en-US" dirty="0"/>
                        <a:t>相对固定的调查队伍</a:t>
                      </a:r>
                      <a:endParaRPr lang="en-US" altLang="zh-CN" dirty="0"/>
                    </a:p>
                    <a:p>
                      <a:pPr marL="285750" lvl="0" indent="-285750">
                        <a:buFont typeface="Arial" panose="020B0604020202020204" pitchFamily="34" charset="0"/>
                        <a:buChar char="•"/>
                      </a:pPr>
                      <a:r>
                        <a:rPr lang="zh-CN" altLang="en-US" dirty="0"/>
                        <a:t>居民参与度相对较高</a:t>
                      </a:r>
                      <a:endParaRPr lang="en-US" altLang="zh-CN" dirty="0"/>
                    </a:p>
                    <a:p>
                      <a:pPr marL="285750" lvl="0" indent="-285750">
                        <a:buFont typeface="Arial" panose="020B0604020202020204" pitchFamily="34" charset="0"/>
                        <a:buChar char="•"/>
                      </a:pPr>
                      <a:r>
                        <a:rPr lang="zh-CN" altLang="en-US" dirty="0"/>
                        <a:t>能够减少中央级的调查成本</a:t>
                      </a:r>
                    </a:p>
                    <a:p>
                      <a:endParaRPr lang="zh-CN" altLang="en-US" dirty="0"/>
                    </a:p>
                  </a:txBody>
                  <a:tcPr/>
                </a:tc>
                <a:tc>
                  <a:txBody>
                    <a:bodyPr/>
                    <a:lstStyle/>
                    <a:p>
                      <a:pPr marL="285750" indent="-285750">
                        <a:buFont typeface="Arial" panose="020B0604020202020204" pitchFamily="34" charset="0"/>
                        <a:buChar char="•"/>
                      </a:pPr>
                      <a:r>
                        <a:rPr lang="zh-CN" altLang="en-US" dirty="0"/>
                        <a:t>用于实际工作经费相对不足，基层工作人员积极性不高。</a:t>
                      </a:r>
                      <a:endParaRPr lang="en-US" altLang="zh-CN" dirty="0"/>
                    </a:p>
                    <a:p>
                      <a:pPr marL="285750" indent="-285750">
                        <a:buFont typeface="Arial" panose="020B0604020202020204" pitchFamily="34" charset="0"/>
                        <a:buChar char="•"/>
                      </a:pPr>
                      <a:r>
                        <a:rPr lang="zh-CN" altLang="en-US" dirty="0"/>
                        <a:t>随着调查难度增加，调查质量得不到保证。</a:t>
                      </a:r>
                      <a:endParaRPr lang="en-US" altLang="zh-CN" dirty="0"/>
                    </a:p>
                    <a:p>
                      <a:pPr marL="285750" indent="-285750">
                        <a:buFont typeface="Arial" panose="020B0604020202020204" pitchFamily="34" charset="0"/>
                        <a:buChar char="•"/>
                      </a:pPr>
                      <a:r>
                        <a:rPr lang="zh-CN" altLang="en-US" dirty="0"/>
                        <a:t>基层访员能力有限，且一般缺乏严格的淘汰机制。</a:t>
                      </a:r>
                      <a:endParaRPr lang="en-US" altLang="zh-CN" dirty="0"/>
                    </a:p>
                    <a:p>
                      <a:pPr marL="285750" indent="-285750">
                        <a:buFont typeface="Arial" panose="020B0604020202020204" pitchFamily="34" charset="0"/>
                        <a:buChar char="•"/>
                      </a:pPr>
                      <a:r>
                        <a:rPr lang="zh-CN" altLang="en-US" dirty="0"/>
                        <a:t>过度依赖行政作用，会影响调查质量。</a:t>
                      </a:r>
                      <a:endParaRPr lang="en-US" altLang="zh-CN" dirty="0"/>
                    </a:p>
                    <a:p>
                      <a:pPr marL="285750" indent="-285750">
                        <a:buFont typeface="Arial" panose="020B0604020202020204" pitchFamily="34" charset="0"/>
                        <a:buChar char="•"/>
                      </a:pPr>
                      <a:endParaRPr lang="zh-CN" alt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26271482"/>
      </p:ext>
    </p:extLst>
  </p:cSld>
  <p:clrMapOvr>
    <a:masterClrMapping/>
  </p:clrMapOvr>
</p:sld>
</file>

<file path=ppt/theme/theme1.xml><?xml version="1.0" encoding="utf-8"?>
<a:theme xmlns:a="http://schemas.openxmlformats.org/drawingml/2006/main" name="社会科学研究方法概论">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社会科学研究方法概论</Template>
  <TotalTime>7856</TotalTime>
  <Words>4204</Words>
  <Application>Microsoft Office PowerPoint</Application>
  <PresentationFormat>宽屏</PresentationFormat>
  <Paragraphs>493</Paragraphs>
  <Slides>60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60</vt:i4>
      </vt:variant>
    </vt:vector>
  </HeadingPairs>
  <TitlesOfParts>
    <vt:vector size="68" baseType="lpstr">
      <vt:lpstr>宋体</vt:lpstr>
      <vt:lpstr>微软雅黑</vt:lpstr>
      <vt:lpstr>Arial</vt:lpstr>
      <vt:lpstr>Calibri</vt:lpstr>
      <vt:lpstr>Calibri Light</vt:lpstr>
      <vt:lpstr>Times New Roman</vt:lpstr>
      <vt:lpstr>Wingdings</vt:lpstr>
      <vt:lpstr>社会科学研究方法概论</vt:lpstr>
      <vt:lpstr>市场调查的组织实施 与质量控制</vt:lpstr>
      <vt:lpstr>内容</vt:lpstr>
      <vt:lpstr>1.市场调查概述</vt:lpstr>
      <vt:lpstr>1.1市场调查的定义</vt:lpstr>
      <vt:lpstr>1.2抽样调查的步骤</vt:lpstr>
      <vt:lpstr>1.3调查模式-举例</vt:lpstr>
      <vt:lpstr>2.调查组织实施</vt:lpstr>
      <vt:lpstr>2.1调查组织模式</vt:lpstr>
      <vt:lpstr>行政工作网络</vt:lpstr>
      <vt:lpstr>社会招募组织团队</vt:lpstr>
      <vt:lpstr>建立合作性的工作网络</vt:lpstr>
      <vt:lpstr>通过外包方式</vt:lpstr>
      <vt:lpstr>2.1.2 调查中的行政资源</vt:lpstr>
      <vt:lpstr>PowerPoint 演示文稿</vt:lpstr>
      <vt:lpstr>2.2 调查人员管理</vt:lpstr>
      <vt:lpstr>PowerPoint 演示文稿</vt:lpstr>
      <vt:lpstr>2.2.2团队建设</vt:lpstr>
      <vt:lpstr>调查员评价</vt:lpstr>
      <vt:lpstr>调查员的职业道德要求</vt:lpstr>
      <vt:lpstr>调查员的知识及技术要求</vt:lpstr>
      <vt:lpstr>一般访问技术(GIT)</vt:lpstr>
      <vt:lpstr>沟通技能</vt:lpstr>
      <vt:lpstr>编制参考话术</vt:lpstr>
      <vt:lpstr>如何消除受访者顾虑（以CGSS项目为例）</vt:lpstr>
      <vt:lpstr>数据收集技能(面访)</vt:lpstr>
      <vt:lpstr>标准化访问的原则</vt:lpstr>
      <vt:lpstr>2.3调查进度管理</vt:lpstr>
      <vt:lpstr>估计工作量和时间</vt:lpstr>
      <vt:lpstr>项目进度计划</vt:lpstr>
      <vt:lpstr>甘特图</vt:lpstr>
      <vt:lpstr>PowerPoint 演示文稿</vt:lpstr>
      <vt:lpstr>控制进度</vt:lpstr>
      <vt:lpstr>CAPI控制进度举例</vt:lpstr>
      <vt:lpstr>2.4 调查成本管理</vt:lpstr>
      <vt:lpstr>PowerPoint 演示文稿</vt:lpstr>
      <vt:lpstr>PowerPoint 演示文稿</vt:lpstr>
      <vt:lpstr>PowerPoint 演示文稿</vt:lpstr>
      <vt:lpstr>PowerPoint 演示文稿</vt:lpstr>
      <vt:lpstr>3.调查质量控制</vt:lpstr>
      <vt:lpstr>3.1调查误差来源</vt:lpstr>
      <vt:lpstr>3.2调查质量控制</vt:lpstr>
      <vt:lpstr>3.2.1 准备阶段</vt:lpstr>
      <vt:lpstr>组织和协调保障</vt:lpstr>
      <vt:lpstr>抽样质量控制</vt:lpstr>
      <vt:lpstr>问卷设计质量控制</vt:lpstr>
      <vt:lpstr>调查员的招募与培训</vt:lpstr>
      <vt:lpstr>组织试调查</vt:lpstr>
      <vt:lpstr>建立现场调查质量的核查方法</vt:lpstr>
      <vt:lpstr>3.2.2调查实施阶段质量控制方法</vt:lpstr>
      <vt:lpstr>提高应答率、降低偏误</vt:lpstr>
      <vt:lpstr>无应答率与调查质量</vt:lpstr>
      <vt:lpstr>减少单位无应答的方法</vt:lpstr>
      <vt:lpstr>3.2.3资料整理阶段的质量控制</vt:lpstr>
      <vt:lpstr>数据编码</vt:lpstr>
      <vt:lpstr>3.2.4质控结果分析</vt:lpstr>
      <vt:lpstr>4 电话及网络调查</vt:lpstr>
      <vt:lpstr>4.1.1拨打规则和指南</vt:lpstr>
      <vt:lpstr>4.1.2 现场调查实施指南</vt:lpstr>
      <vt:lpstr>4.2 网络调查实施指南</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调查技术与方法</dc:title>
  <dc:creator>Microsoft 帐户</dc:creator>
  <cp:lastModifiedBy>xtzj</cp:lastModifiedBy>
  <cp:revision>312</cp:revision>
  <dcterms:created xsi:type="dcterms:W3CDTF">2018-02-22T07:46:54Z</dcterms:created>
  <dcterms:modified xsi:type="dcterms:W3CDTF">2021-02-23T05:02:58Z</dcterms:modified>
</cp:coreProperties>
</file>