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75" r:id="rId2"/>
    <p:sldId id="577" r:id="rId3"/>
    <p:sldId id="597" r:id="rId4"/>
    <p:sldId id="793" r:id="rId5"/>
    <p:sldId id="795" r:id="rId6"/>
    <p:sldId id="801" r:id="rId7"/>
    <p:sldId id="804" r:id="rId8"/>
    <p:sldId id="799" r:id="rId9"/>
    <p:sldId id="819" r:id="rId10"/>
    <p:sldId id="806" r:id="rId11"/>
    <p:sldId id="833" r:id="rId12"/>
    <p:sldId id="834" r:id="rId13"/>
    <p:sldId id="887" r:id="rId14"/>
    <p:sldId id="888" r:id="rId15"/>
    <p:sldId id="893" r:id="rId16"/>
    <p:sldId id="890" r:id="rId17"/>
    <p:sldId id="891" r:id="rId18"/>
    <p:sldId id="892" r:id="rId19"/>
    <p:sldId id="896" r:id="rId20"/>
    <p:sldId id="898" r:id="rId21"/>
    <p:sldId id="897" r:id="rId22"/>
    <p:sldId id="787" r:id="rId23"/>
    <p:sldId id="835" r:id="rId24"/>
    <p:sldId id="836" r:id="rId25"/>
    <p:sldId id="837" r:id="rId26"/>
    <p:sldId id="839" r:id="rId27"/>
    <p:sldId id="886" r:id="rId28"/>
    <p:sldId id="904" r:id="rId29"/>
    <p:sldId id="841" r:id="rId30"/>
    <p:sldId id="788" r:id="rId31"/>
    <p:sldId id="900" r:id="rId32"/>
    <p:sldId id="901" r:id="rId33"/>
    <p:sldId id="902" r:id="rId34"/>
    <p:sldId id="789" r:id="rId35"/>
    <p:sldId id="903"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03FA1"/>
    <a:srgbClr val="958374"/>
    <a:srgbClr val="FDFDFE"/>
    <a:srgbClr val="F2931B"/>
    <a:srgbClr val="1A6BA3"/>
    <a:srgbClr val="C55A11"/>
    <a:srgbClr val="0092D8"/>
    <a:srgbClr val="1888C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92" autoAdjust="0"/>
  </p:normalViewPr>
  <p:slideViewPr>
    <p:cSldViewPr snapToGrid="0">
      <p:cViewPr varScale="1">
        <p:scale>
          <a:sx n="115" d="100"/>
          <a:sy n="115" d="100"/>
        </p:scale>
        <p:origin x="69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b="1" dirty="0"/>
              <a:t>国内清洁电器市场规模</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规模（亿元）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76</c:v>
                </c:pt>
                <c:pt idx="1">
                  <c:v>101</c:v>
                </c:pt>
                <c:pt idx="2">
                  <c:v>147</c:v>
                </c:pt>
                <c:pt idx="3">
                  <c:v>194</c:v>
                </c:pt>
                <c:pt idx="4">
                  <c:v>200</c:v>
                </c:pt>
                <c:pt idx="5">
                  <c:v>240</c:v>
                </c:pt>
              </c:numCache>
            </c:numRef>
          </c:val>
          <c:extLst>
            <c:ext xmlns:c16="http://schemas.microsoft.com/office/drawing/2014/chart" uri="{C3380CC4-5D6E-409C-BE32-E72D297353CC}">
              <c16:uniqueId val="{00000000-4D60-4596-9F75-11C0BE737C04}"/>
            </c:ext>
          </c:extLst>
        </c:ser>
        <c:dLbls>
          <c:dLblPos val="outEnd"/>
          <c:showLegendKey val="0"/>
          <c:showVal val="1"/>
          <c:showCatName val="0"/>
          <c:showSerName val="0"/>
          <c:showPercent val="0"/>
          <c:showBubbleSize val="0"/>
        </c:dLbls>
        <c:gapWidth val="70"/>
        <c:axId val="1267142848"/>
        <c:axId val="1267144512"/>
      </c:barChart>
      <c:lineChart>
        <c:grouping val="standard"/>
        <c:varyColors val="0"/>
        <c:ser>
          <c:idx val="1"/>
          <c:order val="1"/>
          <c:tx>
            <c:strRef>
              <c:f>Sheet1!$C$1</c:f>
              <c:strCache>
                <c:ptCount val="1"/>
                <c:pt idx="0">
                  <c:v>增速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6.9001702921667199E-2"/>
                  <c:y val="-3.88098318240620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D60-4596-9F75-11C0BE737C04}"/>
                </c:ext>
              </c:extLst>
            </c:dLbl>
            <c:dLbl>
              <c:idx val="2"/>
              <c:layout>
                <c:manualLayout>
                  <c:x val="-5.4215623724167099E-2"/>
                  <c:y val="-2.91073738680465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D60-4596-9F75-11C0BE737C04}"/>
                </c:ext>
              </c:extLst>
            </c:dLbl>
            <c:dLbl>
              <c:idx val="3"/>
              <c:layout>
                <c:manualLayout>
                  <c:x val="-3.6965197993750351E-2"/>
                  <c:y val="-2.91073738680465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D60-4596-9F75-11C0BE737C04}"/>
                </c:ext>
              </c:extLst>
            </c:dLbl>
            <c:dLbl>
              <c:idx val="4"/>
              <c:layout>
                <c:manualLayout>
                  <c:x val="-3.4500851460833579E-2"/>
                  <c:y val="-4.85122897800776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D60-4596-9F75-11C0BE737C04}"/>
                </c:ext>
              </c:extLst>
            </c:dLbl>
            <c:dLbl>
              <c:idx val="5"/>
              <c:layout>
                <c:manualLayout>
                  <c:x val="-5.1751277191250368E-2"/>
                  <c:y val="-4.52781371280724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D60-4596-9F75-11C0BE737C04}"/>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0%</c:formatCode>
                <c:ptCount val="6"/>
                <c:pt idx="1">
                  <c:v>0.32</c:v>
                </c:pt>
                <c:pt idx="2">
                  <c:v>0.45</c:v>
                </c:pt>
                <c:pt idx="3">
                  <c:v>0.32</c:v>
                </c:pt>
                <c:pt idx="4">
                  <c:v>0.03</c:v>
                </c:pt>
                <c:pt idx="5">
                  <c:v>0.2</c:v>
                </c:pt>
              </c:numCache>
            </c:numRef>
          </c:val>
          <c:smooth val="1"/>
          <c:extLst>
            <c:ext xmlns:c16="http://schemas.microsoft.com/office/drawing/2014/chart" uri="{C3380CC4-5D6E-409C-BE32-E72D297353CC}">
              <c16:uniqueId val="{00000006-4D60-4596-9F75-11C0BE737C04}"/>
            </c:ext>
          </c:extLst>
        </c:ser>
        <c:dLbls>
          <c:showLegendKey val="0"/>
          <c:showVal val="1"/>
          <c:showCatName val="0"/>
          <c:showSerName val="0"/>
          <c:showPercent val="0"/>
          <c:showBubbleSize val="0"/>
        </c:dLbls>
        <c:marker val="1"/>
        <c:smooth val="0"/>
        <c:axId val="1267112064"/>
        <c:axId val="1267136192"/>
      </c:lineChart>
      <c:catAx>
        <c:axId val="12671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67144512"/>
        <c:crosses val="autoZero"/>
        <c:auto val="1"/>
        <c:lblAlgn val="ctr"/>
        <c:lblOffset val="100"/>
        <c:noMultiLvlLbl val="0"/>
      </c:catAx>
      <c:valAx>
        <c:axId val="1267144512"/>
        <c:scaling>
          <c:orientation val="minMax"/>
          <c:max val="40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1267142848"/>
        <c:crosses val="autoZero"/>
        <c:crossBetween val="between"/>
      </c:valAx>
      <c:valAx>
        <c:axId val="1267136192"/>
        <c:scaling>
          <c:orientation val="minMax"/>
          <c:max val="0.60000000000000009"/>
          <c:min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1267112064"/>
        <c:crosses val="max"/>
        <c:crossBetween val="between"/>
      </c:valAx>
      <c:catAx>
        <c:axId val="1267112064"/>
        <c:scaling>
          <c:orientation val="minMax"/>
        </c:scaling>
        <c:delete val="1"/>
        <c:axPos val="b"/>
        <c:numFmt formatCode="General" sourceLinked="1"/>
        <c:majorTickMark val="out"/>
        <c:minorTickMark val="none"/>
        <c:tickLblPos val="nextTo"/>
        <c:crossAx val="12671361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22D40-FEDF-40C6-B719-8D5C455BEA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90D37DBA-C348-4D29-B327-DECF44CBA839}">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新进入品牌分类</a:t>
          </a:r>
          <a:endParaRPr lang="zh-CN" altLang="en-US" sz="1400" dirty="0">
            <a:latin typeface="微软雅黑" panose="020B0503020204020204" pitchFamily="34" charset="-122"/>
            <a:ea typeface="微软雅黑" panose="020B0503020204020204" pitchFamily="34" charset="-122"/>
          </a:endParaRPr>
        </a:p>
      </dgm:t>
    </dgm:pt>
    <dgm:pt modelId="{91A79D4D-BA68-4338-9293-F0242C985832}" type="parTrans" cxnId="{86C75EE6-2850-4C85-8F73-71027B0669E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C2AB6EE-6E5C-48AC-8757-8D5A43881133}" type="sibTrans" cxnId="{86C75EE6-2850-4C85-8F73-71027B0669E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C6DF618-C3C3-49C0-A40C-5D305FC9A2C4}">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从未涉猎，新品牌</a:t>
          </a:r>
          <a:endParaRPr lang="zh-CN" altLang="en-US" sz="1400" dirty="0">
            <a:latin typeface="微软雅黑" panose="020B0503020204020204" pitchFamily="34" charset="-122"/>
            <a:ea typeface="微软雅黑" panose="020B0503020204020204" pitchFamily="34" charset="-122"/>
          </a:endParaRPr>
        </a:p>
      </dgm:t>
    </dgm:pt>
    <dgm:pt modelId="{2D891066-519C-43A4-A8AB-BE3F2D4A71E9}" type="parTrans" cxnId="{07B80EAC-6216-4B5F-919E-245F08C8B70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41ABFE86-3360-4AEE-8B40-A9469D5DFA9E}" type="sibTrans" cxnId="{07B80EAC-6216-4B5F-919E-245F08C8B702}">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4C1E9CBA-9B7D-4881-AF5F-3BE425ECB1C8}">
      <dgm:prSet phldrT="[文本]" custT="1"/>
      <dgm:spPr/>
      <dgm:t>
        <a:bodyPr/>
        <a:lstStyle/>
        <a:p>
          <a:pPr>
            <a:lnSpc>
              <a:spcPct val="100000"/>
            </a:lnSpc>
          </a:pPr>
          <a:r>
            <a:rPr lang="zh-CN" altLang="en-US" sz="1400" dirty="0" smtClean="0">
              <a:latin typeface="微软雅黑" panose="020B0503020204020204" pitchFamily="34" charset="-122"/>
              <a:ea typeface="微软雅黑" panose="020B0503020204020204" pitchFamily="34" charset="-122"/>
            </a:rPr>
            <a:t>成熟品牌：扩充子品牌</a:t>
          </a:r>
          <a:endParaRPr lang="zh-CN" altLang="en-US" sz="1400" dirty="0">
            <a:latin typeface="微软雅黑" panose="020B0503020204020204" pitchFamily="34" charset="-122"/>
            <a:ea typeface="微软雅黑" panose="020B0503020204020204" pitchFamily="34" charset="-122"/>
          </a:endParaRPr>
        </a:p>
      </dgm:t>
    </dgm:pt>
    <dgm:pt modelId="{734D2E09-291B-49A6-BBDC-076849FA9E38}" type="parTrans" cxnId="{160C5F51-48E3-420D-8021-A1ACDBE8F524}">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E946B87-1CCE-403E-8870-3B9F4CA58E6B}" type="sibTrans" cxnId="{160C5F51-48E3-420D-8021-A1ACDBE8F524}">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A7F01B6B-9A3D-48A5-A79B-8B8C6A30846D}">
      <dgm:prSet phldrT="[文本]" custT="1"/>
      <dgm:spPr/>
      <dgm:t>
        <a:bodyPr/>
        <a:lstStyle/>
        <a:p>
          <a:r>
            <a:rPr lang="zh-CN" altLang="en-US" sz="1400" dirty="0" smtClean="0">
              <a:latin typeface="微软雅黑" panose="020B0503020204020204" pitchFamily="34" charset="-122"/>
              <a:ea typeface="微软雅黑" panose="020B0503020204020204" pitchFamily="34" charset="-122"/>
            </a:rPr>
            <a:t>代工厂：做自有品牌</a:t>
          </a:r>
          <a:endParaRPr lang="zh-CN" altLang="en-US" sz="1400" dirty="0">
            <a:latin typeface="微软雅黑" panose="020B0503020204020204" pitchFamily="34" charset="-122"/>
            <a:ea typeface="微软雅黑" panose="020B0503020204020204" pitchFamily="34" charset="-122"/>
          </a:endParaRPr>
        </a:p>
      </dgm:t>
    </dgm:pt>
    <dgm:pt modelId="{91C94EF4-4A6E-4511-80FF-572816110F53}" type="parTrans" cxnId="{CE46269F-C246-43BE-BE44-A3D1EAD39A96}">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7D3A3B7-6F4D-4DE6-9836-D45BE7834D0D}" type="sibTrans" cxnId="{CE46269F-C246-43BE-BE44-A3D1EAD39A96}">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0F7C2EB-6571-4418-B6E6-F84859EE110B}">
      <dgm:prSet custT="1"/>
      <dgm:spPr/>
      <dgm:t>
        <a:bodyPr/>
        <a:lstStyle/>
        <a:p>
          <a:r>
            <a:rPr lang="zh-CN" altLang="en-US" sz="1400" dirty="0" smtClean="0">
              <a:latin typeface="微软雅黑" panose="020B0503020204020204" pitchFamily="34" charset="-122"/>
              <a:ea typeface="微软雅黑" panose="020B0503020204020204" pitchFamily="34" charset="-122"/>
            </a:rPr>
            <a:t>渠道商：贴牌做自有品牌</a:t>
          </a:r>
          <a:endParaRPr lang="zh-CN" altLang="en-US" sz="1400" dirty="0">
            <a:latin typeface="微软雅黑" panose="020B0503020204020204" pitchFamily="34" charset="-122"/>
            <a:ea typeface="微软雅黑" panose="020B0503020204020204" pitchFamily="34" charset="-122"/>
          </a:endParaRPr>
        </a:p>
      </dgm:t>
    </dgm:pt>
    <dgm:pt modelId="{10478FBD-0190-4237-83E5-B97BC124F323}" type="parTrans" cxnId="{2CAAAAA4-EC1B-4665-8FFD-EDBA94129F9D}">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4F2248C-B482-4770-9B1E-92D598B3439F}" type="sibTrans" cxnId="{2CAAAAA4-EC1B-4665-8FFD-EDBA94129F9D}">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9E17FBA-CF12-4DAE-8719-9AD62329892B}" type="pres">
      <dgm:prSet presAssocID="{BF622D40-FEDF-40C6-B719-8D5C455BEAF8}" presName="hierChild1" presStyleCnt="0">
        <dgm:presLayoutVars>
          <dgm:orgChart val="1"/>
          <dgm:chPref val="1"/>
          <dgm:dir/>
          <dgm:animOne val="branch"/>
          <dgm:animLvl val="lvl"/>
          <dgm:resizeHandles/>
        </dgm:presLayoutVars>
      </dgm:prSet>
      <dgm:spPr/>
      <dgm:t>
        <a:bodyPr/>
        <a:lstStyle/>
        <a:p>
          <a:endParaRPr lang="zh-CN" altLang="en-US"/>
        </a:p>
      </dgm:t>
    </dgm:pt>
    <dgm:pt modelId="{4C9B39F3-A880-42A8-9B04-ACE3D3A4CFA8}" type="pres">
      <dgm:prSet presAssocID="{90D37DBA-C348-4D29-B327-DECF44CBA839}" presName="hierRoot1" presStyleCnt="0">
        <dgm:presLayoutVars>
          <dgm:hierBranch val="init"/>
        </dgm:presLayoutVars>
      </dgm:prSet>
      <dgm:spPr/>
    </dgm:pt>
    <dgm:pt modelId="{8FB8E2E2-9D46-485C-BFEF-B1005A7237D6}" type="pres">
      <dgm:prSet presAssocID="{90D37DBA-C348-4D29-B327-DECF44CBA839}" presName="rootComposite1" presStyleCnt="0"/>
      <dgm:spPr/>
    </dgm:pt>
    <dgm:pt modelId="{AD403FA1-7D8B-4803-9135-2B6A28585789}" type="pres">
      <dgm:prSet presAssocID="{90D37DBA-C348-4D29-B327-DECF44CBA839}" presName="rootText1" presStyleLbl="node0" presStyleIdx="0" presStyleCnt="1" custScaleX="321006" custScaleY="177782">
        <dgm:presLayoutVars>
          <dgm:chPref val="3"/>
        </dgm:presLayoutVars>
      </dgm:prSet>
      <dgm:spPr/>
      <dgm:t>
        <a:bodyPr/>
        <a:lstStyle/>
        <a:p>
          <a:endParaRPr lang="zh-CN" altLang="en-US"/>
        </a:p>
      </dgm:t>
    </dgm:pt>
    <dgm:pt modelId="{3AB29CEC-597C-40D0-85B2-4F8452DC6E84}" type="pres">
      <dgm:prSet presAssocID="{90D37DBA-C348-4D29-B327-DECF44CBA839}" presName="rootConnector1" presStyleLbl="node1" presStyleIdx="0" presStyleCnt="0"/>
      <dgm:spPr/>
      <dgm:t>
        <a:bodyPr/>
        <a:lstStyle/>
        <a:p>
          <a:endParaRPr lang="zh-CN" altLang="en-US"/>
        </a:p>
      </dgm:t>
    </dgm:pt>
    <dgm:pt modelId="{A24F0125-B97F-4EBA-901F-39747F775618}" type="pres">
      <dgm:prSet presAssocID="{90D37DBA-C348-4D29-B327-DECF44CBA839}" presName="hierChild2" presStyleCnt="0"/>
      <dgm:spPr/>
    </dgm:pt>
    <dgm:pt modelId="{C28071E2-A685-40A6-84B2-E1374ED44DCE}" type="pres">
      <dgm:prSet presAssocID="{2D891066-519C-43A4-A8AB-BE3F2D4A71E9}" presName="Name37" presStyleLbl="parChTrans1D2" presStyleIdx="0" presStyleCnt="4"/>
      <dgm:spPr/>
      <dgm:t>
        <a:bodyPr/>
        <a:lstStyle/>
        <a:p>
          <a:endParaRPr lang="zh-CN" altLang="en-US"/>
        </a:p>
      </dgm:t>
    </dgm:pt>
    <dgm:pt modelId="{8B8E9184-C002-4C14-AC54-335A77109B09}" type="pres">
      <dgm:prSet presAssocID="{FC6DF618-C3C3-49C0-A40C-5D305FC9A2C4}" presName="hierRoot2" presStyleCnt="0">
        <dgm:presLayoutVars>
          <dgm:hierBranch val="init"/>
        </dgm:presLayoutVars>
      </dgm:prSet>
      <dgm:spPr/>
    </dgm:pt>
    <dgm:pt modelId="{72ADF294-DBE3-47E2-A2E1-4A09784A050B}" type="pres">
      <dgm:prSet presAssocID="{FC6DF618-C3C3-49C0-A40C-5D305FC9A2C4}" presName="rootComposite" presStyleCnt="0"/>
      <dgm:spPr/>
    </dgm:pt>
    <dgm:pt modelId="{508915FA-6BB7-4C48-B13E-D4AE566DAD45}" type="pres">
      <dgm:prSet presAssocID="{FC6DF618-C3C3-49C0-A40C-5D305FC9A2C4}" presName="rootText" presStyleLbl="node2" presStyleIdx="0" presStyleCnt="4" custScaleX="302818" custScaleY="178128">
        <dgm:presLayoutVars>
          <dgm:chPref val="3"/>
        </dgm:presLayoutVars>
      </dgm:prSet>
      <dgm:spPr/>
      <dgm:t>
        <a:bodyPr/>
        <a:lstStyle/>
        <a:p>
          <a:endParaRPr lang="zh-CN" altLang="en-US"/>
        </a:p>
      </dgm:t>
    </dgm:pt>
    <dgm:pt modelId="{E1E9A05E-8855-4A8A-AED3-CA9A9971B707}" type="pres">
      <dgm:prSet presAssocID="{FC6DF618-C3C3-49C0-A40C-5D305FC9A2C4}" presName="rootConnector" presStyleLbl="node2" presStyleIdx="0" presStyleCnt="4"/>
      <dgm:spPr/>
      <dgm:t>
        <a:bodyPr/>
        <a:lstStyle/>
        <a:p>
          <a:endParaRPr lang="zh-CN" altLang="en-US"/>
        </a:p>
      </dgm:t>
    </dgm:pt>
    <dgm:pt modelId="{B915902B-611A-4B9F-B943-B66C0BE14F06}" type="pres">
      <dgm:prSet presAssocID="{FC6DF618-C3C3-49C0-A40C-5D305FC9A2C4}" presName="hierChild4" presStyleCnt="0"/>
      <dgm:spPr/>
    </dgm:pt>
    <dgm:pt modelId="{48A4AFC9-077B-4F15-B44E-9867DBF69B56}" type="pres">
      <dgm:prSet presAssocID="{FC6DF618-C3C3-49C0-A40C-5D305FC9A2C4}" presName="hierChild5" presStyleCnt="0"/>
      <dgm:spPr/>
    </dgm:pt>
    <dgm:pt modelId="{9A93E8D9-0CB0-4527-B483-9A73BB70F961}" type="pres">
      <dgm:prSet presAssocID="{734D2E09-291B-49A6-BBDC-076849FA9E38}" presName="Name37" presStyleLbl="parChTrans1D2" presStyleIdx="1" presStyleCnt="4"/>
      <dgm:spPr/>
      <dgm:t>
        <a:bodyPr/>
        <a:lstStyle/>
        <a:p>
          <a:endParaRPr lang="zh-CN" altLang="en-US"/>
        </a:p>
      </dgm:t>
    </dgm:pt>
    <dgm:pt modelId="{7D470FC5-C04D-41A1-B53A-28C9BACD41D3}" type="pres">
      <dgm:prSet presAssocID="{4C1E9CBA-9B7D-4881-AF5F-3BE425ECB1C8}" presName="hierRoot2" presStyleCnt="0">
        <dgm:presLayoutVars>
          <dgm:hierBranch val="init"/>
        </dgm:presLayoutVars>
      </dgm:prSet>
      <dgm:spPr/>
    </dgm:pt>
    <dgm:pt modelId="{8A67BD1F-5168-4484-9CC3-A3BD9522EBD3}" type="pres">
      <dgm:prSet presAssocID="{4C1E9CBA-9B7D-4881-AF5F-3BE425ECB1C8}" presName="rootComposite" presStyleCnt="0"/>
      <dgm:spPr/>
    </dgm:pt>
    <dgm:pt modelId="{3267F732-DA02-4F33-B90B-64A1AAA01AA7}" type="pres">
      <dgm:prSet presAssocID="{4C1E9CBA-9B7D-4881-AF5F-3BE425ECB1C8}" presName="rootText" presStyleLbl="node2" presStyleIdx="1" presStyleCnt="4" custScaleX="302818" custScaleY="178128">
        <dgm:presLayoutVars>
          <dgm:chPref val="3"/>
        </dgm:presLayoutVars>
      </dgm:prSet>
      <dgm:spPr/>
      <dgm:t>
        <a:bodyPr/>
        <a:lstStyle/>
        <a:p>
          <a:endParaRPr lang="zh-CN" altLang="en-US"/>
        </a:p>
      </dgm:t>
    </dgm:pt>
    <dgm:pt modelId="{A5683AC8-9218-4A23-905F-278828947B68}" type="pres">
      <dgm:prSet presAssocID="{4C1E9CBA-9B7D-4881-AF5F-3BE425ECB1C8}" presName="rootConnector" presStyleLbl="node2" presStyleIdx="1" presStyleCnt="4"/>
      <dgm:spPr/>
      <dgm:t>
        <a:bodyPr/>
        <a:lstStyle/>
        <a:p>
          <a:endParaRPr lang="zh-CN" altLang="en-US"/>
        </a:p>
      </dgm:t>
    </dgm:pt>
    <dgm:pt modelId="{9D466757-B21F-4155-9EFF-7D0DD912D784}" type="pres">
      <dgm:prSet presAssocID="{4C1E9CBA-9B7D-4881-AF5F-3BE425ECB1C8}" presName="hierChild4" presStyleCnt="0"/>
      <dgm:spPr/>
    </dgm:pt>
    <dgm:pt modelId="{95EE4A02-3AFD-4132-BB07-501D63108B93}" type="pres">
      <dgm:prSet presAssocID="{4C1E9CBA-9B7D-4881-AF5F-3BE425ECB1C8}" presName="hierChild5" presStyleCnt="0"/>
      <dgm:spPr/>
    </dgm:pt>
    <dgm:pt modelId="{3083B6A4-F57C-4749-82BA-CC9DEE7B7093}" type="pres">
      <dgm:prSet presAssocID="{91C94EF4-4A6E-4511-80FF-572816110F53}" presName="Name37" presStyleLbl="parChTrans1D2" presStyleIdx="2" presStyleCnt="4"/>
      <dgm:spPr/>
      <dgm:t>
        <a:bodyPr/>
        <a:lstStyle/>
        <a:p>
          <a:endParaRPr lang="zh-CN" altLang="en-US"/>
        </a:p>
      </dgm:t>
    </dgm:pt>
    <dgm:pt modelId="{96EA44D8-145A-4E77-B273-0ECB793C4A36}" type="pres">
      <dgm:prSet presAssocID="{A7F01B6B-9A3D-48A5-A79B-8B8C6A30846D}" presName="hierRoot2" presStyleCnt="0">
        <dgm:presLayoutVars>
          <dgm:hierBranch val="init"/>
        </dgm:presLayoutVars>
      </dgm:prSet>
      <dgm:spPr/>
    </dgm:pt>
    <dgm:pt modelId="{A272CFA0-75FB-4342-81E2-E1F2E371E0A7}" type="pres">
      <dgm:prSet presAssocID="{A7F01B6B-9A3D-48A5-A79B-8B8C6A30846D}" presName="rootComposite" presStyleCnt="0"/>
      <dgm:spPr/>
    </dgm:pt>
    <dgm:pt modelId="{185466C9-C851-4230-A684-BD089E8CA37C}" type="pres">
      <dgm:prSet presAssocID="{A7F01B6B-9A3D-48A5-A79B-8B8C6A30846D}" presName="rootText" presStyleLbl="node2" presStyleIdx="2" presStyleCnt="4" custScaleX="302818" custScaleY="178128">
        <dgm:presLayoutVars>
          <dgm:chPref val="3"/>
        </dgm:presLayoutVars>
      </dgm:prSet>
      <dgm:spPr/>
      <dgm:t>
        <a:bodyPr/>
        <a:lstStyle/>
        <a:p>
          <a:endParaRPr lang="zh-CN" altLang="en-US"/>
        </a:p>
      </dgm:t>
    </dgm:pt>
    <dgm:pt modelId="{81555796-D9FF-4DC0-AC4C-60B9A5FB7068}" type="pres">
      <dgm:prSet presAssocID="{A7F01B6B-9A3D-48A5-A79B-8B8C6A30846D}" presName="rootConnector" presStyleLbl="node2" presStyleIdx="2" presStyleCnt="4"/>
      <dgm:spPr/>
      <dgm:t>
        <a:bodyPr/>
        <a:lstStyle/>
        <a:p>
          <a:endParaRPr lang="zh-CN" altLang="en-US"/>
        </a:p>
      </dgm:t>
    </dgm:pt>
    <dgm:pt modelId="{2C244E36-B7F7-4FEB-862A-7E735EF2D3F7}" type="pres">
      <dgm:prSet presAssocID="{A7F01B6B-9A3D-48A5-A79B-8B8C6A30846D}" presName="hierChild4" presStyleCnt="0"/>
      <dgm:spPr/>
    </dgm:pt>
    <dgm:pt modelId="{DEDC2B55-5B84-415C-8266-C963BDBC63CD}" type="pres">
      <dgm:prSet presAssocID="{A7F01B6B-9A3D-48A5-A79B-8B8C6A30846D}" presName="hierChild5" presStyleCnt="0"/>
      <dgm:spPr/>
    </dgm:pt>
    <dgm:pt modelId="{7B710677-8080-40AC-8F9A-80B2CBB909B0}" type="pres">
      <dgm:prSet presAssocID="{10478FBD-0190-4237-83E5-B97BC124F323}" presName="Name37" presStyleLbl="parChTrans1D2" presStyleIdx="3" presStyleCnt="4"/>
      <dgm:spPr/>
      <dgm:t>
        <a:bodyPr/>
        <a:lstStyle/>
        <a:p>
          <a:endParaRPr lang="zh-CN" altLang="en-US"/>
        </a:p>
      </dgm:t>
    </dgm:pt>
    <dgm:pt modelId="{4841E979-D475-4C77-9505-5622366DB773}" type="pres">
      <dgm:prSet presAssocID="{60F7C2EB-6571-4418-B6E6-F84859EE110B}" presName="hierRoot2" presStyleCnt="0">
        <dgm:presLayoutVars>
          <dgm:hierBranch val="init"/>
        </dgm:presLayoutVars>
      </dgm:prSet>
      <dgm:spPr/>
    </dgm:pt>
    <dgm:pt modelId="{EBDB384D-E04C-4234-BE1B-3EB4EEE10E41}" type="pres">
      <dgm:prSet presAssocID="{60F7C2EB-6571-4418-B6E6-F84859EE110B}" presName="rootComposite" presStyleCnt="0"/>
      <dgm:spPr/>
    </dgm:pt>
    <dgm:pt modelId="{EC63472E-4328-4B1C-8965-21031812583D}" type="pres">
      <dgm:prSet presAssocID="{60F7C2EB-6571-4418-B6E6-F84859EE110B}" presName="rootText" presStyleLbl="node2" presStyleIdx="3" presStyleCnt="4" custScaleX="302818" custScaleY="178128">
        <dgm:presLayoutVars>
          <dgm:chPref val="3"/>
        </dgm:presLayoutVars>
      </dgm:prSet>
      <dgm:spPr/>
      <dgm:t>
        <a:bodyPr/>
        <a:lstStyle/>
        <a:p>
          <a:endParaRPr lang="zh-CN" altLang="en-US"/>
        </a:p>
      </dgm:t>
    </dgm:pt>
    <dgm:pt modelId="{BC8E571F-19E8-4D13-B043-38CDF49A5CBF}" type="pres">
      <dgm:prSet presAssocID="{60F7C2EB-6571-4418-B6E6-F84859EE110B}" presName="rootConnector" presStyleLbl="node2" presStyleIdx="3" presStyleCnt="4"/>
      <dgm:spPr/>
      <dgm:t>
        <a:bodyPr/>
        <a:lstStyle/>
        <a:p>
          <a:endParaRPr lang="zh-CN" altLang="en-US"/>
        </a:p>
      </dgm:t>
    </dgm:pt>
    <dgm:pt modelId="{A38C83C0-A6A1-4D4E-AC28-E7D8FDD78CE8}" type="pres">
      <dgm:prSet presAssocID="{60F7C2EB-6571-4418-B6E6-F84859EE110B}" presName="hierChild4" presStyleCnt="0"/>
      <dgm:spPr/>
    </dgm:pt>
    <dgm:pt modelId="{795ACCAD-23AE-48AD-AD81-3BF2D39CD838}" type="pres">
      <dgm:prSet presAssocID="{60F7C2EB-6571-4418-B6E6-F84859EE110B}" presName="hierChild5" presStyleCnt="0"/>
      <dgm:spPr/>
    </dgm:pt>
    <dgm:pt modelId="{55734E4E-4A66-4FCE-8C8D-4F05B7D109CE}" type="pres">
      <dgm:prSet presAssocID="{90D37DBA-C348-4D29-B327-DECF44CBA839}" presName="hierChild3" presStyleCnt="0"/>
      <dgm:spPr/>
    </dgm:pt>
  </dgm:ptLst>
  <dgm:cxnLst>
    <dgm:cxn modelId="{50ACA214-08D8-49DE-81B7-FEAD037C779B}" type="presOf" srcId="{4C1E9CBA-9B7D-4881-AF5F-3BE425ECB1C8}" destId="{3267F732-DA02-4F33-B90B-64A1AAA01AA7}" srcOrd="0" destOrd="0" presId="urn:microsoft.com/office/officeart/2005/8/layout/orgChart1"/>
    <dgm:cxn modelId="{86C75EE6-2850-4C85-8F73-71027B0669E2}" srcId="{BF622D40-FEDF-40C6-B719-8D5C455BEAF8}" destId="{90D37DBA-C348-4D29-B327-DECF44CBA839}" srcOrd="0" destOrd="0" parTransId="{91A79D4D-BA68-4338-9293-F0242C985832}" sibTransId="{0C2AB6EE-6E5C-48AC-8757-8D5A43881133}"/>
    <dgm:cxn modelId="{541D6EBA-775D-4BE6-86B9-30F898086182}" type="presOf" srcId="{A7F01B6B-9A3D-48A5-A79B-8B8C6A30846D}" destId="{81555796-D9FF-4DC0-AC4C-60B9A5FB7068}" srcOrd="1" destOrd="0" presId="urn:microsoft.com/office/officeart/2005/8/layout/orgChart1"/>
    <dgm:cxn modelId="{D8401868-22B5-4240-A5B5-AF86EB93AC51}" type="presOf" srcId="{10478FBD-0190-4237-83E5-B97BC124F323}" destId="{7B710677-8080-40AC-8F9A-80B2CBB909B0}" srcOrd="0" destOrd="0" presId="urn:microsoft.com/office/officeart/2005/8/layout/orgChart1"/>
    <dgm:cxn modelId="{160C5F51-48E3-420D-8021-A1ACDBE8F524}" srcId="{90D37DBA-C348-4D29-B327-DECF44CBA839}" destId="{4C1E9CBA-9B7D-4881-AF5F-3BE425ECB1C8}" srcOrd="1" destOrd="0" parTransId="{734D2E09-291B-49A6-BBDC-076849FA9E38}" sibTransId="{6E946B87-1CCE-403E-8870-3B9F4CA58E6B}"/>
    <dgm:cxn modelId="{3C57CA53-461F-4D6C-80D0-4779E59A8B0E}" type="presOf" srcId="{BF622D40-FEDF-40C6-B719-8D5C455BEAF8}" destId="{B9E17FBA-CF12-4DAE-8719-9AD62329892B}" srcOrd="0" destOrd="0" presId="urn:microsoft.com/office/officeart/2005/8/layout/orgChart1"/>
    <dgm:cxn modelId="{A0B5C414-0A0C-4769-A66E-AFBD41880EFC}" type="presOf" srcId="{734D2E09-291B-49A6-BBDC-076849FA9E38}" destId="{9A93E8D9-0CB0-4527-B483-9A73BB70F961}" srcOrd="0" destOrd="0" presId="urn:microsoft.com/office/officeart/2005/8/layout/orgChart1"/>
    <dgm:cxn modelId="{780BD584-12F9-4A96-9755-B813D83E435C}" type="presOf" srcId="{A7F01B6B-9A3D-48A5-A79B-8B8C6A30846D}" destId="{185466C9-C851-4230-A684-BD089E8CA37C}" srcOrd="0" destOrd="0" presId="urn:microsoft.com/office/officeart/2005/8/layout/orgChart1"/>
    <dgm:cxn modelId="{AC58C390-4411-4B91-AE44-CAF48F1F1135}" type="presOf" srcId="{90D37DBA-C348-4D29-B327-DECF44CBA839}" destId="{AD403FA1-7D8B-4803-9135-2B6A28585789}" srcOrd="0" destOrd="0" presId="urn:microsoft.com/office/officeart/2005/8/layout/orgChart1"/>
    <dgm:cxn modelId="{727B6C2C-911F-45D5-B984-0C277DD1868B}" type="presOf" srcId="{60F7C2EB-6571-4418-B6E6-F84859EE110B}" destId="{EC63472E-4328-4B1C-8965-21031812583D}" srcOrd="0" destOrd="0" presId="urn:microsoft.com/office/officeart/2005/8/layout/orgChart1"/>
    <dgm:cxn modelId="{07B80EAC-6216-4B5F-919E-245F08C8B702}" srcId="{90D37DBA-C348-4D29-B327-DECF44CBA839}" destId="{FC6DF618-C3C3-49C0-A40C-5D305FC9A2C4}" srcOrd="0" destOrd="0" parTransId="{2D891066-519C-43A4-A8AB-BE3F2D4A71E9}" sibTransId="{41ABFE86-3360-4AEE-8B40-A9469D5DFA9E}"/>
    <dgm:cxn modelId="{2CAAAAA4-EC1B-4665-8FFD-EDBA94129F9D}" srcId="{90D37DBA-C348-4D29-B327-DECF44CBA839}" destId="{60F7C2EB-6571-4418-B6E6-F84859EE110B}" srcOrd="3" destOrd="0" parTransId="{10478FBD-0190-4237-83E5-B97BC124F323}" sibTransId="{54F2248C-B482-4770-9B1E-92D598B3439F}"/>
    <dgm:cxn modelId="{4EDA2478-D3CB-4CB0-A987-09757FD2AF47}" type="presOf" srcId="{90D37DBA-C348-4D29-B327-DECF44CBA839}" destId="{3AB29CEC-597C-40D0-85B2-4F8452DC6E84}" srcOrd="1" destOrd="0" presId="urn:microsoft.com/office/officeart/2005/8/layout/orgChart1"/>
    <dgm:cxn modelId="{CE46269F-C246-43BE-BE44-A3D1EAD39A96}" srcId="{90D37DBA-C348-4D29-B327-DECF44CBA839}" destId="{A7F01B6B-9A3D-48A5-A79B-8B8C6A30846D}" srcOrd="2" destOrd="0" parTransId="{91C94EF4-4A6E-4511-80FF-572816110F53}" sibTransId="{F7D3A3B7-6F4D-4DE6-9836-D45BE7834D0D}"/>
    <dgm:cxn modelId="{291B6CAE-2614-4DCA-9C82-A4DA91ED46BD}" type="presOf" srcId="{91C94EF4-4A6E-4511-80FF-572816110F53}" destId="{3083B6A4-F57C-4749-82BA-CC9DEE7B7093}" srcOrd="0" destOrd="0" presId="urn:microsoft.com/office/officeart/2005/8/layout/orgChart1"/>
    <dgm:cxn modelId="{38FFBE4F-E4F8-4A4D-B880-24A56ED994A1}" type="presOf" srcId="{FC6DF618-C3C3-49C0-A40C-5D305FC9A2C4}" destId="{E1E9A05E-8855-4A8A-AED3-CA9A9971B707}" srcOrd="1" destOrd="0" presId="urn:microsoft.com/office/officeart/2005/8/layout/orgChart1"/>
    <dgm:cxn modelId="{79781ADF-9099-4C0C-A307-687BE92D3D36}" type="presOf" srcId="{60F7C2EB-6571-4418-B6E6-F84859EE110B}" destId="{BC8E571F-19E8-4D13-B043-38CDF49A5CBF}" srcOrd="1" destOrd="0" presId="urn:microsoft.com/office/officeart/2005/8/layout/orgChart1"/>
    <dgm:cxn modelId="{531B556A-33CF-4973-B3A0-7E8F41495EBC}" type="presOf" srcId="{4C1E9CBA-9B7D-4881-AF5F-3BE425ECB1C8}" destId="{A5683AC8-9218-4A23-905F-278828947B68}" srcOrd="1" destOrd="0" presId="urn:microsoft.com/office/officeart/2005/8/layout/orgChart1"/>
    <dgm:cxn modelId="{C7F19AD1-2650-467E-A2F8-50AC5EEAFEAC}" type="presOf" srcId="{FC6DF618-C3C3-49C0-A40C-5D305FC9A2C4}" destId="{508915FA-6BB7-4C48-B13E-D4AE566DAD45}" srcOrd="0" destOrd="0" presId="urn:microsoft.com/office/officeart/2005/8/layout/orgChart1"/>
    <dgm:cxn modelId="{A2D7D144-34B5-40D4-A31F-A90D069B4938}" type="presOf" srcId="{2D891066-519C-43A4-A8AB-BE3F2D4A71E9}" destId="{C28071E2-A685-40A6-84B2-E1374ED44DCE}" srcOrd="0" destOrd="0" presId="urn:microsoft.com/office/officeart/2005/8/layout/orgChart1"/>
    <dgm:cxn modelId="{F6765EAF-5FFC-45CC-B17B-4C4C7F15FBA3}" type="presParOf" srcId="{B9E17FBA-CF12-4DAE-8719-9AD62329892B}" destId="{4C9B39F3-A880-42A8-9B04-ACE3D3A4CFA8}" srcOrd="0" destOrd="0" presId="urn:microsoft.com/office/officeart/2005/8/layout/orgChart1"/>
    <dgm:cxn modelId="{99A79C31-237A-47D5-855D-1C775EA7EBC2}" type="presParOf" srcId="{4C9B39F3-A880-42A8-9B04-ACE3D3A4CFA8}" destId="{8FB8E2E2-9D46-485C-BFEF-B1005A7237D6}" srcOrd="0" destOrd="0" presId="urn:microsoft.com/office/officeart/2005/8/layout/orgChart1"/>
    <dgm:cxn modelId="{4C8D29E6-5179-4B94-93F4-A0459ECFE672}" type="presParOf" srcId="{8FB8E2E2-9D46-485C-BFEF-B1005A7237D6}" destId="{AD403FA1-7D8B-4803-9135-2B6A28585789}" srcOrd="0" destOrd="0" presId="urn:microsoft.com/office/officeart/2005/8/layout/orgChart1"/>
    <dgm:cxn modelId="{BFDB9992-E196-4F0B-A94A-253A8BF71085}" type="presParOf" srcId="{8FB8E2E2-9D46-485C-BFEF-B1005A7237D6}" destId="{3AB29CEC-597C-40D0-85B2-4F8452DC6E84}" srcOrd="1" destOrd="0" presId="urn:microsoft.com/office/officeart/2005/8/layout/orgChart1"/>
    <dgm:cxn modelId="{9D7708A7-5F0F-46A9-9B65-D5A4C0E89AD5}" type="presParOf" srcId="{4C9B39F3-A880-42A8-9B04-ACE3D3A4CFA8}" destId="{A24F0125-B97F-4EBA-901F-39747F775618}" srcOrd="1" destOrd="0" presId="urn:microsoft.com/office/officeart/2005/8/layout/orgChart1"/>
    <dgm:cxn modelId="{34AC607E-71DC-43C8-B9ED-55FC573AC216}" type="presParOf" srcId="{A24F0125-B97F-4EBA-901F-39747F775618}" destId="{C28071E2-A685-40A6-84B2-E1374ED44DCE}" srcOrd="0" destOrd="0" presId="urn:microsoft.com/office/officeart/2005/8/layout/orgChart1"/>
    <dgm:cxn modelId="{B4BB8C2E-6ED0-44C0-A823-DBDE6F966B15}" type="presParOf" srcId="{A24F0125-B97F-4EBA-901F-39747F775618}" destId="{8B8E9184-C002-4C14-AC54-335A77109B09}" srcOrd="1" destOrd="0" presId="urn:microsoft.com/office/officeart/2005/8/layout/orgChart1"/>
    <dgm:cxn modelId="{48A2186D-2931-4EDF-87E2-3FC30BEAEC36}" type="presParOf" srcId="{8B8E9184-C002-4C14-AC54-335A77109B09}" destId="{72ADF294-DBE3-47E2-A2E1-4A09784A050B}" srcOrd="0" destOrd="0" presId="urn:microsoft.com/office/officeart/2005/8/layout/orgChart1"/>
    <dgm:cxn modelId="{6DC684DA-7E0E-43B0-9534-45C73107DB4D}" type="presParOf" srcId="{72ADF294-DBE3-47E2-A2E1-4A09784A050B}" destId="{508915FA-6BB7-4C48-B13E-D4AE566DAD45}" srcOrd="0" destOrd="0" presId="urn:microsoft.com/office/officeart/2005/8/layout/orgChart1"/>
    <dgm:cxn modelId="{BE69F03E-147E-4393-B98E-695A259D59D5}" type="presParOf" srcId="{72ADF294-DBE3-47E2-A2E1-4A09784A050B}" destId="{E1E9A05E-8855-4A8A-AED3-CA9A9971B707}" srcOrd="1" destOrd="0" presId="urn:microsoft.com/office/officeart/2005/8/layout/orgChart1"/>
    <dgm:cxn modelId="{D9E3E4AB-56BB-48ED-BA55-35DB28CDC282}" type="presParOf" srcId="{8B8E9184-C002-4C14-AC54-335A77109B09}" destId="{B915902B-611A-4B9F-B943-B66C0BE14F06}" srcOrd="1" destOrd="0" presId="urn:microsoft.com/office/officeart/2005/8/layout/orgChart1"/>
    <dgm:cxn modelId="{EA77D8AD-D74E-4456-904E-C8379659305B}" type="presParOf" srcId="{8B8E9184-C002-4C14-AC54-335A77109B09}" destId="{48A4AFC9-077B-4F15-B44E-9867DBF69B56}" srcOrd="2" destOrd="0" presId="urn:microsoft.com/office/officeart/2005/8/layout/orgChart1"/>
    <dgm:cxn modelId="{19DA801F-97E9-4F37-BED6-A406ACD5BBE3}" type="presParOf" srcId="{A24F0125-B97F-4EBA-901F-39747F775618}" destId="{9A93E8D9-0CB0-4527-B483-9A73BB70F961}" srcOrd="2" destOrd="0" presId="urn:microsoft.com/office/officeart/2005/8/layout/orgChart1"/>
    <dgm:cxn modelId="{6B20F09D-CFD9-4563-9EAB-DD5DA196F8A9}" type="presParOf" srcId="{A24F0125-B97F-4EBA-901F-39747F775618}" destId="{7D470FC5-C04D-41A1-B53A-28C9BACD41D3}" srcOrd="3" destOrd="0" presId="urn:microsoft.com/office/officeart/2005/8/layout/orgChart1"/>
    <dgm:cxn modelId="{CE053F56-3310-4FAE-8C64-A20D816C5FE3}" type="presParOf" srcId="{7D470FC5-C04D-41A1-B53A-28C9BACD41D3}" destId="{8A67BD1F-5168-4484-9CC3-A3BD9522EBD3}" srcOrd="0" destOrd="0" presId="urn:microsoft.com/office/officeart/2005/8/layout/orgChart1"/>
    <dgm:cxn modelId="{DB692CE2-BB28-40EA-A196-F8DB4BA91F0D}" type="presParOf" srcId="{8A67BD1F-5168-4484-9CC3-A3BD9522EBD3}" destId="{3267F732-DA02-4F33-B90B-64A1AAA01AA7}" srcOrd="0" destOrd="0" presId="urn:microsoft.com/office/officeart/2005/8/layout/orgChart1"/>
    <dgm:cxn modelId="{0C224C56-30E1-4416-8227-882A602DC025}" type="presParOf" srcId="{8A67BD1F-5168-4484-9CC3-A3BD9522EBD3}" destId="{A5683AC8-9218-4A23-905F-278828947B68}" srcOrd="1" destOrd="0" presId="urn:microsoft.com/office/officeart/2005/8/layout/orgChart1"/>
    <dgm:cxn modelId="{E9740EF8-EADD-42CE-8746-6080BCED56EE}" type="presParOf" srcId="{7D470FC5-C04D-41A1-B53A-28C9BACD41D3}" destId="{9D466757-B21F-4155-9EFF-7D0DD912D784}" srcOrd="1" destOrd="0" presId="urn:microsoft.com/office/officeart/2005/8/layout/orgChart1"/>
    <dgm:cxn modelId="{BD91A082-54F3-4FE4-8FF3-FE1A1A05FF43}" type="presParOf" srcId="{7D470FC5-C04D-41A1-B53A-28C9BACD41D3}" destId="{95EE4A02-3AFD-4132-BB07-501D63108B93}" srcOrd="2" destOrd="0" presId="urn:microsoft.com/office/officeart/2005/8/layout/orgChart1"/>
    <dgm:cxn modelId="{50104ECF-DC7F-46D3-B8A5-01B3C849491A}" type="presParOf" srcId="{A24F0125-B97F-4EBA-901F-39747F775618}" destId="{3083B6A4-F57C-4749-82BA-CC9DEE7B7093}" srcOrd="4" destOrd="0" presId="urn:microsoft.com/office/officeart/2005/8/layout/orgChart1"/>
    <dgm:cxn modelId="{97A2BA64-9961-45B6-BABF-2D5DF572A991}" type="presParOf" srcId="{A24F0125-B97F-4EBA-901F-39747F775618}" destId="{96EA44D8-145A-4E77-B273-0ECB793C4A36}" srcOrd="5" destOrd="0" presId="urn:microsoft.com/office/officeart/2005/8/layout/orgChart1"/>
    <dgm:cxn modelId="{548FE852-F1E5-4773-834C-05B3E0CE99FC}" type="presParOf" srcId="{96EA44D8-145A-4E77-B273-0ECB793C4A36}" destId="{A272CFA0-75FB-4342-81E2-E1F2E371E0A7}" srcOrd="0" destOrd="0" presId="urn:microsoft.com/office/officeart/2005/8/layout/orgChart1"/>
    <dgm:cxn modelId="{27DA75F9-7E0C-4286-B0BD-73CB76C7989A}" type="presParOf" srcId="{A272CFA0-75FB-4342-81E2-E1F2E371E0A7}" destId="{185466C9-C851-4230-A684-BD089E8CA37C}" srcOrd="0" destOrd="0" presId="urn:microsoft.com/office/officeart/2005/8/layout/orgChart1"/>
    <dgm:cxn modelId="{A9425B87-510F-407D-B039-94D5B6FACE56}" type="presParOf" srcId="{A272CFA0-75FB-4342-81E2-E1F2E371E0A7}" destId="{81555796-D9FF-4DC0-AC4C-60B9A5FB7068}" srcOrd="1" destOrd="0" presId="urn:microsoft.com/office/officeart/2005/8/layout/orgChart1"/>
    <dgm:cxn modelId="{6A8D236B-8154-4490-ADBC-85B8700868F2}" type="presParOf" srcId="{96EA44D8-145A-4E77-B273-0ECB793C4A36}" destId="{2C244E36-B7F7-4FEB-862A-7E735EF2D3F7}" srcOrd="1" destOrd="0" presId="urn:microsoft.com/office/officeart/2005/8/layout/orgChart1"/>
    <dgm:cxn modelId="{1DA9960D-2DE8-44CD-880F-2A6BB6974932}" type="presParOf" srcId="{96EA44D8-145A-4E77-B273-0ECB793C4A36}" destId="{DEDC2B55-5B84-415C-8266-C963BDBC63CD}" srcOrd="2" destOrd="0" presId="urn:microsoft.com/office/officeart/2005/8/layout/orgChart1"/>
    <dgm:cxn modelId="{4325DBFC-4E43-4666-BC56-53DD10F37697}" type="presParOf" srcId="{A24F0125-B97F-4EBA-901F-39747F775618}" destId="{7B710677-8080-40AC-8F9A-80B2CBB909B0}" srcOrd="6" destOrd="0" presId="urn:microsoft.com/office/officeart/2005/8/layout/orgChart1"/>
    <dgm:cxn modelId="{AD9DA765-BA63-4083-A5E7-C6B218A86496}" type="presParOf" srcId="{A24F0125-B97F-4EBA-901F-39747F775618}" destId="{4841E979-D475-4C77-9505-5622366DB773}" srcOrd="7" destOrd="0" presId="urn:microsoft.com/office/officeart/2005/8/layout/orgChart1"/>
    <dgm:cxn modelId="{5BD4FD4D-F14C-4762-87A6-A7EA118CE8E2}" type="presParOf" srcId="{4841E979-D475-4C77-9505-5622366DB773}" destId="{EBDB384D-E04C-4234-BE1B-3EB4EEE10E41}" srcOrd="0" destOrd="0" presId="urn:microsoft.com/office/officeart/2005/8/layout/orgChart1"/>
    <dgm:cxn modelId="{EF068F11-BEF6-4723-9DA1-51CB59372FBB}" type="presParOf" srcId="{EBDB384D-E04C-4234-BE1B-3EB4EEE10E41}" destId="{EC63472E-4328-4B1C-8965-21031812583D}" srcOrd="0" destOrd="0" presId="urn:microsoft.com/office/officeart/2005/8/layout/orgChart1"/>
    <dgm:cxn modelId="{BF17A5E4-56B8-456D-873C-0BADAE41DD48}" type="presParOf" srcId="{EBDB384D-E04C-4234-BE1B-3EB4EEE10E41}" destId="{BC8E571F-19E8-4D13-B043-38CDF49A5CBF}" srcOrd="1" destOrd="0" presId="urn:microsoft.com/office/officeart/2005/8/layout/orgChart1"/>
    <dgm:cxn modelId="{68C93CC0-8A3F-451D-8408-F54E6EE66194}" type="presParOf" srcId="{4841E979-D475-4C77-9505-5622366DB773}" destId="{A38C83C0-A6A1-4D4E-AC28-E7D8FDD78CE8}" srcOrd="1" destOrd="0" presId="urn:microsoft.com/office/officeart/2005/8/layout/orgChart1"/>
    <dgm:cxn modelId="{200211E3-3C6B-44A6-BA98-E4C42DB178F9}" type="presParOf" srcId="{4841E979-D475-4C77-9505-5622366DB773}" destId="{795ACCAD-23AE-48AD-AD81-3BF2D39CD838}" srcOrd="2" destOrd="0" presId="urn:microsoft.com/office/officeart/2005/8/layout/orgChart1"/>
    <dgm:cxn modelId="{0E372417-3DEC-4AE7-BEC4-8C4003656D27}" type="presParOf" srcId="{4C9B39F3-A880-42A8-9B04-ACE3D3A4CFA8}" destId="{55734E4E-4A66-4FCE-8C8D-4F05B7D109C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10677-8080-40AC-8F9A-80B2CBB909B0}">
      <dsp:nvSpPr>
        <dsp:cNvPr id="0" name=""/>
        <dsp:cNvSpPr/>
      </dsp:nvSpPr>
      <dsp:spPr>
        <a:xfrm>
          <a:off x="5163722" y="598720"/>
          <a:ext cx="3268383" cy="141305"/>
        </a:xfrm>
        <a:custGeom>
          <a:avLst/>
          <a:gdLst/>
          <a:ahLst/>
          <a:cxnLst/>
          <a:rect l="0" t="0" r="0" b="0"/>
          <a:pathLst>
            <a:path>
              <a:moveTo>
                <a:pt x="0" y="0"/>
              </a:moveTo>
              <a:lnTo>
                <a:pt x="0" y="70652"/>
              </a:lnTo>
              <a:lnTo>
                <a:pt x="3268383" y="70652"/>
              </a:lnTo>
              <a:lnTo>
                <a:pt x="3268383" y="14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83B6A4-F57C-4749-82BA-CC9DEE7B7093}">
      <dsp:nvSpPr>
        <dsp:cNvPr id="0" name=""/>
        <dsp:cNvSpPr/>
      </dsp:nvSpPr>
      <dsp:spPr>
        <a:xfrm>
          <a:off x="5163722" y="598720"/>
          <a:ext cx="1089461" cy="141305"/>
        </a:xfrm>
        <a:custGeom>
          <a:avLst/>
          <a:gdLst/>
          <a:ahLst/>
          <a:cxnLst/>
          <a:rect l="0" t="0" r="0" b="0"/>
          <a:pathLst>
            <a:path>
              <a:moveTo>
                <a:pt x="0" y="0"/>
              </a:moveTo>
              <a:lnTo>
                <a:pt x="0" y="70652"/>
              </a:lnTo>
              <a:lnTo>
                <a:pt x="1089461" y="70652"/>
              </a:lnTo>
              <a:lnTo>
                <a:pt x="1089461" y="14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3E8D9-0CB0-4527-B483-9A73BB70F961}">
      <dsp:nvSpPr>
        <dsp:cNvPr id="0" name=""/>
        <dsp:cNvSpPr/>
      </dsp:nvSpPr>
      <dsp:spPr>
        <a:xfrm>
          <a:off x="4074260" y="598720"/>
          <a:ext cx="1089461" cy="141305"/>
        </a:xfrm>
        <a:custGeom>
          <a:avLst/>
          <a:gdLst/>
          <a:ahLst/>
          <a:cxnLst/>
          <a:rect l="0" t="0" r="0" b="0"/>
          <a:pathLst>
            <a:path>
              <a:moveTo>
                <a:pt x="1089461" y="0"/>
              </a:moveTo>
              <a:lnTo>
                <a:pt x="1089461" y="70652"/>
              </a:lnTo>
              <a:lnTo>
                <a:pt x="0" y="70652"/>
              </a:lnTo>
              <a:lnTo>
                <a:pt x="0" y="14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071E2-A685-40A6-84B2-E1374ED44DCE}">
      <dsp:nvSpPr>
        <dsp:cNvPr id="0" name=""/>
        <dsp:cNvSpPr/>
      </dsp:nvSpPr>
      <dsp:spPr>
        <a:xfrm>
          <a:off x="1895338" y="598720"/>
          <a:ext cx="3268383" cy="141305"/>
        </a:xfrm>
        <a:custGeom>
          <a:avLst/>
          <a:gdLst/>
          <a:ahLst/>
          <a:cxnLst/>
          <a:rect l="0" t="0" r="0" b="0"/>
          <a:pathLst>
            <a:path>
              <a:moveTo>
                <a:pt x="3268383" y="0"/>
              </a:moveTo>
              <a:lnTo>
                <a:pt x="3268383" y="70652"/>
              </a:lnTo>
              <a:lnTo>
                <a:pt x="0" y="70652"/>
              </a:lnTo>
              <a:lnTo>
                <a:pt x="0" y="14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03FA1-7D8B-4803-9135-2B6A28585789}">
      <dsp:nvSpPr>
        <dsp:cNvPr id="0" name=""/>
        <dsp:cNvSpPr/>
      </dsp:nvSpPr>
      <dsp:spPr>
        <a:xfrm>
          <a:off x="4083721" y="585"/>
          <a:ext cx="2160000" cy="598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新进入品牌分类</a:t>
          </a:r>
          <a:endParaRPr lang="zh-CN" altLang="en-US" sz="1400" kern="1200" dirty="0">
            <a:latin typeface="微软雅黑" panose="020B0503020204020204" pitchFamily="34" charset="-122"/>
            <a:ea typeface="微软雅黑" panose="020B0503020204020204" pitchFamily="34" charset="-122"/>
          </a:endParaRPr>
        </a:p>
      </dsp:txBody>
      <dsp:txXfrm>
        <a:off x="4083721" y="585"/>
        <a:ext cx="2160000" cy="598134"/>
      </dsp:txXfrm>
    </dsp:sp>
    <dsp:sp modelId="{508915FA-6BB7-4C48-B13E-D4AE566DAD45}">
      <dsp:nvSpPr>
        <dsp:cNvPr id="0" name=""/>
        <dsp:cNvSpPr/>
      </dsp:nvSpPr>
      <dsp:spPr>
        <a:xfrm>
          <a:off x="876529" y="740025"/>
          <a:ext cx="2037616" cy="5992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从未涉猎，新品牌</a:t>
          </a:r>
          <a:endParaRPr lang="zh-CN" altLang="en-US" sz="1400" kern="1200" dirty="0">
            <a:latin typeface="微软雅黑" panose="020B0503020204020204" pitchFamily="34" charset="-122"/>
            <a:ea typeface="微软雅黑" panose="020B0503020204020204" pitchFamily="34" charset="-122"/>
          </a:endParaRPr>
        </a:p>
      </dsp:txBody>
      <dsp:txXfrm>
        <a:off x="876529" y="740025"/>
        <a:ext cx="2037616" cy="599298"/>
      </dsp:txXfrm>
    </dsp:sp>
    <dsp:sp modelId="{3267F732-DA02-4F33-B90B-64A1AAA01AA7}">
      <dsp:nvSpPr>
        <dsp:cNvPr id="0" name=""/>
        <dsp:cNvSpPr/>
      </dsp:nvSpPr>
      <dsp:spPr>
        <a:xfrm>
          <a:off x="3055452" y="740025"/>
          <a:ext cx="2037616" cy="5992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成熟品牌：扩充子品牌</a:t>
          </a:r>
          <a:endParaRPr lang="zh-CN" altLang="en-US" sz="1400" kern="1200" dirty="0">
            <a:latin typeface="微软雅黑" panose="020B0503020204020204" pitchFamily="34" charset="-122"/>
            <a:ea typeface="微软雅黑" panose="020B0503020204020204" pitchFamily="34" charset="-122"/>
          </a:endParaRPr>
        </a:p>
      </dsp:txBody>
      <dsp:txXfrm>
        <a:off x="3055452" y="740025"/>
        <a:ext cx="2037616" cy="599298"/>
      </dsp:txXfrm>
    </dsp:sp>
    <dsp:sp modelId="{185466C9-C851-4230-A684-BD089E8CA37C}">
      <dsp:nvSpPr>
        <dsp:cNvPr id="0" name=""/>
        <dsp:cNvSpPr/>
      </dsp:nvSpPr>
      <dsp:spPr>
        <a:xfrm>
          <a:off x="5234374" y="740025"/>
          <a:ext cx="2037616" cy="5992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代工厂：做自有品牌</a:t>
          </a:r>
          <a:endParaRPr lang="zh-CN" altLang="en-US" sz="1400" kern="1200" dirty="0">
            <a:latin typeface="微软雅黑" panose="020B0503020204020204" pitchFamily="34" charset="-122"/>
            <a:ea typeface="微软雅黑" panose="020B0503020204020204" pitchFamily="34" charset="-122"/>
          </a:endParaRPr>
        </a:p>
      </dsp:txBody>
      <dsp:txXfrm>
        <a:off x="5234374" y="740025"/>
        <a:ext cx="2037616" cy="599298"/>
      </dsp:txXfrm>
    </dsp:sp>
    <dsp:sp modelId="{EC63472E-4328-4B1C-8965-21031812583D}">
      <dsp:nvSpPr>
        <dsp:cNvPr id="0" name=""/>
        <dsp:cNvSpPr/>
      </dsp:nvSpPr>
      <dsp:spPr>
        <a:xfrm>
          <a:off x="7413297" y="740025"/>
          <a:ext cx="2037616" cy="5992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渠道商：贴牌做自有品牌</a:t>
          </a:r>
          <a:endParaRPr lang="zh-CN" altLang="en-US" sz="1400" kern="1200" dirty="0">
            <a:latin typeface="微软雅黑" panose="020B0503020204020204" pitchFamily="34" charset="-122"/>
            <a:ea typeface="微软雅黑" panose="020B0503020204020204" pitchFamily="34" charset="-122"/>
          </a:endParaRPr>
        </a:p>
      </dsp:txBody>
      <dsp:txXfrm>
        <a:off x="7413297" y="740025"/>
        <a:ext cx="2037616" cy="5992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5ED7A-1298-44BB-802A-76100995B66F}" type="datetimeFigureOut">
              <a:rPr lang="zh-CN" altLang="en-US" smtClean="0"/>
              <a:t>2021/2/27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2295E-E357-4C43-A938-2603BDB6EAFF}" type="slidenum">
              <a:rPr lang="zh-CN" altLang="en-US" smtClean="0"/>
              <a:t>‹#›</a:t>
            </a:fld>
            <a:endParaRPr lang="zh-CN" altLang="en-US"/>
          </a:p>
        </p:txBody>
      </p:sp>
    </p:spTree>
    <p:extLst>
      <p:ext uri="{BB962C8B-B14F-4D97-AF65-F5344CB8AC3E}">
        <p14:creationId xmlns:p14="http://schemas.microsoft.com/office/powerpoint/2010/main" val="391347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A2295E-E357-4C43-A938-2603BDB6EAFF}" type="slidenum">
              <a:rPr lang="zh-CN" altLang="en-US" smtClean="0"/>
              <a:t>1</a:t>
            </a:fld>
            <a:endParaRPr lang="zh-CN" altLang="en-US"/>
          </a:p>
        </p:txBody>
      </p:sp>
    </p:spTree>
    <p:extLst>
      <p:ext uri="{BB962C8B-B14F-4D97-AF65-F5344CB8AC3E}">
        <p14:creationId xmlns:p14="http://schemas.microsoft.com/office/powerpoint/2010/main" val="104997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0" y="536478"/>
            <a:ext cx="7200000" cy="62144"/>
          </a:xfrm>
          <a:prstGeom prst="rect">
            <a:avLst/>
          </a:prstGeom>
          <a:gradFill flip="none" rotWithShape="1">
            <a:gsLst>
              <a:gs pos="0">
                <a:srgbClr val="002060"/>
              </a:gs>
              <a:gs pos="43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userDrawn="1"/>
        </p:nvSpPr>
        <p:spPr>
          <a:xfrm>
            <a:off x="0" y="6514011"/>
            <a:ext cx="12191999" cy="343989"/>
          </a:xfrm>
          <a:prstGeom prst="rect">
            <a:avLst/>
          </a:prstGeom>
          <a:pattFill prst="wdUpDiag">
            <a:fgClr>
              <a:schemeClr val="bg1">
                <a:lumMod val="8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科技领先    用户直达    数智驱动    全球突破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占位符 2"/>
          <p:cNvSpPr>
            <a:spLocks noGrp="1"/>
          </p:cNvSpPr>
          <p:nvPr>
            <p:ph type="body" sz="quarter" idx="10"/>
          </p:nvPr>
        </p:nvSpPr>
        <p:spPr>
          <a:xfrm>
            <a:off x="141316" y="-3522"/>
            <a:ext cx="5478088" cy="540000"/>
          </a:xfrm>
          <a:prstGeom prst="rect">
            <a:avLst/>
          </a:prstGeom>
        </p:spPr>
        <p:txBody>
          <a:bodyPr/>
          <a:lstStyle>
            <a:lvl1pPr marL="228594" indent="-228594">
              <a:lnSpc>
                <a:spcPct val="150000"/>
              </a:lnSpc>
              <a:buFont typeface="Wingdings" panose="05000000000000000000" pitchFamily="2" charset="2"/>
              <a:buChar char="Ø"/>
              <a:defRPr sz="2000" b="1" i="0" baseline="0">
                <a:latin typeface="微软雅黑" panose="020B0503020204020204" pitchFamily="34" charset="-122"/>
                <a:ea typeface="微软雅黑" panose="020B0503020204020204" pitchFamily="34" charset="-122"/>
              </a:defRPr>
            </a:lvl1pPr>
          </a:lstStyle>
          <a:p>
            <a:pPr lvl="0"/>
            <a:r>
              <a:rPr lang="zh-CN" altLang="en-US" dirty="0" smtClean="0"/>
              <a:t>编辑母版文本样式</a:t>
            </a:r>
            <a:endParaRPr lang="zh-CN" altLang="en-US" dirty="0"/>
          </a:p>
        </p:txBody>
      </p:sp>
      <p:sp>
        <p:nvSpPr>
          <p:cNvPr id="9" name="矩形 8"/>
          <p:cNvSpPr/>
          <p:nvPr userDrawn="1"/>
        </p:nvSpPr>
        <p:spPr>
          <a:xfrm>
            <a:off x="12287246" y="4892887"/>
            <a:ext cx="1133475" cy="322916"/>
          </a:xfrm>
          <a:prstGeom prst="rect">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12287245" y="5270924"/>
            <a:ext cx="1133475" cy="322916"/>
          </a:xfrm>
          <a:prstGeom prst="rect">
            <a:avLst/>
          </a:prstGeom>
          <a:solidFill>
            <a:srgbClr val="706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12287248" y="4514850"/>
            <a:ext cx="1133475" cy="3229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12287244" y="5648961"/>
            <a:ext cx="1133475" cy="3229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userDrawn="1"/>
        </p:nvSpPr>
        <p:spPr>
          <a:xfrm>
            <a:off x="12287244" y="6026998"/>
            <a:ext cx="1133475" cy="3229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userDrawn="1"/>
        </p:nvSpPr>
        <p:spPr>
          <a:xfrm>
            <a:off x="12287243" y="3476625"/>
            <a:ext cx="1133475" cy="983104"/>
          </a:xfrm>
          <a:prstGeom prst="rect">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smtClean="0">
                <a:solidFill>
                  <a:schemeClr val="bg1"/>
                </a:solidFill>
                <a:latin typeface="微软雅黑" panose="020B0503020204020204" pitchFamily="34" charset="-122"/>
                <a:ea typeface="微软雅黑" panose="020B0503020204020204" pitchFamily="34" charset="-122"/>
              </a:rPr>
              <a:t>总结词 </a:t>
            </a:r>
            <a:r>
              <a:rPr lang="en-US" altLang="zh-CN" sz="1200" b="1" dirty="0" smtClean="0">
                <a:solidFill>
                  <a:schemeClr val="bg1"/>
                </a:solidFill>
                <a:latin typeface="微软雅黑" panose="020B0503020204020204" pitchFamily="34" charset="-122"/>
                <a:ea typeface="微软雅黑" panose="020B0503020204020204" pitchFamily="34" charset="-122"/>
              </a:rPr>
              <a:t>20</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重点 </a:t>
            </a:r>
            <a:r>
              <a:rPr lang="en-US" altLang="zh-CN" sz="1200" b="1" dirty="0" smtClean="0">
                <a:solidFill>
                  <a:schemeClr val="bg1"/>
                </a:solidFill>
                <a:latin typeface="微软雅黑" panose="020B0503020204020204" pitchFamily="34" charset="-122"/>
                <a:ea typeface="微软雅黑" panose="020B0503020204020204" pitchFamily="34" charset="-122"/>
              </a:rPr>
              <a:t>28</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正文 </a:t>
            </a:r>
            <a:r>
              <a:rPr lang="en-US" altLang="zh-CN" sz="1200" b="1" dirty="0" smtClean="0">
                <a:solidFill>
                  <a:schemeClr val="bg1"/>
                </a:solidFill>
                <a:latin typeface="微软雅黑" panose="020B0503020204020204" pitchFamily="34" charset="-122"/>
                <a:ea typeface="微软雅黑" panose="020B0503020204020204" pitchFamily="34" charset="-122"/>
              </a:rPr>
              <a:t>12</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7" name="文本占位符 16"/>
          <p:cNvSpPr>
            <a:spLocks noGrp="1"/>
          </p:cNvSpPr>
          <p:nvPr>
            <p:ph type="body" sz="quarter" idx="11" hasCustomPrompt="1"/>
          </p:nvPr>
        </p:nvSpPr>
        <p:spPr>
          <a:xfrm>
            <a:off x="141316" y="598622"/>
            <a:ext cx="8196349" cy="782637"/>
          </a:xfrm>
          <a:prstGeom prst="rect">
            <a:avLst/>
          </a:prstGeom>
        </p:spPr>
        <p:txBody>
          <a:bodyPr/>
          <a:lstStyle>
            <a:lvl1pPr marL="228594" indent="-228594">
              <a:lnSpc>
                <a:spcPct val="150000"/>
              </a:lnSpc>
              <a:buFont typeface="Wingdings" panose="05000000000000000000" pitchFamily="2" charset="2"/>
              <a:buChar char="u"/>
              <a:defRPr sz="2000" b="1" i="0" baseline="0">
                <a:ea typeface="微软雅黑" panose="020B0503020204020204" pitchFamily="34" charset="-122"/>
              </a:defRPr>
            </a:lvl1pPr>
          </a:lstStyle>
          <a:p>
            <a:pPr lvl="0"/>
            <a:r>
              <a:rPr lang="zh-CN" altLang="en-US" dirty="0" smtClean="0"/>
              <a:t>总结词</a:t>
            </a:r>
          </a:p>
        </p:txBody>
      </p:sp>
      <p:pic>
        <p:nvPicPr>
          <p:cNvPr id="7" name="图片 6"/>
          <p:cNvPicPr>
            <a:picLocks noChangeAspect="1"/>
          </p:cNvPicPr>
          <p:nvPr userDrawn="1"/>
        </p:nvPicPr>
        <p:blipFill>
          <a:blip r:embed="rId2"/>
          <a:stretch>
            <a:fillRect/>
          </a:stretch>
        </p:blipFill>
        <p:spPr>
          <a:xfrm>
            <a:off x="11014364" y="74815"/>
            <a:ext cx="1061256" cy="557350"/>
          </a:xfrm>
          <a:prstGeom prst="rect">
            <a:avLst/>
          </a:prstGeom>
        </p:spPr>
      </p:pic>
    </p:spTree>
    <p:extLst>
      <p:ext uri="{BB962C8B-B14F-4D97-AF65-F5344CB8AC3E}">
        <p14:creationId xmlns:p14="http://schemas.microsoft.com/office/powerpoint/2010/main" val="115253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2" name="矩形 1"/>
          <p:cNvSpPr/>
          <p:nvPr userDrawn="1"/>
        </p:nvSpPr>
        <p:spPr>
          <a:xfrm>
            <a:off x="12287246" y="4892887"/>
            <a:ext cx="1133475" cy="322916"/>
          </a:xfrm>
          <a:prstGeom prst="rect">
            <a:avLst/>
          </a:prstGeom>
          <a:solidFill>
            <a:srgbClr val="18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userDrawn="1"/>
        </p:nvSpPr>
        <p:spPr>
          <a:xfrm>
            <a:off x="12287245" y="5270924"/>
            <a:ext cx="1133475" cy="322916"/>
          </a:xfrm>
          <a:prstGeom prst="rect">
            <a:avLst/>
          </a:prstGeom>
          <a:solidFill>
            <a:srgbClr val="706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userDrawn="1"/>
        </p:nvSpPr>
        <p:spPr>
          <a:xfrm>
            <a:off x="12287248" y="4514850"/>
            <a:ext cx="1133475" cy="3229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12287244" y="5648961"/>
            <a:ext cx="1133475" cy="3229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12287244" y="6026998"/>
            <a:ext cx="1133475" cy="3229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主题色</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2287243" y="3476625"/>
            <a:ext cx="1133475" cy="983104"/>
          </a:xfrm>
          <a:prstGeom prst="rect">
            <a:avLst/>
          </a:prstGeom>
          <a:solidFill>
            <a:srgbClr val="18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b="1" dirty="0" smtClean="0">
                <a:solidFill>
                  <a:schemeClr val="bg1"/>
                </a:solidFill>
                <a:latin typeface="微软雅黑" panose="020B0503020204020204" pitchFamily="34" charset="-122"/>
                <a:ea typeface="微软雅黑" panose="020B0503020204020204" pitchFamily="34" charset="-122"/>
              </a:rPr>
              <a:t>总结词 </a:t>
            </a:r>
            <a:r>
              <a:rPr lang="en-US" altLang="zh-CN" sz="1200" b="1" dirty="0" smtClean="0">
                <a:solidFill>
                  <a:schemeClr val="bg1"/>
                </a:solidFill>
                <a:latin typeface="微软雅黑" panose="020B0503020204020204" pitchFamily="34" charset="-122"/>
                <a:ea typeface="微软雅黑" panose="020B0503020204020204" pitchFamily="34" charset="-122"/>
              </a:rPr>
              <a:t>20</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重点 </a:t>
            </a:r>
            <a:r>
              <a:rPr lang="en-US" altLang="zh-CN" sz="1200" b="1" dirty="0" smtClean="0">
                <a:solidFill>
                  <a:schemeClr val="bg1"/>
                </a:solidFill>
                <a:latin typeface="微软雅黑" panose="020B0503020204020204" pitchFamily="34" charset="-122"/>
                <a:ea typeface="微软雅黑" panose="020B0503020204020204" pitchFamily="34" charset="-122"/>
              </a:rPr>
              <a:t>28</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正文 </a:t>
            </a:r>
            <a:r>
              <a:rPr lang="en-US" altLang="zh-CN" sz="1200" b="1" dirty="0" smtClean="0">
                <a:solidFill>
                  <a:schemeClr val="bg1"/>
                </a:solidFill>
                <a:latin typeface="微软雅黑" panose="020B0503020204020204" pitchFamily="34" charset="-122"/>
                <a:ea typeface="微软雅黑" panose="020B0503020204020204" pitchFamily="34" charset="-122"/>
              </a:rPr>
              <a:t>12</a:t>
            </a:r>
            <a:r>
              <a:rPr lang="zh-CN" altLang="en-US" sz="1200" b="1" dirty="0" smtClean="0">
                <a:solidFill>
                  <a:schemeClr val="bg1"/>
                </a:solidFill>
                <a:latin typeface="微软雅黑" panose="020B0503020204020204" pitchFamily="34" charset="-122"/>
                <a:ea typeface="微软雅黑" panose="020B0503020204020204" pitchFamily="34" charset="-122"/>
              </a:rPr>
              <a:t>号</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15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735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520825"/>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Lst>
  <p:txStyles>
    <p:titleStyle>
      <a:lvl1pPr algn="l" defTabSz="914377" rtl="0" eaLnBrk="1" latinLnBrk="0" hangingPunct="1">
        <a:lnSpc>
          <a:spcPct val="90000"/>
        </a:lnSpc>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jpg"/><Relationship Id="rId9" Type="http://schemas.openxmlformats.org/officeDocument/2006/relationships/image" Target="../media/image45.jpeg"/><Relationship Id="rId1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370" r="370"/>
          <a:stretch/>
        </p:blipFill>
        <p:spPr>
          <a:xfrm>
            <a:off x="0" y="0"/>
            <a:ext cx="12192000" cy="6858000"/>
          </a:xfrm>
          <a:prstGeom prst="rect">
            <a:avLst/>
          </a:prstGeom>
        </p:spPr>
      </p:pic>
      <p:sp>
        <p:nvSpPr>
          <p:cNvPr id="15" name="矩形 14"/>
          <p:cNvSpPr/>
          <p:nvPr/>
        </p:nvSpPr>
        <p:spPr>
          <a:xfrm>
            <a:off x="0" y="0"/>
            <a:ext cx="12192000" cy="6858000"/>
          </a:xfrm>
          <a:prstGeom prst="rect">
            <a:avLst/>
          </a:prstGeom>
          <a:gradFill flip="none" rotWithShape="1">
            <a:gsLst>
              <a:gs pos="13000">
                <a:srgbClr val="0092D8"/>
              </a:gs>
              <a:gs pos="40000">
                <a:srgbClr val="00B0F0">
                  <a:alpha val="89000"/>
                </a:srgbClr>
              </a:gs>
              <a:gs pos="89000">
                <a:srgbClr val="0092D8">
                  <a:alpha val="92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56374" y="4393239"/>
            <a:ext cx="6079253" cy="56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2021</a:t>
            </a:r>
            <a:r>
              <a:rPr lang="zh-CN" altLang="en-US" sz="1600" dirty="0" smtClean="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smtClean="0">
                <a:solidFill>
                  <a:schemeClr val="bg1"/>
                </a:solidFill>
                <a:latin typeface="微软雅黑" panose="020B0503020204020204" pitchFamily="34" charset="-122"/>
                <a:ea typeface="微软雅黑" panose="020B0503020204020204" pitchFamily="34" charset="-122"/>
              </a:rPr>
              <a:t>月</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38908" y="3420085"/>
            <a:ext cx="10813702" cy="703202"/>
            <a:chOff x="638908" y="3036908"/>
            <a:chExt cx="10813702" cy="703202"/>
          </a:xfrm>
        </p:grpSpPr>
        <p:sp>
          <p:nvSpPr>
            <p:cNvPr id="20" name="矩形 19"/>
            <p:cNvSpPr/>
            <p:nvPr/>
          </p:nvSpPr>
          <p:spPr>
            <a:xfrm>
              <a:off x="3056374" y="3036908"/>
              <a:ext cx="6079253" cy="703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err="1" smtClean="0">
                  <a:solidFill>
                    <a:schemeClr val="bg1"/>
                  </a:solidFill>
                  <a:latin typeface="微软雅黑" panose="020B0503020204020204" pitchFamily="34" charset="-122"/>
                  <a:ea typeface="微软雅黑" panose="020B0503020204020204" pitchFamily="34" charset="-122"/>
                </a:rPr>
                <a:t>Midea</a:t>
              </a:r>
              <a:r>
                <a:rPr lang="zh-CN" altLang="en-US" sz="3000" b="1" dirty="0" smtClean="0">
                  <a:solidFill>
                    <a:schemeClr val="bg1"/>
                  </a:solidFill>
                  <a:latin typeface="微软雅黑" panose="020B0503020204020204" pitchFamily="34" charset="-122"/>
                  <a:ea typeface="微软雅黑" panose="020B0503020204020204" pitchFamily="34" charset="-122"/>
                </a:rPr>
                <a:t>选题宣讲</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38908" y="3324886"/>
              <a:ext cx="10813702" cy="152400"/>
              <a:chOff x="638908" y="3324886"/>
              <a:chExt cx="10813702" cy="152400"/>
            </a:xfrm>
          </p:grpSpPr>
          <p:grpSp>
            <p:nvGrpSpPr>
              <p:cNvPr id="22" name="组合 21"/>
              <p:cNvGrpSpPr/>
              <p:nvPr/>
            </p:nvGrpSpPr>
            <p:grpSpPr>
              <a:xfrm>
                <a:off x="638908" y="3324886"/>
                <a:ext cx="3878664" cy="152400"/>
                <a:chOff x="638908" y="3320140"/>
                <a:chExt cx="3878664" cy="152400"/>
              </a:xfrm>
            </p:grpSpPr>
            <p:cxnSp>
              <p:nvCxnSpPr>
                <p:cNvPr id="26" name="直接连接符 25"/>
                <p:cNvCxnSpPr/>
                <p:nvPr/>
              </p:nvCxnSpPr>
              <p:spPr>
                <a:xfrm>
                  <a:off x="638908" y="3320140"/>
                  <a:ext cx="3878664" cy="0"/>
                </a:xfrm>
                <a:prstGeom prst="line">
                  <a:avLst/>
                </a:prstGeom>
                <a:ln w="28575">
                  <a:gradFill flip="none" rotWithShape="1">
                    <a:gsLst>
                      <a:gs pos="0">
                        <a:srgbClr val="07ABEB"/>
                      </a:gs>
                      <a:gs pos="55000">
                        <a:schemeClr val="accent6">
                          <a:lumMod val="40000"/>
                          <a:lumOff val="60000"/>
                        </a:schemeClr>
                      </a:gs>
                      <a:gs pos="90000">
                        <a:schemeClr val="accent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63683" y="3472540"/>
                  <a:ext cx="3240000" cy="0"/>
                </a:xfrm>
                <a:prstGeom prst="line">
                  <a:avLst/>
                </a:prstGeom>
                <a:ln w="28575">
                  <a:gradFill flip="none" rotWithShape="1">
                    <a:gsLst>
                      <a:gs pos="0">
                        <a:srgbClr val="07ABEB"/>
                      </a:gs>
                      <a:gs pos="55000">
                        <a:schemeClr val="accent6">
                          <a:lumMod val="40000"/>
                          <a:lumOff val="60000"/>
                        </a:schemeClr>
                      </a:gs>
                      <a:gs pos="90000">
                        <a:schemeClr val="accent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573946" y="3324886"/>
                <a:ext cx="3878664" cy="152400"/>
                <a:chOff x="7562299" y="3329633"/>
                <a:chExt cx="3878664" cy="152400"/>
              </a:xfrm>
            </p:grpSpPr>
            <p:cxnSp>
              <p:nvCxnSpPr>
                <p:cNvPr id="24" name="直接连接符 23"/>
                <p:cNvCxnSpPr/>
                <p:nvPr/>
              </p:nvCxnSpPr>
              <p:spPr>
                <a:xfrm flipH="1">
                  <a:off x="7562299" y="3329633"/>
                  <a:ext cx="3878664" cy="0"/>
                </a:xfrm>
                <a:prstGeom prst="line">
                  <a:avLst/>
                </a:prstGeom>
                <a:ln w="28575">
                  <a:gradFill flip="none" rotWithShape="1">
                    <a:gsLst>
                      <a:gs pos="0">
                        <a:srgbClr val="07ABEB"/>
                      </a:gs>
                      <a:gs pos="55000">
                        <a:schemeClr val="accent6">
                          <a:lumMod val="40000"/>
                          <a:lumOff val="60000"/>
                        </a:schemeClr>
                      </a:gs>
                      <a:gs pos="90000">
                        <a:schemeClr val="accent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987074" y="3482033"/>
                  <a:ext cx="3240000" cy="0"/>
                </a:xfrm>
                <a:prstGeom prst="line">
                  <a:avLst/>
                </a:prstGeom>
                <a:ln w="28575">
                  <a:gradFill flip="none" rotWithShape="1">
                    <a:gsLst>
                      <a:gs pos="0">
                        <a:srgbClr val="07ABEB"/>
                      </a:gs>
                      <a:gs pos="55000">
                        <a:schemeClr val="accent6">
                          <a:lumMod val="40000"/>
                          <a:lumOff val="60000"/>
                        </a:schemeClr>
                      </a:gs>
                      <a:gs pos="90000">
                        <a:schemeClr val="accent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sp>
        <p:nvSpPr>
          <p:cNvPr id="28" name="矩形 27"/>
          <p:cNvSpPr/>
          <p:nvPr/>
        </p:nvSpPr>
        <p:spPr>
          <a:xfrm>
            <a:off x="2060028" y="1751590"/>
            <a:ext cx="8071944" cy="1158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“正大杯”</a:t>
            </a:r>
            <a:r>
              <a:rPr lang="zh-CN" altLang="en-US" sz="4000" b="1" dirty="0" smtClean="0">
                <a:solidFill>
                  <a:schemeClr val="bg1"/>
                </a:solidFill>
                <a:latin typeface="微软雅黑" panose="020B0503020204020204" pitchFamily="34" charset="-122"/>
                <a:ea typeface="微软雅黑" panose="020B0503020204020204" pitchFamily="34" charset="-122"/>
              </a:rPr>
              <a:t>第十一届</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latin typeface="微软雅黑" panose="020B0503020204020204" pitchFamily="34" charset="-122"/>
                <a:ea typeface="微软雅黑" panose="020B0503020204020204" pitchFamily="34" charset="-122"/>
              </a:rPr>
              <a:t>全国大学生市场调查与分析大赛</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4"/>
          <a:srcRect l="10444" t="8785" r="18470" b="11617"/>
          <a:stretch/>
        </p:blipFill>
        <p:spPr>
          <a:xfrm>
            <a:off x="9889731" y="96573"/>
            <a:ext cx="1620982" cy="897774"/>
          </a:xfrm>
          <a:prstGeom prst="rect">
            <a:avLst/>
          </a:prstGeom>
        </p:spPr>
      </p:pic>
    </p:spTree>
    <p:extLst>
      <p:ext uri="{BB962C8B-B14F-4D97-AF65-F5344CB8AC3E}">
        <p14:creationId xmlns:p14="http://schemas.microsoft.com/office/powerpoint/2010/main" val="517716313"/>
      </p:ext>
    </p:extLst>
  </p:cSld>
  <p:clrMapOvr>
    <a:masterClrMapping/>
  </p:clrMapOvr>
  <mc:AlternateContent xmlns:mc="http://schemas.openxmlformats.org/markup-compatibility/2006" xmlns:p14="http://schemas.microsoft.com/office/powerpoint/2010/main">
    <mc:Choice Requires="p14">
      <p:transition p14:dur="0" advTm="79394"/>
    </mc:Choice>
    <mc:Fallback xmlns="">
      <p:transition advTm="7939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懒人化产品愈发受追捧</a:t>
            </a:r>
            <a:endParaRPr lang="zh-CN" altLang="en-US" dirty="0">
              <a:latin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428" t="27185" r="48703" b="12695"/>
          <a:stretch/>
        </p:blipFill>
        <p:spPr>
          <a:xfrm>
            <a:off x="687977" y="1114700"/>
            <a:ext cx="3648892" cy="2577738"/>
          </a:xfrm>
          <a:prstGeom prst="rect">
            <a:avLst/>
          </a:pr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0472" t="26575" r="2687" b="12289"/>
          <a:stretch/>
        </p:blipFill>
        <p:spPr>
          <a:xfrm>
            <a:off x="727166" y="3762103"/>
            <a:ext cx="3570514" cy="2621280"/>
          </a:xfrm>
          <a:prstGeom prst="rect">
            <a:avLst/>
          </a:prstGeom>
        </p:spPr>
      </p:pic>
      <p:sp>
        <p:nvSpPr>
          <p:cNvPr id="6" name="文本占位符 2"/>
          <p:cNvSpPr txBox="1">
            <a:spLocks/>
          </p:cNvSpPr>
          <p:nvPr/>
        </p:nvSpPr>
        <p:spPr>
          <a:xfrm>
            <a:off x="4883530" y="598623"/>
            <a:ext cx="8196349"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mtClean="0">
                <a:latin typeface="微软雅黑" panose="020B0503020204020204" pitchFamily="34" charset="-122"/>
              </a:rPr>
              <a:t>贴合实际家居使用场景，无线吸尘器产品向便捷化方向发展</a:t>
            </a:r>
            <a:endParaRPr lang="zh-CN" altLang="en-US" dirty="0">
              <a:latin typeface="微软雅黑" panose="020B0503020204020204" pitchFamily="34" charset="-122"/>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8671" t="12423" r="9385"/>
          <a:stretch/>
        </p:blipFill>
        <p:spPr>
          <a:xfrm>
            <a:off x="5094515" y="1672160"/>
            <a:ext cx="6953002" cy="4179886"/>
          </a:xfrm>
          <a:prstGeom prst="rect">
            <a:avLst/>
          </a:prstGeom>
        </p:spPr>
      </p:pic>
    </p:spTree>
    <p:extLst>
      <p:ext uri="{BB962C8B-B14F-4D97-AF65-F5344CB8AC3E}">
        <p14:creationId xmlns:p14="http://schemas.microsoft.com/office/powerpoint/2010/main" val="3979331239"/>
      </p:ext>
    </p:extLst>
  </p:cSld>
  <p:clrMapOvr>
    <a:masterClrMapping/>
  </p:clrMapOvr>
  <mc:AlternateContent xmlns:mc="http://schemas.openxmlformats.org/markup-compatibility/2006" xmlns:p14="http://schemas.microsoft.com/office/powerpoint/2010/main">
    <mc:Choice Requires="p14">
      <p:transition spd="slow" p14:dur="2000" advTm="72296"/>
    </mc:Choice>
    <mc:Fallback xmlns="">
      <p:transition spd="slow" advTm="722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清洁行业</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en-US" altLang="zh-CN" dirty="0" smtClean="0">
                <a:latin typeface="微软雅黑" panose="020B0503020204020204" pitchFamily="34" charset="-122"/>
              </a:rPr>
              <a:t>2020</a:t>
            </a:r>
            <a:r>
              <a:rPr lang="zh-CN" altLang="en-US" dirty="0" smtClean="0">
                <a:latin typeface="微软雅黑" panose="020B0503020204020204" pitchFamily="34" charset="-122"/>
              </a:rPr>
              <a:t>年市场</a:t>
            </a:r>
            <a:r>
              <a:rPr lang="en-US" altLang="zh-CN" dirty="0" smtClean="0">
                <a:latin typeface="微软雅黑" panose="020B0503020204020204" pitchFamily="34" charset="-122"/>
              </a:rPr>
              <a:t>5</a:t>
            </a:r>
            <a:r>
              <a:rPr lang="zh-CN" altLang="en-US" dirty="0" smtClean="0">
                <a:latin typeface="微软雅黑" panose="020B0503020204020204" pitchFamily="34" charset="-122"/>
              </a:rPr>
              <a:t>大特征</a:t>
            </a:r>
            <a:endParaRPr lang="zh-CN" altLang="en-US" dirty="0">
              <a:latin typeface="微软雅黑" panose="020B0503020204020204" pitchFamily="34" charset="-122"/>
            </a:endParaRPr>
          </a:p>
        </p:txBody>
      </p:sp>
      <p:sp>
        <p:nvSpPr>
          <p:cNvPr id="4" name="矩形 3"/>
          <p:cNvSpPr/>
          <p:nvPr/>
        </p:nvSpPr>
        <p:spPr>
          <a:xfrm>
            <a:off x="263237" y="1211678"/>
            <a:ext cx="11528168" cy="5047536"/>
          </a:xfrm>
          <a:prstGeom prst="rect">
            <a:avLst/>
          </a:prstGeom>
        </p:spPr>
        <p:txBody>
          <a:bodyPr wrap="square">
            <a:spAutoFit/>
          </a:bodyPr>
          <a:lstStyle/>
          <a:p>
            <a:r>
              <a:rPr lang="en-US" altLang="zh-CN" sz="1400" dirty="0">
                <a:solidFill>
                  <a:srgbClr val="333333"/>
                </a:solidFill>
                <a:latin typeface="微软雅黑" panose="020B0503020204020204" pitchFamily="34" charset="-122"/>
                <a:ea typeface="微软雅黑" panose="020B0503020204020204" pitchFamily="34" charset="-122"/>
              </a:rPr>
              <a:t>2020</a:t>
            </a:r>
            <a:r>
              <a:rPr lang="zh-CN" altLang="en-US" sz="1400" dirty="0">
                <a:solidFill>
                  <a:srgbClr val="333333"/>
                </a:solidFill>
                <a:latin typeface="微软雅黑" panose="020B0503020204020204" pitchFamily="34" charset="-122"/>
                <a:ea typeface="微软雅黑" panose="020B0503020204020204" pitchFamily="34" charset="-122"/>
              </a:rPr>
              <a:t>年，突如其来的新冠疫情迫使人们居家隔离，减少外出，更加注重家庭卫生清洁，因此极大程度的刺激了清洁电器的增长，根据奥维云网（</a:t>
            </a:r>
            <a:r>
              <a:rPr lang="en-US" altLang="zh-CN" sz="1400" dirty="0">
                <a:solidFill>
                  <a:srgbClr val="333333"/>
                </a:solidFill>
                <a:latin typeface="微软雅黑" panose="020B0503020204020204" pitchFamily="34" charset="-122"/>
                <a:ea typeface="微软雅黑" panose="020B0503020204020204" pitchFamily="34" charset="-122"/>
              </a:rPr>
              <a:t>AVC</a:t>
            </a:r>
            <a:r>
              <a:rPr lang="zh-CN" altLang="en-US" sz="1400" dirty="0">
                <a:solidFill>
                  <a:srgbClr val="333333"/>
                </a:solidFill>
                <a:latin typeface="微软雅黑" panose="020B0503020204020204" pitchFamily="34" charset="-122"/>
                <a:ea typeface="微软雅黑" panose="020B0503020204020204" pitchFamily="34" charset="-122"/>
              </a:rPr>
              <a:t>）推总数据显示，</a:t>
            </a:r>
            <a:r>
              <a:rPr lang="en-US" altLang="zh-CN" sz="1400" dirty="0">
                <a:solidFill>
                  <a:srgbClr val="333333"/>
                </a:solidFill>
                <a:latin typeface="微软雅黑" panose="020B0503020204020204" pitchFamily="34" charset="-122"/>
                <a:ea typeface="微软雅黑" panose="020B0503020204020204" pitchFamily="34" charset="-122"/>
              </a:rPr>
              <a:t>2020</a:t>
            </a:r>
            <a:r>
              <a:rPr lang="zh-CN" altLang="en-US" sz="1400" dirty="0">
                <a:solidFill>
                  <a:srgbClr val="333333"/>
                </a:solidFill>
                <a:latin typeface="微软雅黑" panose="020B0503020204020204" pitchFamily="34" charset="-122"/>
                <a:ea typeface="微软雅黑" panose="020B0503020204020204" pitchFamily="34" charset="-122"/>
              </a:rPr>
              <a:t>年清洁电器市场规模达到</a:t>
            </a:r>
            <a:r>
              <a:rPr lang="en-US" altLang="zh-CN" sz="1400" dirty="0">
                <a:solidFill>
                  <a:srgbClr val="333333"/>
                </a:solidFill>
                <a:latin typeface="微软雅黑" panose="020B0503020204020204" pitchFamily="34" charset="-122"/>
                <a:ea typeface="微软雅黑" panose="020B0503020204020204" pitchFamily="34" charset="-122"/>
              </a:rPr>
              <a:t>240</a:t>
            </a:r>
            <a:r>
              <a:rPr lang="zh-CN" altLang="en-US" sz="1400" dirty="0">
                <a:solidFill>
                  <a:srgbClr val="333333"/>
                </a:solidFill>
                <a:latin typeface="微软雅黑" panose="020B0503020204020204" pitchFamily="34" charset="-122"/>
                <a:ea typeface="微软雅黑" panose="020B0503020204020204" pitchFamily="34" charset="-122"/>
              </a:rPr>
              <a:t>亿元，同比增长</a:t>
            </a:r>
            <a:r>
              <a:rPr lang="en-US" altLang="zh-CN" sz="1400" dirty="0">
                <a:solidFill>
                  <a:srgbClr val="333333"/>
                </a:solidFill>
                <a:latin typeface="微软雅黑" panose="020B0503020204020204" pitchFamily="34" charset="-122"/>
                <a:ea typeface="微软雅黑" panose="020B0503020204020204" pitchFamily="34" charset="-122"/>
              </a:rPr>
              <a:t>20%</a:t>
            </a:r>
            <a:r>
              <a:rPr lang="zh-CN" altLang="en-US" sz="1400" dirty="0">
                <a:solidFill>
                  <a:srgbClr val="333333"/>
                </a:solidFill>
                <a:latin typeface="微软雅黑" panose="020B0503020204020204" pitchFamily="34" charset="-122"/>
                <a:ea typeface="微软雅黑" panose="020B0503020204020204" pitchFamily="34" charset="-122"/>
              </a:rPr>
              <a:t>，全年市场呈现五大特征：</a:t>
            </a:r>
            <a:br>
              <a:rPr lang="zh-CN" altLang="en-US" sz="1400" dirty="0">
                <a:solidFill>
                  <a:srgbClr val="333333"/>
                </a:solidFill>
                <a:latin typeface="微软雅黑" panose="020B0503020204020204" pitchFamily="34" charset="-122"/>
                <a:ea typeface="微软雅黑" panose="020B0503020204020204" pitchFamily="34" charset="-122"/>
              </a:rPr>
            </a:br>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特征一：疫情加速行业高增长 线上主要品类集中爆发</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新</a:t>
            </a:r>
            <a:r>
              <a:rPr lang="zh-CN" altLang="en-US" sz="1400" dirty="0">
                <a:solidFill>
                  <a:srgbClr val="333333"/>
                </a:solidFill>
                <a:latin typeface="微软雅黑" panose="020B0503020204020204" pitchFamily="34" charset="-122"/>
                <a:ea typeface="微软雅黑" panose="020B0503020204020204" pitchFamily="34" charset="-122"/>
              </a:rPr>
              <a:t>冠疫情加速清洁电器高速增长，其中线上渠道发力迅猛，占全渠道销售比例高达</a:t>
            </a:r>
            <a:r>
              <a:rPr lang="en-US" altLang="zh-CN" sz="1400" dirty="0">
                <a:solidFill>
                  <a:srgbClr val="333333"/>
                </a:solidFill>
                <a:latin typeface="微软雅黑" panose="020B0503020204020204" pitchFamily="34" charset="-122"/>
                <a:ea typeface="微软雅黑" panose="020B0503020204020204" pitchFamily="34" charset="-122"/>
              </a:rPr>
              <a:t>86%</a:t>
            </a:r>
            <a:r>
              <a:rPr lang="zh-CN" altLang="en-US" sz="1400" dirty="0">
                <a:solidFill>
                  <a:srgbClr val="333333"/>
                </a:solidFill>
                <a:latin typeface="微软雅黑" panose="020B0503020204020204" pitchFamily="34" charset="-122"/>
                <a:ea typeface="微软雅黑" panose="020B0503020204020204" pitchFamily="34" charset="-122"/>
              </a:rPr>
              <a:t>，扫地机器人、无线吸尘器、洗地机、拖把等品类在线上均实现了较高的增长。</a:t>
            </a:r>
          </a:p>
          <a:p>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特征二：新品更新迭代提速 均价上涨显著</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老旧</a:t>
            </a:r>
            <a:r>
              <a:rPr lang="zh-CN" altLang="en-US" sz="1400" dirty="0">
                <a:solidFill>
                  <a:srgbClr val="333333"/>
                </a:solidFill>
                <a:latin typeface="微软雅黑" panose="020B0503020204020204" pitchFamily="34" charset="-122"/>
                <a:ea typeface="微软雅黑" panose="020B0503020204020204" pitchFamily="34" charset="-122"/>
              </a:rPr>
              <a:t>产品加速淘汰，企业推陈出新，新品占有率大幅提高，新品更是呈现中高端定价走势，从消费者角度看，年轻一代消费群体有着较高的购买力，愿意为好的产品买单，从厂商角度看，新冠疫情导致原材料成本上升，企业推新，谋求更高利润。</a:t>
            </a:r>
          </a:p>
          <a:p>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特征三：新品牌层出不穷 老品牌横向扩充品类</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行业</a:t>
            </a:r>
            <a:r>
              <a:rPr lang="zh-CN" altLang="en-US" sz="1400" dirty="0">
                <a:solidFill>
                  <a:srgbClr val="333333"/>
                </a:solidFill>
                <a:latin typeface="微软雅黑" panose="020B0503020204020204" pitchFamily="34" charset="-122"/>
                <a:ea typeface="微软雅黑" panose="020B0503020204020204" pitchFamily="34" charset="-122"/>
              </a:rPr>
              <a:t>规模创新高，也吸引了越来越多的新品牌不断进入到清洁电器行业，以添可、云鲸为代表的新兴品牌通过创新的差异化产品迎来爆发式增长，而现有品牌也在横向进行新品类扩充，不再局限于单一品类。</a:t>
            </a:r>
          </a:p>
          <a:p>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特征四：核心品类集中度再度提高 新兴市场发展机会潜力巨大</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扫地</a:t>
            </a:r>
            <a:r>
              <a:rPr lang="zh-CN" altLang="en-US" sz="1400" dirty="0">
                <a:solidFill>
                  <a:srgbClr val="333333"/>
                </a:solidFill>
                <a:latin typeface="微软雅黑" panose="020B0503020204020204" pitchFamily="34" charset="-122"/>
                <a:ea typeface="微软雅黑" panose="020B0503020204020204" pitchFamily="34" charset="-122"/>
              </a:rPr>
              <a:t>机器人、无线吸尘器等核心品类的集中度进一步提高，长尾品牌竞争更加激烈，具有差异化产品，如洗地机这类新兴品类发展迅猛，潜力巨大。</a:t>
            </a:r>
          </a:p>
          <a:p>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特征五：产品贴合用户需求 解决消费者使用痛点</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清洁电器</a:t>
            </a:r>
            <a:r>
              <a:rPr lang="zh-CN" altLang="en-US" sz="1400" dirty="0">
                <a:solidFill>
                  <a:srgbClr val="333333"/>
                </a:solidFill>
                <a:latin typeface="微软雅黑" panose="020B0503020204020204" pitchFamily="34" charset="-122"/>
                <a:ea typeface="微软雅黑" panose="020B0503020204020204" pitchFamily="34" charset="-122"/>
              </a:rPr>
              <a:t>产品在使用上不再是拼参数、比低价，而是以消费者实际使用为出发点进行产品创新和升级。其中洗地机和自清洁扫拖机器人产品解决消费者洗拖布的痛点，迎来了爆发式增长；无线吸尘器则更加贴合实际家居使用场景，磁吸充电、屏幕显示、自动亮灯等功能让产品使用时更加便捷，同时也增加了产品的溢价能力。</a:t>
            </a:r>
            <a:r>
              <a:rPr lang="en-US" altLang="zh-CN" sz="1400" dirty="0">
                <a:solidFill>
                  <a:srgbClr val="333333"/>
                </a:solidFill>
                <a:latin typeface="微软雅黑" panose="020B0503020204020204" pitchFamily="34" charset="-122"/>
                <a:ea typeface="微软雅黑" panose="020B0503020204020204" pitchFamily="34" charset="-122"/>
              </a:rPr>
              <a:t>AI</a:t>
            </a:r>
            <a:r>
              <a:rPr lang="zh-CN" altLang="en-US" sz="1400" dirty="0">
                <a:solidFill>
                  <a:srgbClr val="333333"/>
                </a:solidFill>
                <a:latin typeface="微软雅黑" panose="020B0503020204020204" pitchFamily="34" charset="-122"/>
                <a:ea typeface="微软雅黑" panose="020B0503020204020204" pitchFamily="34" charset="-122"/>
              </a:rPr>
              <a:t>技术应用，使得扫地机器人在避障层面更加智能。</a:t>
            </a:r>
            <a:endParaRPr lang="zh-CN" altLang="en-US" sz="1400" b="0" i="0" dirty="0">
              <a:solidFill>
                <a:srgbClr val="333333"/>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3191809"/>
      </p:ext>
    </p:extLst>
  </p:cSld>
  <p:clrMapOvr>
    <a:masterClrMapping/>
  </p:clrMapOvr>
  <mc:AlternateContent xmlns:mc="http://schemas.openxmlformats.org/markup-compatibility/2006" xmlns:p14="http://schemas.microsoft.com/office/powerpoint/2010/main">
    <mc:Choice Requires="p14">
      <p:transition spd="slow" p14:dur="2000" advTm="4400"/>
    </mc:Choice>
    <mc:Fallback xmlns="">
      <p:transition spd="slow" advTm="44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8196349" cy="559618"/>
          </a:xfrm>
        </p:spPr>
        <p:txBody>
          <a:bodyPr/>
          <a:lstStyle/>
          <a:p>
            <a:r>
              <a:rPr lang="en-US" altLang="zh-CN" dirty="0" smtClean="0">
                <a:latin typeface="微软雅黑" panose="020B0503020204020204" pitchFamily="34" charset="-122"/>
              </a:rPr>
              <a:t>2021</a:t>
            </a:r>
            <a:r>
              <a:rPr lang="zh-CN" altLang="en-US" dirty="0" smtClean="0">
                <a:latin typeface="微软雅黑" panose="020B0503020204020204" pitchFamily="34" charset="-122"/>
              </a:rPr>
              <a:t>年市场</a:t>
            </a:r>
            <a:r>
              <a:rPr lang="en-US" altLang="zh-CN" dirty="0">
                <a:latin typeface="微软雅黑" panose="020B0503020204020204" pitchFamily="34" charset="-122"/>
              </a:rPr>
              <a:t>3</a:t>
            </a:r>
            <a:r>
              <a:rPr lang="zh-CN" altLang="en-US" dirty="0" smtClean="0">
                <a:latin typeface="微软雅黑" panose="020B0503020204020204" pitchFamily="34" charset="-122"/>
              </a:rPr>
              <a:t>大趋势</a:t>
            </a:r>
            <a:endParaRPr lang="zh-CN" altLang="en-US" dirty="0">
              <a:latin typeface="微软雅黑" panose="020B0503020204020204" pitchFamily="34" charset="-122"/>
            </a:endParaRPr>
          </a:p>
        </p:txBody>
      </p:sp>
      <p:sp>
        <p:nvSpPr>
          <p:cNvPr id="5" name="矩形 4"/>
          <p:cNvSpPr/>
          <p:nvPr/>
        </p:nvSpPr>
        <p:spPr>
          <a:xfrm>
            <a:off x="383178" y="1385849"/>
            <a:ext cx="10389324" cy="4401205"/>
          </a:xfrm>
          <a:prstGeom prst="rect">
            <a:avLst/>
          </a:prstGeom>
        </p:spPr>
        <p:txBody>
          <a:bodyPr wrap="square">
            <a:spAutoFit/>
          </a:bodyPr>
          <a:lstStyle/>
          <a:p>
            <a:r>
              <a:rPr lang="en-US" altLang="zh-CN" sz="1400" dirty="0" smtClean="0">
                <a:solidFill>
                  <a:srgbClr val="333333"/>
                </a:solidFill>
                <a:latin typeface="微软雅黑" panose="020B0503020204020204" pitchFamily="34" charset="-122"/>
                <a:ea typeface="微软雅黑" panose="020B0503020204020204" pitchFamily="34" charset="-122"/>
              </a:rPr>
              <a:t>2021</a:t>
            </a:r>
            <a:r>
              <a:rPr lang="zh-CN" altLang="en-US" sz="1400" dirty="0" smtClean="0">
                <a:solidFill>
                  <a:srgbClr val="333333"/>
                </a:solidFill>
                <a:latin typeface="微软雅黑" panose="020B0503020204020204" pitchFamily="34" charset="-122"/>
                <a:ea typeface="微软雅黑" panose="020B0503020204020204" pitchFamily="34" charset="-122"/>
              </a:rPr>
              <a:t>年，清洁电器市场将会迎来进一步的增长，据奥维云网（</a:t>
            </a:r>
            <a:r>
              <a:rPr lang="en-US" altLang="zh-CN" sz="1400" dirty="0" smtClean="0">
                <a:solidFill>
                  <a:srgbClr val="333333"/>
                </a:solidFill>
                <a:latin typeface="微软雅黑" panose="020B0503020204020204" pitchFamily="34" charset="-122"/>
                <a:ea typeface="微软雅黑" panose="020B0503020204020204" pitchFamily="34" charset="-122"/>
              </a:rPr>
              <a:t>AVC</a:t>
            </a:r>
            <a:r>
              <a:rPr lang="zh-CN" altLang="en-US" sz="1400" dirty="0" smtClean="0">
                <a:solidFill>
                  <a:srgbClr val="333333"/>
                </a:solidFill>
                <a:latin typeface="微软雅黑" panose="020B0503020204020204" pitchFamily="34" charset="-122"/>
                <a:ea typeface="微软雅黑" panose="020B0503020204020204" pitchFamily="34" charset="-122"/>
              </a:rPr>
              <a:t>）推算数据显示，</a:t>
            </a:r>
            <a:r>
              <a:rPr lang="en-US" altLang="zh-CN" sz="1400" dirty="0" smtClean="0">
                <a:solidFill>
                  <a:srgbClr val="333333"/>
                </a:solidFill>
                <a:latin typeface="微软雅黑" panose="020B0503020204020204" pitchFamily="34" charset="-122"/>
                <a:ea typeface="微软雅黑" panose="020B0503020204020204" pitchFamily="34" charset="-122"/>
              </a:rPr>
              <a:t>2021</a:t>
            </a:r>
            <a:r>
              <a:rPr lang="zh-CN" altLang="en-US" sz="1400" dirty="0" smtClean="0">
                <a:solidFill>
                  <a:srgbClr val="333333"/>
                </a:solidFill>
                <a:latin typeface="微软雅黑" panose="020B0503020204020204" pitchFamily="34" charset="-122"/>
                <a:ea typeface="微软雅黑" panose="020B0503020204020204" pitchFamily="34" charset="-122"/>
              </a:rPr>
              <a:t>年清洁电器市场将主要在洗地机和扫地机器人的拉动下，有望突破</a:t>
            </a:r>
            <a:r>
              <a:rPr lang="en-US" altLang="zh-CN" sz="1400" dirty="0" smtClean="0">
                <a:solidFill>
                  <a:srgbClr val="333333"/>
                </a:solidFill>
                <a:latin typeface="微软雅黑" panose="020B0503020204020204" pitchFamily="34" charset="-122"/>
                <a:ea typeface="微软雅黑" panose="020B0503020204020204" pitchFamily="34" charset="-122"/>
              </a:rPr>
              <a:t>300</a:t>
            </a:r>
            <a:r>
              <a:rPr lang="zh-CN" altLang="en-US" sz="1400" dirty="0" smtClean="0">
                <a:solidFill>
                  <a:srgbClr val="333333"/>
                </a:solidFill>
                <a:latin typeface="微软雅黑" panose="020B0503020204020204" pitchFamily="34" charset="-122"/>
                <a:ea typeface="微软雅黑" panose="020B0503020204020204" pitchFamily="34" charset="-122"/>
              </a:rPr>
              <a:t>亿元，同比增长</a:t>
            </a:r>
            <a:r>
              <a:rPr lang="en-US" altLang="zh-CN" sz="1400" dirty="0" smtClean="0">
                <a:solidFill>
                  <a:srgbClr val="333333"/>
                </a:solidFill>
                <a:latin typeface="微软雅黑" panose="020B0503020204020204" pitchFamily="34" charset="-122"/>
                <a:ea typeface="微软雅黑" panose="020B0503020204020204" pitchFamily="34" charset="-122"/>
              </a:rPr>
              <a:t>26%</a:t>
            </a:r>
            <a:r>
              <a:rPr lang="zh-CN" altLang="en-US" sz="1400" dirty="0" smtClean="0">
                <a:solidFill>
                  <a:srgbClr val="333333"/>
                </a:solidFill>
                <a:latin typeface="微软雅黑" panose="020B0503020204020204" pitchFamily="34" charset="-122"/>
                <a:ea typeface="微软雅黑" panose="020B0503020204020204" pitchFamily="34" charset="-122"/>
              </a:rPr>
              <a:t>。同时，整个</a:t>
            </a:r>
            <a:r>
              <a:rPr lang="zh-CN" altLang="en-US" sz="1400" dirty="0">
                <a:solidFill>
                  <a:srgbClr val="333333"/>
                </a:solidFill>
                <a:latin typeface="微软雅黑" panose="020B0503020204020204" pitchFamily="34" charset="-122"/>
                <a:ea typeface="微软雅黑" panose="020B0503020204020204" pitchFamily="34" charset="-122"/>
              </a:rPr>
              <a:t>市场也会呈现出新的</a:t>
            </a:r>
            <a:r>
              <a:rPr lang="zh-CN" altLang="en-US" sz="1400" dirty="0" smtClean="0">
                <a:solidFill>
                  <a:srgbClr val="333333"/>
                </a:solidFill>
                <a:latin typeface="微软雅黑" panose="020B0503020204020204" pitchFamily="34" charset="-122"/>
                <a:ea typeface="微软雅黑" panose="020B0503020204020204" pitchFamily="34" charset="-122"/>
              </a:rPr>
              <a:t>趋势：</a:t>
            </a:r>
            <a:r>
              <a:rPr lang="zh-CN" altLang="en-US" sz="1400" dirty="0">
                <a:solidFill>
                  <a:srgbClr val="333333"/>
                </a:solidFill>
                <a:latin typeface="微软雅黑" panose="020B0503020204020204" pitchFamily="34" charset="-122"/>
                <a:ea typeface="微软雅黑" panose="020B0503020204020204" pitchFamily="34" charset="-122"/>
              </a:rPr>
              <a:t/>
            </a:r>
            <a:br>
              <a:rPr lang="zh-CN" altLang="en-US" sz="1400" dirty="0">
                <a:solidFill>
                  <a:srgbClr val="333333"/>
                </a:solidFill>
                <a:latin typeface="微软雅黑" panose="020B0503020204020204" pitchFamily="34" charset="-122"/>
                <a:ea typeface="微软雅黑" panose="020B0503020204020204" pitchFamily="34" charset="-122"/>
              </a:rPr>
            </a:br>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趋势一：消费升级，新品将更多向中高端集中</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伴随</a:t>
            </a:r>
            <a:r>
              <a:rPr lang="zh-CN" altLang="en-US" sz="1400" dirty="0">
                <a:solidFill>
                  <a:srgbClr val="333333"/>
                </a:solidFill>
                <a:latin typeface="微软雅黑" panose="020B0503020204020204" pitchFamily="34" charset="-122"/>
                <a:ea typeface="微软雅黑" panose="020B0503020204020204" pitchFamily="34" charset="-122"/>
              </a:rPr>
              <a:t>着产品技术纵深性扩展，产品价格也会呈现高端化趋势，扫地机器人新品牌将会在</a:t>
            </a:r>
            <a:r>
              <a:rPr lang="en-US" altLang="zh-CN" sz="1400" dirty="0">
                <a:solidFill>
                  <a:srgbClr val="333333"/>
                </a:solidFill>
                <a:latin typeface="微软雅黑" panose="020B0503020204020204" pitchFamily="34" charset="-122"/>
                <a:ea typeface="微软雅黑" panose="020B0503020204020204" pitchFamily="34" charset="-122"/>
              </a:rPr>
              <a:t>2000+</a:t>
            </a:r>
            <a:r>
              <a:rPr lang="zh-CN" altLang="en-US" sz="1400" dirty="0">
                <a:solidFill>
                  <a:srgbClr val="333333"/>
                </a:solidFill>
                <a:latin typeface="微软雅黑" panose="020B0503020204020204" pitchFamily="34" charset="-122"/>
                <a:ea typeface="微软雅黑" panose="020B0503020204020204" pitchFamily="34" charset="-122"/>
              </a:rPr>
              <a:t>以上集中爆发，无线吸尘器则不再是低端价格战，</a:t>
            </a:r>
            <a:r>
              <a:rPr lang="en-US" altLang="zh-CN" sz="1400" dirty="0">
                <a:solidFill>
                  <a:srgbClr val="333333"/>
                </a:solidFill>
                <a:latin typeface="微软雅黑" panose="020B0503020204020204" pitchFamily="34" charset="-122"/>
                <a:ea typeface="微软雅黑" panose="020B0503020204020204" pitchFamily="34" charset="-122"/>
              </a:rPr>
              <a:t>1500-2000</a:t>
            </a:r>
            <a:r>
              <a:rPr lang="zh-CN" altLang="en-US" sz="1400" dirty="0">
                <a:solidFill>
                  <a:srgbClr val="333333"/>
                </a:solidFill>
                <a:latin typeface="微软雅黑" panose="020B0503020204020204" pitchFamily="34" charset="-122"/>
                <a:ea typeface="微软雅黑" panose="020B0503020204020204" pitchFamily="34" charset="-122"/>
              </a:rPr>
              <a:t>将会竞争激烈。</a:t>
            </a:r>
          </a:p>
          <a:p>
            <a:r>
              <a:rPr lang="zh-CN" altLang="en-US" sz="1400" dirty="0">
                <a:solidFill>
                  <a:srgbClr val="333333"/>
                </a:solidFill>
                <a:latin typeface="微软雅黑" panose="020B0503020204020204" pitchFamily="34" charset="-122"/>
                <a:ea typeface="微软雅黑" panose="020B0503020204020204" pitchFamily="34" charset="-122"/>
              </a:rPr>
              <a:t/>
            </a:r>
            <a:br>
              <a:rPr lang="zh-CN" altLang="en-US" sz="1400" dirty="0">
                <a:solidFill>
                  <a:srgbClr val="333333"/>
                </a:solidFill>
                <a:latin typeface="微软雅黑" panose="020B0503020204020204" pitchFamily="34" charset="-122"/>
                <a:ea typeface="微软雅黑" panose="020B0503020204020204" pitchFamily="34" charset="-122"/>
              </a:rPr>
            </a:br>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趋势二：洗地机市场将迎来进一步大</a:t>
            </a:r>
            <a:r>
              <a:rPr lang="zh-CN" altLang="en-US" sz="1400" b="1" dirty="0" smtClean="0">
                <a:solidFill>
                  <a:srgbClr val="005BAC"/>
                </a:solidFill>
                <a:latin typeface="微软雅黑" panose="020B0503020204020204" pitchFamily="34" charset="-122"/>
                <a:ea typeface="微软雅黑" panose="020B0503020204020204" pitchFamily="34" charset="-122"/>
              </a:rPr>
              <a:t>爆发，拖</a:t>
            </a:r>
            <a:r>
              <a:rPr lang="zh-CN" altLang="en-US" sz="1400" b="1" dirty="0">
                <a:solidFill>
                  <a:srgbClr val="005BAC"/>
                </a:solidFill>
                <a:latin typeface="微软雅黑" panose="020B0503020204020204" pitchFamily="34" charset="-122"/>
                <a:ea typeface="微软雅黑" panose="020B0503020204020204" pitchFamily="34" charset="-122"/>
              </a:rPr>
              <a:t>地功能上寻求更多新的解决方案</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明年</a:t>
            </a:r>
            <a:r>
              <a:rPr lang="zh-CN" altLang="en-US" sz="1400" dirty="0">
                <a:solidFill>
                  <a:srgbClr val="333333"/>
                </a:solidFill>
                <a:latin typeface="微软雅黑" panose="020B0503020204020204" pitchFamily="34" charset="-122"/>
                <a:ea typeface="微软雅黑" panose="020B0503020204020204" pitchFamily="34" charset="-122"/>
              </a:rPr>
              <a:t>洗地机市场将会再创新高，有望达到</a:t>
            </a:r>
            <a:r>
              <a:rPr lang="en-US" altLang="zh-CN" sz="1400" dirty="0">
                <a:solidFill>
                  <a:srgbClr val="333333"/>
                </a:solidFill>
                <a:latin typeface="微软雅黑" panose="020B0503020204020204" pitchFamily="34" charset="-122"/>
                <a:ea typeface="微软雅黑" panose="020B0503020204020204" pitchFamily="34" charset="-122"/>
              </a:rPr>
              <a:t>40-50</a:t>
            </a:r>
            <a:r>
              <a:rPr lang="zh-CN" altLang="en-US" sz="1400" dirty="0">
                <a:solidFill>
                  <a:srgbClr val="333333"/>
                </a:solidFill>
                <a:latin typeface="微软雅黑" panose="020B0503020204020204" pitchFamily="34" charset="-122"/>
                <a:ea typeface="微软雅黑" panose="020B0503020204020204" pitchFamily="34" charset="-122"/>
              </a:rPr>
              <a:t>亿元，整个市场的品牌个数也会达到</a:t>
            </a:r>
            <a:r>
              <a:rPr lang="en-US" altLang="zh-CN" sz="1400" dirty="0">
                <a:solidFill>
                  <a:srgbClr val="333333"/>
                </a:solidFill>
                <a:latin typeface="微软雅黑" panose="020B0503020204020204" pitchFamily="34" charset="-122"/>
                <a:ea typeface="微软雅黑" panose="020B0503020204020204" pitchFamily="34" charset="-122"/>
              </a:rPr>
              <a:t>30+</a:t>
            </a:r>
            <a:r>
              <a:rPr lang="zh-CN" altLang="en-US" sz="1400" dirty="0">
                <a:solidFill>
                  <a:srgbClr val="333333"/>
                </a:solidFill>
                <a:latin typeface="微软雅黑" panose="020B0503020204020204" pitchFamily="34" charset="-122"/>
                <a:ea typeface="微软雅黑" panose="020B0503020204020204" pitchFamily="34" charset="-122"/>
              </a:rPr>
              <a:t>，倘若品牌想要瓜分一杯羹，那么产品越早上市，将享受到的红利就会越大</a:t>
            </a:r>
            <a:r>
              <a:rPr lang="zh-CN" altLang="en-US" sz="1400" dirty="0" smtClean="0">
                <a:solidFill>
                  <a:srgbClr val="333333"/>
                </a:solidFill>
                <a:latin typeface="微软雅黑" panose="020B0503020204020204" pitchFamily="34" charset="-122"/>
                <a:ea typeface="微软雅黑" panose="020B0503020204020204" pitchFamily="34" charset="-122"/>
              </a:rPr>
              <a:t>。</a:t>
            </a:r>
            <a:endParaRPr lang="en-US" altLang="zh-CN" sz="1400" dirty="0" smtClean="0">
              <a:solidFill>
                <a:srgbClr val="333333"/>
              </a:solidFill>
              <a:latin typeface="微软雅黑" panose="020B0503020204020204" pitchFamily="34" charset="-122"/>
              <a:ea typeface="微软雅黑" panose="020B0503020204020204" pitchFamily="34" charset="-122"/>
            </a:endParaRPr>
          </a:p>
          <a:p>
            <a:r>
              <a:rPr lang="zh-CN" altLang="en-US" sz="1400" dirty="0">
                <a:solidFill>
                  <a:srgbClr val="333333"/>
                </a:solidFill>
                <a:latin typeface="微软雅黑" panose="020B0503020204020204" pitchFamily="34" charset="-122"/>
                <a:ea typeface="微软雅黑" panose="020B0503020204020204" pitchFamily="34" charset="-122"/>
              </a:rPr>
              <a:t> </a:t>
            </a:r>
            <a:r>
              <a:rPr lang="zh-CN" altLang="en-US" sz="1400" dirty="0" smtClean="0">
                <a:solidFill>
                  <a:srgbClr val="333333"/>
                </a:solidFill>
                <a:latin typeface="微软雅黑" panose="020B0503020204020204" pitchFamily="34" charset="-122"/>
                <a:ea typeface="微软雅黑" panose="020B0503020204020204" pitchFamily="34" charset="-122"/>
              </a:rPr>
              <a:t>     目前</a:t>
            </a:r>
            <a:r>
              <a:rPr lang="zh-CN" altLang="en-US" sz="1400" dirty="0">
                <a:solidFill>
                  <a:srgbClr val="333333"/>
                </a:solidFill>
                <a:latin typeface="微软雅黑" panose="020B0503020204020204" pitchFamily="34" charset="-122"/>
                <a:ea typeface="微软雅黑" panose="020B0503020204020204" pitchFamily="34" charset="-122"/>
              </a:rPr>
              <a:t>，无线吸尘器最大的问题在于拖地方面表现不尽如人意，洗地机的出现，对于无线吸尘器来说竞争压力不小，接下来，企业将会在拖地功能上寻求进一步突破。</a:t>
            </a:r>
          </a:p>
          <a:p>
            <a:r>
              <a:rPr lang="zh-CN" altLang="en-US" sz="1400" dirty="0">
                <a:solidFill>
                  <a:srgbClr val="333333"/>
                </a:solidFill>
                <a:latin typeface="微软雅黑" panose="020B0503020204020204" pitchFamily="34" charset="-122"/>
                <a:ea typeface="微软雅黑" panose="020B0503020204020204" pitchFamily="34" charset="-122"/>
              </a:rPr>
              <a:t/>
            </a:r>
            <a:br>
              <a:rPr lang="zh-CN" altLang="en-US" sz="1400" dirty="0">
                <a:solidFill>
                  <a:srgbClr val="333333"/>
                </a:solidFill>
                <a:latin typeface="微软雅黑" panose="020B0503020204020204" pitchFamily="34" charset="-122"/>
                <a:ea typeface="微软雅黑" panose="020B0503020204020204" pitchFamily="34" charset="-122"/>
              </a:rPr>
            </a:br>
            <a:endParaRPr lang="zh-CN" altLang="en-US" sz="1400" dirty="0">
              <a:solidFill>
                <a:srgbClr val="333333"/>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400" b="1" dirty="0">
                <a:solidFill>
                  <a:srgbClr val="005BAC"/>
                </a:solidFill>
                <a:latin typeface="微软雅黑" panose="020B0503020204020204" pitchFamily="34" charset="-122"/>
                <a:ea typeface="微软雅黑" panose="020B0503020204020204" pitchFamily="34" charset="-122"/>
              </a:rPr>
              <a:t>趋势三</a:t>
            </a:r>
            <a:r>
              <a:rPr lang="zh-CN" altLang="en-US" sz="1400" b="1" dirty="0" smtClean="0">
                <a:solidFill>
                  <a:srgbClr val="005BAC"/>
                </a:solidFill>
                <a:latin typeface="微软雅黑" panose="020B0503020204020204" pitchFamily="34" charset="-122"/>
                <a:ea typeface="微软雅黑" panose="020B0503020204020204" pitchFamily="34" charset="-122"/>
              </a:rPr>
              <a:t>：清洁电器市场</a:t>
            </a:r>
            <a:r>
              <a:rPr lang="zh-CN" altLang="en-US" sz="1400" b="1" dirty="0">
                <a:solidFill>
                  <a:srgbClr val="005BAC"/>
                </a:solidFill>
                <a:latin typeface="微软雅黑" panose="020B0503020204020204" pitchFamily="34" charset="-122"/>
                <a:ea typeface="微软雅黑" panose="020B0503020204020204" pitchFamily="34" charset="-122"/>
              </a:rPr>
              <a:t>出现更多自清洁产品</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smtClean="0">
                <a:solidFill>
                  <a:srgbClr val="333333"/>
                </a:solidFill>
                <a:latin typeface="微软雅黑" panose="020B0503020204020204" pitchFamily="34" charset="-122"/>
                <a:ea typeface="微软雅黑" panose="020B0503020204020204" pitchFamily="34" charset="-122"/>
              </a:rPr>
              <a:t>      扫地机器人和无线吸尘器在</a:t>
            </a:r>
            <a:r>
              <a:rPr lang="zh-CN" altLang="en-US" sz="1400" dirty="0">
                <a:solidFill>
                  <a:srgbClr val="333333"/>
                </a:solidFill>
                <a:latin typeface="微软雅黑" panose="020B0503020204020204" pitchFamily="34" charset="-122"/>
                <a:ea typeface="微软雅黑" panose="020B0503020204020204" pitchFamily="34" charset="-122"/>
              </a:rPr>
              <a:t>吸尘方面已经十分优秀，而拖地功能却十分鸡肋，透过云</a:t>
            </a:r>
            <a:r>
              <a:rPr lang="zh-CN" altLang="en-US" sz="1400" dirty="0" smtClean="0">
                <a:solidFill>
                  <a:srgbClr val="333333"/>
                </a:solidFill>
                <a:latin typeface="微软雅黑" panose="020B0503020204020204" pitchFamily="34" charset="-122"/>
                <a:ea typeface="微软雅黑" panose="020B0503020204020204" pitchFamily="34" charset="-122"/>
              </a:rPr>
              <a:t>鲸和添可产品</a:t>
            </a:r>
            <a:r>
              <a:rPr lang="zh-CN" altLang="en-US" sz="1400" dirty="0">
                <a:solidFill>
                  <a:srgbClr val="333333"/>
                </a:solidFill>
                <a:latin typeface="微软雅黑" panose="020B0503020204020204" pitchFamily="34" charset="-122"/>
                <a:ea typeface="微软雅黑" panose="020B0503020204020204" pitchFamily="34" charset="-122"/>
              </a:rPr>
              <a:t>火爆的背后，我们看到只有真正解决消费者免手洗拖布的痛点，因此才会取得成功</a:t>
            </a:r>
            <a:r>
              <a:rPr lang="zh-CN" altLang="en-US" sz="1400" dirty="0" smtClean="0">
                <a:solidFill>
                  <a:srgbClr val="333333"/>
                </a:solidFill>
                <a:latin typeface="微软雅黑" panose="020B0503020204020204" pitchFamily="34" charset="-122"/>
                <a:ea typeface="微软雅黑" panose="020B0503020204020204" pitchFamily="34" charset="-122"/>
              </a:rPr>
              <a:t>，也激发</a:t>
            </a:r>
            <a:r>
              <a:rPr lang="zh-CN" altLang="en-US" sz="1400" dirty="0">
                <a:solidFill>
                  <a:srgbClr val="333333"/>
                </a:solidFill>
                <a:latin typeface="微软雅黑" panose="020B0503020204020204" pitchFamily="34" charset="-122"/>
                <a:ea typeface="微软雅黑" panose="020B0503020204020204" pitchFamily="34" charset="-122"/>
              </a:rPr>
              <a:t>更多的品牌布局</a:t>
            </a:r>
            <a:r>
              <a:rPr lang="zh-CN" altLang="en-US" sz="1400" dirty="0" smtClean="0">
                <a:solidFill>
                  <a:srgbClr val="333333"/>
                </a:solidFill>
                <a:latin typeface="微软雅黑" panose="020B0503020204020204" pitchFamily="34" charset="-122"/>
                <a:ea typeface="微软雅黑" panose="020B0503020204020204" pitchFamily="34" charset="-122"/>
              </a:rPr>
              <a:t>到自清洁技术中来。</a:t>
            </a:r>
            <a:endParaRPr lang="zh-CN" altLang="en-US" sz="1400" dirty="0">
              <a:solidFill>
                <a:srgbClr val="333333"/>
              </a:solidFill>
              <a:latin typeface="微软雅黑" panose="020B0503020204020204" pitchFamily="34" charset="-122"/>
              <a:ea typeface="微软雅黑" panose="020B0503020204020204" pitchFamily="34" charset="-122"/>
            </a:endParaRPr>
          </a:p>
          <a:p>
            <a:r>
              <a:rPr lang="zh-CN" altLang="en-US" sz="1400" dirty="0">
                <a:solidFill>
                  <a:srgbClr val="333333"/>
                </a:solidFill>
                <a:latin typeface="微软雅黑" panose="020B0503020204020204" pitchFamily="34" charset="-122"/>
                <a:ea typeface="微软雅黑" panose="020B0503020204020204" pitchFamily="34" charset="-122"/>
              </a:rPr>
              <a:t/>
            </a:r>
            <a:br>
              <a:rPr lang="zh-CN" altLang="en-US" sz="1400" dirty="0">
                <a:solidFill>
                  <a:srgbClr val="333333"/>
                </a:solidFill>
                <a:latin typeface="微软雅黑" panose="020B0503020204020204" pitchFamily="34" charset="-122"/>
                <a:ea typeface="微软雅黑" panose="020B0503020204020204" pitchFamily="34" charset="-122"/>
              </a:rPr>
            </a:b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1150302"/>
      </p:ext>
    </p:extLst>
  </p:cSld>
  <p:clrMapOvr>
    <a:masterClrMapping/>
  </p:clrMapOvr>
  <mc:AlternateContent xmlns:mc="http://schemas.openxmlformats.org/markup-compatibility/2006" xmlns:p14="http://schemas.microsoft.com/office/powerpoint/2010/main">
    <mc:Choice Requires="p14">
      <p:transition spd="slow" p14:dur="2000" advTm="44178"/>
    </mc:Choice>
    <mc:Fallback xmlns="">
      <p:transition spd="slow" advTm="441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宠物经济进入快速发展期</a:t>
            </a:r>
            <a:endParaRPr lang="zh-CN" altLang="en-US" dirty="0">
              <a:latin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5199016" y="691956"/>
            <a:ext cx="6573537" cy="5682495"/>
          </a:xfrm>
          <a:prstGeom prst="rect">
            <a:avLst/>
          </a:prstGeom>
        </p:spPr>
      </p:pic>
      <p:pic>
        <p:nvPicPr>
          <p:cNvPr id="4" name="图片 3"/>
          <p:cNvPicPr>
            <a:picLocks noChangeAspect="1"/>
          </p:cNvPicPr>
          <p:nvPr/>
        </p:nvPicPr>
        <p:blipFill>
          <a:blip r:embed="rId3"/>
          <a:stretch>
            <a:fillRect/>
          </a:stretch>
        </p:blipFill>
        <p:spPr>
          <a:xfrm>
            <a:off x="103216" y="2052732"/>
            <a:ext cx="5564777" cy="2960942"/>
          </a:xfrm>
          <a:prstGeom prst="rect">
            <a:avLst/>
          </a:prstGeom>
        </p:spPr>
      </p:pic>
      <p:sp>
        <p:nvSpPr>
          <p:cNvPr id="5" name="矩形 4"/>
          <p:cNvSpPr/>
          <p:nvPr/>
        </p:nvSpPr>
        <p:spPr>
          <a:xfrm>
            <a:off x="1625600" y="2565400"/>
            <a:ext cx="673100" cy="4826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8548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未来数年行业规模增速有望高于</a:t>
            </a:r>
            <a:r>
              <a:rPr lang="en-US" altLang="zh-CN" dirty="0" smtClean="0">
                <a:latin typeface="微软雅黑" panose="020B0503020204020204" pitchFamily="34" charset="-122"/>
              </a:rPr>
              <a:t>20%</a:t>
            </a:r>
            <a:r>
              <a:rPr lang="zh-CN" altLang="en-US" dirty="0" smtClean="0">
                <a:latin typeface="微软雅黑" panose="020B0503020204020204" pitchFamily="34" charset="-122"/>
              </a:rPr>
              <a:t>，行业受资本投资活跃</a:t>
            </a:r>
            <a:endParaRPr lang="zh-CN" altLang="en-US" dirty="0">
              <a:latin typeface="微软雅黑" panose="020B0503020204020204" pitchFamily="34" charset="-122"/>
            </a:endParaRPr>
          </a:p>
        </p:txBody>
      </p:sp>
      <p:pic>
        <p:nvPicPr>
          <p:cNvPr id="5" name="图片 4"/>
          <p:cNvPicPr>
            <a:picLocks noChangeAspect="1"/>
          </p:cNvPicPr>
          <p:nvPr/>
        </p:nvPicPr>
        <p:blipFill rotWithShape="1">
          <a:blip r:embed="rId2"/>
          <a:srcRect l="7385" r="12182" b="37599"/>
          <a:stretch/>
        </p:blipFill>
        <p:spPr>
          <a:xfrm>
            <a:off x="269966" y="1477327"/>
            <a:ext cx="6155856" cy="4627381"/>
          </a:xfrm>
          <a:prstGeom prst="rect">
            <a:avLst/>
          </a:prstGeom>
        </p:spPr>
      </p:pic>
      <p:sp>
        <p:nvSpPr>
          <p:cNvPr id="6" name="文本占位符 2"/>
          <p:cNvSpPr txBox="1">
            <a:spLocks/>
          </p:cNvSpPr>
          <p:nvPr/>
        </p:nvSpPr>
        <p:spPr>
          <a:xfrm>
            <a:off x="2084359" y="1220386"/>
            <a:ext cx="2527069"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smtClean="0">
                <a:latin typeface="微软雅黑" panose="020B0503020204020204" pitchFamily="34" charset="-122"/>
              </a:rPr>
              <a:t>狗</a:t>
            </a:r>
            <a:r>
              <a:rPr lang="en-US" altLang="zh-CN" dirty="0" smtClean="0">
                <a:latin typeface="微软雅黑" panose="020B0503020204020204" pitchFamily="34" charset="-122"/>
              </a:rPr>
              <a:t>&amp;</a:t>
            </a:r>
            <a:r>
              <a:rPr lang="zh-CN" altLang="en-US" dirty="0" smtClean="0">
                <a:latin typeface="微软雅黑" panose="020B0503020204020204" pitchFamily="34" charset="-122"/>
              </a:rPr>
              <a:t>猫的市场规模</a:t>
            </a:r>
            <a:endParaRPr lang="zh-CN" altLang="en-US" dirty="0">
              <a:latin typeface="微软雅黑" panose="020B0503020204020204" pitchFamily="34" charset="-122"/>
            </a:endParaRPr>
          </a:p>
        </p:txBody>
      </p:sp>
      <p:pic>
        <p:nvPicPr>
          <p:cNvPr id="8" name="图片 7"/>
          <p:cNvPicPr>
            <a:picLocks noChangeAspect="1"/>
          </p:cNvPicPr>
          <p:nvPr/>
        </p:nvPicPr>
        <p:blipFill rotWithShape="1">
          <a:blip r:embed="rId3"/>
          <a:srcRect t="10341"/>
          <a:stretch/>
        </p:blipFill>
        <p:spPr>
          <a:xfrm>
            <a:off x="6693503" y="2101975"/>
            <a:ext cx="5384889" cy="3378084"/>
          </a:xfrm>
          <a:prstGeom prst="rect">
            <a:avLst/>
          </a:prstGeom>
        </p:spPr>
      </p:pic>
      <p:sp>
        <p:nvSpPr>
          <p:cNvPr id="9" name="文本占位符 2"/>
          <p:cNvSpPr txBox="1">
            <a:spLocks/>
          </p:cNvSpPr>
          <p:nvPr/>
        </p:nvSpPr>
        <p:spPr>
          <a:xfrm>
            <a:off x="8098883" y="1220386"/>
            <a:ext cx="3896382"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smtClean="0">
                <a:latin typeface="微软雅黑" panose="020B0503020204020204" pitchFamily="34" charset="-122"/>
              </a:rPr>
              <a:t>2019</a:t>
            </a:r>
            <a:r>
              <a:rPr lang="zh-CN" altLang="en-US" dirty="0" smtClean="0">
                <a:latin typeface="微软雅黑" panose="020B0503020204020204" pitchFamily="34" charset="-122"/>
              </a:rPr>
              <a:t>年宠物行业投融资额</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330654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zh-CN" altLang="en-US" dirty="0" smtClean="0">
                <a:latin typeface="微软雅黑" panose="020B0503020204020204" pitchFamily="34" charset="-122"/>
              </a:rPr>
              <a:t>宠物市场主要集中在食品，但服务和用品具有较大潜力</a:t>
            </a:r>
            <a:endParaRPr lang="zh-CN" altLang="en-US" dirty="0">
              <a:latin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464417" y="1812176"/>
            <a:ext cx="10493895" cy="3571008"/>
          </a:xfrm>
          <a:prstGeom prst="rect">
            <a:avLst/>
          </a:prstGeom>
        </p:spPr>
      </p:pic>
    </p:spTree>
    <p:extLst>
      <p:ext uri="{BB962C8B-B14F-4D97-AF65-F5344CB8AC3E}">
        <p14:creationId xmlns:p14="http://schemas.microsoft.com/office/powerpoint/2010/main" val="751075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zh-CN" altLang="en-US" dirty="0" smtClean="0">
                <a:latin typeface="微软雅黑" panose="020B0503020204020204" pitchFamily="34" charset="-122"/>
              </a:rPr>
              <a:t>宠物以猫和狗为主，养狗人群多，养猫人群增速快。整体宠物饲养率与欧美发达国家有较大差距</a:t>
            </a:r>
            <a:endParaRPr lang="zh-CN" altLang="en-US" dirty="0">
              <a:latin typeface="微软雅黑" panose="020B0503020204020204" pitchFamily="34" charset="-122"/>
            </a:endParaRPr>
          </a:p>
        </p:txBody>
      </p:sp>
      <p:pic>
        <p:nvPicPr>
          <p:cNvPr id="5" name="图片 4"/>
          <p:cNvPicPr>
            <a:picLocks noChangeAspect="1"/>
          </p:cNvPicPr>
          <p:nvPr/>
        </p:nvPicPr>
        <p:blipFill rotWithShape="1">
          <a:blip r:embed="rId2"/>
          <a:srcRect b="9348"/>
          <a:stretch/>
        </p:blipFill>
        <p:spPr>
          <a:xfrm>
            <a:off x="522515" y="1158241"/>
            <a:ext cx="3133906" cy="2348598"/>
          </a:xfrm>
          <a:prstGeom prst="rect">
            <a:avLst/>
          </a:prstGeom>
        </p:spPr>
      </p:pic>
      <p:pic>
        <p:nvPicPr>
          <p:cNvPr id="7" name="图片 6"/>
          <p:cNvPicPr>
            <a:picLocks noChangeAspect="1"/>
          </p:cNvPicPr>
          <p:nvPr/>
        </p:nvPicPr>
        <p:blipFill rotWithShape="1">
          <a:blip r:embed="rId3"/>
          <a:srcRect b="11013"/>
          <a:stretch/>
        </p:blipFill>
        <p:spPr>
          <a:xfrm>
            <a:off x="351375" y="3506839"/>
            <a:ext cx="3888115" cy="2928017"/>
          </a:xfrm>
          <a:prstGeom prst="rect">
            <a:avLst/>
          </a:prstGeom>
        </p:spPr>
      </p:pic>
      <p:pic>
        <p:nvPicPr>
          <p:cNvPr id="8" name="图片 7"/>
          <p:cNvPicPr>
            <a:picLocks noChangeAspect="1"/>
          </p:cNvPicPr>
          <p:nvPr/>
        </p:nvPicPr>
        <p:blipFill>
          <a:blip r:embed="rId4"/>
          <a:stretch>
            <a:fillRect/>
          </a:stretch>
        </p:blipFill>
        <p:spPr>
          <a:xfrm>
            <a:off x="4239490" y="1805818"/>
            <a:ext cx="7568720" cy="3896545"/>
          </a:xfrm>
          <a:prstGeom prst="rect">
            <a:avLst/>
          </a:prstGeom>
        </p:spPr>
      </p:pic>
    </p:spTree>
    <p:extLst>
      <p:ext uri="{BB962C8B-B14F-4D97-AF65-F5344CB8AC3E}">
        <p14:creationId xmlns:p14="http://schemas.microsoft.com/office/powerpoint/2010/main" val="2404910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zh-CN" altLang="en-US" dirty="0" smtClean="0">
                <a:latin typeface="微软雅黑" panose="020B0503020204020204" pitchFamily="34" charset="-122"/>
              </a:rPr>
              <a:t>女性和</a:t>
            </a:r>
            <a:r>
              <a:rPr lang="en-US" altLang="zh-CN" dirty="0" smtClean="0">
                <a:latin typeface="微软雅黑" panose="020B0503020204020204" pitchFamily="34" charset="-122"/>
              </a:rPr>
              <a:t>90</a:t>
            </a:r>
            <a:r>
              <a:rPr lang="zh-CN" altLang="en-US" dirty="0" smtClean="0">
                <a:latin typeface="微软雅黑" panose="020B0503020204020204" pitchFamily="34" charset="-122"/>
              </a:rPr>
              <a:t>后是主要养宠群体</a:t>
            </a:r>
            <a:endParaRPr lang="zh-CN" altLang="en-US" dirty="0">
              <a:latin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487680" y="1597463"/>
            <a:ext cx="10563633" cy="4407097"/>
          </a:xfrm>
          <a:prstGeom prst="rect">
            <a:avLst/>
          </a:prstGeom>
        </p:spPr>
      </p:pic>
    </p:spTree>
    <p:extLst>
      <p:ext uri="{BB962C8B-B14F-4D97-AF65-F5344CB8AC3E}">
        <p14:creationId xmlns:p14="http://schemas.microsoft.com/office/powerpoint/2010/main" val="423211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宠物行业</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zh-CN" altLang="en-US" dirty="0">
                <a:latin typeface="微软雅黑" panose="020B0503020204020204" pitchFamily="34" charset="-122"/>
              </a:rPr>
              <a:t>养</a:t>
            </a:r>
            <a:r>
              <a:rPr lang="zh-CN" altLang="en-US" dirty="0" smtClean="0">
                <a:latin typeface="微软雅黑" panose="020B0503020204020204" pitchFamily="34" charset="-122"/>
              </a:rPr>
              <a:t>宠群体主要聚集在一线城市，北上广养宠人群较高</a:t>
            </a:r>
            <a:endParaRPr lang="zh-CN" altLang="en-US" dirty="0">
              <a:latin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4702629" y="1559607"/>
            <a:ext cx="7175317" cy="4949505"/>
          </a:xfrm>
          <a:prstGeom prst="rect">
            <a:avLst/>
          </a:prstGeom>
        </p:spPr>
      </p:pic>
      <p:pic>
        <p:nvPicPr>
          <p:cNvPr id="5" name="图片 4"/>
          <p:cNvPicPr>
            <a:picLocks noChangeAspect="1"/>
          </p:cNvPicPr>
          <p:nvPr/>
        </p:nvPicPr>
        <p:blipFill>
          <a:blip r:embed="rId3"/>
          <a:stretch>
            <a:fillRect/>
          </a:stretch>
        </p:blipFill>
        <p:spPr>
          <a:xfrm>
            <a:off x="141316" y="1559607"/>
            <a:ext cx="4171541" cy="4292352"/>
          </a:xfrm>
          <a:prstGeom prst="rect">
            <a:avLst/>
          </a:prstGeom>
        </p:spPr>
      </p:pic>
    </p:spTree>
    <p:extLst>
      <p:ext uri="{BB962C8B-B14F-4D97-AF65-F5344CB8AC3E}">
        <p14:creationId xmlns:p14="http://schemas.microsoft.com/office/powerpoint/2010/main" val="905542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——Z</a:t>
            </a:r>
            <a:r>
              <a:rPr lang="zh-CN" altLang="en-US" sz="2400" dirty="0" smtClean="0"/>
              <a:t>世代</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en-US" altLang="zh-CN" dirty="0" smtClean="0">
                <a:latin typeface="微软雅黑" panose="020B0503020204020204" pitchFamily="34" charset="-122"/>
              </a:rPr>
              <a:t>Z</a:t>
            </a:r>
            <a:r>
              <a:rPr lang="zh-CN" altLang="en-US" dirty="0" smtClean="0">
                <a:latin typeface="微软雅黑" panose="020B0503020204020204" pitchFamily="34" charset="-122"/>
              </a:rPr>
              <a:t>世代有着多样的</a:t>
            </a:r>
            <a:r>
              <a:rPr lang="en-US" altLang="zh-CN" dirty="0" smtClean="0">
                <a:latin typeface="微软雅黑" panose="020B0503020204020204" pitchFamily="34" charset="-122"/>
              </a:rPr>
              <a:t>X</a:t>
            </a:r>
            <a:r>
              <a:rPr lang="zh-CN" altLang="en-US" dirty="0" smtClean="0">
                <a:latin typeface="微软雅黑" panose="020B0503020204020204" pitchFamily="34" charset="-122"/>
              </a:rPr>
              <a:t>面身份</a:t>
            </a:r>
            <a:endParaRPr lang="zh-CN" altLang="en-US" dirty="0">
              <a:latin typeface="微软雅黑" panose="020B0503020204020204" pitchFamily="34" charset="-122"/>
            </a:endParaRPr>
          </a:p>
        </p:txBody>
      </p:sp>
      <p:sp>
        <p:nvSpPr>
          <p:cNvPr id="6" name="Rectangle 1"/>
          <p:cNvSpPr>
            <a:spLocks noChangeArrowheads="1"/>
          </p:cNvSpPr>
          <p:nvPr/>
        </p:nvSpPr>
        <p:spPr bwMode="auto">
          <a:xfrm>
            <a:off x="58070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nvGrpSpPr>
          <p:cNvPr id="5" name="组合 4"/>
          <p:cNvGrpSpPr/>
          <p:nvPr/>
        </p:nvGrpSpPr>
        <p:grpSpPr>
          <a:xfrm>
            <a:off x="692232" y="1996921"/>
            <a:ext cx="10287000" cy="3451550"/>
            <a:chOff x="692232" y="1996921"/>
            <a:chExt cx="10287000" cy="3451550"/>
          </a:xfrm>
        </p:grpSpPr>
        <p:pic>
          <p:nvPicPr>
            <p:cNvPr id="1026" name="Picture 2" descr="http://image.woshipm.com/wp-files/2020/09/Pcq9UbPG74MnRkn75kUN.png"/>
            <p:cNvPicPr>
              <a:picLocks noChangeAspect="1" noChangeArrowheads="1"/>
            </p:cNvPicPr>
            <p:nvPr/>
          </p:nvPicPr>
          <p:blipFill rotWithShape="1">
            <a:blip r:embed="rId2">
              <a:extLst>
                <a:ext uri="{28A0092B-C50C-407E-A947-70E740481C1C}">
                  <a14:useLocalDpi xmlns:a14="http://schemas.microsoft.com/office/drawing/2010/main" val="0"/>
                </a:ext>
              </a:extLst>
            </a:blip>
            <a:srcRect t="24331" b="7682"/>
            <a:stretch/>
          </p:blipFill>
          <p:spPr bwMode="auto">
            <a:xfrm>
              <a:off x="692232" y="1996921"/>
              <a:ext cx="10287000" cy="34515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802345" y="4020186"/>
              <a:ext cx="946695" cy="327370"/>
            </a:xfrm>
            <a:prstGeom prst="rect">
              <a:avLst/>
            </a:prstGeom>
            <a:solidFill>
              <a:srgbClr val="203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FFFFFF"/>
                  </a:solidFill>
                  <a:latin typeface="微软雅黑" panose="020B0503020204020204" pitchFamily="34" charset="-122"/>
                  <a:ea typeface="微软雅黑" panose="020B0503020204020204" pitchFamily="34" charset="-122"/>
                </a:rPr>
                <a:t>3.2</a:t>
              </a:r>
              <a:r>
                <a:rPr lang="zh-CN" altLang="en-US" sz="2400" dirty="0" smtClean="0">
                  <a:solidFill>
                    <a:srgbClr val="FFFFFF"/>
                  </a:solidFill>
                  <a:latin typeface="微软雅黑" panose="020B0503020204020204" pitchFamily="34" charset="-122"/>
                  <a:ea typeface="微软雅黑" panose="020B0503020204020204" pitchFamily="34" charset="-122"/>
                </a:rPr>
                <a:t>亿</a:t>
              </a:r>
              <a:endParaRPr lang="zh-CN" altLang="en-US" sz="2400" dirty="0">
                <a:solidFill>
                  <a:srgbClr val="FFFFFF"/>
                </a:solidFill>
                <a:latin typeface="微软雅黑" panose="020B0503020204020204" pitchFamily="34" charset="-122"/>
                <a:ea typeface="微软雅黑" panose="020B0503020204020204" pitchFamily="34" charset="-122"/>
              </a:endParaRPr>
            </a:p>
          </p:txBody>
        </p:sp>
      </p:grpSp>
      <p:sp>
        <p:nvSpPr>
          <p:cNvPr id="7" name="文本占位符 2"/>
          <p:cNvSpPr txBox="1">
            <a:spLocks/>
          </p:cNvSpPr>
          <p:nvPr/>
        </p:nvSpPr>
        <p:spPr>
          <a:xfrm>
            <a:off x="458155" y="1094712"/>
            <a:ext cx="11388833"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800" b="0" dirty="0" smtClean="0">
                <a:latin typeface="微软雅黑" panose="020B0503020204020204" pitchFamily="34" charset="-122"/>
              </a:rPr>
              <a:t>中国</a:t>
            </a:r>
            <a:r>
              <a:rPr lang="en-US" altLang="zh-CN" sz="1800" b="0" dirty="0" smtClean="0">
                <a:latin typeface="微软雅黑" panose="020B0503020204020204" pitchFamily="34" charset="-122"/>
              </a:rPr>
              <a:t>Z</a:t>
            </a:r>
            <a:r>
              <a:rPr lang="zh-CN" altLang="en-US" sz="1800" b="0" dirty="0" smtClean="0">
                <a:latin typeface="微软雅黑" panose="020B0503020204020204" pitchFamily="34" charset="-122"/>
              </a:rPr>
              <a:t>世代人群约</a:t>
            </a:r>
            <a:r>
              <a:rPr lang="en-US" altLang="zh-CN" sz="1800" b="0" dirty="0" smtClean="0">
                <a:latin typeface="微软雅黑" panose="020B0503020204020204" pitchFamily="34" charset="-122"/>
              </a:rPr>
              <a:t>3.2</a:t>
            </a:r>
            <a:r>
              <a:rPr lang="zh-CN" altLang="en-US" sz="1800" b="0" dirty="0" smtClean="0">
                <a:latin typeface="微软雅黑" panose="020B0503020204020204" pitchFamily="34" charset="-122"/>
              </a:rPr>
              <a:t>亿人，成长于信息时代的年轻人们，受到全方位多元文化的熏陶，</a:t>
            </a:r>
            <a:r>
              <a:rPr lang="en-US" altLang="zh-CN" sz="1800" b="0" dirty="0" smtClean="0">
                <a:latin typeface="微软雅黑" panose="020B0503020204020204" pitchFamily="34" charset="-122"/>
              </a:rPr>
              <a:t>Z</a:t>
            </a:r>
            <a:r>
              <a:rPr lang="zh-CN" altLang="en-US" sz="1800" b="0" dirty="0" smtClean="0">
                <a:latin typeface="微软雅黑" panose="020B0503020204020204" pitchFamily="34" charset="-122"/>
              </a:rPr>
              <a:t>世代有着独特而又个性的身份标签，</a:t>
            </a:r>
            <a:r>
              <a:rPr lang="en-US" altLang="zh-CN" sz="1800" b="0" dirty="0" smtClean="0">
                <a:latin typeface="微软雅黑" panose="020B0503020204020204" pitchFamily="34" charset="-122"/>
              </a:rPr>
              <a:t>X</a:t>
            </a:r>
            <a:r>
              <a:rPr lang="zh-CN" altLang="en-US" sz="1800" b="0" dirty="0" smtClean="0">
                <a:latin typeface="微软雅黑" panose="020B0503020204020204" pitchFamily="34" charset="-122"/>
              </a:rPr>
              <a:t>面的身份是</a:t>
            </a:r>
            <a:r>
              <a:rPr lang="en-US" altLang="zh-CN" sz="1800" b="0" dirty="0" smtClean="0">
                <a:latin typeface="微软雅黑" panose="020B0503020204020204" pitchFamily="34" charset="-122"/>
              </a:rPr>
              <a:t>Z</a:t>
            </a:r>
            <a:r>
              <a:rPr lang="zh-CN" altLang="en-US" sz="1800" b="0" dirty="0" smtClean="0">
                <a:latin typeface="微软雅黑" panose="020B0503020204020204" pitchFamily="34" charset="-122"/>
              </a:rPr>
              <a:t>世代的专属“人设”。</a:t>
            </a:r>
            <a:endParaRPr lang="zh-CN" altLang="en-US" sz="1800" b="0" dirty="0">
              <a:latin typeface="微软雅黑" panose="020B0503020204020204" pitchFamily="34" charset="-122"/>
            </a:endParaRPr>
          </a:p>
        </p:txBody>
      </p:sp>
    </p:spTree>
    <p:extLst>
      <p:ext uri="{BB962C8B-B14F-4D97-AF65-F5344CB8AC3E}">
        <p14:creationId xmlns:p14="http://schemas.microsoft.com/office/powerpoint/2010/main" val="151615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flipV="1">
            <a:off x="0" y="0"/>
            <a:ext cx="4162425" cy="6858000"/>
          </a:xfrm>
          <a:prstGeom prst="rtTriangle">
            <a:avLst/>
          </a:prstGeom>
          <a:solidFill>
            <a:srgbClr val="18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a:grpSpLocks noChangeAspect="1"/>
          </p:cNvGrpSpPr>
          <p:nvPr/>
        </p:nvGrpSpPr>
        <p:grpSpPr>
          <a:xfrm>
            <a:off x="4436014" y="1287231"/>
            <a:ext cx="5770148" cy="623923"/>
            <a:chOff x="2771800" y="1707654"/>
            <a:chExt cx="3672408" cy="360040"/>
          </a:xfrm>
          <a:solidFill>
            <a:srgbClr val="1888C8"/>
          </a:solidFill>
        </p:grpSpPr>
        <p:sp>
          <p:nvSpPr>
            <p:cNvPr id="5" name="圆角矩形 4"/>
            <p:cNvSpPr/>
            <p:nvPr/>
          </p:nvSpPr>
          <p:spPr>
            <a:xfrm>
              <a:off x="2771800" y="1707654"/>
              <a:ext cx="360040" cy="360040"/>
            </a:xfrm>
            <a:prstGeom prst="roundRect">
              <a:avLst/>
            </a:prstGeom>
            <a:grpFill/>
            <a:ln w="25400" cap="flat" cmpd="sng" algn="ctr">
              <a:noFill/>
              <a:prstDash val="solid"/>
            </a:ln>
            <a:effectLst/>
          </p:spPr>
          <p:txBody>
            <a:bodyPr rtlCol="0" anchor="ctr"/>
            <a:lstStyle/>
            <a:p>
              <a:pPr algn="ctr"/>
              <a:r>
                <a:rPr lang="en-US" altLang="zh-CN" sz="2400" b="1" kern="0" dirty="0">
                  <a:solidFill>
                    <a:schemeClr val="bg1"/>
                  </a:solidFill>
                  <a:latin typeface="微软雅黑" panose="020B0503020204020204" pitchFamily="34" charset="-122"/>
                  <a:ea typeface="微软雅黑" panose="020B0503020204020204" pitchFamily="34" charset="-122"/>
                </a:rPr>
                <a:t>1</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3347864" y="1707654"/>
              <a:ext cx="3096344" cy="360040"/>
            </a:xfrm>
            <a:prstGeom prst="roundRect">
              <a:avLst/>
            </a:prstGeom>
            <a:grpFill/>
            <a:ln w="25400" cap="flat" cmpd="sng" algn="ctr">
              <a:noFill/>
              <a:prstDash val="solid"/>
            </a:ln>
            <a:effectLst/>
          </p:spPr>
          <p:txBody>
            <a:bodyPr rtlCol="0" anchor="ctr"/>
            <a:lstStyle/>
            <a:p>
              <a:pPr algn="ctr"/>
              <a:r>
                <a:rPr lang="zh-CN" altLang="en-US" sz="2400" b="1" kern="0" dirty="0" smtClean="0">
                  <a:solidFill>
                    <a:schemeClr val="bg1"/>
                  </a:solidFill>
                  <a:latin typeface="微软雅黑" panose="020B0503020204020204" pitchFamily="34" charset="-122"/>
                  <a:ea typeface="微软雅黑" panose="020B0503020204020204" pitchFamily="34" charset="-122"/>
                </a:rPr>
                <a:t>市场趋势介绍</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a:grpSpLocks noChangeAspect="1"/>
          </p:cNvGrpSpPr>
          <p:nvPr/>
        </p:nvGrpSpPr>
        <p:grpSpPr>
          <a:xfrm>
            <a:off x="3776029" y="2439556"/>
            <a:ext cx="5770148" cy="623923"/>
            <a:chOff x="2771800" y="2211710"/>
            <a:chExt cx="3672408" cy="360040"/>
          </a:xfrm>
          <a:solidFill>
            <a:srgbClr val="1888C8"/>
          </a:solidFill>
        </p:grpSpPr>
        <p:sp>
          <p:nvSpPr>
            <p:cNvPr id="8" name="圆角矩形 7"/>
            <p:cNvSpPr/>
            <p:nvPr/>
          </p:nvSpPr>
          <p:spPr>
            <a:xfrm>
              <a:off x="2771800" y="2211710"/>
              <a:ext cx="360040" cy="360040"/>
            </a:xfrm>
            <a:prstGeom prst="roundRect">
              <a:avLst/>
            </a:prstGeom>
            <a:grpFill/>
            <a:ln w="25400" cap="flat" cmpd="sng" algn="ctr">
              <a:noFill/>
              <a:prstDash val="solid"/>
            </a:ln>
            <a:effectLst/>
          </p:spPr>
          <p:txBody>
            <a:bodyPr rtlCol="0" anchor="ctr"/>
            <a:lstStyle/>
            <a:p>
              <a:pPr algn="ctr"/>
              <a:r>
                <a:rPr lang="en-US" altLang="zh-CN" sz="2400" b="1" kern="0" dirty="0">
                  <a:solidFill>
                    <a:schemeClr val="bg1"/>
                  </a:solidFill>
                  <a:latin typeface="微软雅黑" panose="020B0503020204020204" pitchFamily="34" charset="-122"/>
                  <a:ea typeface="微软雅黑" panose="020B0503020204020204" pitchFamily="34" charset="-122"/>
                </a:rPr>
                <a:t>2</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3347864" y="2211710"/>
              <a:ext cx="3096344" cy="360040"/>
            </a:xfrm>
            <a:prstGeom prst="roundRect">
              <a:avLst/>
            </a:prstGeom>
            <a:grpFill/>
            <a:ln w="25400" cap="flat" cmpd="sng" algn="ctr">
              <a:noFill/>
              <a:prstDash val="solid"/>
            </a:ln>
            <a:effectLst/>
          </p:spPr>
          <p:txBody>
            <a:bodyPr rtlCol="0" anchor="ctr"/>
            <a:lstStyle/>
            <a:p>
              <a:pPr algn="ctr"/>
              <a:r>
                <a:rPr lang="zh-CN" altLang="en-US" sz="2400" b="1" kern="0" dirty="0" smtClean="0">
                  <a:solidFill>
                    <a:schemeClr val="bg1"/>
                  </a:solidFill>
                  <a:latin typeface="微软雅黑" panose="020B0503020204020204" pitchFamily="34" charset="-122"/>
                  <a:ea typeface="微软雅黑" panose="020B0503020204020204" pitchFamily="34" charset="-122"/>
                </a:rPr>
                <a:t>清洁产品介绍</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a:grpSpLocks noChangeAspect="1"/>
          </p:cNvGrpSpPr>
          <p:nvPr/>
        </p:nvGrpSpPr>
        <p:grpSpPr>
          <a:xfrm>
            <a:off x="3116045" y="3591881"/>
            <a:ext cx="5770148" cy="623923"/>
            <a:chOff x="2771800" y="2810810"/>
            <a:chExt cx="3672408" cy="360040"/>
          </a:xfrm>
          <a:solidFill>
            <a:srgbClr val="1888C8"/>
          </a:solidFill>
        </p:grpSpPr>
        <p:sp>
          <p:nvSpPr>
            <p:cNvPr id="11" name="圆角矩形 10"/>
            <p:cNvSpPr/>
            <p:nvPr/>
          </p:nvSpPr>
          <p:spPr>
            <a:xfrm>
              <a:off x="2771800" y="2810810"/>
              <a:ext cx="360040" cy="360040"/>
            </a:xfrm>
            <a:prstGeom prst="roundRect">
              <a:avLst/>
            </a:prstGeom>
            <a:grpFill/>
            <a:ln w="25400" cap="flat" cmpd="sng" algn="ctr">
              <a:noFill/>
              <a:prstDash val="solid"/>
            </a:ln>
            <a:effectLst/>
          </p:spPr>
          <p:txBody>
            <a:bodyPr rtlCol="0" anchor="ctr"/>
            <a:lstStyle/>
            <a:p>
              <a:pPr algn="ctr">
                <a:defRPr/>
              </a:pPr>
              <a:r>
                <a:rPr lang="en-US" altLang="zh-CN" sz="2667" b="1" kern="0" dirty="0">
                  <a:solidFill>
                    <a:schemeClr val="bg1"/>
                  </a:solidFill>
                  <a:latin typeface="Calibri"/>
                  <a:ea typeface="宋体" panose="02010600030101010101" pitchFamily="2" charset="-122"/>
                </a:rPr>
                <a:t>3</a:t>
              </a:r>
              <a:endParaRPr lang="zh-CN" altLang="en-US" sz="2667" b="1" kern="0" dirty="0">
                <a:solidFill>
                  <a:schemeClr val="bg1"/>
                </a:solidFill>
                <a:latin typeface="Calibri"/>
                <a:ea typeface="宋体" panose="02010600030101010101" pitchFamily="2" charset="-122"/>
              </a:endParaRPr>
            </a:p>
          </p:txBody>
        </p:sp>
        <p:sp>
          <p:nvSpPr>
            <p:cNvPr id="12" name="圆角矩形 11"/>
            <p:cNvSpPr/>
            <p:nvPr/>
          </p:nvSpPr>
          <p:spPr>
            <a:xfrm>
              <a:off x="3347864" y="2810810"/>
              <a:ext cx="3096344" cy="360040"/>
            </a:xfrm>
            <a:prstGeom prst="roundRect">
              <a:avLst/>
            </a:prstGeom>
            <a:grpFill/>
            <a:ln w="25400" cap="flat" cmpd="sng" algn="ctr">
              <a:noFill/>
              <a:prstDash val="solid"/>
            </a:ln>
            <a:effectLst/>
          </p:spPr>
          <p:txBody>
            <a:bodyPr rtlCol="0" anchor="ctr"/>
            <a:lstStyle/>
            <a:p>
              <a:pPr algn="ctr">
                <a:defRPr/>
              </a:pPr>
              <a:r>
                <a:rPr lang="en-US" altLang="zh-CN" sz="2400" b="1" kern="0" dirty="0" err="1" smtClean="0">
                  <a:solidFill>
                    <a:schemeClr val="bg1"/>
                  </a:solidFill>
                  <a:latin typeface="微软雅黑" panose="020B0503020204020204" pitchFamily="34" charset="-122"/>
                  <a:ea typeface="微软雅黑" panose="020B0503020204020204" pitchFamily="34" charset="-122"/>
                </a:rPr>
                <a:t>Midea</a:t>
              </a:r>
              <a:r>
                <a:rPr lang="en-US" altLang="zh-CN" sz="2400" b="1" kern="0" dirty="0" smtClean="0">
                  <a:solidFill>
                    <a:schemeClr val="bg1"/>
                  </a:solidFill>
                  <a:latin typeface="微软雅黑" panose="020B0503020204020204" pitchFamily="34" charset="-122"/>
                  <a:ea typeface="微软雅黑" panose="020B0503020204020204" pitchFamily="34" charset="-122"/>
                </a:rPr>
                <a:t> </a:t>
              </a:r>
              <a:r>
                <a:rPr lang="zh-CN" altLang="en-US" sz="2400" b="1" kern="0" dirty="0" smtClean="0">
                  <a:solidFill>
                    <a:schemeClr val="bg1"/>
                  </a:solidFill>
                  <a:latin typeface="微软雅黑" panose="020B0503020204020204" pitchFamily="34" charset="-122"/>
                  <a:ea typeface="微软雅黑" panose="020B0503020204020204" pitchFamily="34" charset="-122"/>
                </a:rPr>
                <a:t>选题说明</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a:grpSpLocks noChangeAspect="1"/>
          </p:cNvGrpSpPr>
          <p:nvPr/>
        </p:nvGrpSpPr>
        <p:grpSpPr>
          <a:xfrm>
            <a:off x="2456061" y="4744205"/>
            <a:ext cx="5770148" cy="623923"/>
            <a:chOff x="2771800" y="2810810"/>
            <a:chExt cx="3672408" cy="360040"/>
          </a:xfrm>
          <a:solidFill>
            <a:srgbClr val="1888C8"/>
          </a:solidFill>
        </p:grpSpPr>
        <p:sp>
          <p:nvSpPr>
            <p:cNvPr id="14" name="圆角矩形 13"/>
            <p:cNvSpPr/>
            <p:nvPr/>
          </p:nvSpPr>
          <p:spPr>
            <a:xfrm>
              <a:off x="2771800" y="2810810"/>
              <a:ext cx="360040" cy="360040"/>
            </a:xfrm>
            <a:prstGeom prst="roundRect">
              <a:avLst/>
            </a:prstGeom>
            <a:grpFill/>
            <a:ln w="25400" cap="flat" cmpd="sng" algn="ctr">
              <a:noFill/>
              <a:prstDash val="solid"/>
            </a:ln>
            <a:effectLst/>
          </p:spPr>
          <p:txBody>
            <a:bodyPr rtlCol="0" anchor="ctr"/>
            <a:lstStyle/>
            <a:p>
              <a:pPr algn="ctr">
                <a:defRPr/>
              </a:pPr>
              <a:r>
                <a:rPr lang="en-US" altLang="zh-CN" sz="2667" b="1" kern="0" dirty="0">
                  <a:solidFill>
                    <a:schemeClr val="bg1"/>
                  </a:solidFill>
                  <a:latin typeface="Calibri"/>
                  <a:ea typeface="宋体" panose="02010600030101010101" pitchFamily="2" charset="-122"/>
                </a:rPr>
                <a:t>4</a:t>
              </a:r>
              <a:endParaRPr lang="zh-CN" altLang="en-US" sz="2667" b="1" kern="0" dirty="0">
                <a:solidFill>
                  <a:schemeClr val="bg1"/>
                </a:solidFill>
                <a:latin typeface="Calibri"/>
                <a:ea typeface="宋体" panose="02010600030101010101" pitchFamily="2" charset="-122"/>
              </a:endParaRPr>
            </a:p>
          </p:txBody>
        </p:sp>
        <p:sp>
          <p:nvSpPr>
            <p:cNvPr id="15" name="圆角矩形 14"/>
            <p:cNvSpPr/>
            <p:nvPr/>
          </p:nvSpPr>
          <p:spPr>
            <a:xfrm>
              <a:off x="3347864" y="2810810"/>
              <a:ext cx="3096344" cy="360040"/>
            </a:xfrm>
            <a:prstGeom prst="roundRect">
              <a:avLst/>
            </a:prstGeom>
            <a:grpFill/>
            <a:ln w="25400" cap="flat" cmpd="sng" algn="ctr">
              <a:noFill/>
              <a:prstDash val="solid"/>
            </a:ln>
            <a:effectLst/>
          </p:spPr>
          <p:txBody>
            <a:bodyPr rtlCol="0" anchor="ctr"/>
            <a:lstStyle/>
            <a:p>
              <a:pPr algn="ctr">
                <a:defRPr/>
              </a:pPr>
              <a:r>
                <a:rPr lang="zh-CN" altLang="en-US" sz="2400" b="1" kern="0" dirty="0" smtClean="0">
                  <a:solidFill>
                    <a:schemeClr val="bg1"/>
                  </a:solidFill>
                  <a:latin typeface="微软雅黑" panose="020B0503020204020204" pitchFamily="34" charset="-122"/>
                  <a:ea typeface="微软雅黑" panose="020B0503020204020204" pitchFamily="34" charset="-122"/>
                </a:rPr>
                <a:t>沟通答疑</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a:spLocks noChangeArrowheads="1"/>
          </p:cNvSpPr>
          <p:nvPr/>
        </p:nvSpPr>
        <p:spPr bwMode="auto">
          <a:xfrm>
            <a:off x="224318" y="533307"/>
            <a:ext cx="2568757" cy="1507847"/>
          </a:xfrm>
          <a:prstGeom prst="rect">
            <a:avLst/>
          </a:prstGeom>
          <a:noFill/>
          <a:ln w="9525">
            <a:noFill/>
            <a:miter lim="800000"/>
            <a:headEnd/>
            <a:tailEnd/>
          </a:ln>
        </p:spPr>
        <p:txBody>
          <a:bodyPr wrap="square" lIns="121664" tIns="60832" rIns="121664" bIns="60832">
            <a:spAutoFit/>
          </a:bodyPr>
          <a:lstStyle/>
          <a:p>
            <a:pPr algn="ctr" defTabSz="608279" fontAlgn="base">
              <a:lnSpc>
                <a:spcPct val="150000"/>
              </a:lnSpc>
              <a:spcBef>
                <a:spcPct val="0"/>
              </a:spcBef>
              <a:spcAft>
                <a:spcPct val="0"/>
              </a:spcAft>
            </a:pPr>
            <a:r>
              <a:rPr lang="zh-CN" altLang="en-US" sz="3200" b="1" dirty="0">
                <a:solidFill>
                  <a:schemeClr val="bg1"/>
                </a:solidFill>
                <a:latin typeface="微软雅黑" pitchFamily="34" charset="-122"/>
                <a:ea typeface="微软雅黑" pitchFamily="34" charset="-122"/>
              </a:rPr>
              <a:t>目录</a:t>
            </a:r>
            <a:endParaRPr lang="en-US" altLang="zh-CN" sz="3200" b="1" dirty="0">
              <a:solidFill>
                <a:schemeClr val="bg1"/>
              </a:solidFill>
              <a:latin typeface="微软雅黑" pitchFamily="34" charset="-122"/>
              <a:ea typeface="微软雅黑" pitchFamily="34" charset="-122"/>
            </a:endParaRPr>
          </a:p>
          <a:p>
            <a:pPr algn="ctr" defTabSz="608279" fontAlgn="base">
              <a:lnSpc>
                <a:spcPct val="150000"/>
              </a:lnSpc>
              <a:spcBef>
                <a:spcPct val="0"/>
              </a:spcBef>
              <a:spcAft>
                <a:spcPct val="0"/>
              </a:spcAft>
            </a:pPr>
            <a:r>
              <a:rPr lang="en-US" altLang="zh-CN" sz="2800" b="1" dirty="0">
                <a:solidFill>
                  <a:schemeClr val="bg1"/>
                </a:solidFill>
                <a:latin typeface="微软雅黑" pitchFamily="34" charset="-122"/>
                <a:ea typeface="微软雅黑" pitchFamily="34" charset="-122"/>
              </a:rPr>
              <a:t>CONTENTS</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70564324"/>
      </p:ext>
    </p:extLst>
  </p:cSld>
  <p:clrMapOvr>
    <a:masterClrMapping/>
  </p:clrMapOvr>
  <mc:AlternateContent xmlns:mc="http://schemas.openxmlformats.org/markup-compatibility/2006" xmlns:p14="http://schemas.microsoft.com/office/powerpoint/2010/main">
    <mc:Choice Requires="p14">
      <p:transition p14:dur="0" advTm="35505"/>
    </mc:Choice>
    <mc:Fallback xmlns="">
      <p:transition advTm="3550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——Z</a:t>
            </a:r>
            <a:r>
              <a:rPr lang="zh-CN" altLang="en-US" sz="2400" dirty="0" smtClean="0"/>
              <a:t>世代</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en-US" altLang="zh-CN" dirty="0" smtClean="0">
                <a:latin typeface="微软雅黑" panose="020B0503020204020204" pitchFamily="34" charset="-122"/>
              </a:rPr>
              <a:t>Z</a:t>
            </a:r>
            <a:r>
              <a:rPr lang="zh-CN" altLang="en-US" dirty="0" smtClean="0">
                <a:latin typeface="微软雅黑" panose="020B0503020204020204" pitchFamily="34" charset="-122"/>
              </a:rPr>
              <a:t>世代用户占比近三成</a:t>
            </a:r>
            <a:endParaRPr lang="zh-CN" altLang="en-US" dirty="0">
              <a:latin typeface="微软雅黑" panose="020B0503020204020204" pitchFamily="34" charset="-122"/>
            </a:endParaRPr>
          </a:p>
        </p:txBody>
      </p:sp>
      <p:sp>
        <p:nvSpPr>
          <p:cNvPr id="6" name="Rectangle 1"/>
          <p:cNvSpPr>
            <a:spLocks noChangeArrowheads="1"/>
          </p:cNvSpPr>
          <p:nvPr/>
        </p:nvSpPr>
        <p:spPr bwMode="auto">
          <a:xfrm>
            <a:off x="58070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pic>
        <p:nvPicPr>
          <p:cNvPr id="4" name="图片 3"/>
          <p:cNvPicPr>
            <a:picLocks noChangeAspect="1"/>
          </p:cNvPicPr>
          <p:nvPr/>
        </p:nvPicPr>
        <p:blipFill>
          <a:blip r:embed="rId2"/>
          <a:stretch>
            <a:fillRect/>
          </a:stretch>
        </p:blipFill>
        <p:spPr>
          <a:xfrm>
            <a:off x="583475" y="1351562"/>
            <a:ext cx="11030222" cy="4801588"/>
          </a:xfrm>
          <a:prstGeom prst="rect">
            <a:avLst/>
          </a:prstGeom>
        </p:spPr>
      </p:pic>
    </p:spTree>
    <p:extLst>
      <p:ext uri="{BB962C8B-B14F-4D97-AF65-F5344CB8AC3E}">
        <p14:creationId xmlns:p14="http://schemas.microsoft.com/office/powerpoint/2010/main" val="373288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——Z</a:t>
            </a:r>
            <a:r>
              <a:rPr lang="zh-CN" altLang="en-US" sz="2400" dirty="0" smtClean="0"/>
              <a:t>世代</a:t>
            </a:r>
            <a:endParaRPr lang="zh-CN" altLang="en-US" sz="2400" dirty="0"/>
          </a:p>
        </p:txBody>
      </p:sp>
      <p:sp>
        <p:nvSpPr>
          <p:cNvPr id="3" name="文本占位符 2"/>
          <p:cNvSpPr>
            <a:spLocks noGrp="1"/>
          </p:cNvSpPr>
          <p:nvPr>
            <p:ph type="body" sz="quarter" idx="11"/>
          </p:nvPr>
        </p:nvSpPr>
        <p:spPr>
          <a:xfrm>
            <a:off x="141316" y="598623"/>
            <a:ext cx="11388833" cy="559618"/>
          </a:xfrm>
        </p:spPr>
        <p:txBody>
          <a:bodyPr/>
          <a:lstStyle/>
          <a:p>
            <a:r>
              <a:rPr lang="en-US" altLang="zh-CN" dirty="0" smtClean="0">
                <a:latin typeface="微软雅黑" panose="020B0503020204020204" pitchFamily="34" charset="-122"/>
              </a:rPr>
              <a:t>Z</a:t>
            </a:r>
            <a:r>
              <a:rPr lang="zh-CN" altLang="en-US" dirty="0" smtClean="0">
                <a:latin typeface="微软雅黑" panose="020B0503020204020204" pitchFamily="34" charset="-122"/>
              </a:rPr>
              <a:t>世代用户具备较高消费能力，且消费意愿更高</a:t>
            </a:r>
            <a:endParaRPr lang="zh-CN" altLang="en-US" dirty="0">
              <a:latin typeface="微软雅黑" panose="020B0503020204020204" pitchFamily="34" charset="-122"/>
            </a:endParaRPr>
          </a:p>
        </p:txBody>
      </p:sp>
      <p:sp>
        <p:nvSpPr>
          <p:cNvPr id="6" name="Rectangle 1"/>
          <p:cNvSpPr>
            <a:spLocks noChangeArrowheads="1"/>
          </p:cNvSpPr>
          <p:nvPr/>
        </p:nvSpPr>
        <p:spPr bwMode="auto">
          <a:xfrm>
            <a:off x="58070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r>
              <a:rPr kumimoji="0" lang="zh-CN" altLang="zh-CN" sz="1800" b="0" i="0" u="none" strike="noStrike" cap="none" normalizeH="0" baseline="0" smtClean="0">
                <a:ln>
                  <a:noFill/>
                </a:ln>
                <a:solidFill>
                  <a:schemeClr val="tx1"/>
                </a:solidFill>
                <a:effectLst/>
                <a:latin typeface="Arial" panose="020B0604020202020204" pitchFamily="34" charset="0"/>
              </a:rPr>
              <a:t/>
            </a:r>
            <a:br>
              <a:rPr kumimoji="0" lang="zh-CN" altLang="zh-CN" sz="1800" b="0" i="0" u="none" strike="noStrike" cap="none" normalizeH="0" baseline="0" smtClean="0">
                <a:ln>
                  <a:noFill/>
                </a:ln>
                <a:solidFill>
                  <a:schemeClr val="tx1"/>
                </a:solidFill>
                <a:effectLst/>
                <a:latin typeface="Arial" panose="020B0604020202020204" pitchFamily="34" charset="0"/>
              </a:rPr>
            </a:b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pic>
        <p:nvPicPr>
          <p:cNvPr id="5" name="图片 4"/>
          <p:cNvPicPr>
            <a:picLocks noChangeAspect="1"/>
          </p:cNvPicPr>
          <p:nvPr/>
        </p:nvPicPr>
        <p:blipFill>
          <a:blip r:embed="rId2"/>
          <a:stretch>
            <a:fillRect/>
          </a:stretch>
        </p:blipFill>
        <p:spPr>
          <a:xfrm>
            <a:off x="470263" y="1531103"/>
            <a:ext cx="10957832" cy="4223493"/>
          </a:xfrm>
          <a:prstGeom prst="rect">
            <a:avLst/>
          </a:prstGeom>
        </p:spPr>
      </p:pic>
    </p:spTree>
    <p:extLst>
      <p:ext uri="{BB962C8B-B14F-4D97-AF65-F5344CB8AC3E}">
        <p14:creationId xmlns:p14="http://schemas.microsoft.com/office/powerpoint/2010/main" val="2953225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11966" b="11966"/>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13000">
                <a:srgbClr val="0092D8"/>
              </a:gs>
              <a:gs pos="40000">
                <a:srgbClr val="00B0F0">
                  <a:alpha val="72000"/>
                </a:srgbClr>
              </a:gs>
              <a:gs pos="89000">
                <a:srgbClr val="0092D8">
                  <a:alpha val="4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907353" y="1576778"/>
            <a:ext cx="6081204" cy="2607817"/>
            <a:chOff x="2633708" y="827841"/>
            <a:chExt cx="6081204" cy="2607817"/>
          </a:xfrm>
        </p:grpSpPr>
        <p:sp>
          <p:nvSpPr>
            <p:cNvPr id="5" name="矩形 4"/>
            <p:cNvSpPr/>
            <p:nvPr/>
          </p:nvSpPr>
          <p:spPr>
            <a:xfrm>
              <a:off x="2633708" y="2141737"/>
              <a:ext cx="6081204" cy="1293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smtClean="0">
                  <a:latin typeface="微软雅黑" panose="020B0503020204020204" pitchFamily="34" charset="-122"/>
                  <a:ea typeface="微软雅黑" panose="020B0503020204020204" pitchFamily="34" charset="-122"/>
                </a:rPr>
                <a:t>清洁产品介绍</a:t>
              </a:r>
              <a:endParaRPr lang="zh-CN" altLang="en-US" sz="5000" b="1" dirty="0">
                <a:latin typeface="微软雅黑" panose="020B0503020204020204" pitchFamily="34" charset="-122"/>
                <a:ea typeface="微软雅黑" panose="020B0503020204020204" pitchFamily="34" charset="-122"/>
              </a:endParaRPr>
            </a:p>
          </p:txBody>
        </p:sp>
        <p:sp>
          <p:nvSpPr>
            <p:cNvPr id="4" name="矩形 3"/>
            <p:cNvSpPr/>
            <p:nvPr/>
          </p:nvSpPr>
          <p:spPr>
            <a:xfrm>
              <a:off x="4687409" y="827841"/>
              <a:ext cx="1973802" cy="170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0" b="1" dirty="0" smtClean="0">
                  <a:latin typeface="微软雅黑" panose="020B0503020204020204" pitchFamily="34" charset="-122"/>
                  <a:ea typeface="微软雅黑" panose="020B0503020204020204" pitchFamily="34" charset="-122"/>
                </a:rPr>
                <a:t>02</a:t>
              </a:r>
              <a:endParaRPr lang="zh-CN" altLang="en-US" sz="100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19456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清洁电器</a:t>
            </a:r>
            <a:endParaRPr lang="zh-CN" altLang="en-US" dirty="0">
              <a:latin typeface="微软雅黑" panose="020B0503020204020204"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9666"/>
          <a:stretch/>
        </p:blipFill>
        <p:spPr>
          <a:xfrm>
            <a:off x="840773" y="1054923"/>
            <a:ext cx="9919063" cy="5040183"/>
          </a:xfrm>
          <a:custGeom>
            <a:avLst/>
            <a:gdLst>
              <a:gd name="connsiteX0" fmla="*/ 2398815 w 9919063"/>
              <a:gd name="connsiteY0" fmla="*/ 0 h 5040183"/>
              <a:gd name="connsiteX1" fmla="*/ 9919063 w 9919063"/>
              <a:gd name="connsiteY1" fmla="*/ 0 h 5040183"/>
              <a:gd name="connsiteX2" fmla="*/ 9919063 w 9919063"/>
              <a:gd name="connsiteY2" fmla="*/ 5040183 h 5040183"/>
              <a:gd name="connsiteX3" fmla="*/ 0 w 9919063"/>
              <a:gd name="connsiteY3" fmla="*/ 5040183 h 5040183"/>
              <a:gd name="connsiteX4" fmla="*/ 0 w 9919063"/>
              <a:gd name="connsiteY4" fmla="*/ 322217 h 5040183"/>
              <a:gd name="connsiteX5" fmla="*/ 2398815 w 9919063"/>
              <a:gd name="connsiteY5" fmla="*/ 322217 h 504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063" h="5040183">
                <a:moveTo>
                  <a:pt x="2398815" y="0"/>
                </a:moveTo>
                <a:lnTo>
                  <a:pt x="9919063" y="0"/>
                </a:lnTo>
                <a:lnTo>
                  <a:pt x="9919063" y="5040183"/>
                </a:lnTo>
                <a:lnTo>
                  <a:pt x="0" y="5040183"/>
                </a:lnTo>
                <a:lnTo>
                  <a:pt x="0" y="322217"/>
                </a:lnTo>
                <a:lnTo>
                  <a:pt x="2398815" y="322217"/>
                </a:lnTo>
                <a:close/>
              </a:path>
            </a:pathLst>
          </a:custGeom>
        </p:spPr>
      </p:pic>
    </p:spTree>
    <p:extLst>
      <p:ext uri="{BB962C8B-B14F-4D97-AF65-F5344CB8AC3E}">
        <p14:creationId xmlns:p14="http://schemas.microsoft.com/office/powerpoint/2010/main" val="3996822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行业发展历程</a:t>
            </a:r>
            <a:endParaRPr lang="zh-CN" altLang="en-US" dirty="0">
              <a:latin typeface="微软雅黑" panose="020B0503020204020204" pitchFamily="34" charset="-122"/>
            </a:endParaRPr>
          </a:p>
        </p:txBody>
      </p:sp>
      <p:cxnSp>
        <p:nvCxnSpPr>
          <p:cNvPr id="5" name="直接连接符 4"/>
          <p:cNvCxnSpPr>
            <a:endCxn id="7" idx="3"/>
          </p:cNvCxnSpPr>
          <p:nvPr/>
        </p:nvCxnSpPr>
        <p:spPr>
          <a:xfrm flipV="1">
            <a:off x="307772" y="3787700"/>
            <a:ext cx="11300443" cy="14873"/>
          </a:xfrm>
          <a:prstGeom prst="line">
            <a:avLst/>
          </a:prstGeom>
          <a:ln w="4445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5400000">
            <a:off x="11602181" y="3603216"/>
            <a:ext cx="381032" cy="36896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ctr" defTabSz="1218831">
              <a:defRPr/>
            </a:pPr>
            <a:endParaRPr lang="zh-CN" altLang="en-US" sz="2400">
              <a:solidFill>
                <a:srgbClr val="FFFFFF"/>
              </a:solidFill>
              <a:latin typeface="Calibri"/>
              <a:ea typeface="宋体"/>
            </a:endParaRPr>
          </a:p>
        </p:txBody>
      </p:sp>
      <p:sp>
        <p:nvSpPr>
          <p:cNvPr id="8" name="椭圆 7"/>
          <p:cNvSpPr/>
          <p:nvPr/>
        </p:nvSpPr>
        <p:spPr>
          <a:xfrm>
            <a:off x="750212" y="3554494"/>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9" name="AutoShape 5"/>
          <p:cNvSpPr>
            <a:spLocks noChangeArrowheads="1"/>
          </p:cNvSpPr>
          <p:nvPr/>
        </p:nvSpPr>
        <p:spPr bwMode="gray">
          <a:xfrm>
            <a:off x="300741" y="1380768"/>
            <a:ext cx="1162148" cy="1910440"/>
          </a:xfrm>
          <a:prstGeom prst="roundRect">
            <a:avLst>
              <a:gd name="adj" fmla="val 16667"/>
            </a:avLst>
          </a:prstGeom>
          <a:solidFill>
            <a:srgbClr val="00B0F0"/>
          </a:solid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1901</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年，英国</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土木工程师布</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斯发明了世界</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上首款靠内燃</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机驱动的吸尘器</a:t>
            </a:r>
          </a:p>
        </p:txBody>
      </p:sp>
      <p:sp>
        <p:nvSpPr>
          <p:cNvPr id="10" name="椭圆 9"/>
          <p:cNvSpPr/>
          <p:nvPr/>
        </p:nvSpPr>
        <p:spPr>
          <a:xfrm>
            <a:off x="1487488" y="3736190"/>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1" name="椭圆 10"/>
          <p:cNvSpPr/>
          <p:nvPr/>
        </p:nvSpPr>
        <p:spPr>
          <a:xfrm>
            <a:off x="2997556" y="3753709"/>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2" name="椭圆 11"/>
          <p:cNvSpPr/>
          <p:nvPr/>
        </p:nvSpPr>
        <p:spPr>
          <a:xfrm>
            <a:off x="11029259" y="3562965"/>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3" name="椭圆 12"/>
          <p:cNvSpPr/>
          <p:nvPr/>
        </p:nvSpPr>
        <p:spPr>
          <a:xfrm>
            <a:off x="2241627" y="3554494"/>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4" name="椭圆 13"/>
          <p:cNvSpPr/>
          <p:nvPr/>
        </p:nvSpPr>
        <p:spPr>
          <a:xfrm>
            <a:off x="3751695" y="3555578"/>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5" name="椭圆 14"/>
          <p:cNvSpPr/>
          <p:nvPr/>
        </p:nvSpPr>
        <p:spPr>
          <a:xfrm>
            <a:off x="4531495" y="3753709"/>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6" name="椭圆 15"/>
          <p:cNvSpPr/>
          <p:nvPr/>
        </p:nvSpPr>
        <p:spPr>
          <a:xfrm>
            <a:off x="5218920" y="3554494"/>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7" name="椭圆 16"/>
          <p:cNvSpPr/>
          <p:nvPr/>
        </p:nvSpPr>
        <p:spPr>
          <a:xfrm>
            <a:off x="5926040" y="3744313"/>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8" name="椭圆 17"/>
          <p:cNvSpPr/>
          <p:nvPr/>
        </p:nvSpPr>
        <p:spPr>
          <a:xfrm>
            <a:off x="6661750" y="3554494"/>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19" name="椭圆 18"/>
          <p:cNvSpPr/>
          <p:nvPr/>
        </p:nvSpPr>
        <p:spPr>
          <a:xfrm>
            <a:off x="7435324" y="3740513"/>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20" name="椭圆 19"/>
          <p:cNvSpPr/>
          <p:nvPr/>
        </p:nvSpPr>
        <p:spPr>
          <a:xfrm>
            <a:off x="8145279" y="3560805"/>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21" name="椭圆 20"/>
          <p:cNvSpPr/>
          <p:nvPr/>
        </p:nvSpPr>
        <p:spPr>
          <a:xfrm>
            <a:off x="8917024" y="3753709"/>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22" name="椭圆 21"/>
          <p:cNvSpPr/>
          <p:nvPr/>
        </p:nvSpPr>
        <p:spPr>
          <a:xfrm>
            <a:off x="9648395" y="3551217"/>
            <a:ext cx="251317" cy="251356"/>
          </a:xfrm>
          <a:prstGeom prst="ellipse">
            <a:avLst/>
          </a:prstGeom>
          <a:solidFill>
            <a:srgbClr val="00B0F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23" name="椭圆 22"/>
          <p:cNvSpPr/>
          <p:nvPr/>
        </p:nvSpPr>
        <p:spPr>
          <a:xfrm>
            <a:off x="10453195" y="3745939"/>
            <a:ext cx="251317" cy="251356"/>
          </a:xfrm>
          <a:prstGeom prst="ellipse">
            <a:avLst/>
          </a:prstGeom>
          <a:solidFill>
            <a:schemeClr val="accent2">
              <a:lumMod val="40000"/>
              <a:lumOff val="6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rtlCol="0" anchor="ctr"/>
          <a:lstStyle/>
          <a:p>
            <a:pPr algn="r" defTabSz="1218831">
              <a:defRPr/>
            </a:pPr>
            <a:endParaRPr lang="zh-CN" altLang="en-US" sz="2400">
              <a:solidFill>
                <a:srgbClr val="FFFFFF"/>
              </a:solidFill>
              <a:latin typeface="Calibri"/>
              <a:ea typeface="宋体"/>
            </a:endParaRPr>
          </a:p>
        </p:txBody>
      </p:sp>
      <p:sp>
        <p:nvSpPr>
          <p:cNvPr id="24" name="AutoShape 5"/>
          <p:cNvSpPr>
            <a:spLocks noChangeArrowheads="1"/>
          </p:cNvSpPr>
          <p:nvPr/>
        </p:nvSpPr>
        <p:spPr bwMode="gray">
          <a:xfrm>
            <a:off x="1023544" y="4250361"/>
            <a:ext cx="1158952" cy="1840827"/>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1908</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年，俄亥俄</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皮毛商威廉胡佛</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Hoover</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）生产并</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  销售了世界上第一</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   台电动真空吸尘器，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单价</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60</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美金</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AutoShape 5"/>
          <p:cNvSpPr>
            <a:spLocks noChangeArrowheads="1"/>
          </p:cNvSpPr>
          <p:nvPr/>
        </p:nvSpPr>
        <p:spPr bwMode="gray">
          <a:xfrm>
            <a:off x="2492944" y="4250361"/>
            <a:ext cx="1174035" cy="1840827"/>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1954</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年中国第一</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台真空吸尘器在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上海诞生，当时</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主要用于往返苏</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联的国际列车</a:t>
            </a:r>
          </a:p>
        </p:txBody>
      </p:sp>
      <p:sp>
        <p:nvSpPr>
          <p:cNvPr id="26" name="AutoShape 5"/>
          <p:cNvSpPr>
            <a:spLocks noChangeArrowheads="1"/>
          </p:cNvSpPr>
          <p:nvPr/>
        </p:nvSpPr>
        <p:spPr bwMode="gray">
          <a:xfrm>
            <a:off x="3983201" y="4250361"/>
            <a:ext cx="1174035" cy="1840827"/>
          </a:xfrm>
          <a:prstGeom prst="roundRect">
            <a:avLst>
              <a:gd name="adj" fmla="val 16667"/>
            </a:avLst>
          </a:prstGeom>
          <a:solidFill>
            <a:srgbClr val="00B0F0"/>
          </a:solid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1986</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年，苏州吸</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尘器厂生产出中</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国第一台家用吸</a:t>
            </a:r>
            <a:endPar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尘器，品牌为春花</a:t>
            </a:r>
          </a:p>
        </p:txBody>
      </p:sp>
      <p:sp>
        <p:nvSpPr>
          <p:cNvPr id="27" name="AutoShape 5"/>
          <p:cNvSpPr>
            <a:spLocks noChangeArrowheads="1"/>
          </p:cNvSpPr>
          <p:nvPr/>
        </p:nvSpPr>
        <p:spPr bwMode="gray">
          <a:xfrm>
            <a:off x="5467715" y="4250362"/>
            <a:ext cx="1195605" cy="2346991"/>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1994</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年中国首家民</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营吸尘器厂爱普和</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莱克相继成立，四</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年后泰怡凯（科沃</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斯前身）成立，自</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此行业三国鼎立</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局势形成</a:t>
            </a:r>
          </a:p>
        </p:txBody>
      </p:sp>
      <p:sp>
        <p:nvSpPr>
          <p:cNvPr id="28" name="AutoShape 5"/>
          <p:cNvSpPr>
            <a:spLocks noChangeArrowheads="1"/>
          </p:cNvSpPr>
          <p:nvPr/>
        </p:nvSpPr>
        <p:spPr bwMode="gray">
          <a:xfrm>
            <a:off x="6977339" y="4266527"/>
            <a:ext cx="1210653" cy="1824661"/>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2001</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年，伊莱克</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斯发明了世界上</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第一款扫地机器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人”三叶虫”，</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售价</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3000</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欧元</a:t>
            </a:r>
          </a:p>
        </p:txBody>
      </p:sp>
      <p:sp>
        <p:nvSpPr>
          <p:cNvPr id="29" name="AutoShape 5"/>
          <p:cNvSpPr>
            <a:spLocks noChangeArrowheads="1"/>
          </p:cNvSpPr>
          <p:nvPr/>
        </p:nvSpPr>
        <p:spPr bwMode="gray">
          <a:xfrm>
            <a:off x="9135966" y="1380458"/>
            <a:ext cx="1151327" cy="1899735"/>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2005</a:t>
            </a: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年，美的入</a:t>
            </a:r>
            <a:endPar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股春花，成立江、</a:t>
            </a:r>
            <a:endPar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苏美的春花股份</a:t>
            </a:r>
            <a:endPar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有限公司，</a:t>
            </a:r>
            <a:r>
              <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2008</a:t>
            </a:r>
          </a:p>
          <a:p>
            <a:pPr marL="0" lvl="1" algn="ctr" defTabSz="1218831">
              <a:spcAft>
                <a:spcPts val="1059"/>
              </a:spcAft>
              <a:defRPr/>
            </a:pP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年美的正式收购</a:t>
            </a:r>
            <a:endPar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春花</a:t>
            </a:r>
            <a:endParaRPr lang="en-US" altLang="zh-CN" sz="1067"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AutoShape 5"/>
          <p:cNvSpPr>
            <a:spLocks noChangeArrowheads="1"/>
          </p:cNvSpPr>
          <p:nvPr/>
        </p:nvSpPr>
        <p:spPr bwMode="gray">
          <a:xfrm>
            <a:off x="10536545" y="1220467"/>
            <a:ext cx="1210316" cy="2056816"/>
          </a:xfrm>
          <a:prstGeom prst="roundRect">
            <a:avLst>
              <a:gd name="adj" fmla="val 16667"/>
            </a:avLst>
          </a:prstGeom>
          <a:solidFill>
            <a:srgbClr val="00B0F0"/>
          </a:solidFill>
          <a:ln w="25400" algn="ctr">
            <a:solidFill>
              <a:schemeClr val="tx2">
                <a:lumMod val="20000"/>
                <a:lumOff val="80000"/>
              </a:schemeClr>
            </a:solidFill>
            <a:round/>
          </a:ln>
          <a:effectLst/>
        </p:spPr>
        <p:txBody>
          <a:bodyPr wrap="square" lIns="96739" tIns="48369" rIns="96739" bIns="48369" anchor="ctr">
            <a:noAutofit/>
          </a:bodyPr>
          <a:lstStyle/>
          <a:p>
            <a:pPr marL="0" lvl="1" algn="ctr" defTabSz="1218831">
              <a:spcAft>
                <a:spcPts val="1059"/>
              </a:spcAft>
              <a:defRPr/>
            </a:pPr>
            <a:r>
              <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2018</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年，美的成立微波与清洁电器事业部，旗下拥有</a:t>
            </a:r>
            <a:r>
              <a:rPr lang="en-US" altLang="zh-CN" sz="1067" b="1" dirty="0" err="1">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Midea</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a:t>
            </a:r>
            <a:r>
              <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e</a:t>
            </a:r>
            <a:r>
              <a:rPr lang="en-US" altLang="zh-CN" sz="1067" b="1" dirty="0" err="1">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ureka</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a:t>
            </a:r>
            <a:r>
              <a:rPr lang="en-US" altLang="zh-CN"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Toshiba</a:t>
            </a:r>
            <a:r>
              <a:rPr lang="zh-CN" altLang="en-US" sz="1067" b="1" dirty="0">
                <a:solidFill>
                  <a:sysClr val="windowText" lastClr="000000"/>
                </a:solidFill>
                <a:latin typeface="Arial" panose="020B0604020202020204" pitchFamily="34" charset="0"/>
                <a:ea typeface="微软雅黑" panose="020B0503020204020204" pitchFamily="34" charset="-122"/>
                <a:cs typeface="Arial" panose="020B0604020202020204" pitchFamily="34" charset="0"/>
              </a:rPr>
              <a:t>三大吸尘器品牌，中国正式跃居全球第二大吸尘器消费市场</a:t>
            </a:r>
          </a:p>
        </p:txBody>
      </p:sp>
      <p:sp>
        <p:nvSpPr>
          <p:cNvPr id="31" name="AutoShape 5"/>
          <p:cNvSpPr>
            <a:spLocks noChangeArrowheads="1"/>
          </p:cNvSpPr>
          <p:nvPr/>
        </p:nvSpPr>
        <p:spPr bwMode="gray">
          <a:xfrm>
            <a:off x="1738806" y="1107316"/>
            <a:ext cx="1264213" cy="2183891"/>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1921</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E-Lux</a:t>
            </a: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在欧洲大陆推出</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第一款卧式雏形</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吸尘器，此后几</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十年吸尘器的设</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计都以此为基础</a:t>
            </a:r>
          </a:p>
        </p:txBody>
      </p:sp>
      <p:sp>
        <p:nvSpPr>
          <p:cNvPr id="32" name="AutoShape 5"/>
          <p:cNvSpPr>
            <a:spLocks noChangeArrowheads="1"/>
          </p:cNvSpPr>
          <p:nvPr/>
        </p:nvSpPr>
        <p:spPr bwMode="gray">
          <a:xfrm>
            <a:off x="3270650" y="1380767"/>
            <a:ext cx="1195660" cy="1910440"/>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1984</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年苏州家用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电器一厂改名苏</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州吸尘器厂。</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同年，戴森首款</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产品</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G-Force</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日本开售。</a:t>
            </a:r>
          </a:p>
        </p:txBody>
      </p:sp>
      <p:sp>
        <p:nvSpPr>
          <p:cNvPr id="33" name="AutoShape 5"/>
          <p:cNvSpPr>
            <a:spLocks noChangeArrowheads="1"/>
          </p:cNvSpPr>
          <p:nvPr/>
        </p:nvSpPr>
        <p:spPr bwMode="gray">
          <a:xfrm>
            <a:off x="4734218" y="1380458"/>
            <a:ext cx="1191823" cy="1907005"/>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1993</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年在日本挖</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到第一桶金的戴森</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回到英国设立研</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发和生产基地</a:t>
            </a:r>
          </a:p>
        </p:txBody>
      </p:sp>
      <p:sp>
        <p:nvSpPr>
          <p:cNvPr id="34" name="AutoShape 5"/>
          <p:cNvSpPr>
            <a:spLocks noChangeArrowheads="1"/>
          </p:cNvSpPr>
          <p:nvPr/>
        </p:nvSpPr>
        <p:spPr bwMode="gray">
          <a:xfrm>
            <a:off x="6199060" y="934747"/>
            <a:ext cx="1195312" cy="2362851"/>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1995</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年，春花吸</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尘器与荷兰飞利浦</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成立合资公司春飞</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电器，飞利浦成为</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第一个进入中国市</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场的外资吸尘</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器品牌</a:t>
            </a:r>
          </a:p>
        </p:txBody>
      </p:sp>
      <p:sp>
        <p:nvSpPr>
          <p:cNvPr id="35" name="AutoShape 5"/>
          <p:cNvSpPr>
            <a:spLocks noChangeArrowheads="1"/>
          </p:cNvSpPr>
          <p:nvPr/>
        </p:nvSpPr>
        <p:spPr bwMode="gray">
          <a:xfrm>
            <a:off x="7657239" y="1366533"/>
            <a:ext cx="1213740" cy="1910751"/>
          </a:xfrm>
          <a:prstGeom prst="roundRect">
            <a:avLst>
              <a:gd name="adj" fmla="val 16667"/>
            </a:avLst>
          </a:prstGeom>
          <a:noFill/>
          <a:ln w="25400" algn="ctr">
            <a:solidFill>
              <a:schemeClr val="tx2">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2002</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年美国军方</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机器人供应商</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iRobot</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公司推出</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首款具备普及意义</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价格较低的扫地</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机器人</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AutoShape 5"/>
          <p:cNvSpPr>
            <a:spLocks noChangeArrowheads="1"/>
          </p:cNvSpPr>
          <p:nvPr/>
        </p:nvSpPr>
        <p:spPr bwMode="gray">
          <a:xfrm>
            <a:off x="10074163" y="4240292"/>
            <a:ext cx="1263567" cy="1840827"/>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2010</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年，戴森推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出世界上首款充电</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手持吸尘器</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DC35</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2012</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年开始进军</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中国市场</a:t>
            </a:r>
          </a:p>
        </p:txBody>
      </p:sp>
      <p:sp>
        <p:nvSpPr>
          <p:cNvPr id="37" name="AutoShape 5"/>
          <p:cNvSpPr>
            <a:spLocks noChangeArrowheads="1"/>
          </p:cNvSpPr>
          <p:nvPr/>
        </p:nvSpPr>
        <p:spPr bwMode="gray">
          <a:xfrm>
            <a:off x="8502011" y="4250362"/>
            <a:ext cx="1258133" cy="1836673"/>
          </a:xfrm>
          <a:prstGeom prst="roundRect">
            <a:avLst>
              <a:gd name="adj" fmla="val 16667"/>
            </a:avLst>
          </a:prstGeom>
          <a:noFill/>
          <a:ln w="25400" algn="ctr">
            <a:solidFill>
              <a:schemeClr val="accent6">
                <a:lumMod val="20000"/>
                <a:lumOff val="80000"/>
              </a:schemeClr>
            </a:solidFill>
            <a:round/>
          </a:ln>
          <a:effectLst/>
        </p:spPr>
        <p:txBody>
          <a:bodyPr wrap="none" lIns="96739" tIns="48369" rIns="96739" bIns="48369" anchor="ctr"/>
          <a:lstStyle/>
          <a:p>
            <a:pPr marL="0" lvl="1" algn="ctr" defTabSz="1218831">
              <a:spcAft>
                <a:spcPts val="1059"/>
              </a:spcAft>
              <a:defRPr/>
            </a:pP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2004</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年，莱克年</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产量</a:t>
            </a:r>
            <a:r>
              <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800</a:t>
            </a: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万台，</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中国成为全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球第一大吸尘器</a:t>
            </a:r>
            <a:endParaRPr lang="en-US" altLang="zh-CN"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endParaRPr>
          </a:p>
          <a:p>
            <a:pPr marL="0" lvl="1" algn="ctr" defTabSz="1218831">
              <a:spcAft>
                <a:spcPts val="1059"/>
              </a:spcAft>
              <a:defRPr/>
            </a:pPr>
            <a:r>
              <a:rPr lang="zh-CN" altLang="en-US" sz="1067" b="1" dirty="0">
                <a:solidFill>
                  <a:srgbClr val="000000">
                    <a:lumMod val="85000"/>
                    <a:lumOff val="15000"/>
                  </a:srgbClr>
                </a:solidFill>
                <a:latin typeface="Arial" panose="020B0604020202020204" pitchFamily="34" charset="0"/>
                <a:ea typeface="微软雅黑" panose="020B0503020204020204" pitchFamily="34" charset="-122"/>
                <a:cs typeface="Arial" panose="020B0604020202020204" pitchFamily="34" charset="0"/>
              </a:rPr>
              <a:t>出口国</a:t>
            </a:r>
          </a:p>
        </p:txBody>
      </p:sp>
    </p:spTree>
    <p:extLst>
      <p:ext uri="{BB962C8B-B14F-4D97-AF65-F5344CB8AC3E}">
        <p14:creationId xmlns:p14="http://schemas.microsoft.com/office/powerpoint/2010/main" val="3652217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产品演变</a:t>
            </a:r>
            <a:endParaRPr lang="zh-CN" altLang="en-US" dirty="0">
              <a:latin typeface="微软雅黑" panose="020B0503020204020204" pitchFamily="34" charset="-122"/>
            </a:endParaRPr>
          </a:p>
        </p:txBody>
      </p:sp>
      <p:pic>
        <p:nvPicPr>
          <p:cNvPr id="4" name="Picture 8" descr="D:\MyData\GUWL1\AppData\Roaming\MideaConnectProd\58031799-ea11-4bb7-b3db-68a9b438766c\guwl1\save\captures\{e7a2ccec-3d13-4933-82b7-2bebb0a4e2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17" y="3075552"/>
            <a:ext cx="4109548" cy="26047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gray">
          <a:xfrm>
            <a:off x="195743" y="1738840"/>
            <a:ext cx="4145522" cy="1015841"/>
          </a:xfrm>
          <a:prstGeom prst="roundRect">
            <a:avLst>
              <a:gd name="adj" fmla="val 16667"/>
            </a:avLst>
          </a:prstGeom>
          <a:noFill/>
          <a:ln w="25400" algn="ctr">
            <a:noFill/>
            <a:round/>
          </a:ln>
          <a:effectLst/>
        </p:spPr>
        <p:txBody>
          <a:bodyPr wrap="square" lIns="96739" tIns="48369" rIns="96739" bIns="48369" anchor="ctr">
            <a:spAutoFit/>
          </a:bodyPr>
          <a:lstStyle/>
          <a:p>
            <a:pPr marL="285750" lvl="1" indent="-285750">
              <a:spcAft>
                <a:spcPts val="1059"/>
              </a:spcAft>
              <a:buFont typeface="Arial" panose="020B0604020202020204" pitchFamily="34" charset="0"/>
              <a:buChar char="•"/>
              <a:defRPr/>
            </a:pPr>
            <a:r>
              <a:rPr lang="en-US" altLang="zh-CN" sz="1333" dirty="0">
                <a:latin typeface="微软雅黑" panose="020B0503020204020204" pitchFamily="34" charset="-122"/>
                <a:ea typeface="微软雅黑" panose="020B0503020204020204" pitchFamily="34" charset="-122"/>
                <a:cs typeface="Arial" panose="020B0604020202020204" pitchFamily="34" charset="0"/>
              </a:rPr>
              <a:t>1901</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年，英国土木工程师布斯发明了世界上首款靠内燃机驱动的吸尘器，但由于体型过于笨重，且只能提供上门清洁服务，所以产品没有普及开来，影响力有限</a:t>
            </a:r>
          </a:p>
        </p:txBody>
      </p:sp>
      <p:sp>
        <p:nvSpPr>
          <p:cNvPr id="6" name="文本框 5"/>
          <p:cNvSpPr txBox="1"/>
          <p:nvPr/>
        </p:nvSpPr>
        <p:spPr>
          <a:xfrm>
            <a:off x="1768825" y="1220386"/>
            <a:ext cx="1536171" cy="461665"/>
          </a:xfrm>
          <a:prstGeom prst="rect">
            <a:avLst/>
          </a:prstGeom>
          <a:noFill/>
        </p:spPr>
        <p:txBody>
          <a:bodyPr wrap="square" rtlCol="0">
            <a:spAutoFit/>
          </a:bodyPr>
          <a:lstStyle/>
          <a:p>
            <a:pPr algn="ctr"/>
            <a:r>
              <a:rPr lang="en-US" altLang="zh-CN" sz="2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1901</a:t>
            </a:r>
            <a:r>
              <a:rPr lang="zh-CN" altLang="en-US" sz="24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年</a:t>
            </a:r>
            <a:endParaRPr lang="zh-CN" altLang="en-US" sz="2400" dirty="0">
              <a:solidFill>
                <a:srgbClr val="00B0F0"/>
              </a:solidFill>
            </a:endParaRPr>
          </a:p>
        </p:txBody>
      </p:sp>
      <p:pic>
        <p:nvPicPr>
          <p:cNvPr id="7" name="Picture 18" descr="D:\MyData\GUWL1\AppData\Roaming\MideaConnectProd\58031799-ea11-4bb7-b3db-68a9b438766c\guwl1\save\captures\{ba90a6de-f977-4e09-b4b3-f7fe31eb91b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439" y="3075552"/>
            <a:ext cx="2037827" cy="2662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MyData\GUWL1\AppData\Roaming\MideaConnectProd\58031799-ea11-4bb7-b3db-68a9b438766c\guwl1\save\captures\{72134f2b-277a-418b-bac0-dcf997fdc6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203" y="3075552"/>
            <a:ext cx="1706898" cy="266276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gray">
          <a:xfrm>
            <a:off x="4189167" y="1710086"/>
            <a:ext cx="4282544" cy="1242783"/>
          </a:xfrm>
          <a:prstGeom prst="roundRect">
            <a:avLst>
              <a:gd name="adj" fmla="val 16667"/>
            </a:avLst>
          </a:prstGeom>
          <a:noFill/>
          <a:ln w="25400" algn="ctr">
            <a:noFill/>
            <a:round/>
          </a:ln>
          <a:effectLst/>
        </p:spPr>
        <p:txBody>
          <a:bodyPr wrap="square" lIns="96739" tIns="48369" rIns="96739" bIns="48369" anchor="ctr">
            <a:spAutoFit/>
          </a:bodyPr>
          <a:lstStyle/>
          <a:p>
            <a:pPr marL="285750" lvl="1" indent="-285750">
              <a:spcAft>
                <a:spcPts val="1059"/>
              </a:spcAft>
              <a:buFont typeface="Arial" panose="020B0604020202020204" pitchFamily="34" charset="0"/>
              <a:buChar char="•"/>
            </a:pPr>
            <a:r>
              <a:rPr lang="en-US" altLang="zh-CN" sz="1333" dirty="0">
                <a:latin typeface="微软雅黑" panose="020B0503020204020204" pitchFamily="34" charset="-122"/>
                <a:ea typeface="微软雅黑" panose="020B0503020204020204" pitchFamily="34" charset="-122"/>
                <a:cs typeface="Arial" panose="020B0604020202020204" pitchFamily="34" charset="0"/>
              </a:rPr>
              <a:t>1907</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年俄亥俄门卫詹姆斯斯潘格勒发明首款电动便携式真空吸尘器但由于没有启动资金，他便将专利卖给表妹夫皮革商威廉胡佛，</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1908</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年，胡佛生产并销售了世界上第一台电动真空吸尘器，单价</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60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美金，并很快在众多国家流行开来。</a:t>
            </a:r>
            <a:endParaRPr lang="en-US" altLang="zh-CN" sz="1333"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5562353" y="1217708"/>
            <a:ext cx="1536171" cy="461665"/>
          </a:xfrm>
          <a:prstGeom prst="rect">
            <a:avLst/>
          </a:prstGeom>
          <a:noFill/>
        </p:spPr>
        <p:txBody>
          <a:bodyPr wrap="square" rtlCol="0">
            <a:spAutoFit/>
          </a:bodyPr>
          <a:lstStyle>
            <a:defPPr>
              <a:defRPr lang="zh-CN"/>
            </a:defPPr>
            <a:lvl1pPr algn="ctr">
              <a:defRPr sz="2400" b="1">
                <a:solidFill>
                  <a:srgbClr val="00B0F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1907</a:t>
            </a:r>
            <a:r>
              <a:rPr lang="zh-CN" altLang="en-US" dirty="0"/>
              <a:t>年</a:t>
            </a:r>
          </a:p>
        </p:txBody>
      </p:sp>
      <p:pic>
        <p:nvPicPr>
          <p:cNvPr id="11" name="Picture 6" descr="D:\MyData\GUWL1\AppData\Roaming\MideaConnectProd\58031799-ea11-4bb7-b3db-68a9b438766c\guwl1\save\captures\{9b25293b-f7d0-4d54-96cc-742b64566525}.png"/>
          <p:cNvPicPr>
            <a:picLocks noChangeAspect="1" noChangeArrowheads="1"/>
          </p:cNvPicPr>
          <p:nvPr/>
        </p:nvPicPr>
        <p:blipFill rotWithShape="1">
          <a:blip r:embed="rId5">
            <a:extLst>
              <a:ext uri="{28A0092B-C50C-407E-A947-70E740481C1C}">
                <a14:useLocalDpi xmlns:a14="http://schemas.microsoft.com/office/drawing/2010/main" val="0"/>
              </a:ext>
            </a:extLst>
          </a:blip>
          <a:srcRect l="2720" r="1090"/>
          <a:stretch/>
        </p:blipFill>
        <p:spPr bwMode="auto">
          <a:xfrm>
            <a:off x="8759440" y="3075552"/>
            <a:ext cx="3176066" cy="266696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5"/>
          <p:cNvSpPr>
            <a:spLocks noChangeArrowheads="1"/>
          </p:cNvSpPr>
          <p:nvPr/>
        </p:nvSpPr>
        <p:spPr bwMode="gray">
          <a:xfrm>
            <a:off x="8366181" y="1679373"/>
            <a:ext cx="3569324" cy="1242783"/>
          </a:xfrm>
          <a:prstGeom prst="roundRect">
            <a:avLst>
              <a:gd name="adj" fmla="val 16667"/>
            </a:avLst>
          </a:prstGeom>
          <a:noFill/>
          <a:ln w="25400" algn="ctr">
            <a:noFill/>
            <a:round/>
          </a:ln>
          <a:effectLst/>
        </p:spPr>
        <p:txBody>
          <a:bodyPr wrap="square" lIns="96739" tIns="48369" rIns="96739" bIns="48369" anchor="ctr">
            <a:spAutoFit/>
          </a:bodyPr>
          <a:lstStyle/>
          <a:p>
            <a:pPr marL="285750" lvl="1" indent="-285750">
              <a:spcAft>
                <a:spcPts val="1059"/>
              </a:spcAft>
              <a:buFont typeface="Arial" panose="020B0604020202020204" pitchFamily="34" charset="0"/>
              <a:buChar char="•"/>
            </a:pPr>
            <a:r>
              <a:rPr lang="en-US" altLang="zh-CN" sz="1333" dirty="0">
                <a:latin typeface="微软雅黑" panose="020B0503020204020204" pitchFamily="34" charset="-122"/>
                <a:ea typeface="微软雅黑" panose="020B0503020204020204" pitchFamily="34" charset="-122"/>
                <a:cs typeface="Arial" panose="020B0604020202020204" pitchFamily="34" charset="0"/>
              </a:rPr>
              <a:t>1921</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E-Lux</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在欧洲大陆推出第一款卧式雏形吸尘器，此后几十年吸尘器的设计都以此为基础。并且一台</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30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年代生产的产品持续使用了</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70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年后才于</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2008</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年寿终正寝。</a:t>
            </a:r>
          </a:p>
        </p:txBody>
      </p:sp>
      <p:sp>
        <p:nvSpPr>
          <p:cNvPr id="14" name="文本框 13"/>
          <p:cNvSpPr txBox="1"/>
          <p:nvPr/>
        </p:nvSpPr>
        <p:spPr>
          <a:xfrm>
            <a:off x="9382757" y="1213367"/>
            <a:ext cx="1536171" cy="461665"/>
          </a:xfrm>
          <a:prstGeom prst="rect">
            <a:avLst/>
          </a:prstGeom>
          <a:noFill/>
        </p:spPr>
        <p:txBody>
          <a:bodyPr wrap="square" rtlCol="0">
            <a:spAutoFit/>
          </a:bodyPr>
          <a:lstStyle>
            <a:defPPr>
              <a:defRPr lang="zh-CN"/>
            </a:defPPr>
            <a:lvl1pPr algn="ctr">
              <a:defRPr sz="2400" b="1">
                <a:solidFill>
                  <a:srgbClr val="00B0F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1921</a:t>
            </a:r>
            <a:r>
              <a:rPr lang="zh-CN" altLang="en-US" dirty="0"/>
              <a:t>年</a:t>
            </a:r>
          </a:p>
        </p:txBody>
      </p:sp>
    </p:spTree>
    <p:extLst>
      <p:ext uri="{BB962C8B-B14F-4D97-AF65-F5344CB8AC3E}">
        <p14:creationId xmlns:p14="http://schemas.microsoft.com/office/powerpoint/2010/main" val="1854093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a:latin typeface="微软雅黑" panose="020B0503020204020204" pitchFamily="34" charset="-122"/>
              </a:rPr>
              <a:t>产品演变</a:t>
            </a:r>
          </a:p>
        </p:txBody>
      </p:sp>
      <p:pic>
        <p:nvPicPr>
          <p:cNvPr id="7" name="Picture 9" descr="D:\MyData\GUWL1\AppData\Roaming\MideaConnectProd\58031799-ea11-4bb7-b3db-68a9b438766c\guwl1\save\captures\{00ba3022-397c-47fe-81d1-1f8cc33b74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304" y="3613155"/>
            <a:ext cx="2453277" cy="2353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timgsa.baidu.com/timg?image&amp;quality=80&amp;size=b9999_10000&amp;sec=1546447572035&amp;di=b975fd6d73587e1353a8a8da224b0808&amp;imgtype=0&amp;src=http%3A%2F%2Fimg006.hc360.cn%2Fg8%2FM08%2F47%2F19%2FwKhQtlQKYy6EI6VIAAAAANiHW9E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39" y="3338424"/>
            <a:ext cx="2857184" cy="2628611"/>
          </a:xfrm>
          <a:prstGeom prst="rect">
            <a:avLst/>
          </a:prstGeom>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gray">
          <a:xfrm>
            <a:off x="104103" y="1831028"/>
            <a:ext cx="5852478" cy="1015841"/>
          </a:xfrm>
          <a:prstGeom prst="roundRect">
            <a:avLst>
              <a:gd name="adj" fmla="val 16667"/>
            </a:avLst>
          </a:prstGeom>
          <a:noFill/>
          <a:ln w="25400" algn="ctr">
            <a:noFill/>
            <a:round/>
          </a:ln>
          <a:effectLst/>
        </p:spPr>
        <p:txBody>
          <a:bodyPr wrap="square" lIns="96739" tIns="48369" rIns="96739" bIns="48369" anchor="ctr">
            <a:spAutoFit/>
          </a:bodyPr>
          <a:lstStyle/>
          <a:p>
            <a:pPr marL="285750" lvl="1" indent="-285750">
              <a:spcAft>
                <a:spcPts val="1059"/>
              </a:spcAft>
              <a:buFont typeface="Arial" panose="020B0604020202020204" pitchFamily="34" charset="0"/>
              <a:buChar char="•"/>
            </a:pPr>
            <a:r>
              <a:rPr lang="en-US" altLang="zh-CN" sz="1333" dirty="0">
                <a:latin typeface="微软雅黑" panose="020B0503020204020204" pitchFamily="34" charset="-122"/>
                <a:ea typeface="微软雅黑" panose="020B0503020204020204" pitchFamily="34" charset="-122"/>
                <a:cs typeface="Arial" panose="020B0604020202020204" pitchFamily="34" charset="0"/>
              </a:rPr>
              <a:t>2001</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年伊莱克斯推出史上第一款扫地机器人三叶虫，但由于其昂贵的价格（人民币</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30000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元）没有获得商业上的成功，真正把扫地机推向普通家庭的是美国军方机器人供应商</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iRobot</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公司，后者于</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2002</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年推出首款价格较低的扫地机器人</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Roomba</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，并迅速风靡美国乃至全世界。</a:t>
            </a:r>
            <a:endParaRPr lang="en-US" altLang="zh-CN" sz="1333"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9"/>
          <p:cNvSpPr/>
          <p:nvPr/>
        </p:nvSpPr>
        <p:spPr>
          <a:xfrm>
            <a:off x="1233313" y="3303676"/>
            <a:ext cx="1261884" cy="276999"/>
          </a:xfrm>
          <a:prstGeom prst="rect">
            <a:avLst/>
          </a:prstGeom>
        </p:spPr>
        <p:txBody>
          <a:bodyPr wrap="none">
            <a:spAutoFit/>
          </a:bodyPr>
          <a:lstStyle/>
          <a:p>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伊莱克斯三叶虫</a:t>
            </a:r>
          </a:p>
        </p:txBody>
      </p:sp>
      <p:sp>
        <p:nvSpPr>
          <p:cNvPr id="11" name="矩形 10"/>
          <p:cNvSpPr/>
          <p:nvPr/>
        </p:nvSpPr>
        <p:spPr>
          <a:xfrm>
            <a:off x="3943069" y="3303677"/>
            <a:ext cx="1392689" cy="276999"/>
          </a:xfrm>
          <a:prstGeom prst="rect">
            <a:avLst/>
          </a:prstGeom>
        </p:spPr>
        <p:txBody>
          <a:bodyPr wrap="none">
            <a:spAutoFit/>
          </a:bodyPr>
          <a:lstStyle/>
          <a:p>
            <a:r>
              <a:rPr lang="en-US" altLang="zh-CN" sz="1200" b="1" dirty="0">
                <a:latin typeface="微软雅黑" panose="020B0503020204020204" pitchFamily="34" charset="-122"/>
                <a:ea typeface="微软雅黑" panose="020B0503020204020204" pitchFamily="34" charset="-122"/>
                <a:cs typeface="Arial" panose="020B0604020202020204" pitchFamily="34" charset="0"/>
              </a:rPr>
              <a:t>iRobot Roomba</a:t>
            </a:r>
            <a:endParaRPr lang="zh-CN" altLang="en-US" sz="1200" dirty="0"/>
          </a:p>
        </p:txBody>
      </p:sp>
      <p:sp>
        <p:nvSpPr>
          <p:cNvPr id="12" name="文本框 11"/>
          <p:cNvSpPr txBox="1"/>
          <p:nvPr/>
        </p:nvSpPr>
        <p:spPr>
          <a:xfrm>
            <a:off x="2103952" y="1321486"/>
            <a:ext cx="1536171" cy="461665"/>
          </a:xfrm>
          <a:prstGeom prst="rect">
            <a:avLst/>
          </a:prstGeom>
          <a:noFill/>
        </p:spPr>
        <p:txBody>
          <a:bodyPr wrap="square" rtlCol="0">
            <a:spAutoFit/>
          </a:bodyPr>
          <a:lstStyle>
            <a:defPPr>
              <a:defRPr lang="zh-CN"/>
            </a:defPPr>
            <a:lvl1pPr algn="ctr">
              <a:defRPr sz="2400" b="1">
                <a:solidFill>
                  <a:srgbClr val="00B0F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2001</a:t>
            </a:r>
            <a:r>
              <a:rPr lang="zh-CN" altLang="en-US" dirty="0"/>
              <a:t>年</a:t>
            </a:r>
          </a:p>
        </p:txBody>
      </p:sp>
      <p:pic>
        <p:nvPicPr>
          <p:cNvPr id="13" name="Picture 10" descr="D:\MyData\GUWL1\AppData\Roaming\MideaConnectProd\58031799-ea11-4bb7-b3db-68a9b438766c\guwl1\save\captures\{f5067900-e2e9-41b7-a7f0-a04d62b3f64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009" y="2947477"/>
            <a:ext cx="3577452" cy="3410504"/>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
          <p:cNvSpPr>
            <a:spLocks noChangeArrowheads="1"/>
          </p:cNvSpPr>
          <p:nvPr/>
        </p:nvSpPr>
        <p:spPr bwMode="gray">
          <a:xfrm>
            <a:off x="6776955" y="1711245"/>
            <a:ext cx="5237562" cy="1469724"/>
          </a:xfrm>
          <a:prstGeom prst="roundRect">
            <a:avLst>
              <a:gd name="adj" fmla="val 16667"/>
            </a:avLst>
          </a:prstGeom>
          <a:noFill/>
          <a:ln w="25400" algn="ctr">
            <a:noFill/>
            <a:round/>
          </a:ln>
          <a:effectLst/>
        </p:spPr>
        <p:txBody>
          <a:bodyPr wrap="square" lIns="96739" tIns="48369" rIns="96739" bIns="48369" anchor="ctr">
            <a:spAutoFit/>
          </a:bodyPr>
          <a:lstStyle/>
          <a:p>
            <a:pPr marL="285750" lvl="1" indent="-285750">
              <a:spcAft>
                <a:spcPts val="1059"/>
              </a:spcAft>
              <a:buFont typeface="Arial" panose="020B0604020202020204" pitchFamily="34" charset="0"/>
              <a:buChar char="•"/>
            </a:pPr>
            <a:r>
              <a:rPr lang="en-US" altLang="zh-CN" sz="1333" dirty="0">
                <a:latin typeface="微软雅黑" panose="020B0503020204020204" pitchFamily="34" charset="-122"/>
                <a:ea typeface="微软雅黑" panose="020B0503020204020204" pitchFamily="34" charset="-122"/>
                <a:cs typeface="Arial" panose="020B0604020202020204" pitchFamily="34" charset="0"/>
              </a:rPr>
              <a:t>2010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年，戴森推出世界上首款充电手持推杆吸尘器</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DC35</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，标志着吸尘器正式进入无线时代，并于</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2012</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年进军中国市场，虽然价格不菲，但伴随着新中产崛起，高消费需求开始涌现，戴森成功抓住了那部分高收入、高学历、追求高品质生活的</a:t>
            </a:r>
            <a:r>
              <a:rPr lang="en-US" altLang="zh-CN" sz="1333" dirty="0">
                <a:latin typeface="微软雅黑" panose="020B0503020204020204" pitchFamily="34" charset="-122"/>
                <a:ea typeface="微软雅黑" panose="020B0503020204020204" pitchFamily="34" charset="-122"/>
                <a:cs typeface="Arial" panose="020B0604020202020204" pitchFamily="34" charset="0"/>
              </a:rPr>
              <a:t>8090</a:t>
            </a:r>
            <a:r>
              <a:rPr lang="zh-CN" altLang="en-US" sz="1333" dirty="0">
                <a:latin typeface="微软雅黑" panose="020B0503020204020204" pitchFamily="34" charset="-122"/>
                <a:ea typeface="微软雅黑" panose="020B0503020204020204" pitchFamily="34" charset="-122"/>
                <a:cs typeface="Arial" panose="020B0604020202020204" pitchFamily="34" charset="0"/>
              </a:rPr>
              <a:t>后人群，并首次让中国同行和用户意识到原来吸尘器可以卖到那么贵的价格。</a:t>
            </a:r>
          </a:p>
        </p:txBody>
      </p:sp>
      <p:sp>
        <p:nvSpPr>
          <p:cNvPr id="15" name="文本框 14"/>
          <p:cNvSpPr txBox="1"/>
          <p:nvPr/>
        </p:nvSpPr>
        <p:spPr>
          <a:xfrm>
            <a:off x="8627650" y="1321486"/>
            <a:ext cx="1536171" cy="461665"/>
          </a:xfrm>
          <a:prstGeom prst="rect">
            <a:avLst/>
          </a:prstGeom>
          <a:noFill/>
        </p:spPr>
        <p:txBody>
          <a:bodyPr wrap="square" rtlCol="0">
            <a:spAutoFit/>
          </a:bodyPr>
          <a:lstStyle>
            <a:defPPr>
              <a:defRPr lang="zh-CN"/>
            </a:defPPr>
            <a:lvl1pPr algn="ctr">
              <a:defRPr sz="2400" b="1">
                <a:solidFill>
                  <a:srgbClr val="00B0F0"/>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2010</a:t>
            </a:r>
            <a:r>
              <a:rPr lang="zh-CN" altLang="en-US" dirty="0"/>
              <a:t>年</a:t>
            </a:r>
          </a:p>
        </p:txBody>
      </p:sp>
    </p:spTree>
    <p:extLst>
      <p:ext uri="{BB962C8B-B14F-4D97-AF65-F5344CB8AC3E}">
        <p14:creationId xmlns:p14="http://schemas.microsoft.com/office/powerpoint/2010/main" val="1190182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a:latin typeface="微软雅黑" panose="020B0503020204020204" pitchFamily="34" charset="-122"/>
              </a:rPr>
              <a:t>产品演变</a:t>
            </a:r>
          </a:p>
        </p:txBody>
      </p:sp>
      <p:pic>
        <p:nvPicPr>
          <p:cNvPr id="7" name="Picture 14" descr="dyson-dc23-review-300x26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1651" y="2616271"/>
            <a:ext cx="1553608" cy="127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Bodenstaubsauger - ECOLINE GR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4477" y="2444098"/>
            <a:ext cx="147108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AS3011A_Hero_Front_4C copy_Larg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1768" y="654371"/>
            <a:ext cx="916136" cy="1918601"/>
          </a:xfrm>
          <a:prstGeom prst="rect">
            <a:avLst/>
          </a:prstGeom>
        </p:spPr>
      </p:pic>
      <p:pic>
        <p:nvPicPr>
          <p:cNvPr id="10" name="Picture 10" descr="roomba560_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01302" y="1176759"/>
            <a:ext cx="1222300" cy="10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307414" y="3036354"/>
            <a:ext cx="1536171"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卧式</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Canister</a:t>
            </a:r>
            <a:endParaRPr kumimoji="1" lang="zh-CN" altLang="en-US" sz="1867" dirty="0">
              <a:solidFill>
                <a:schemeClr val="tx1">
                  <a:lumMod val="75000"/>
                  <a:lumOff val="25000"/>
                </a:schemeClr>
              </a:solidFill>
              <a:latin typeface="微软雅黑"/>
              <a:ea typeface="微软雅黑"/>
              <a:cs typeface="微软雅黑"/>
            </a:endParaRPr>
          </a:p>
        </p:txBody>
      </p:sp>
      <p:sp>
        <p:nvSpPr>
          <p:cNvPr id="12" name="文本框 11"/>
          <p:cNvSpPr txBox="1"/>
          <p:nvPr/>
        </p:nvSpPr>
        <p:spPr>
          <a:xfrm>
            <a:off x="4804277" y="1341101"/>
            <a:ext cx="1440160"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立式</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Upright</a:t>
            </a:r>
            <a:endParaRPr kumimoji="1" lang="zh-CN" altLang="en-US" sz="1867" dirty="0">
              <a:solidFill>
                <a:schemeClr val="tx1">
                  <a:lumMod val="75000"/>
                  <a:lumOff val="25000"/>
                </a:schemeClr>
              </a:solidFill>
              <a:latin typeface="微软雅黑"/>
              <a:ea typeface="微软雅黑"/>
              <a:cs typeface="微软雅黑"/>
            </a:endParaRPr>
          </a:p>
        </p:txBody>
      </p:sp>
      <p:sp>
        <p:nvSpPr>
          <p:cNvPr id="13" name="文本框 12"/>
          <p:cNvSpPr txBox="1"/>
          <p:nvPr/>
        </p:nvSpPr>
        <p:spPr>
          <a:xfrm>
            <a:off x="23489" y="1400764"/>
            <a:ext cx="213180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充电推杆式</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Cordless Stick</a:t>
            </a:r>
            <a:endParaRPr kumimoji="1" lang="zh-CN" altLang="en-US" sz="1867" dirty="0">
              <a:solidFill>
                <a:schemeClr val="tx1">
                  <a:lumMod val="75000"/>
                  <a:lumOff val="25000"/>
                </a:schemeClr>
              </a:solidFill>
              <a:latin typeface="微软雅黑"/>
              <a:ea typeface="微软雅黑"/>
              <a:cs typeface="微软雅黑"/>
            </a:endParaRPr>
          </a:p>
        </p:txBody>
      </p:sp>
      <p:sp>
        <p:nvSpPr>
          <p:cNvPr id="14" name="文本框 13"/>
          <p:cNvSpPr txBox="1"/>
          <p:nvPr/>
        </p:nvSpPr>
        <p:spPr>
          <a:xfrm>
            <a:off x="8008915" y="1401011"/>
            <a:ext cx="1536171"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机器人</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Robot</a:t>
            </a:r>
            <a:endParaRPr kumimoji="1" lang="zh-CN" altLang="en-US" sz="1867" dirty="0">
              <a:solidFill>
                <a:schemeClr val="tx1">
                  <a:lumMod val="75000"/>
                  <a:lumOff val="25000"/>
                </a:schemeClr>
              </a:solidFill>
              <a:latin typeface="微软雅黑"/>
              <a:ea typeface="微软雅黑"/>
              <a:cs typeface="微软雅黑"/>
            </a:endParaRPr>
          </a:p>
        </p:txBody>
      </p:sp>
      <p:sp>
        <p:nvSpPr>
          <p:cNvPr id="15" name="文本框 14"/>
          <p:cNvSpPr txBox="1"/>
          <p:nvPr/>
        </p:nvSpPr>
        <p:spPr>
          <a:xfrm>
            <a:off x="211403" y="4271866"/>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桶式</a:t>
            </a:r>
            <a:r>
              <a:rPr kumimoji="1" lang="en-US" altLang="zh-CN" sz="1867" dirty="0" err="1">
                <a:solidFill>
                  <a:schemeClr val="tx1">
                    <a:lumMod val="75000"/>
                    <a:lumOff val="25000"/>
                  </a:schemeClr>
                </a:solidFill>
                <a:latin typeface="微软雅黑"/>
                <a:ea typeface="微软雅黑"/>
                <a:cs typeface="微软雅黑"/>
              </a:rPr>
              <a:t>Wet&amp;Dry</a:t>
            </a:r>
            <a:endParaRPr kumimoji="1" lang="zh-CN" altLang="en-US" sz="1867" dirty="0">
              <a:solidFill>
                <a:schemeClr val="tx1">
                  <a:lumMod val="75000"/>
                  <a:lumOff val="25000"/>
                </a:schemeClr>
              </a:solidFill>
              <a:latin typeface="微软雅黑"/>
              <a:ea typeface="微软雅黑"/>
              <a:cs typeface="微软雅黑"/>
            </a:endParaRPr>
          </a:p>
        </p:txBody>
      </p:sp>
      <p:sp>
        <p:nvSpPr>
          <p:cNvPr id="16" name="文本框 15"/>
          <p:cNvSpPr txBox="1"/>
          <p:nvPr/>
        </p:nvSpPr>
        <p:spPr>
          <a:xfrm>
            <a:off x="7912904" y="5047550"/>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随手吸</a:t>
            </a:r>
            <a:r>
              <a:rPr kumimoji="1" lang="en-US" altLang="zh-CN" sz="1867" dirty="0">
                <a:solidFill>
                  <a:schemeClr val="tx1">
                    <a:lumMod val="75000"/>
                    <a:lumOff val="25000"/>
                  </a:schemeClr>
                </a:solidFill>
                <a:latin typeface="微软雅黑"/>
                <a:ea typeface="微软雅黑"/>
                <a:cs typeface="微软雅黑"/>
              </a:rPr>
              <a:t>Handheld</a:t>
            </a:r>
            <a:endParaRPr kumimoji="1" lang="zh-CN" altLang="en-US" sz="1867" dirty="0">
              <a:solidFill>
                <a:schemeClr val="tx1">
                  <a:lumMod val="75000"/>
                  <a:lumOff val="25000"/>
                </a:schemeClr>
              </a:solidFill>
              <a:latin typeface="微软雅黑"/>
              <a:ea typeface="微软雅黑"/>
              <a:cs typeface="微软雅黑"/>
            </a:endParaRPr>
          </a:p>
        </p:txBody>
      </p:sp>
      <p:sp>
        <p:nvSpPr>
          <p:cNvPr id="17" name="文本框 16"/>
          <p:cNvSpPr txBox="1"/>
          <p:nvPr/>
        </p:nvSpPr>
        <p:spPr>
          <a:xfrm>
            <a:off x="211403" y="5691557"/>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除螨仪</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Dust Mite </a:t>
            </a:r>
            <a:endParaRPr kumimoji="1" lang="zh-CN" altLang="en-US" sz="1867" dirty="0">
              <a:solidFill>
                <a:schemeClr val="tx1">
                  <a:lumMod val="75000"/>
                  <a:lumOff val="25000"/>
                </a:schemeClr>
              </a:solidFill>
              <a:latin typeface="微软雅黑"/>
              <a:ea typeface="微软雅黑"/>
              <a:cs typeface="微软雅黑"/>
            </a:endParaRPr>
          </a:p>
        </p:txBody>
      </p:sp>
      <p:sp>
        <p:nvSpPr>
          <p:cNvPr id="18" name="文本框 17"/>
          <p:cNvSpPr txBox="1"/>
          <p:nvPr/>
        </p:nvSpPr>
        <p:spPr>
          <a:xfrm>
            <a:off x="4660261" y="5087490"/>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拖把</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Mop </a:t>
            </a:r>
            <a:endParaRPr kumimoji="1" lang="zh-CN" altLang="en-US" sz="1867" dirty="0">
              <a:solidFill>
                <a:schemeClr val="tx1">
                  <a:lumMod val="75000"/>
                  <a:lumOff val="25000"/>
                </a:schemeClr>
              </a:solidFill>
              <a:latin typeface="微软雅黑"/>
              <a:ea typeface="微软雅黑"/>
              <a:cs typeface="微软雅黑"/>
            </a:endParaRPr>
          </a:p>
        </p:txBody>
      </p:sp>
      <p:sp>
        <p:nvSpPr>
          <p:cNvPr id="19" name="文本框 18"/>
          <p:cNvSpPr txBox="1"/>
          <p:nvPr/>
        </p:nvSpPr>
        <p:spPr>
          <a:xfrm>
            <a:off x="4660261" y="3017929"/>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清洗机</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Mop </a:t>
            </a:r>
            <a:endParaRPr kumimoji="1" lang="zh-CN" altLang="en-US" sz="1867" dirty="0">
              <a:solidFill>
                <a:schemeClr val="tx1">
                  <a:lumMod val="75000"/>
                  <a:lumOff val="25000"/>
                </a:schemeClr>
              </a:solidFill>
              <a:latin typeface="微软雅黑"/>
              <a:ea typeface="微软雅黑"/>
              <a:cs typeface="微软雅黑"/>
            </a:endParaRPr>
          </a:p>
        </p:txBody>
      </p:sp>
      <p:pic>
        <p:nvPicPr>
          <p:cNvPr id="20" name="图片 19"/>
          <p:cNvPicPr>
            <a:picLocks noChangeAspect="1"/>
          </p:cNvPicPr>
          <p:nvPr/>
        </p:nvPicPr>
        <p:blipFill>
          <a:blip r:embed="rId6"/>
          <a:stretch>
            <a:fillRect/>
          </a:stretch>
        </p:blipFill>
        <p:spPr>
          <a:xfrm>
            <a:off x="2266939" y="5314280"/>
            <a:ext cx="1723407" cy="1188129"/>
          </a:xfrm>
          <a:prstGeom prst="rect">
            <a:avLst/>
          </a:prstGeom>
        </p:spPr>
      </p:pic>
      <p:pic>
        <p:nvPicPr>
          <p:cNvPr id="21" name="图片 20"/>
          <p:cNvPicPr>
            <a:picLocks noChangeAspect="1"/>
          </p:cNvPicPr>
          <p:nvPr/>
        </p:nvPicPr>
        <p:blipFill>
          <a:blip r:embed="rId7"/>
          <a:stretch>
            <a:fillRect/>
          </a:stretch>
        </p:blipFill>
        <p:spPr>
          <a:xfrm>
            <a:off x="6050004" y="4294782"/>
            <a:ext cx="537485" cy="2089549"/>
          </a:xfrm>
          <a:prstGeom prst="rect">
            <a:avLst/>
          </a:prstGeom>
        </p:spPr>
      </p:pic>
      <p:pic>
        <p:nvPicPr>
          <p:cNvPr id="22" name="图片 21"/>
          <p:cNvPicPr>
            <a:picLocks noChangeAspect="1"/>
          </p:cNvPicPr>
          <p:nvPr/>
        </p:nvPicPr>
        <p:blipFill>
          <a:blip r:embed="rId8"/>
          <a:stretch>
            <a:fillRect/>
          </a:stretch>
        </p:blipFill>
        <p:spPr>
          <a:xfrm>
            <a:off x="5896817" y="2647901"/>
            <a:ext cx="786639" cy="1347232"/>
          </a:xfrm>
          <a:prstGeom prst="rect">
            <a:avLst/>
          </a:prstGeom>
        </p:spPr>
      </p:pic>
      <p:pic>
        <p:nvPicPr>
          <p:cNvPr id="23" name="Picture 4" descr="https://images-na.ssl-images-amazon.com/images/I/714KWEJox-L._AC_SL1500_.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2341" y="2589387"/>
            <a:ext cx="804912" cy="1786047"/>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p:cNvSpPr txBox="1"/>
          <p:nvPr/>
        </p:nvSpPr>
        <p:spPr>
          <a:xfrm>
            <a:off x="7912904" y="3071295"/>
            <a:ext cx="1728192" cy="666977"/>
          </a:xfrm>
          <a:prstGeom prst="rect">
            <a:avLst/>
          </a:prstGeom>
          <a:noFill/>
        </p:spPr>
        <p:txBody>
          <a:bodyPr wrap="square" rtlCol="0">
            <a:spAutoFit/>
          </a:bodyPr>
          <a:lstStyle/>
          <a:p>
            <a:pPr algn="ctr"/>
            <a:r>
              <a:rPr kumimoji="1" lang="zh-CN" altLang="en-US" sz="1867" dirty="0">
                <a:solidFill>
                  <a:schemeClr val="tx1">
                    <a:lumMod val="75000"/>
                    <a:lumOff val="25000"/>
                  </a:schemeClr>
                </a:solidFill>
                <a:latin typeface="微软雅黑"/>
                <a:ea typeface="微软雅黑"/>
                <a:cs typeface="微软雅黑"/>
              </a:rPr>
              <a:t>中央吸尘器</a:t>
            </a:r>
            <a:endParaRPr kumimoji="1" lang="en-US" altLang="zh-CN" sz="1867" dirty="0">
              <a:solidFill>
                <a:schemeClr val="tx1">
                  <a:lumMod val="75000"/>
                  <a:lumOff val="25000"/>
                </a:schemeClr>
              </a:solidFill>
              <a:latin typeface="微软雅黑"/>
              <a:ea typeface="微软雅黑"/>
              <a:cs typeface="微软雅黑"/>
            </a:endParaRPr>
          </a:p>
          <a:p>
            <a:pPr algn="ctr"/>
            <a:r>
              <a:rPr kumimoji="1" lang="en-US" altLang="zh-CN" sz="1867" dirty="0">
                <a:solidFill>
                  <a:schemeClr val="tx1">
                    <a:lumMod val="75000"/>
                    <a:lumOff val="25000"/>
                  </a:schemeClr>
                </a:solidFill>
                <a:latin typeface="微软雅黑"/>
                <a:ea typeface="微软雅黑"/>
                <a:cs typeface="微软雅黑"/>
              </a:rPr>
              <a:t>Central </a:t>
            </a:r>
          </a:p>
        </p:txBody>
      </p:sp>
      <p:pic>
        <p:nvPicPr>
          <p:cNvPr id="25" name="图片 24"/>
          <p:cNvPicPr>
            <a:picLocks noChangeAspect="1"/>
          </p:cNvPicPr>
          <p:nvPr/>
        </p:nvPicPr>
        <p:blipFill>
          <a:blip r:embed="rId10"/>
          <a:stretch>
            <a:fillRect/>
          </a:stretch>
        </p:blipFill>
        <p:spPr>
          <a:xfrm>
            <a:off x="6652943" y="4347619"/>
            <a:ext cx="634343" cy="2032301"/>
          </a:xfrm>
          <a:prstGeom prst="rect">
            <a:avLst/>
          </a:prstGeom>
        </p:spPr>
      </p:pic>
      <p:pic>
        <p:nvPicPr>
          <p:cNvPr id="26" name="Picture 6" descr="https://images-na.ssl-images-amazon.com/images/I/71u9Udxdh3L._AC_SL1500_.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0413" y="2660915"/>
            <a:ext cx="653727" cy="13811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images-na.ssl-images-amazon.com/images/I/711U4RB2leL._AC_SL1500_.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28236" y="4028423"/>
            <a:ext cx="987653" cy="1367940"/>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p:cNvPicPr>
            <a:picLocks noChangeAspect="1"/>
          </p:cNvPicPr>
          <p:nvPr/>
        </p:nvPicPr>
        <p:blipFill>
          <a:blip r:embed="rId13"/>
          <a:stretch>
            <a:fillRect/>
          </a:stretch>
        </p:blipFill>
        <p:spPr>
          <a:xfrm>
            <a:off x="3361325" y="1104945"/>
            <a:ext cx="838105" cy="1452161"/>
          </a:xfrm>
          <a:prstGeom prst="rect">
            <a:avLst/>
          </a:prstGeom>
        </p:spPr>
      </p:pic>
      <p:pic>
        <p:nvPicPr>
          <p:cNvPr id="29" name="图片 28"/>
          <p:cNvPicPr>
            <a:picLocks noChangeAspect="1"/>
          </p:cNvPicPr>
          <p:nvPr/>
        </p:nvPicPr>
        <p:blipFill>
          <a:blip r:embed="rId14"/>
          <a:stretch>
            <a:fillRect/>
          </a:stretch>
        </p:blipFill>
        <p:spPr>
          <a:xfrm>
            <a:off x="2079859" y="1023983"/>
            <a:ext cx="864507" cy="1451683"/>
          </a:xfrm>
          <a:prstGeom prst="rect">
            <a:avLst/>
          </a:prstGeom>
        </p:spPr>
      </p:pic>
      <p:pic>
        <p:nvPicPr>
          <p:cNvPr id="30" name="图片 29"/>
          <p:cNvPicPr>
            <a:picLocks noChangeAspect="1"/>
          </p:cNvPicPr>
          <p:nvPr/>
        </p:nvPicPr>
        <p:blipFill>
          <a:blip r:embed="rId15"/>
          <a:stretch>
            <a:fillRect/>
          </a:stretch>
        </p:blipFill>
        <p:spPr>
          <a:xfrm>
            <a:off x="9695434" y="4969493"/>
            <a:ext cx="1658727" cy="1055553"/>
          </a:xfrm>
          <a:prstGeom prst="rect">
            <a:avLst/>
          </a:prstGeom>
        </p:spPr>
      </p:pic>
    </p:spTree>
    <p:extLst>
      <p:ext uri="{BB962C8B-B14F-4D97-AF65-F5344CB8AC3E}">
        <p14:creationId xmlns:p14="http://schemas.microsoft.com/office/powerpoint/2010/main" val="131946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a:latin typeface="微软雅黑" panose="020B0503020204020204" pitchFamily="34" charset="-122"/>
              </a:rPr>
              <a:t>美</a:t>
            </a:r>
            <a:r>
              <a:rPr lang="zh-CN" altLang="en-US" dirty="0" smtClean="0">
                <a:latin typeface="微软雅黑" panose="020B0503020204020204" pitchFamily="34" charset="-122"/>
              </a:rPr>
              <a:t>的清洁产品</a:t>
            </a:r>
            <a:endParaRPr lang="zh-CN" altLang="en-US" dirty="0">
              <a:latin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4929448" y="1021100"/>
            <a:ext cx="5968538" cy="5424881"/>
          </a:xfrm>
          <a:prstGeom prst="rect">
            <a:avLst/>
          </a:prstGeom>
        </p:spPr>
      </p:pic>
      <p:pic>
        <p:nvPicPr>
          <p:cNvPr id="5" name="图片 4"/>
          <p:cNvPicPr>
            <a:picLocks noChangeAspect="1"/>
          </p:cNvPicPr>
          <p:nvPr/>
        </p:nvPicPr>
        <p:blipFill>
          <a:blip r:embed="rId3"/>
          <a:stretch>
            <a:fillRect/>
          </a:stretch>
        </p:blipFill>
        <p:spPr>
          <a:xfrm>
            <a:off x="1041948" y="3765022"/>
            <a:ext cx="2221994" cy="984884"/>
          </a:xfrm>
          <a:prstGeom prst="rect">
            <a:avLst/>
          </a:prstGeom>
        </p:spPr>
      </p:pic>
      <p:pic>
        <p:nvPicPr>
          <p:cNvPr id="6" name="图片 5"/>
          <p:cNvPicPr>
            <a:picLocks noChangeAspect="1"/>
          </p:cNvPicPr>
          <p:nvPr/>
        </p:nvPicPr>
        <p:blipFill>
          <a:blip r:embed="rId4"/>
          <a:stretch>
            <a:fillRect/>
          </a:stretch>
        </p:blipFill>
        <p:spPr>
          <a:xfrm>
            <a:off x="1041948" y="2298090"/>
            <a:ext cx="2640978" cy="1047015"/>
          </a:xfrm>
          <a:prstGeom prst="rect">
            <a:avLst/>
          </a:prstGeom>
        </p:spPr>
      </p:pic>
    </p:spTree>
    <p:extLst>
      <p:ext uri="{BB962C8B-B14F-4D97-AF65-F5344CB8AC3E}">
        <p14:creationId xmlns:p14="http://schemas.microsoft.com/office/powerpoint/2010/main" val="3866450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二</a:t>
            </a:r>
            <a:r>
              <a:rPr lang="en-US" altLang="zh-CN" sz="2400" dirty="0" smtClean="0"/>
              <a:t>. </a:t>
            </a:r>
            <a:r>
              <a:rPr lang="zh-CN" altLang="en-US" sz="2400" dirty="0" smtClean="0"/>
              <a:t>清洁产品介绍</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宠物清洁电器</a:t>
            </a:r>
            <a:endParaRPr lang="zh-CN" altLang="en-US" dirty="0">
              <a:latin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08651" y="1437641"/>
            <a:ext cx="2378048" cy="2372359"/>
          </a:xfrm>
          <a:prstGeom prst="rect">
            <a:avLst/>
          </a:prstGeom>
        </p:spPr>
      </p:pic>
      <p:pic>
        <p:nvPicPr>
          <p:cNvPr id="5" name="图片 4"/>
          <p:cNvPicPr>
            <a:picLocks noChangeAspect="1"/>
          </p:cNvPicPr>
          <p:nvPr/>
        </p:nvPicPr>
        <p:blipFill>
          <a:blip r:embed="rId3"/>
          <a:stretch>
            <a:fillRect/>
          </a:stretch>
        </p:blipFill>
        <p:spPr>
          <a:xfrm>
            <a:off x="6414617" y="3933528"/>
            <a:ext cx="1752596" cy="2360981"/>
          </a:xfrm>
          <a:prstGeom prst="rect">
            <a:avLst/>
          </a:prstGeom>
        </p:spPr>
      </p:pic>
      <p:pic>
        <p:nvPicPr>
          <p:cNvPr id="6" name="图片 5"/>
          <p:cNvPicPr>
            <a:picLocks noChangeAspect="1"/>
          </p:cNvPicPr>
          <p:nvPr/>
        </p:nvPicPr>
        <p:blipFill>
          <a:blip r:embed="rId4"/>
          <a:stretch>
            <a:fillRect/>
          </a:stretch>
        </p:blipFill>
        <p:spPr>
          <a:xfrm>
            <a:off x="3754620" y="3933528"/>
            <a:ext cx="2338225" cy="2360981"/>
          </a:xfrm>
          <a:prstGeom prst="rect">
            <a:avLst/>
          </a:prstGeom>
        </p:spPr>
      </p:pic>
      <p:pic>
        <p:nvPicPr>
          <p:cNvPr id="7" name="图片 6"/>
          <p:cNvPicPr>
            <a:picLocks noChangeAspect="1"/>
          </p:cNvPicPr>
          <p:nvPr/>
        </p:nvPicPr>
        <p:blipFill>
          <a:blip r:embed="rId5"/>
          <a:stretch>
            <a:fillRect/>
          </a:stretch>
        </p:blipFill>
        <p:spPr>
          <a:xfrm>
            <a:off x="708651" y="3933528"/>
            <a:ext cx="2349603" cy="2389426"/>
          </a:xfrm>
          <a:prstGeom prst="rect">
            <a:avLst/>
          </a:prstGeom>
        </p:spPr>
      </p:pic>
      <p:sp>
        <p:nvSpPr>
          <p:cNvPr id="9" name="文本占位符 2"/>
          <p:cNvSpPr txBox="1">
            <a:spLocks/>
          </p:cNvSpPr>
          <p:nvPr/>
        </p:nvSpPr>
        <p:spPr>
          <a:xfrm>
            <a:off x="9522548" y="2931251"/>
            <a:ext cx="2271683" cy="160963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smtClean="0">
                <a:latin typeface="微软雅黑" panose="020B0503020204020204" pitchFamily="34" charset="-122"/>
              </a:rPr>
              <a:t>。。。</a:t>
            </a:r>
            <a:endParaRPr lang="en-US" altLang="zh-CN" dirty="0" smtClean="0">
              <a:latin typeface="微软雅黑" panose="020B0503020204020204" pitchFamily="34" charset="-122"/>
            </a:endParaRPr>
          </a:p>
          <a:p>
            <a:pPr marL="0" indent="0">
              <a:buNone/>
            </a:pPr>
            <a:r>
              <a:rPr lang="zh-CN" altLang="en-US" dirty="0">
                <a:latin typeface="微软雅黑" panose="020B0503020204020204" pitchFamily="34" charset="-122"/>
              </a:rPr>
              <a:t>电器</a:t>
            </a:r>
            <a:r>
              <a:rPr lang="zh-CN" altLang="en-US" dirty="0" smtClean="0">
                <a:latin typeface="微软雅黑" panose="020B0503020204020204" pitchFamily="34" charset="-122"/>
              </a:rPr>
              <a:t>类产品较少</a:t>
            </a:r>
            <a:endParaRPr lang="zh-CN" altLang="en-US" dirty="0">
              <a:latin typeface="微软雅黑" panose="020B0503020204020204" pitchFamily="34" charset="-122"/>
            </a:endParaRPr>
          </a:p>
        </p:txBody>
      </p:sp>
      <p:pic>
        <p:nvPicPr>
          <p:cNvPr id="10" name="Picture 8" descr="https://img.alicdn.com/imgextra/i4/3078263620/O1CN019sIavm1cc0GN1Z6W8_!!30782636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5860" y="1437641"/>
            <a:ext cx="1489795" cy="2372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mg.alicdn.com/imgextra/i2/2487225788/O1CN017Po6Yn1scx3ai1A5d_!!24872257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3913" y="1437641"/>
            <a:ext cx="1386215" cy="2372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img.alicdn.com/imgextra/i1/3078263620/O1CN01spvAGb1cc0M9eSSym_!!307826362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902" b="27991"/>
          <a:stretch/>
        </p:blipFill>
        <p:spPr bwMode="auto">
          <a:xfrm>
            <a:off x="5405028" y="1437641"/>
            <a:ext cx="1690536" cy="237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3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11966" b="11966"/>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13000">
                <a:srgbClr val="0092D8"/>
              </a:gs>
              <a:gs pos="40000">
                <a:srgbClr val="00B0F0">
                  <a:alpha val="72000"/>
                </a:srgbClr>
              </a:gs>
              <a:gs pos="89000">
                <a:srgbClr val="0092D8">
                  <a:alpha val="4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907353" y="1576778"/>
            <a:ext cx="6081204" cy="2607817"/>
            <a:chOff x="2633708" y="827841"/>
            <a:chExt cx="6081204" cy="2607817"/>
          </a:xfrm>
        </p:grpSpPr>
        <p:sp>
          <p:nvSpPr>
            <p:cNvPr id="5" name="矩形 4"/>
            <p:cNvSpPr/>
            <p:nvPr/>
          </p:nvSpPr>
          <p:spPr>
            <a:xfrm>
              <a:off x="2633708" y="2141737"/>
              <a:ext cx="6081204" cy="1293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smtClean="0">
                  <a:latin typeface="微软雅黑" panose="020B0503020204020204" pitchFamily="34" charset="-122"/>
                  <a:ea typeface="微软雅黑" panose="020B0503020204020204" pitchFamily="34" charset="-122"/>
                </a:rPr>
                <a:t>市场趋势介绍</a:t>
              </a:r>
              <a:endParaRPr lang="zh-CN" altLang="en-US" sz="5000" b="1" dirty="0">
                <a:latin typeface="微软雅黑" panose="020B0503020204020204" pitchFamily="34" charset="-122"/>
                <a:ea typeface="微软雅黑" panose="020B0503020204020204" pitchFamily="34" charset="-122"/>
              </a:endParaRPr>
            </a:p>
          </p:txBody>
        </p:sp>
        <p:sp>
          <p:nvSpPr>
            <p:cNvPr id="4" name="矩形 3"/>
            <p:cNvSpPr/>
            <p:nvPr/>
          </p:nvSpPr>
          <p:spPr>
            <a:xfrm>
              <a:off x="4687409" y="827841"/>
              <a:ext cx="1973802" cy="170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0" b="1" dirty="0" smtClean="0">
                  <a:latin typeface="微软雅黑" panose="020B0503020204020204" pitchFamily="34" charset="-122"/>
                  <a:ea typeface="微软雅黑" panose="020B0503020204020204" pitchFamily="34" charset="-122"/>
                </a:rPr>
                <a:t>01</a:t>
              </a:r>
              <a:endParaRPr lang="zh-CN" altLang="en-US" sz="100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22455006"/>
      </p:ext>
    </p:extLst>
  </p:cSld>
  <p:clrMapOvr>
    <a:masterClrMapping/>
  </p:clrMapOvr>
  <mc:AlternateContent xmlns:mc="http://schemas.openxmlformats.org/markup-compatibility/2006" xmlns:p14="http://schemas.microsoft.com/office/powerpoint/2010/main">
    <mc:Choice Requires="p14">
      <p:transition spd="slow" p14:dur="2000" advTm="23446"/>
    </mc:Choice>
    <mc:Fallback xmlns="">
      <p:transition spd="slow" advTm="2344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11966" b="11966"/>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13000">
                <a:srgbClr val="0092D8"/>
              </a:gs>
              <a:gs pos="40000">
                <a:srgbClr val="00B0F0">
                  <a:alpha val="72000"/>
                </a:srgbClr>
              </a:gs>
              <a:gs pos="89000">
                <a:srgbClr val="0092D8">
                  <a:alpha val="4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907353" y="1576778"/>
            <a:ext cx="6081204" cy="2607817"/>
            <a:chOff x="2633708" y="827841"/>
            <a:chExt cx="6081204" cy="2607817"/>
          </a:xfrm>
        </p:grpSpPr>
        <p:sp>
          <p:nvSpPr>
            <p:cNvPr id="5" name="矩形 4"/>
            <p:cNvSpPr/>
            <p:nvPr/>
          </p:nvSpPr>
          <p:spPr>
            <a:xfrm>
              <a:off x="2633708" y="2141737"/>
              <a:ext cx="6081204" cy="1293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b="1" dirty="0" err="1" smtClean="0">
                  <a:latin typeface="微软雅黑" panose="020B0503020204020204" pitchFamily="34" charset="-122"/>
                  <a:ea typeface="微软雅黑" panose="020B0503020204020204" pitchFamily="34" charset="-122"/>
                </a:rPr>
                <a:t>Midea</a:t>
              </a:r>
              <a:r>
                <a:rPr lang="en-US" altLang="zh-CN" sz="5000" b="1" dirty="0" smtClean="0">
                  <a:latin typeface="微软雅黑" panose="020B0503020204020204" pitchFamily="34" charset="-122"/>
                  <a:ea typeface="微软雅黑" panose="020B0503020204020204" pitchFamily="34" charset="-122"/>
                </a:rPr>
                <a:t> </a:t>
              </a:r>
              <a:r>
                <a:rPr lang="zh-CN" altLang="en-US" sz="5000" b="1" dirty="0" smtClean="0">
                  <a:latin typeface="微软雅黑" panose="020B0503020204020204" pitchFamily="34" charset="-122"/>
                  <a:ea typeface="微软雅黑" panose="020B0503020204020204" pitchFamily="34" charset="-122"/>
                </a:rPr>
                <a:t>选题介绍</a:t>
              </a:r>
              <a:endParaRPr lang="zh-CN" altLang="en-US" sz="5000" b="1" dirty="0">
                <a:latin typeface="微软雅黑" panose="020B0503020204020204" pitchFamily="34" charset="-122"/>
                <a:ea typeface="微软雅黑" panose="020B0503020204020204" pitchFamily="34" charset="-122"/>
              </a:endParaRPr>
            </a:p>
          </p:txBody>
        </p:sp>
        <p:sp>
          <p:nvSpPr>
            <p:cNvPr id="4" name="矩形 3"/>
            <p:cNvSpPr/>
            <p:nvPr/>
          </p:nvSpPr>
          <p:spPr>
            <a:xfrm>
              <a:off x="4687409" y="827841"/>
              <a:ext cx="1973802" cy="170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0" b="1" dirty="0" smtClean="0">
                  <a:latin typeface="微软雅黑" panose="020B0503020204020204" pitchFamily="34" charset="-122"/>
                  <a:ea typeface="微软雅黑" panose="020B0503020204020204" pitchFamily="34" charset="-122"/>
                </a:rPr>
                <a:t>03</a:t>
              </a:r>
              <a:endParaRPr lang="zh-CN" altLang="en-US" sz="100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2010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三</a:t>
            </a:r>
            <a:r>
              <a:rPr lang="en-US" altLang="zh-CN" sz="2400" dirty="0" smtClean="0"/>
              <a:t>. </a:t>
            </a:r>
            <a:r>
              <a:rPr lang="zh-CN" altLang="en-US" sz="2400" dirty="0" smtClean="0">
                <a:solidFill>
                  <a:schemeClr val="tx1">
                    <a:lumMod val="75000"/>
                    <a:lumOff val="25000"/>
                  </a:schemeClr>
                </a:solidFill>
              </a:rPr>
              <a:t>选题介绍</a:t>
            </a:r>
            <a:endParaRPr lang="zh-CN" altLang="en-US" sz="2400" dirty="0">
              <a:solidFill>
                <a:schemeClr val="tx1">
                  <a:lumMod val="75000"/>
                  <a:lumOff val="25000"/>
                </a:schemeClr>
              </a:solidFill>
            </a:endParaRPr>
          </a:p>
        </p:txBody>
      </p:sp>
      <p:sp>
        <p:nvSpPr>
          <p:cNvPr id="11" name="iṣ1íḍè">
            <a:extLst>
              <a:ext uri="{FF2B5EF4-FFF2-40B4-BE49-F238E27FC236}">
                <a16:creationId xmlns:a16="http://schemas.microsoft.com/office/drawing/2014/main" id="{BCD77B83-5229-4416-8B8E-6D9709F88AA6}"/>
              </a:ext>
            </a:extLst>
          </p:cNvPr>
          <p:cNvSpPr/>
          <p:nvPr/>
        </p:nvSpPr>
        <p:spPr bwMode="auto">
          <a:xfrm>
            <a:off x="3922111" y="1630675"/>
            <a:ext cx="2547632" cy="2547632"/>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rgbClr val="2C3846"/>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 name="îṩľîde">
            <a:extLst>
              <a:ext uri="{FF2B5EF4-FFF2-40B4-BE49-F238E27FC236}">
                <a16:creationId xmlns:a16="http://schemas.microsoft.com/office/drawing/2014/main" id="{1F03DC4A-04F9-4314-9122-A8E67E468A35}"/>
              </a:ext>
            </a:extLst>
          </p:cNvPr>
          <p:cNvSpPr/>
          <p:nvPr/>
        </p:nvSpPr>
        <p:spPr bwMode="auto">
          <a:xfrm>
            <a:off x="5644426" y="1630674"/>
            <a:ext cx="2547632" cy="2547631"/>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rgbClr val="914FAE"/>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 name="ï$ļîďé">
            <a:extLst>
              <a:ext uri="{FF2B5EF4-FFF2-40B4-BE49-F238E27FC236}">
                <a16:creationId xmlns:a16="http://schemas.microsoft.com/office/drawing/2014/main" id="{4AE9FC39-95DB-43CC-807B-E68E35453AE3}"/>
              </a:ext>
            </a:extLst>
          </p:cNvPr>
          <p:cNvSpPr/>
          <p:nvPr/>
        </p:nvSpPr>
        <p:spPr bwMode="auto">
          <a:xfrm>
            <a:off x="5644427" y="3352987"/>
            <a:ext cx="2547632" cy="2545693"/>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rgbClr val="3191E4"/>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4" name="íšlîḋê">
            <a:extLst>
              <a:ext uri="{FF2B5EF4-FFF2-40B4-BE49-F238E27FC236}">
                <a16:creationId xmlns:a16="http://schemas.microsoft.com/office/drawing/2014/main" id="{AB2F1E71-33E4-47CD-B433-E1394491BB24}"/>
              </a:ext>
            </a:extLst>
          </p:cNvPr>
          <p:cNvSpPr/>
          <p:nvPr/>
        </p:nvSpPr>
        <p:spPr bwMode="auto">
          <a:xfrm>
            <a:off x="3922111" y="3352990"/>
            <a:ext cx="2547632" cy="2545693"/>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rgbClr val="4C9A19"/>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5" name="îsľiḋe">
            <a:extLst>
              <a:ext uri="{FF2B5EF4-FFF2-40B4-BE49-F238E27FC236}">
                <a16:creationId xmlns:a16="http://schemas.microsoft.com/office/drawing/2014/main" id="{F85A19C8-3C3C-42EC-96A0-0E3C9D7D172D}"/>
              </a:ext>
            </a:extLst>
          </p:cNvPr>
          <p:cNvSpPr/>
          <p:nvPr/>
        </p:nvSpPr>
        <p:spPr>
          <a:xfrm>
            <a:off x="9663777" y="1407758"/>
            <a:ext cx="779735" cy="779735"/>
          </a:xfrm>
          <a:prstGeom prst="flowChartConnector">
            <a:avLst/>
          </a:prstGeom>
          <a:solidFill>
            <a:srgbClr val="914FAE"/>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6" name="íṥļîḓe">
            <a:extLst>
              <a:ext uri="{FF2B5EF4-FFF2-40B4-BE49-F238E27FC236}">
                <a16:creationId xmlns:a16="http://schemas.microsoft.com/office/drawing/2014/main" id="{D9AB7BB0-7B6D-4736-A6A2-58903D22557B}"/>
              </a:ext>
            </a:extLst>
          </p:cNvPr>
          <p:cNvSpPr/>
          <p:nvPr/>
        </p:nvSpPr>
        <p:spPr>
          <a:xfrm>
            <a:off x="9640107" y="3982963"/>
            <a:ext cx="779735" cy="779735"/>
          </a:xfrm>
          <a:prstGeom prst="flowChartConnector">
            <a:avLst/>
          </a:prstGeom>
          <a:solidFill>
            <a:srgbClr val="3191E4"/>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17" name="ïS1îḑè">
            <a:extLst>
              <a:ext uri="{FF2B5EF4-FFF2-40B4-BE49-F238E27FC236}">
                <a16:creationId xmlns:a16="http://schemas.microsoft.com/office/drawing/2014/main" id="{838F212D-07E6-4F2A-87AB-81E5ABF4E5AF}"/>
              </a:ext>
            </a:extLst>
          </p:cNvPr>
          <p:cNvGrpSpPr/>
          <p:nvPr/>
        </p:nvGrpSpPr>
        <p:grpSpPr>
          <a:xfrm>
            <a:off x="9806477" y="1574909"/>
            <a:ext cx="446995" cy="433399"/>
            <a:chOff x="4411266" y="2303265"/>
            <a:chExt cx="325040" cy="315154"/>
          </a:xfrm>
          <a:solidFill>
            <a:srgbClr val="FFFFFF"/>
          </a:solidFill>
        </p:grpSpPr>
        <p:sp>
          <p:nvSpPr>
            <p:cNvPr id="18" name="íśḷïḓe">
              <a:extLst>
                <a:ext uri="{FF2B5EF4-FFF2-40B4-BE49-F238E27FC236}">
                  <a16:creationId xmlns:a16="http://schemas.microsoft.com/office/drawing/2014/main" id="{A74818E7-7423-472B-879A-11FDAE8DA964}"/>
                </a:ext>
              </a:extLst>
            </p:cNvPr>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9" name="î$ļíďê">
              <a:extLst>
                <a:ext uri="{FF2B5EF4-FFF2-40B4-BE49-F238E27FC236}">
                  <a16:creationId xmlns:a16="http://schemas.microsoft.com/office/drawing/2014/main" id="{425850D0-CED3-472B-AE0F-9A887CFB7DF1}"/>
                </a:ext>
              </a:extLst>
            </p:cNvPr>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grpSp>
        <p:nvGrpSpPr>
          <p:cNvPr id="20" name="iṧḷidé">
            <a:extLst>
              <a:ext uri="{FF2B5EF4-FFF2-40B4-BE49-F238E27FC236}">
                <a16:creationId xmlns:a16="http://schemas.microsoft.com/office/drawing/2014/main" id="{46979C23-BAD9-4015-9365-CA995FA55831}"/>
              </a:ext>
            </a:extLst>
          </p:cNvPr>
          <p:cNvGrpSpPr/>
          <p:nvPr/>
        </p:nvGrpSpPr>
        <p:grpSpPr>
          <a:xfrm>
            <a:off x="9783043" y="4165871"/>
            <a:ext cx="520299" cy="435699"/>
            <a:chOff x="5099051" y="3930651"/>
            <a:chExt cx="390525" cy="327025"/>
          </a:xfrm>
          <a:solidFill>
            <a:srgbClr val="FFFFFF"/>
          </a:solidFill>
        </p:grpSpPr>
        <p:sp>
          <p:nvSpPr>
            <p:cNvPr id="21" name="iṧlïḓê">
              <a:extLst>
                <a:ext uri="{FF2B5EF4-FFF2-40B4-BE49-F238E27FC236}">
                  <a16:creationId xmlns:a16="http://schemas.microsoft.com/office/drawing/2014/main" id="{51249D52-1C5D-406C-A9F7-67024E76DDCE}"/>
                </a:ext>
              </a:extLst>
            </p:cNvPr>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22" name="iṡliḓè">
              <a:extLst>
                <a:ext uri="{FF2B5EF4-FFF2-40B4-BE49-F238E27FC236}">
                  <a16:creationId xmlns:a16="http://schemas.microsoft.com/office/drawing/2014/main" id="{D3F92000-CEB0-477D-B8A0-B0F50B79FB9A}"/>
                </a:ext>
              </a:extLst>
            </p:cNvPr>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23" name="ïś1ïḓé">
            <a:extLst>
              <a:ext uri="{FF2B5EF4-FFF2-40B4-BE49-F238E27FC236}">
                <a16:creationId xmlns:a16="http://schemas.microsoft.com/office/drawing/2014/main" id="{96AFB5A9-E1DA-419E-8D63-C774FD8466BA}"/>
              </a:ext>
            </a:extLst>
          </p:cNvPr>
          <p:cNvSpPr/>
          <p:nvPr/>
        </p:nvSpPr>
        <p:spPr>
          <a:xfrm>
            <a:off x="1694329" y="1409385"/>
            <a:ext cx="779735" cy="779735"/>
          </a:xfrm>
          <a:prstGeom prst="flowChartConnector">
            <a:avLst/>
          </a:prstGeom>
          <a:solidFill>
            <a:srgbClr val="2C3846"/>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24" name="íŝļîde">
            <a:extLst>
              <a:ext uri="{FF2B5EF4-FFF2-40B4-BE49-F238E27FC236}">
                <a16:creationId xmlns:a16="http://schemas.microsoft.com/office/drawing/2014/main" id="{F882835E-06BC-43BF-8B0D-883C57B10A4A}"/>
              </a:ext>
            </a:extLst>
          </p:cNvPr>
          <p:cNvSpPr/>
          <p:nvPr/>
        </p:nvSpPr>
        <p:spPr>
          <a:xfrm>
            <a:off x="1694329" y="3981338"/>
            <a:ext cx="779735" cy="779735"/>
          </a:xfrm>
          <a:prstGeom prst="flowChartConnector">
            <a:avLst/>
          </a:prstGeom>
          <a:solidFill>
            <a:srgbClr val="4C9A19"/>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25" name="îşḷíḑé">
            <a:extLst>
              <a:ext uri="{FF2B5EF4-FFF2-40B4-BE49-F238E27FC236}">
                <a16:creationId xmlns:a16="http://schemas.microsoft.com/office/drawing/2014/main" id="{E6CA6CB8-AE7D-4B23-BDA1-5A0EA94BE6FA}"/>
              </a:ext>
            </a:extLst>
          </p:cNvPr>
          <p:cNvGrpSpPr/>
          <p:nvPr/>
        </p:nvGrpSpPr>
        <p:grpSpPr>
          <a:xfrm>
            <a:off x="1914066" y="1609247"/>
            <a:ext cx="388043" cy="390520"/>
            <a:chOff x="3886200" y="3605213"/>
            <a:chExt cx="1243013" cy="1250950"/>
          </a:xfrm>
          <a:solidFill>
            <a:srgbClr val="FFFFFF"/>
          </a:solidFill>
        </p:grpSpPr>
        <p:sp>
          <p:nvSpPr>
            <p:cNvPr id="26" name="îšľíḓè">
              <a:extLst>
                <a:ext uri="{FF2B5EF4-FFF2-40B4-BE49-F238E27FC236}">
                  <a16:creationId xmlns:a16="http://schemas.microsoft.com/office/drawing/2014/main" id="{7B5D897F-DDC8-473B-AB4B-7B26967526DA}"/>
                </a:ext>
              </a:extLst>
            </p:cNvPr>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27" name="iṩḷïḍé">
              <a:extLst>
                <a:ext uri="{FF2B5EF4-FFF2-40B4-BE49-F238E27FC236}">
                  <a16:creationId xmlns:a16="http://schemas.microsoft.com/office/drawing/2014/main" id="{300DD83D-7FCD-4239-9A62-EB4E71AAB695}"/>
                </a:ext>
              </a:extLst>
            </p:cNvPr>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28" name="ïšļiḓê">
              <a:extLst>
                <a:ext uri="{FF2B5EF4-FFF2-40B4-BE49-F238E27FC236}">
                  <a16:creationId xmlns:a16="http://schemas.microsoft.com/office/drawing/2014/main" id="{84DFEA63-040E-4E56-8A24-24C56EC77487}"/>
                </a:ext>
              </a:extLst>
            </p:cNvPr>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29" name="iṥḻiḍé">
              <a:extLst>
                <a:ext uri="{FF2B5EF4-FFF2-40B4-BE49-F238E27FC236}">
                  <a16:creationId xmlns:a16="http://schemas.microsoft.com/office/drawing/2014/main" id="{4907B158-D302-4ABA-8507-BBCB6322011C}"/>
                </a:ext>
              </a:extLst>
            </p:cNvPr>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0" name="ïṡľîde">
              <a:extLst>
                <a:ext uri="{FF2B5EF4-FFF2-40B4-BE49-F238E27FC236}">
                  <a16:creationId xmlns:a16="http://schemas.microsoft.com/office/drawing/2014/main" id="{B1630A57-0DFD-42CC-AE1E-356A4C55DB75}"/>
                </a:ext>
              </a:extLst>
            </p:cNvPr>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1" name="îṡľîďê">
              <a:extLst>
                <a:ext uri="{FF2B5EF4-FFF2-40B4-BE49-F238E27FC236}">
                  <a16:creationId xmlns:a16="http://schemas.microsoft.com/office/drawing/2014/main" id="{FDC6C3E9-D086-4D35-9037-A0BFA7BA8323}"/>
                </a:ext>
              </a:extLst>
            </p:cNvPr>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2" name="ïṩļiḋè">
              <a:extLst>
                <a:ext uri="{FF2B5EF4-FFF2-40B4-BE49-F238E27FC236}">
                  <a16:creationId xmlns:a16="http://schemas.microsoft.com/office/drawing/2014/main" id="{1E709C95-8864-402B-9B64-B09604B6211B}"/>
                </a:ext>
              </a:extLst>
            </p:cNvPr>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3" name="íşḻídê">
              <a:extLst>
                <a:ext uri="{FF2B5EF4-FFF2-40B4-BE49-F238E27FC236}">
                  <a16:creationId xmlns:a16="http://schemas.microsoft.com/office/drawing/2014/main" id="{2E13C047-178C-47FD-8F35-8C2354B30E3B}"/>
                </a:ext>
              </a:extLst>
            </p:cNvPr>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4" name="ïśḻïḍè">
              <a:extLst>
                <a:ext uri="{FF2B5EF4-FFF2-40B4-BE49-F238E27FC236}">
                  <a16:creationId xmlns:a16="http://schemas.microsoft.com/office/drawing/2014/main" id="{CD36B51C-AE24-440E-BDDE-86032A585636}"/>
                </a:ext>
              </a:extLst>
            </p:cNvPr>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5" name="íṣļïḋè">
              <a:extLst>
                <a:ext uri="{FF2B5EF4-FFF2-40B4-BE49-F238E27FC236}">
                  <a16:creationId xmlns:a16="http://schemas.microsoft.com/office/drawing/2014/main" id="{9AAE6782-9E79-42E5-A56E-C7003E348652}"/>
                </a:ext>
              </a:extLst>
            </p:cNvPr>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6" name="ïṩľîde">
              <a:extLst>
                <a:ext uri="{FF2B5EF4-FFF2-40B4-BE49-F238E27FC236}">
                  <a16:creationId xmlns:a16="http://schemas.microsoft.com/office/drawing/2014/main" id="{62759D8A-E906-4EC3-AEA2-11A5F4A78613}"/>
                </a:ext>
              </a:extLst>
            </p:cNvPr>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7" name="ísḻïḋe">
              <a:extLst>
                <a:ext uri="{FF2B5EF4-FFF2-40B4-BE49-F238E27FC236}">
                  <a16:creationId xmlns:a16="http://schemas.microsoft.com/office/drawing/2014/main" id="{D1C89608-2D4D-476C-8965-D0F03ABCCC33}"/>
                </a:ext>
              </a:extLst>
            </p:cNvPr>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8" name="íşlîďè">
              <a:extLst>
                <a:ext uri="{FF2B5EF4-FFF2-40B4-BE49-F238E27FC236}">
                  <a16:creationId xmlns:a16="http://schemas.microsoft.com/office/drawing/2014/main" id="{4F273234-F570-491A-B03C-C69AF3EF72C2}"/>
                </a:ext>
              </a:extLst>
            </p:cNvPr>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39" name="îŝlîḓê">
              <a:extLst>
                <a:ext uri="{FF2B5EF4-FFF2-40B4-BE49-F238E27FC236}">
                  <a16:creationId xmlns:a16="http://schemas.microsoft.com/office/drawing/2014/main" id="{A94300E8-2668-436E-A1F0-2E3E7BFB4CBC}"/>
                </a:ext>
              </a:extLst>
            </p:cNvPr>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40" name="išḻïḍè">
            <a:extLst>
              <a:ext uri="{FF2B5EF4-FFF2-40B4-BE49-F238E27FC236}">
                <a16:creationId xmlns:a16="http://schemas.microsoft.com/office/drawing/2014/main" id="{27C256AD-F722-4FD6-BB87-73AC8B926FC8}"/>
              </a:ext>
            </a:extLst>
          </p:cNvPr>
          <p:cNvSpPr/>
          <p:nvPr/>
        </p:nvSpPr>
        <p:spPr bwMode="auto">
          <a:xfrm flipH="1">
            <a:off x="1849183" y="4165957"/>
            <a:ext cx="464705" cy="407948"/>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FFFFFF"/>
          </a:solidFill>
          <a:ln>
            <a:noFill/>
          </a:ln>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41" name="文本框 3"/>
          <p:cNvSpPr txBox="1"/>
          <p:nvPr/>
        </p:nvSpPr>
        <p:spPr>
          <a:xfrm>
            <a:off x="1563459" y="2233180"/>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需求背景</a:t>
            </a:r>
          </a:p>
        </p:txBody>
      </p:sp>
      <p:sp>
        <p:nvSpPr>
          <p:cNvPr id="42" name="文本框 3"/>
          <p:cNvSpPr txBox="1"/>
          <p:nvPr/>
        </p:nvSpPr>
        <p:spPr>
          <a:xfrm>
            <a:off x="222559" y="2605100"/>
            <a:ext cx="3699553" cy="1015471"/>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企业需要顺势而为，在风口猪都可以飞</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我们需要根据消费趋势明确未来方向</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清洁产品还有哪些趋势未被发掘以及满足</a:t>
            </a:r>
          </a:p>
        </p:txBody>
      </p:sp>
      <p:sp>
        <p:nvSpPr>
          <p:cNvPr id="43" name="文本框 3"/>
          <p:cNvSpPr txBox="1"/>
          <p:nvPr/>
        </p:nvSpPr>
        <p:spPr>
          <a:xfrm>
            <a:off x="9508656" y="2233180"/>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调研内容</a:t>
            </a:r>
          </a:p>
        </p:txBody>
      </p:sp>
      <p:sp>
        <p:nvSpPr>
          <p:cNvPr id="44" name="文本框 3"/>
          <p:cNvSpPr txBox="1"/>
          <p:nvPr/>
        </p:nvSpPr>
        <p:spPr>
          <a:xfrm>
            <a:off x="1563459" y="4761024"/>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机会方向</a:t>
            </a:r>
          </a:p>
        </p:txBody>
      </p:sp>
      <p:sp>
        <p:nvSpPr>
          <p:cNvPr id="45" name="文本框 3"/>
          <p:cNvSpPr txBox="1"/>
          <p:nvPr/>
        </p:nvSpPr>
        <p:spPr>
          <a:xfrm>
            <a:off x="9520164" y="4761024"/>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注意事项</a:t>
            </a:r>
          </a:p>
        </p:txBody>
      </p:sp>
      <p:sp>
        <p:nvSpPr>
          <p:cNvPr id="46" name="文本框 3"/>
          <p:cNvSpPr txBox="1"/>
          <p:nvPr/>
        </p:nvSpPr>
        <p:spPr>
          <a:xfrm>
            <a:off x="8192059" y="2605100"/>
            <a:ext cx="3699553" cy="707758"/>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和清洁产品相关的</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PEST</a:t>
            </a: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清洁产品未来消费趋势分析</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3"/>
          <p:cNvSpPr txBox="1"/>
          <p:nvPr/>
        </p:nvSpPr>
        <p:spPr>
          <a:xfrm>
            <a:off x="222559" y="5152730"/>
            <a:ext cx="3699553" cy="707758"/>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未来美的清洁电器还有哪些机会或方向可以满足用户需求趋势</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3"/>
          <p:cNvSpPr txBox="1"/>
          <p:nvPr/>
        </p:nvSpPr>
        <p:spPr>
          <a:xfrm>
            <a:off x="8180196" y="5152729"/>
            <a:ext cx="3699553" cy="1323183"/>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大家都知道的是公知不是消费趋势</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消费趋势可以是桌面研究，可以是调研，也可以是数据分析，方式不限，但是一定要有来源及分析</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3"/>
          <p:cNvSpPr txBox="1"/>
          <p:nvPr/>
        </p:nvSpPr>
        <p:spPr>
          <a:xfrm>
            <a:off x="207006" y="721097"/>
            <a:ext cx="3877985"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选题一：清洁产品消费趋势</a:t>
            </a:r>
          </a:p>
        </p:txBody>
      </p:sp>
    </p:spTree>
    <p:extLst>
      <p:ext uri="{BB962C8B-B14F-4D97-AF65-F5344CB8AC3E}">
        <p14:creationId xmlns:p14="http://schemas.microsoft.com/office/powerpoint/2010/main" val="140323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三</a:t>
            </a:r>
            <a:r>
              <a:rPr lang="en-US" altLang="zh-CN" sz="2400" dirty="0" smtClean="0"/>
              <a:t>. </a:t>
            </a:r>
            <a:r>
              <a:rPr lang="zh-CN" altLang="en-US" sz="2400" dirty="0" smtClean="0">
                <a:solidFill>
                  <a:schemeClr val="tx1">
                    <a:lumMod val="75000"/>
                    <a:lumOff val="25000"/>
                  </a:schemeClr>
                </a:solidFill>
              </a:rPr>
              <a:t>选题介绍</a:t>
            </a:r>
            <a:endParaRPr lang="zh-CN" altLang="en-US" sz="2400" dirty="0">
              <a:solidFill>
                <a:schemeClr val="tx1">
                  <a:lumMod val="75000"/>
                  <a:lumOff val="25000"/>
                </a:schemeClr>
              </a:solidFill>
            </a:endParaRPr>
          </a:p>
        </p:txBody>
      </p:sp>
      <p:sp>
        <p:nvSpPr>
          <p:cNvPr id="50" name="文本框 3"/>
          <p:cNvSpPr txBox="1"/>
          <p:nvPr/>
        </p:nvSpPr>
        <p:spPr>
          <a:xfrm>
            <a:off x="207006" y="721097"/>
            <a:ext cx="5001690"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选题二：</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世代的清洁产品需求研究</a:t>
            </a:r>
          </a:p>
        </p:txBody>
      </p:sp>
      <p:sp>
        <p:nvSpPr>
          <p:cNvPr id="49" name="iṣ1íḍè">
            <a:extLst>
              <a:ext uri="{FF2B5EF4-FFF2-40B4-BE49-F238E27FC236}">
                <a16:creationId xmlns:a16="http://schemas.microsoft.com/office/drawing/2014/main" id="{BCD77B83-5229-4416-8B8E-6D9709F88AA6}"/>
              </a:ext>
            </a:extLst>
          </p:cNvPr>
          <p:cNvSpPr/>
          <p:nvPr/>
        </p:nvSpPr>
        <p:spPr bwMode="auto">
          <a:xfrm>
            <a:off x="3938737" y="1796925"/>
            <a:ext cx="2547632" cy="2547632"/>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rgbClr val="2C3846"/>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51" name="îṩľîde">
            <a:extLst>
              <a:ext uri="{FF2B5EF4-FFF2-40B4-BE49-F238E27FC236}">
                <a16:creationId xmlns:a16="http://schemas.microsoft.com/office/drawing/2014/main" id="{1F03DC4A-04F9-4314-9122-A8E67E468A35}"/>
              </a:ext>
            </a:extLst>
          </p:cNvPr>
          <p:cNvSpPr/>
          <p:nvPr/>
        </p:nvSpPr>
        <p:spPr bwMode="auto">
          <a:xfrm>
            <a:off x="5661052" y="1796924"/>
            <a:ext cx="2547632" cy="2547631"/>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rgbClr val="914FAE"/>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52" name="ï$ļîďé">
            <a:extLst>
              <a:ext uri="{FF2B5EF4-FFF2-40B4-BE49-F238E27FC236}">
                <a16:creationId xmlns:a16="http://schemas.microsoft.com/office/drawing/2014/main" id="{4AE9FC39-95DB-43CC-807B-E68E35453AE3}"/>
              </a:ext>
            </a:extLst>
          </p:cNvPr>
          <p:cNvSpPr/>
          <p:nvPr/>
        </p:nvSpPr>
        <p:spPr bwMode="auto">
          <a:xfrm>
            <a:off x="5661053" y="3519237"/>
            <a:ext cx="2547632" cy="2545693"/>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rgbClr val="3191E4"/>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53" name="íšlîḋê">
            <a:extLst>
              <a:ext uri="{FF2B5EF4-FFF2-40B4-BE49-F238E27FC236}">
                <a16:creationId xmlns:a16="http://schemas.microsoft.com/office/drawing/2014/main" id="{AB2F1E71-33E4-47CD-B433-E1394491BB24}"/>
              </a:ext>
            </a:extLst>
          </p:cNvPr>
          <p:cNvSpPr/>
          <p:nvPr/>
        </p:nvSpPr>
        <p:spPr bwMode="auto">
          <a:xfrm>
            <a:off x="3938737" y="3519240"/>
            <a:ext cx="2547632" cy="2545693"/>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rgbClr val="4C9A19"/>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54" name="îsľiḋe">
            <a:extLst>
              <a:ext uri="{FF2B5EF4-FFF2-40B4-BE49-F238E27FC236}">
                <a16:creationId xmlns:a16="http://schemas.microsoft.com/office/drawing/2014/main" id="{F85A19C8-3C3C-42EC-96A0-0E3C9D7D172D}"/>
              </a:ext>
            </a:extLst>
          </p:cNvPr>
          <p:cNvSpPr/>
          <p:nvPr/>
        </p:nvSpPr>
        <p:spPr>
          <a:xfrm>
            <a:off x="9680403" y="1574008"/>
            <a:ext cx="779735" cy="779735"/>
          </a:xfrm>
          <a:prstGeom prst="flowChartConnector">
            <a:avLst/>
          </a:prstGeom>
          <a:solidFill>
            <a:srgbClr val="914FAE"/>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55" name="ïS1îḑè">
            <a:extLst>
              <a:ext uri="{FF2B5EF4-FFF2-40B4-BE49-F238E27FC236}">
                <a16:creationId xmlns:a16="http://schemas.microsoft.com/office/drawing/2014/main" id="{838F212D-07E6-4F2A-87AB-81E5ABF4E5AF}"/>
              </a:ext>
            </a:extLst>
          </p:cNvPr>
          <p:cNvGrpSpPr/>
          <p:nvPr/>
        </p:nvGrpSpPr>
        <p:grpSpPr>
          <a:xfrm>
            <a:off x="9823103" y="1741159"/>
            <a:ext cx="446995" cy="433399"/>
            <a:chOff x="4411266" y="2303265"/>
            <a:chExt cx="325040" cy="315154"/>
          </a:xfrm>
          <a:solidFill>
            <a:srgbClr val="FFFFFF"/>
          </a:solidFill>
        </p:grpSpPr>
        <p:sp>
          <p:nvSpPr>
            <p:cNvPr id="56" name="íśḷïḓe">
              <a:extLst>
                <a:ext uri="{FF2B5EF4-FFF2-40B4-BE49-F238E27FC236}">
                  <a16:creationId xmlns:a16="http://schemas.microsoft.com/office/drawing/2014/main" id="{A74818E7-7423-472B-879A-11FDAE8DA964}"/>
                </a:ext>
              </a:extLst>
            </p:cNvPr>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57" name="î$ļíďê">
              <a:extLst>
                <a:ext uri="{FF2B5EF4-FFF2-40B4-BE49-F238E27FC236}">
                  <a16:creationId xmlns:a16="http://schemas.microsoft.com/office/drawing/2014/main" id="{425850D0-CED3-472B-AE0F-9A887CFB7DF1}"/>
                </a:ext>
              </a:extLst>
            </p:cNvPr>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58" name="ïś1ïḓé">
            <a:extLst>
              <a:ext uri="{FF2B5EF4-FFF2-40B4-BE49-F238E27FC236}">
                <a16:creationId xmlns:a16="http://schemas.microsoft.com/office/drawing/2014/main" id="{96AFB5A9-E1DA-419E-8D63-C774FD8466BA}"/>
              </a:ext>
            </a:extLst>
          </p:cNvPr>
          <p:cNvSpPr/>
          <p:nvPr/>
        </p:nvSpPr>
        <p:spPr>
          <a:xfrm>
            <a:off x="1710955" y="1575635"/>
            <a:ext cx="779735" cy="779735"/>
          </a:xfrm>
          <a:prstGeom prst="flowChartConnector">
            <a:avLst/>
          </a:prstGeom>
          <a:solidFill>
            <a:srgbClr val="2C3846"/>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59" name="îşḷíḑé">
            <a:extLst>
              <a:ext uri="{FF2B5EF4-FFF2-40B4-BE49-F238E27FC236}">
                <a16:creationId xmlns:a16="http://schemas.microsoft.com/office/drawing/2014/main" id="{E6CA6CB8-AE7D-4B23-BDA1-5A0EA94BE6FA}"/>
              </a:ext>
            </a:extLst>
          </p:cNvPr>
          <p:cNvGrpSpPr/>
          <p:nvPr/>
        </p:nvGrpSpPr>
        <p:grpSpPr>
          <a:xfrm>
            <a:off x="1930692" y="1775497"/>
            <a:ext cx="388043" cy="390520"/>
            <a:chOff x="3886200" y="3605213"/>
            <a:chExt cx="1243013" cy="1250950"/>
          </a:xfrm>
          <a:solidFill>
            <a:srgbClr val="FFFFFF"/>
          </a:solidFill>
        </p:grpSpPr>
        <p:sp>
          <p:nvSpPr>
            <p:cNvPr id="60" name="îšľíḓè">
              <a:extLst>
                <a:ext uri="{FF2B5EF4-FFF2-40B4-BE49-F238E27FC236}">
                  <a16:creationId xmlns:a16="http://schemas.microsoft.com/office/drawing/2014/main" id="{7B5D897F-DDC8-473B-AB4B-7B26967526DA}"/>
                </a:ext>
              </a:extLst>
            </p:cNvPr>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1" name="iṩḷïḍé">
              <a:extLst>
                <a:ext uri="{FF2B5EF4-FFF2-40B4-BE49-F238E27FC236}">
                  <a16:creationId xmlns:a16="http://schemas.microsoft.com/office/drawing/2014/main" id="{300DD83D-7FCD-4239-9A62-EB4E71AAB695}"/>
                </a:ext>
              </a:extLst>
            </p:cNvPr>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2" name="ïšļiḓê">
              <a:extLst>
                <a:ext uri="{FF2B5EF4-FFF2-40B4-BE49-F238E27FC236}">
                  <a16:creationId xmlns:a16="http://schemas.microsoft.com/office/drawing/2014/main" id="{84DFEA63-040E-4E56-8A24-24C56EC77487}"/>
                </a:ext>
              </a:extLst>
            </p:cNvPr>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3" name="iṥḻiḍé">
              <a:extLst>
                <a:ext uri="{FF2B5EF4-FFF2-40B4-BE49-F238E27FC236}">
                  <a16:creationId xmlns:a16="http://schemas.microsoft.com/office/drawing/2014/main" id="{4907B158-D302-4ABA-8507-BBCB6322011C}"/>
                </a:ext>
              </a:extLst>
            </p:cNvPr>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4" name="ïṡľîde">
              <a:extLst>
                <a:ext uri="{FF2B5EF4-FFF2-40B4-BE49-F238E27FC236}">
                  <a16:creationId xmlns:a16="http://schemas.microsoft.com/office/drawing/2014/main" id="{B1630A57-0DFD-42CC-AE1E-356A4C55DB75}"/>
                </a:ext>
              </a:extLst>
            </p:cNvPr>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5" name="îṡľîďê">
              <a:extLst>
                <a:ext uri="{FF2B5EF4-FFF2-40B4-BE49-F238E27FC236}">
                  <a16:creationId xmlns:a16="http://schemas.microsoft.com/office/drawing/2014/main" id="{FDC6C3E9-D086-4D35-9037-A0BFA7BA8323}"/>
                </a:ext>
              </a:extLst>
            </p:cNvPr>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6" name="ïṩļiḋè">
              <a:extLst>
                <a:ext uri="{FF2B5EF4-FFF2-40B4-BE49-F238E27FC236}">
                  <a16:creationId xmlns:a16="http://schemas.microsoft.com/office/drawing/2014/main" id="{1E709C95-8864-402B-9B64-B09604B6211B}"/>
                </a:ext>
              </a:extLst>
            </p:cNvPr>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7" name="íşḻídê">
              <a:extLst>
                <a:ext uri="{FF2B5EF4-FFF2-40B4-BE49-F238E27FC236}">
                  <a16:creationId xmlns:a16="http://schemas.microsoft.com/office/drawing/2014/main" id="{2E13C047-178C-47FD-8F35-8C2354B30E3B}"/>
                </a:ext>
              </a:extLst>
            </p:cNvPr>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8" name="ïśḻïḍè">
              <a:extLst>
                <a:ext uri="{FF2B5EF4-FFF2-40B4-BE49-F238E27FC236}">
                  <a16:creationId xmlns:a16="http://schemas.microsoft.com/office/drawing/2014/main" id="{CD36B51C-AE24-440E-BDDE-86032A585636}"/>
                </a:ext>
              </a:extLst>
            </p:cNvPr>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69" name="íṣļïḋè">
              <a:extLst>
                <a:ext uri="{FF2B5EF4-FFF2-40B4-BE49-F238E27FC236}">
                  <a16:creationId xmlns:a16="http://schemas.microsoft.com/office/drawing/2014/main" id="{9AAE6782-9E79-42E5-A56E-C7003E348652}"/>
                </a:ext>
              </a:extLst>
            </p:cNvPr>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70" name="ïṩľîde">
              <a:extLst>
                <a:ext uri="{FF2B5EF4-FFF2-40B4-BE49-F238E27FC236}">
                  <a16:creationId xmlns:a16="http://schemas.microsoft.com/office/drawing/2014/main" id="{62759D8A-E906-4EC3-AEA2-11A5F4A78613}"/>
                </a:ext>
              </a:extLst>
            </p:cNvPr>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71" name="ísḻïḋe">
              <a:extLst>
                <a:ext uri="{FF2B5EF4-FFF2-40B4-BE49-F238E27FC236}">
                  <a16:creationId xmlns:a16="http://schemas.microsoft.com/office/drawing/2014/main" id="{D1C89608-2D4D-476C-8965-D0F03ABCCC33}"/>
                </a:ext>
              </a:extLst>
            </p:cNvPr>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72" name="íşlîďè">
              <a:extLst>
                <a:ext uri="{FF2B5EF4-FFF2-40B4-BE49-F238E27FC236}">
                  <a16:creationId xmlns:a16="http://schemas.microsoft.com/office/drawing/2014/main" id="{4F273234-F570-491A-B03C-C69AF3EF72C2}"/>
                </a:ext>
              </a:extLst>
            </p:cNvPr>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73" name="îŝlîḓê">
              <a:extLst>
                <a:ext uri="{FF2B5EF4-FFF2-40B4-BE49-F238E27FC236}">
                  <a16:creationId xmlns:a16="http://schemas.microsoft.com/office/drawing/2014/main" id="{A94300E8-2668-436E-A1F0-2E3E7BFB4CBC}"/>
                </a:ext>
              </a:extLst>
            </p:cNvPr>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74" name="文本框 3"/>
          <p:cNvSpPr txBox="1"/>
          <p:nvPr/>
        </p:nvSpPr>
        <p:spPr>
          <a:xfrm>
            <a:off x="1580085" y="2399430"/>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需求背景</a:t>
            </a:r>
          </a:p>
        </p:txBody>
      </p:sp>
      <p:sp>
        <p:nvSpPr>
          <p:cNvPr id="75" name="文本框 3"/>
          <p:cNvSpPr txBox="1"/>
          <p:nvPr/>
        </p:nvSpPr>
        <p:spPr>
          <a:xfrm>
            <a:off x="239184" y="2771350"/>
            <a:ext cx="3699552" cy="1015471"/>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世代群体最大的已经成年，甚至有些已经成家，未来也将成为清洁品类主流消费群体</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所以为</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世代开发清洁产品也是未来的主题</a:t>
            </a:r>
          </a:p>
        </p:txBody>
      </p:sp>
      <p:sp>
        <p:nvSpPr>
          <p:cNvPr id="76" name="文本框 3"/>
          <p:cNvSpPr txBox="1"/>
          <p:nvPr/>
        </p:nvSpPr>
        <p:spPr>
          <a:xfrm>
            <a:off x="9525282" y="2399430"/>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调研内容</a:t>
            </a:r>
          </a:p>
        </p:txBody>
      </p:sp>
      <p:sp>
        <p:nvSpPr>
          <p:cNvPr id="77" name="文本框 3"/>
          <p:cNvSpPr txBox="1"/>
          <p:nvPr/>
        </p:nvSpPr>
        <p:spPr>
          <a:xfrm>
            <a:off x="8208685" y="2771350"/>
            <a:ext cx="3699553" cy="1323183"/>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世代群体的清洁需求，目前哪些被满足，哪些没被满足</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世代和其他人群清洁产品需求差异是什么</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世代有哪些潜在的需求</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íṥļîḓe">
            <a:extLst>
              <a:ext uri="{FF2B5EF4-FFF2-40B4-BE49-F238E27FC236}">
                <a16:creationId xmlns:a16="http://schemas.microsoft.com/office/drawing/2014/main" id="{D9AB7BB0-7B6D-4736-A6A2-58903D22557B}"/>
              </a:ext>
            </a:extLst>
          </p:cNvPr>
          <p:cNvSpPr/>
          <p:nvPr/>
        </p:nvSpPr>
        <p:spPr>
          <a:xfrm>
            <a:off x="9656733" y="4149213"/>
            <a:ext cx="779735" cy="779735"/>
          </a:xfrm>
          <a:prstGeom prst="flowChartConnector">
            <a:avLst/>
          </a:prstGeom>
          <a:solidFill>
            <a:srgbClr val="3191E4"/>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79" name="iṧḷidé">
            <a:extLst>
              <a:ext uri="{FF2B5EF4-FFF2-40B4-BE49-F238E27FC236}">
                <a16:creationId xmlns:a16="http://schemas.microsoft.com/office/drawing/2014/main" id="{46979C23-BAD9-4015-9365-CA995FA55831}"/>
              </a:ext>
            </a:extLst>
          </p:cNvPr>
          <p:cNvGrpSpPr/>
          <p:nvPr/>
        </p:nvGrpSpPr>
        <p:grpSpPr>
          <a:xfrm>
            <a:off x="9799669" y="4332121"/>
            <a:ext cx="520299" cy="435699"/>
            <a:chOff x="5099051" y="3930651"/>
            <a:chExt cx="390525" cy="327025"/>
          </a:xfrm>
          <a:solidFill>
            <a:srgbClr val="FFFFFF"/>
          </a:solidFill>
        </p:grpSpPr>
        <p:sp>
          <p:nvSpPr>
            <p:cNvPr id="80" name="iṧlïḓê">
              <a:extLst>
                <a:ext uri="{FF2B5EF4-FFF2-40B4-BE49-F238E27FC236}">
                  <a16:creationId xmlns:a16="http://schemas.microsoft.com/office/drawing/2014/main" id="{51249D52-1C5D-406C-A9F7-67024E76DDCE}"/>
                </a:ext>
              </a:extLst>
            </p:cNvPr>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81" name="iṡliḓè">
              <a:extLst>
                <a:ext uri="{FF2B5EF4-FFF2-40B4-BE49-F238E27FC236}">
                  <a16:creationId xmlns:a16="http://schemas.microsoft.com/office/drawing/2014/main" id="{D3F92000-CEB0-477D-B8A0-B0F50B79FB9A}"/>
                </a:ext>
              </a:extLst>
            </p:cNvPr>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82" name="íŝļîde">
            <a:extLst>
              <a:ext uri="{FF2B5EF4-FFF2-40B4-BE49-F238E27FC236}">
                <a16:creationId xmlns:a16="http://schemas.microsoft.com/office/drawing/2014/main" id="{F882835E-06BC-43BF-8B0D-883C57B10A4A}"/>
              </a:ext>
            </a:extLst>
          </p:cNvPr>
          <p:cNvSpPr/>
          <p:nvPr/>
        </p:nvSpPr>
        <p:spPr>
          <a:xfrm>
            <a:off x="1710955" y="4147588"/>
            <a:ext cx="779735" cy="779735"/>
          </a:xfrm>
          <a:prstGeom prst="flowChartConnector">
            <a:avLst/>
          </a:prstGeom>
          <a:solidFill>
            <a:srgbClr val="4C9A19"/>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83" name="išḻïḍè">
            <a:extLst>
              <a:ext uri="{FF2B5EF4-FFF2-40B4-BE49-F238E27FC236}">
                <a16:creationId xmlns:a16="http://schemas.microsoft.com/office/drawing/2014/main" id="{27C256AD-F722-4FD6-BB87-73AC8B926FC8}"/>
              </a:ext>
            </a:extLst>
          </p:cNvPr>
          <p:cNvSpPr/>
          <p:nvPr/>
        </p:nvSpPr>
        <p:spPr bwMode="auto">
          <a:xfrm flipH="1">
            <a:off x="1865809" y="4332207"/>
            <a:ext cx="464705" cy="407948"/>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FFFFFF"/>
          </a:solidFill>
          <a:ln>
            <a:noFill/>
          </a:ln>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84" name="文本框 3"/>
          <p:cNvSpPr txBox="1"/>
          <p:nvPr/>
        </p:nvSpPr>
        <p:spPr>
          <a:xfrm>
            <a:off x="1580085" y="4927274"/>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机会方向</a:t>
            </a:r>
          </a:p>
        </p:txBody>
      </p:sp>
      <p:sp>
        <p:nvSpPr>
          <p:cNvPr id="85" name="文本框 3"/>
          <p:cNvSpPr txBox="1"/>
          <p:nvPr/>
        </p:nvSpPr>
        <p:spPr>
          <a:xfrm>
            <a:off x="9536790" y="4927274"/>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注意事项</a:t>
            </a:r>
          </a:p>
        </p:txBody>
      </p:sp>
      <p:sp>
        <p:nvSpPr>
          <p:cNvPr id="86" name="文本框 3"/>
          <p:cNvSpPr txBox="1"/>
          <p:nvPr/>
        </p:nvSpPr>
        <p:spPr>
          <a:xfrm>
            <a:off x="239185" y="5318980"/>
            <a:ext cx="3699553" cy="707758"/>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对于</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世代群体，美的的产品机会点在哪里？如何和竞争对手区别开来</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3"/>
          <p:cNvSpPr txBox="1"/>
          <p:nvPr/>
        </p:nvSpPr>
        <p:spPr>
          <a:xfrm>
            <a:off x="8196822" y="5318980"/>
            <a:ext cx="3699553" cy="1015471"/>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Z</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世代是指</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1995-2009</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年间出生的人</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从现在来看清洁品类购买以及使用者更多是女性</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7990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smtClean="0"/>
              <a:t>三</a:t>
            </a:r>
            <a:r>
              <a:rPr lang="en-US" altLang="zh-CN" sz="2400" dirty="0" smtClean="0"/>
              <a:t>. </a:t>
            </a:r>
            <a:r>
              <a:rPr lang="zh-CN" altLang="en-US" sz="2400" dirty="0" smtClean="0">
                <a:solidFill>
                  <a:schemeClr val="tx1">
                    <a:lumMod val="75000"/>
                    <a:lumOff val="25000"/>
                  </a:schemeClr>
                </a:solidFill>
              </a:rPr>
              <a:t>选题介绍</a:t>
            </a:r>
            <a:endParaRPr lang="zh-CN" altLang="en-US" sz="2400" dirty="0">
              <a:solidFill>
                <a:schemeClr val="tx1">
                  <a:lumMod val="75000"/>
                  <a:lumOff val="25000"/>
                </a:schemeClr>
              </a:solidFill>
            </a:endParaRPr>
          </a:p>
        </p:txBody>
      </p:sp>
      <p:sp>
        <p:nvSpPr>
          <p:cNvPr id="50" name="文本框 3"/>
          <p:cNvSpPr txBox="1"/>
          <p:nvPr/>
        </p:nvSpPr>
        <p:spPr>
          <a:xfrm>
            <a:off x="207006" y="721097"/>
            <a:ext cx="4801314" cy="461665"/>
          </a:xfrm>
          <a:prstGeom prst="rect">
            <a:avLst/>
          </a:prstGeom>
          <a:noFill/>
        </p:spPr>
        <p:txBody>
          <a:bodyPr wrap="non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选题三：宠物人群的产品需求研究</a:t>
            </a:r>
          </a:p>
        </p:txBody>
      </p:sp>
      <p:sp>
        <p:nvSpPr>
          <p:cNvPr id="119" name="iṣ1íḍè">
            <a:extLst>
              <a:ext uri="{FF2B5EF4-FFF2-40B4-BE49-F238E27FC236}">
                <a16:creationId xmlns:a16="http://schemas.microsoft.com/office/drawing/2014/main" id="{BCD77B83-5229-4416-8B8E-6D9709F88AA6}"/>
              </a:ext>
            </a:extLst>
          </p:cNvPr>
          <p:cNvSpPr/>
          <p:nvPr/>
        </p:nvSpPr>
        <p:spPr bwMode="auto">
          <a:xfrm>
            <a:off x="3938737" y="1597424"/>
            <a:ext cx="2547632" cy="2547632"/>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rgbClr val="2C3846"/>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0" name="îṩľîde">
            <a:extLst>
              <a:ext uri="{FF2B5EF4-FFF2-40B4-BE49-F238E27FC236}">
                <a16:creationId xmlns:a16="http://schemas.microsoft.com/office/drawing/2014/main" id="{1F03DC4A-04F9-4314-9122-A8E67E468A35}"/>
              </a:ext>
            </a:extLst>
          </p:cNvPr>
          <p:cNvSpPr/>
          <p:nvPr/>
        </p:nvSpPr>
        <p:spPr bwMode="auto">
          <a:xfrm>
            <a:off x="5661052" y="1597423"/>
            <a:ext cx="2547632" cy="2547631"/>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rgbClr val="914FAE"/>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1" name="ï$ļîďé">
            <a:extLst>
              <a:ext uri="{FF2B5EF4-FFF2-40B4-BE49-F238E27FC236}">
                <a16:creationId xmlns:a16="http://schemas.microsoft.com/office/drawing/2014/main" id="{4AE9FC39-95DB-43CC-807B-E68E35453AE3}"/>
              </a:ext>
            </a:extLst>
          </p:cNvPr>
          <p:cNvSpPr/>
          <p:nvPr/>
        </p:nvSpPr>
        <p:spPr bwMode="auto">
          <a:xfrm>
            <a:off x="5661053" y="3319736"/>
            <a:ext cx="2547632" cy="2545693"/>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rgbClr val="3191E4"/>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2" name="íšlîḋê">
            <a:extLst>
              <a:ext uri="{FF2B5EF4-FFF2-40B4-BE49-F238E27FC236}">
                <a16:creationId xmlns:a16="http://schemas.microsoft.com/office/drawing/2014/main" id="{AB2F1E71-33E4-47CD-B433-E1394491BB24}"/>
              </a:ext>
            </a:extLst>
          </p:cNvPr>
          <p:cNvSpPr/>
          <p:nvPr/>
        </p:nvSpPr>
        <p:spPr bwMode="auto">
          <a:xfrm>
            <a:off x="3938737" y="3319739"/>
            <a:ext cx="2547632" cy="2545693"/>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rgbClr val="4C9A19"/>
          </a:solid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3" name="îsľiḋe">
            <a:extLst>
              <a:ext uri="{FF2B5EF4-FFF2-40B4-BE49-F238E27FC236}">
                <a16:creationId xmlns:a16="http://schemas.microsoft.com/office/drawing/2014/main" id="{F85A19C8-3C3C-42EC-96A0-0E3C9D7D172D}"/>
              </a:ext>
            </a:extLst>
          </p:cNvPr>
          <p:cNvSpPr/>
          <p:nvPr/>
        </p:nvSpPr>
        <p:spPr>
          <a:xfrm>
            <a:off x="9680403" y="1374507"/>
            <a:ext cx="779735" cy="779735"/>
          </a:xfrm>
          <a:prstGeom prst="flowChartConnector">
            <a:avLst/>
          </a:prstGeom>
          <a:solidFill>
            <a:srgbClr val="914FAE"/>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124" name="ïS1îḑè">
            <a:extLst>
              <a:ext uri="{FF2B5EF4-FFF2-40B4-BE49-F238E27FC236}">
                <a16:creationId xmlns:a16="http://schemas.microsoft.com/office/drawing/2014/main" id="{838F212D-07E6-4F2A-87AB-81E5ABF4E5AF}"/>
              </a:ext>
            </a:extLst>
          </p:cNvPr>
          <p:cNvGrpSpPr/>
          <p:nvPr/>
        </p:nvGrpSpPr>
        <p:grpSpPr>
          <a:xfrm>
            <a:off x="9823103" y="1541658"/>
            <a:ext cx="446995" cy="433399"/>
            <a:chOff x="4411266" y="2303265"/>
            <a:chExt cx="325040" cy="315154"/>
          </a:xfrm>
          <a:solidFill>
            <a:srgbClr val="FFFFFF"/>
          </a:solidFill>
        </p:grpSpPr>
        <p:sp>
          <p:nvSpPr>
            <p:cNvPr id="125" name="íśḷïḓe">
              <a:extLst>
                <a:ext uri="{FF2B5EF4-FFF2-40B4-BE49-F238E27FC236}">
                  <a16:creationId xmlns:a16="http://schemas.microsoft.com/office/drawing/2014/main" id="{A74818E7-7423-472B-879A-11FDAE8DA964}"/>
                </a:ext>
              </a:extLst>
            </p:cNvPr>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26" name="î$ļíďê">
              <a:extLst>
                <a:ext uri="{FF2B5EF4-FFF2-40B4-BE49-F238E27FC236}">
                  <a16:creationId xmlns:a16="http://schemas.microsoft.com/office/drawing/2014/main" id="{425850D0-CED3-472B-AE0F-9A887CFB7DF1}"/>
                </a:ext>
              </a:extLst>
            </p:cNvPr>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127" name="ïś1ïḓé">
            <a:extLst>
              <a:ext uri="{FF2B5EF4-FFF2-40B4-BE49-F238E27FC236}">
                <a16:creationId xmlns:a16="http://schemas.microsoft.com/office/drawing/2014/main" id="{96AFB5A9-E1DA-419E-8D63-C774FD8466BA}"/>
              </a:ext>
            </a:extLst>
          </p:cNvPr>
          <p:cNvSpPr/>
          <p:nvPr/>
        </p:nvSpPr>
        <p:spPr>
          <a:xfrm>
            <a:off x="1710955" y="1376134"/>
            <a:ext cx="779735" cy="779735"/>
          </a:xfrm>
          <a:prstGeom prst="flowChartConnector">
            <a:avLst/>
          </a:prstGeom>
          <a:solidFill>
            <a:srgbClr val="2C3846"/>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128" name="îşḷíḑé">
            <a:extLst>
              <a:ext uri="{FF2B5EF4-FFF2-40B4-BE49-F238E27FC236}">
                <a16:creationId xmlns:a16="http://schemas.microsoft.com/office/drawing/2014/main" id="{E6CA6CB8-AE7D-4B23-BDA1-5A0EA94BE6FA}"/>
              </a:ext>
            </a:extLst>
          </p:cNvPr>
          <p:cNvGrpSpPr/>
          <p:nvPr/>
        </p:nvGrpSpPr>
        <p:grpSpPr>
          <a:xfrm>
            <a:off x="1930692" y="1575996"/>
            <a:ext cx="388043" cy="390520"/>
            <a:chOff x="3886200" y="3605213"/>
            <a:chExt cx="1243013" cy="1250950"/>
          </a:xfrm>
          <a:solidFill>
            <a:srgbClr val="FFFFFF"/>
          </a:solidFill>
        </p:grpSpPr>
        <p:sp>
          <p:nvSpPr>
            <p:cNvPr id="129" name="îšľíḓè">
              <a:extLst>
                <a:ext uri="{FF2B5EF4-FFF2-40B4-BE49-F238E27FC236}">
                  <a16:creationId xmlns:a16="http://schemas.microsoft.com/office/drawing/2014/main" id="{7B5D897F-DDC8-473B-AB4B-7B26967526DA}"/>
                </a:ext>
              </a:extLst>
            </p:cNvPr>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0" name="iṩḷïḍé">
              <a:extLst>
                <a:ext uri="{FF2B5EF4-FFF2-40B4-BE49-F238E27FC236}">
                  <a16:creationId xmlns:a16="http://schemas.microsoft.com/office/drawing/2014/main" id="{300DD83D-7FCD-4239-9A62-EB4E71AAB695}"/>
                </a:ext>
              </a:extLst>
            </p:cNvPr>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1" name="ïšļiḓê">
              <a:extLst>
                <a:ext uri="{FF2B5EF4-FFF2-40B4-BE49-F238E27FC236}">
                  <a16:creationId xmlns:a16="http://schemas.microsoft.com/office/drawing/2014/main" id="{84DFEA63-040E-4E56-8A24-24C56EC77487}"/>
                </a:ext>
              </a:extLst>
            </p:cNvPr>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2" name="iṥḻiḍé">
              <a:extLst>
                <a:ext uri="{FF2B5EF4-FFF2-40B4-BE49-F238E27FC236}">
                  <a16:creationId xmlns:a16="http://schemas.microsoft.com/office/drawing/2014/main" id="{4907B158-D302-4ABA-8507-BBCB6322011C}"/>
                </a:ext>
              </a:extLst>
            </p:cNvPr>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3" name="ïṡľîde">
              <a:extLst>
                <a:ext uri="{FF2B5EF4-FFF2-40B4-BE49-F238E27FC236}">
                  <a16:creationId xmlns:a16="http://schemas.microsoft.com/office/drawing/2014/main" id="{B1630A57-0DFD-42CC-AE1E-356A4C55DB75}"/>
                </a:ext>
              </a:extLst>
            </p:cNvPr>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4" name="îṡľîďê">
              <a:extLst>
                <a:ext uri="{FF2B5EF4-FFF2-40B4-BE49-F238E27FC236}">
                  <a16:creationId xmlns:a16="http://schemas.microsoft.com/office/drawing/2014/main" id="{FDC6C3E9-D086-4D35-9037-A0BFA7BA8323}"/>
                </a:ext>
              </a:extLst>
            </p:cNvPr>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5" name="ïṩļiḋè">
              <a:extLst>
                <a:ext uri="{FF2B5EF4-FFF2-40B4-BE49-F238E27FC236}">
                  <a16:creationId xmlns:a16="http://schemas.microsoft.com/office/drawing/2014/main" id="{1E709C95-8864-402B-9B64-B09604B6211B}"/>
                </a:ext>
              </a:extLst>
            </p:cNvPr>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6" name="íşḻídê">
              <a:extLst>
                <a:ext uri="{FF2B5EF4-FFF2-40B4-BE49-F238E27FC236}">
                  <a16:creationId xmlns:a16="http://schemas.microsoft.com/office/drawing/2014/main" id="{2E13C047-178C-47FD-8F35-8C2354B30E3B}"/>
                </a:ext>
              </a:extLst>
            </p:cNvPr>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7" name="ïśḻïḍè">
              <a:extLst>
                <a:ext uri="{FF2B5EF4-FFF2-40B4-BE49-F238E27FC236}">
                  <a16:creationId xmlns:a16="http://schemas.microsoft.com/office/drawing/2014/main" id="{CD36B51C-AE24-440E-BDDE-86032A585636}"/>
                </a:ext>
              </a:extLst>
            </p:cNvPr>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8" name="íṣļïḋè">
              <a:extLst>
                <a:ext uri="{FF2B5EF4-FFF2-40B4-BE49-F238E27FC236}">
                  <a16:creationId xmlns:a16="http://schemas.microsoft.com/office/drawing/2014/main" id="{9AAE6782-9E79-42E5-A56E-C7003E348652}"/>
                </a:ext>
              </a:extLst>
            </p:cNvPr>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39" name="ïṩľîde">
              <a:extLst>
                <a:ext uri="{FF2B5EF4-FFF2-40B4-BE49-F238E27FC236}">
                  <a16:creationId xmlns:a16="http://schemas.microsoft.com/office/drawing/2014/main" id="{62759D8A-E906-4EC3-AEA2-11A5F4A78613}"/>
                </a:ext>
              </a:extLst>
            </p:cNvPr>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40" name="ísḻïḋe">
              <a:extLst>
                <a:ext uri="{FF2B5EF4-FFF2-40B4-BE49-F238E27FC236}">
                  <a16:creationId xmlns:a16="http://schemas.microsoft.com/office/drawing/2014/main" id="{D1C89608-2D4D-476C-8965-D0F03ABCCC33}"/>
                </a:ext>
              </a:extLst>
            </p:cNvPr>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41" name="íşlîďè">
              <a:extLst>
                <a:ext uri="{FF2B5EF4-FFF2-40B4-BE49-F238E27FC236}">
                  <a16:creationId xmlns:a16="http://schemas.microsoft.com/office/drawing/2014/main" id="{4F273234-F570-491A-B03C-C69AF3EF72C2}"/>
                </a:ext>
              </a:extLst>
            </p:cNvPr>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42" name="îŝlîḓê">
              <a:extLst>
                <a:ext uri="{FF2B5EF4-FFF2-40B4-BE49-F238E27FC236}">
                  <a16:creationId xmlns:a16="http://schemas.microsoft.com/office/drawing/2014/main" id="{A94300E8-2668-436E-A1F0-2E3E7BFB4CBC}"/>
                </a:ext>
              </a:extLst>
            </p:cNvPr>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143" name="文本框 3"/>
          <p:cNvSpPr txBox="1"/>
          <p:nvPr/>
        </p:nvSpPr>
        <p:spPr>
          <a:xfrm>
            <a:off x="1580085" y="2199929"/>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需求背景</a:t>
            </a:r>
          </a:p>
        </p:txBody>
      </p:sp>
      <p:sp>
        <p:nvSpPr>
          <p:cNvPr id="144" name="文本框 3"/>
          <p:cNvSpPr txBox="1"/>
          <p:nvPr/>
        </p:nvSpPr>
        <p:spPr>
          <a:xfrm>
            <a:off x="239185" y="2571850"/>
            <a:ext cx="3699553" cy="1323183"/>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中国宠物数量达到</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亿只，猫狗占了大半</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很多用户买吸尘器就是为了吸毛</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中国宠物市场已经突破</a:t>
            </a:r>
            <a:r>
              <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rPr>
              <a:t>5000</a:t>
            </a: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亿，未来还将持续增加，成为更庞大的消费群体</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文本框 3"/>
          <p:cNvSpPr txBox="1"/>
          <p:nvPr/>
        </p:nvSpPr>
        <p:spPr>
          <a:xfrm>
            <a:off x="9525282" y="2199929"/>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调研内容</a:t>
            </a:r>
          </a:p>
        </p:txBody>
      </p:sp>
      <p:sp>
        <p:nvSpPr>
          <p:cNvPr id="146" name="文本框 3"/>
          <p:cNvSpPr txBox="1"/>
          <p:nvPr/>
        </p:nvSpPr>
        <p:spPr>
          <a:xfrm>
            <a:off x="8208685" y="2571849"/>
            <a:ext cx="3699553" cy="1323183"/>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宠物人群的清洁产品需求，目前哪些被满足，哪些没被满足</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宠物人群的其他宠物产品需求，目前哪些被满足，哪些没被满足</a:t>
            </a:r>
          </a:p>
        </p:txBody>
      </p:sp>
      <p:sp>
        <p:nvSpPr>
          <p:cNvPr id="147" name="íṥļîḓe">
            <a:extLst>
              <a:ext uri="{FF2B5EF4-FFF2-40B4-BE49-F238E27FC236}">
                <a16:creationId xmlns:a16="http://schemas.microsoft.com/office/drawing/2014/main" id="{D9AB7BB0-7B6D-4736-A6A2-58903D22557B}"/>
              </a:ext>
            </a:extLst>
          </p:cNvPr>
          <p:cNvSpPr/>
          <p:nvPr/>
        </p:nvSpPr>
        <p:spPr>
          <a:xfrm>
            <a:off x="9656733" y="3949712"/>
            <a:ext cx="779735" cy="779735"/>
          </a:xfrm>
          <a:prstGeom prst="flowChartConnector">
            <a:avLst/>
          </a:prstGeom>
          <a:solidFill>
            <a:srgbClr val="3191E4"/>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nvGrpSpPr>
          <p:cNvPr id="148" name="iṧḷidé">
            <a:extLst>
              <a:ext uri="{FF2B5EF4-FFF2-40B4-BE49-F238E27FC236}">
                <a16:creationId xmlns:a16="http://schemas.microsoft.com/office/drawing/2014/main" id="{46979C23-BAD9-4015-9365-CA995FA55831}"/>
              </a:ext>
            </a:extLst>
          </p:cNvPr>
          <p:cNvGrpSpPr/>
          <p:nvPr/>
        </p:nvGrpSpPr>
        <p:grpSpPr>
          <a:xfrm>
            <a:off x="9799669" y="4132620"/>
            <a:ext cx="520299" cy="435699"/>
            <a:chOff x="5099051" y="3930651"/>
            <a:chExt cx="390525" cy="327025"/>
          </a:xfrm>
          <a:solidFill>
            <a:srgbClr val="FFFFFF"/>
          </a:solidFill>
        </p:grpSpPr>
        <p:sp>
          <p:nvSpPr>
            <p:cNvPr id="149" name="iṧlïḓê">
              <a:extLst>
                <a:ext uri="{FF2B5EF4-FFF2-40B4-BE49-F238E27FC236}">
                  <a16:creationId xmlns:a16="http://schemas.microsoft.com/office/drawing/2014/main" id="{51249D52-1C5D-406C-A9F7-67024E76DDCE}"/>
                </a:ext>
              </a:extLst>
            </p:cNvPr>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50" name="iṡliḓè">
              <a:extLst>
                <a:ext uri="{FF2B5EF4-FFF2-40B4-BE49-F238E27FC236}">
                  <a16:creationId xmlns:a16="http://schemas.microsoft.com/office/drawing/2014/main" id="{D3F92000-CEB0-477D-B8A0-B0F50B79FB9A}"/>
                </a:ext>
              </a:extLst>
            </p:cNvPr>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grpSp>
      <p:sp>
        <p:nvSpPr>
          <p:cNvPr id="151" name="íŝļîde">
            <a:extLst>
              <a:ext uri="{FF2B5EF4-FFF2-40B4-BE49-F238E27FC236}">
                <a16:creationId xmlns:a16="http://schemas.microsoft.com/office/drawing/2014/main" id="{F882835E-06BC-43BF-8B0D-883C57B10A4A}"/>
              </a:ext>
            </a:extLst>
          </p:cNvPr>
          <p:cNvSpPr/>
          <p:nvPr/>
        </p:nvSpPr>
        <p:spPr>
          <a:xfrm>
            <a:off x="1710955" y="3948087"/>
            <a:ext cx="779735" cy="779735"/>
          </a:xfrm>
          <a:prstGeom prst="flowChartConnector">
            <a:avLst/>
          </a:prstGeom>
          <a:solidFill>
            <a:srgbClr val="4C9A19"/>
          </a:solidFill>
          <a:ln w="12700" cap="flat" cmpd="sng" algn="ctr">
            <a:noFill/>
            <a:prstDash val="solid"/>
            <a:miter lim="800000"/>
          </a:ln>
          <a:effectLst/>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52" name="išḻïḍè">
            <a:extLst>
              <a:ext uri="{FF2B5EF4-FFF2-40B4-BE49-F238E27FC236}">
                <a16:creationId xmlns:a16="http://schemas.microsoft.com/office/drawing/2014/main" id="{27C256AD-F722-4FD6-BB87-73AC8B926FC8}"/>
              </a:ext>
            </a:extLst>
          </p:cNvPr>
          <p:cNvSpPr/>
          <p:nvPr/>
        </p:nvSpPr>
        <p:spPr bwMode="auto">
          <a:xfrm flipH="1">
            <a:off x="1865809" y="4132706"/>
            <a:ext cx="464705" cy="407948"/>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FFFFFF"/>
          </a:solidFill>
          <a:ln>
            <a:noFill/>
          </a:ln>
        </p:spPr>
        <p:txBody>
          <a:bodyPr anchor="ctr"/>
          <a:lstStyle/>
          <a:p>
            <a:pPr algn="ctr" defTabSz="1219170">
              <a:defRPr/>
            </a:pPr>
            <a:endParaRPr sz="2400" kern="0">
              <a:solidFill>
                <a:srgbClr val="000000"/>
              </a:solidFill>
              <a:latin typeface="微软雅黑" panose="020B0503020204020204" pitchFamily="34" charset="-122"/>
              <a:ea typeface="微软雅黑" panose="020B0503020204020204" pitchFamily="34" charset="-122"/>
            </a:endParaRPr>
          </a:p>
        </p:txBody>
      </p:sp>
      <p:sp>
        <p:nvSpPr>
          <p:cNvPr id="153" name="文本框 3"/>
          <p:cNvSpPr txBox="1"/>
          <p:nvPr/>
        </p:nvSpPr>
        <p:spPr>
          <a:xfrm>
            <a:off x="1580085" y="4727773"/>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机会方向</a:t>
            </a:r>
          </a:p>
        </p:txBody>
      </p:sp>
      <p:sp>
        <p:nvSpPr>
          <p:cNvPr id="154" name="文本框 3"/>
          <p:cNvSpPr txBox="1"/>
          <p:nvPr/>
        </p:nvSpPr>
        <p:spPr>
          <a:xfrm>
            <a:off x="9536790" y="4727773"/>
            <a:ext cx="1005403" cy="338554"/>
          </a:xfrm>
          <a:prstGeom prst="rect">
            <a:avLst/>
          </a:prstGeom>
          <a:noFill/>
        </p:spPr>
        <p:txBody>
          <a:bodyPr wrap="non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注意事项</a:t>
            </a:r>
          </a:p>
        </p:txBody>
      </p:sp>
      <p:sp>
        <p:nvSpPr>
          <p:cNvPr id="155" name="文本框 3"/>
          <p:cNvSpPr txBox="1"/>
          <p:nvPr/>
        </p:nvSpPr>
        <p:spPr>
          <a:xfrm>
            <a:off x="239185" y="5119479"/>
            <a:ext cx="3699553" cy="1323183"/>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未来美的清洁电器可以给宠物人群提供什么不一样的产品</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未来美的可以给宠物人群提供哪些产品（清洁以外）</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文本框 3"/>
          <p:cNvSpPr txBox="1"/>
          <p:nvPr/>
        </p:nvSpPr>
        <p:spPr>
          <a:xfrm>
            <a:off x="8196822" y="5119479"/>
            <a:ext cx="3699553" cy="707758"/>
          </a:xfrm>
          <a:prstGeom prst="rect">
            <a:avLst/>
          </a:prstGeom>
          <a:noFill/>
        </p:spPr>
        <p:txBody>
          <a:bodyPr wrap="square" rtlCol="0">
            <a:spAutoFit/>
          </a:bodyPr>
          <a:lstStyle/>
          <a:p>
            <a:pPr marL="228594" indent="-228594">
              <a:lnSpc>
                <a:spcPct val="150000"/>
              </a:lnSpc>
              <a:buFont typeface="Wingdings" panose="05000000000000000000" pitchFamily="2" charset="2"/>
              <a:buChar char="Ø"/>
            </a:pPr>
            <a:r>
              <a:rPr lang="zh-CN" altLang="en-US" sz="1333" dirty="0">
                <a:solidFill>
                  <a:schemeClr val="tx1">
                    <a:lumMod val="75000"/>
                    <a:lumOff val="25000"/>
                  </a:schemeClr>
                </a:solidFill>
                <a:latin typeface="微软雅黑" panose="020B0503020204020204" pitchFamily="34" charset="-122"/>
                <a:ea typeface="微软雅黑" panose="020B0503020204020204" pitchFamily="34" charset="-122"/>
              </a:rPr>
              <a:t>以清洁需求为主，其他宠物相关产品需求也需要分析研究</a:t>
            </a:r>
            <a:endParaRPr lang="en-US" altLang="zh-CN" sz="1333"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1677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11966" b="11966"/>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13000">
                <a:srgbClr val="0092D8"/>
              </a:gs>
              <a:gs pos="40000">
                <a:srgbClr val="00B0F0">
                  <a:alpha val="72000"/>
                </a:srgbClr>
              </a:gs>
              <a:gs pos="89000">
                <a:srgbClr val="0092D8">
                  <a:alpha val="4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907353" y="1576778"/>
            <a:ext cx="6081204" cy="2607817"/>
            <a:chOff x="2633708" y="827841"/>
            <a:chExt cx="6081204" cy="2607817"/>
          </a:xfrm>
        </p:grpSpPr>
        <p:sp>
          <p:nvSpPr>
            <p:cNvPr id="5" name="矩形 4"/>
            <p:cNvSpPr/>
            <p:nvPr/>
          </p:nvSpPr>
          <p:spPr>
            <a:xfrm>
              <a:off x="2633708" y="2141737"/>
              <a:ext cx="6081204" cy="1293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smtClean="0">
                  <a:latin typeface="微软雅黑" panose="020B0503020204020204" pitchFamily="34" charset="-122"/>
                  <a:ea typeface="微软雅黑" panose="020B0503020204020204" pitchFamily="34" charset="-122"/>
                </a:rPr>
                <a:t>沟通答疑</a:t>
              </a:r>
              <a:endParaRPr lang="zh-CN" altLang="en-US" sz="5000" b="1" dirty="0">
                <a:latin typeface="微软雅黑" panose="020B0503020204020204" pitchFamily="34" charset="-122"/>
                <a:ea typeface="微软雅黑" panose="020B0503020204020204" pitchFamily="34" charset="-122"/>
              </a:endParaRPr>
            </a:p>
          </p:txBody>
        </p:sp>
        <p:sp>
          <p:nvSpPr>
            <p:cNvPr id="4" name="矩形 3"/>
            <p:cNvSpPr/>
            <p:nvPr/>
          </p:nvSpPr>
          <p:spPr>
            <a:xfrm>
              <a:off x="4687409" y="827841"/>
              <a:ext cx="1973802" cy="170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0" b="1" dirty="0" smtClean="0">
                  <a:latin typeface="微软雅黑" panose="020B0503020204020204" pitchFamily="34" charset="-122"/>
                  <a:ea typeface="微软雅黑" panose="020B0503020204020204" pitchFamily="34" charset="-122"/>
                </a:rPr>
                <a:t>04</a:t>
              </a:r>
              <a:endParaRPr lang="zh-CN" altLang="en-US" sz="100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47773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0" indent="0">
              <a:lnSpc>
                <a:spcPct val="100000"/>
              </a:lnSpc>
              <a:buNone/>
            </a:pPr>
            <a:r>
              <a:rPr lang="zh-CN" altLang="en-US" sz="2400" dirty="0"/>
              <a:t>四</a:t>
            </a:r>
            <a:r>
              <a:rPr lang="en-US" altLang="zh-CN" sz="2400" dirty="0" smtClean="0"/>
              <a:t>. </a:t>
            </a:r>
            <a:r>
              <a:rPr lang="zh-CN" altLang="en-US" sz="2400" dirty="0" smtClean="0">
                <a:solidFill>
                  <a:schemeClr val="tx1">
                    <a:lumMod val="75000"/>
                    <a:lumOff val="25000"/>
                  </a:schemeClr>
                </a:solidFill>
              </a:rPr>
              <a:t>沟通答疑</a:t>
            </a:r>
            <a:endParaRPr lang="zh-CN" altLang="en-US" sz="2400" dirty="0">
              <a:solidFill>
                <a:schemeClr val="tx1">
                  <a:lumMod val="75000"/>
                  <a:lumOff val="25000"/>
                </a:schemeClr>
              </a:solidFill>
            </a:endParaRPr>
          </a:p>
        </p:txBody>
      </p:sp>
      <p:sp>
        <p:nvSpPr>
          <p:cNvPr id="42"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信息提供</a:t>
            </a:r>
            <a:endParaRPr lang="zh-CN" altLang="en-US" dirty="0">
              <a:latin typeface="微软雅黑" panose="020B0503020204020204" pitchFamily="34" charset="-122"/>
            </a:endParaRPr>
          </a:p>
        </p:txBody>
      </p:sp>
      <p:grpSp>
        <p:nvGrpSpPr>
          <p:cNvPr id="5" name="组合 4"/>
          <p:cNvGrpSpPr/>
          <p:nvPr/>
        </p:nvGrpSpPr>
        <p:grpSpPr>
          <a:xfrm>
            <a:off x="621202" y="2223969"/>
            <a:ext cx="5501526" cy="928769"/>
            <a:chOff x="-264507" y="2187894"/>
            <a:chExt cx="5501526" cy="928769"/>
          </a:xfrm>
        </p:grpSpPr>
        <p:sp>
          <p:nvSpPr>
            <p:cNvPr id="43" name="文本占位符 2"/>
            <p:cNvSpPr txBox="1">
              <a:spLocks/>
            </p:cNvSpPr>
            <p:nvPr/>
          </p:nvSpPr>
          <p:spPr>
            <a:xfrm>
              <a:off x="1396538" y="2187895"/>
              <a:ext cx="3840481" cy="92876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zh-CN" altLang="en-US" b="0" dirty="0" smtClean="0">
                  <a:latin typeface="微软雅黑" panose="020B0503020204020204" pitchFamily="34" charset="-122"/>
                </a:rPr>
                <a:t>企业销售数据和财务数据</a:t>
              </a:r>
              <a:endParaRPr lang="en-US" altLang="zh-CN" b="0" dirty="0" smtClean="0">
                <a:latin typeface="微软雅黑" panose="020B0503020204020204" pitchFamily="34" charset="-122"/>
              </a:endParaRPr>
            </a:p>
            <a:p>
              <a:pPr>
                <a:lnSpc>
                  <a:spcPct val="100000"/>
                </a:lnSpc>
                <a:buFont typeface="Arial" panose="020B0604020202020204" pitchFamily="34" charset="0"/>
                <a:buChar char="•"/>
              </a:pPr>
              <a:r>
                <a:rPr lang="zh-CN" altLang="en-US" b="0" dirty="0" smtClean="0">
                  <a:latin typeface="微软雅黑" panose="020B0503020204020204" pitchFamily="34" charset="-122"/>
                </a:rPr>
                <a:t>企业过往用户调研数据</a:t>
              </a:r>
              <a:endParaRPr lang="en-US" altLang="zh-CN" b="0" dirty="0" smtClean="0">
                <a:latin typeface="微软雅黑" panose="020B0503020204020204" pitchFamily="34" charset="-122"/>
              </a:endParaRPr>
            </a:p>
          </p:txBody>
        </p:sp>
        <p:sp>
          <p:nvSpPr>
            <p:cNvPr id="3" name="乘号 2"/>
            <p:cNvSpPr/>
            <p:nvPr/>
          </p:nvSpPr>
          <p:spPr>
            <a:xfrm>
              <a:off x="325697" y="2187894"/>
              <a:ext cx="598516" cy="598516"/>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占位符 2"/>
            <p:cNvSpPr txBox="1">
              <a:spLocks/>
            </p:cNvSpPr>
            <p:nvPr/>
          </p:nvSpPr>
          <p:spPr>
            <a:xfrm>
              <a:off x="-264507" y="2557044"/>
              <a:ext cx="1778924"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600" b="0" dirty="0" smtClean="0">
                  <a:latin typeface="微软雅黑" panose="020B0503020204020204" pitchFamily="34" charset="-122"/>
                </a:rPr>
                <a:t>(</a:t>
              </a:r>
              <a:r>
                <a:rPr lang="zh-CN" altLang="en-US" sz="1600" b="0" dirty="0" smtClean="0">
                  <a:latin typeface="微软雅黑" panose="020B0503020204020204" pitchFamily="34" charset="-122"/>
                </a:rPr>
                <a:t>无法提供</a:t>
              </a:r>
              <a:r>
                <a:rPr lang="en-US" altLang="zh-CN" sz="1600" b="0" dirty="0" smtClean="0">
                  <a:latin typeface="微软雅黑" panose="020B0503020204020204" pitchFamily="34" charset="-122"/>
                </a:rPr>
                <a:t>)</a:t>
              </a:r>
              <a:endParaRPr lang="zh-CN" altLang="en-US" sz="1600" b="0" dirty="0">
                <a:latin typeface="微软雅黑" panose="020B0503020204020204" pitchFamily="34" charset="-122"/>
              </a:endParaRPr>
            </a:p>
          </p:txBody>
        </p:sp>
      </p:grpSp>
      <p:graphicFrame>
        <p:nvGraphicFramePr>
          <p:cNvPr id="4" name="表格 3"/>
          <p:cNvGraphicFramePr>
            <a:graphicFrameLocks noGrp="1"/>
          </p:cNvGraphicFramePr>
          <p:nvPr>
            <p:extLst>
              <p:ext uri="{D42A27DB-BD31-4B8C-83A1-F6EECF244321}">
                <p14:modId xmlns:p14="http://schemas.microsoft.com/office/powerpoint/2010/main" val="1193986993"/>
              </p:ext>
            </p:extLst>
          </p:nvPr>
        </p:nvGraphicFramePr>
        <p:xfrm>
          <a:off x="507076" y="3436502"/>
          <a:ext cx="5729779" cy="2368605"/>
        </p:xfrm>
        <a:graphic>
          <a:graphicData uri="http://schemas.openxmlformats.org/drawingml/2006/table">
            <a:tbl>
              <a:tblPr firstRow="1" bandRow="1">
                <a:tableStyleId>{5C22544A-7EE6-4342-B048-85BDC9FD1C3A}</a:tableStyleId>
              </a:tblPr>
              <a:tblGrid>
                <a:gridCol w="1928553">
                  <a:extLst>
                    <a:ext uri="{9D8B030D-6E8A-4147-A177-3AD203B41FA5}">
                      <a16:colId xmlns:a16="http://schemas.microsoft.com/office/drawing/2014/main" val="1904073575"/>
                    </a:ext>
                  </a:extLst>
                </a:gridCol>
                <a:gridCol w="3801226">
                  <a:extLst>
                    <a:ext uri="{9D8B030D-6E8A-4147-A177-3AD203B41FA5}">
                      <a16:colId xmlns:a16="http://schemas.microsoft.com/office/drawing/2014/main" val="2271568700"/>
                    </a:ext>
                  </a:extLst>
                </a:gridCol>
              </a:tblGrid>
              <a:tr h="473721">
                <a:tc>
                  <a:txBody>
                    <a:bodyPr/>
                    <a:lstStyle/>
                    <a:p>
                      <a:pPr algn="ctr"/>
                      <a:r>
                        <a:rPr lang="zh-CN" altLang="en-US" b="0" dirty="0" smtClean="0">
                          <a:latin typeface="微软雅黑" panose="020B0503020204020204" pitchFamily="34" charset="-122"/>
                          <a:ea typeface="微软雅黑" panose="020B0503020204020204" pitchFamily="34" charset="-122"/>
                        </a:rPr>
                        <a:t>信息</a:t>
                      </a:r>
                      <a:endParaRPr lang="zh-CN" altLang="en-US" b="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latin typeface="微软雅黑" panose="020B0503020204020204" pitchFamily="34" charset="-122"/>
                          <a:ea typeface="微软雅黑" panose="020B0503020204020204" pitchFamily="34" charset="-122"/>
                        </a:rPr>
                        <a:t>获取渠道</a:t>
                      </a:r>
                      <a:endParaRPr lang="zh-CN" altLang="en-US"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001451776"/>
                  </a:ext>
                </a:extLst>
              </a:tr>
              <a:tr h="473721">
                <a:tc>
                  <a:txBody>
                    <a:bodyPr/>
                    <a:lstStyle/>
                    <a:p>
                      <a:pPr algn="ctr"/>
                      <a:r>
                        <a:rPr lang="zh-CN" altLang="en-US" b="0" dirty="0" smtClean="0">
                          <a:latin typeface="微软雅黑" panose="020B0503020204020204" pitchFamily="34" charset="-122"/>
                          <a:ea typeface="微软雅黑" panose="020B0503020204020204" pitchFamily="34" charset="-122"/>
                        </a:rPr>
                        <a:t>行业概况</a:t>
                      </a:r>
                      <a:endParaRPr lang="zh-CN" altLang="en-US" b="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latin typeface="微软雅黑" panose="020B0503020204020204" pitchFamily="34" charset="-122"/>
                          <a:ea typeface="微软雅黑" panose="020B0503020204020204" pitchFamily="34" charset="-122"/>
                        </a:rPr>
                        <a:t>联系我获取</a:t>
                      </a:r>
                      <a:endParaRPr lang="zh-CN" altLang="en-US"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378318178"/>
                  </a:ext>
                </a:extLst>
              </a:tr>
              <a:tr h="473721">
                <a:tc>
                  <a:txBody>
                    <a:bodyPr/>
                    <a:lstStyle/>
                    <a:p>
                      <a:pPr algn="ctr"/>
                      <a:r>
                        <a:rPr lang="zh-CN" altLang="en-US" b="0" dirty="0" smtClean="0">
                          <a:latin typeface="微软雅黑" panose="020B0503020204020204" pitchFamily="34" charset="-122"/>
                          <a:ea typeface="微软雅黑" panose="020B0503020204020204" pitchFamily="34" charset="-122"/>
                        </a:rPr>
                        <a:t>单一产品介绍</a:t>
                      </a:r>
                      <a:endParaRPr lang="zh-CN" altLang="en-US" b="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latin typeface="微软雅黑" panose="020B0503020204020204" pitchFamily="34" charset="-122"/>
                          <a:ea typeface="微软雅黑" panose="020B0503020204020204" pitchFamily="34" charset="-122"/>
                        </a:rPr>
                        <a:t>淘宝</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天猫</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京东</a:t>
                      </a:r>
                      <a:endParaRPr lang="zh-CN" altLang="en-US"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708993396"/>
                  </a:ext>
                </a:extLst>
              </a:tr>
              <a:tr h="473721">
                <a:tc>
                  <a:txBody>
                    <a:bodyPr/>
                    <a:lstStyle/>
                    <a:p>
                      <a:pPr algn="ctr"/>
                      <a:r>
                        <a:rPr lang="zh-CN" altLang="en-US" b="0" dirty="0" smtClean="0">
                          <a:latin typeface="微软雅黑" panose="020B0503020204020204" pitchFamily="34" charset="-122"/>
                          <a:ea typeface="微软雅黑" panose="020B0503020204020204" pitchFamily="34" charset="-122"/>
                        </a:rPr>
                        <a:t>单一产品评价</a:t>
                      </a:r>
                      <a:endParaRPr lang="zh-CN" altLang="en-US"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CN" altLang="en-US" b="0" dirty="0" smtClean="0">
                          <a:latin typeface="微软雅黑" panose="020B0503020204020204" pitchFamily="34" charset="-122"/>
                          <a:ea typeface="微软雅黑" panose="020B0503020204020204" pitchFamily="34" charset="-122"/>
                        </a:rPr>
                        <a:t>网购平台评价 </a:t>
                      </a:r>
                      <a:r>
                        <a:rPr lang="en-US" altLang="zh-CN" b="0" dirty="0" smtClean="0">
                          <a:latin typeface="微软雅黑" panose="020B0503020204020204" pitchFamily="34" charset="-122"/>
                          <a:ea typeface="微软雅黑" panose="020B0503020204020204" pitchFamily="34" charset="-122"/>
                        </a:rPr>
                        <a:t>/ </a:t>
                      </a:r>
                      <a:r>
                        <a:rPr lang="zh-CN" altLang="en-US" b="0" dirty="0" smtClean="0">
                          <a:latin typeface="微软雅黑" panose="020B0503020204020204" pitchFamily="34" charset="-122"/>
                          <a:ea typeface="微软雅黑" panose="020B0503020204020204" pitchFamily="34" charset="-122"/>
                        </a:rPr>
                        <a:t>小红书 </a:t>
                      </a:r>
                      <a:r>
                        <a:rPr lang="en-US" altLang="zh-CN" b="0" dirty="0" smtClean="0">
                          <a:latin typeface="微软雅黑" panose="020B0503020204020204" pitchFamily="34" charset="-122"/>
                          <a:ea typeface="微软雅黑" panose="020B0503020204020204" pitchFamily="34" charset="-122"/>
                        </a:rPr>
                        <a:t>/ </a:t>
                      </a:r>
                      <a:r>
                        <a:rPr lang="zh-CN" altLang="en-US" b="0" dirty="0" smtClean="0">
                          <a:latin typeface="微软雅黑" panose="020B0503020204020204" pitchFamily="34" charset="-122"/>
                          <a:ea typeface="微软雅黑" panose="020B0503020204020204" pitchFamily="34" charset="-122"/>
                        </a:rPr>
                        <a:t>科技测评</a:t>
                      </a:r>
                      <a:endParaRPr lang="zh-CN" altLang="en-US"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5007332"/>
                  </a:ext>
                </a:extLst>
              </a:tr>
              <a:tr h="473721">
                <a:tc>
                  <a:txBody>
                    <a:bodyPr/>
                    <a:lstStyle/>
                    <a:p>
                      <a:pPr algn="ctr"/>
                      <a:r>
                        <a:rPr lang="en-US" altLang="zh-CN" b="0" dirty="0" smtClean="0">
                          <a:latin typeface="微软雅黑" panose="020B0503020204020204" pitchFamily="34" charset="-122"/>
                          <a:ea typeface="微软雅黑" panose="020B0503020204020204" pitchFamily="34" charset="-122"/>
                        </a:rPr>
                        <a:t>Z</a:t>
                      </a:r>
                      <a:r>
                        <a:rPr lang="zh-CN" altLang="en-US" b="0" dirty="0" smtClean="0">
                          <a:latin typeface="微软雅黑" panose="020B0503020204020204" pitchFamily="34" charset="-122"/>
                          <a:ea typeface="微软雅黑" panose="020B0503020204020204" pitchFamily="34" charset="-122"/>
                        </a:rPr>
                        <a:t>世代人群画像</a:t>
                      </a:r>
                      <a:endParaRPr lang="zh-CN" altLang="en-US" b="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0" dirty="0" smtClean="0">
                          <a:latin typeface="微软雅黑" panose="020B0503020204020204" pitchFamily="34" charset="-122"/>
                          <a:ea typeface="微软雅黑" panose="020B0503020204020204" pitchFamily="34" charset="-122"/>
                        </a:rPr>
                        <a:t>各大调研公司的报告</a:t>
                      </a:r>
                      <a:endParaRPr lang="zh-CN" altLang="en-US"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861669111"/>
                  </a:ext>
                </a:extLst>
              </a:tr>
            </a:tbl>
          </a:graphicData>
        </a:graphic>
      </p:graphicFrame>
      <p:pic>
        <p:nvPicPr>
          <p:cNvPr id="6" name="图片 5"/>
          <p:cNvPicPr>
            <a:picLocks noChangeAspect="1"/>
          </p:cNvPicPr>
          <p:nvPr/>
        </p:nvPicPr>
        <p:blipFill>
          <a:blip r:embed="rId2"/>
          <a:stretch>
            <a:fillRect/>
          </a:stretch>
        </p:blipFill>
        <p:spPr>
          <a:xfrm>
            <a:off x="6815744" y="2057653"/>
            <a:ext cx="4095750" cy="4095750"/>
          </a:xfrm>
          <a:prstGeom prst="rect">
            <a:avLst/>
          </a:prstGeom>
        </p:spPr>
      </p:pic>
      <p:sp>
        <p:nvSpPr>
          <p:cNvPr id="52" name="文本占位符 2"/>
          <p:cNvSpPr txBox="1">
            <a:spLocks/>
          </p:cNvSpPr>
          <p:nvPr/>
        </p:nvSpPr>
        <p:spPr>
          <a:xfrm>
            <a:off x="7264545" y="1162650"/>
            <a:ext cx="3198148" cy="899412"/>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dirty="0" smtClean="0">
                <a:latin typeface="微软雅黑" panose="020B0503020204020204" pitchFamily="34" charset="-122"/>
              </a:rPr>
              <a:t>季剑</a:t>
            </a:r>
            <a:endParaRPr lang="en-US" altLang="zh-CN" dirty="0" smtClean="0">
              <a:latin typeface="微软雅黑" panose="020B0503020204020204" pitchFamily="34" charset="-122"/>
            </a:endParaRPr>
          </a:p>
          <a:p>
            <a:pPr marL="0" indent="0" algn="ctr">
              <a:lnSpc>
                <a:spcPct val="100000"/>
              </a:lnSpc>
              <a:buNone/>
            </a:pPr>
            <a:r>
              <a:rPr lang="en-US" altLang="zh-CN" dirty="0" smtClean="0">
                <a:latin typeface="微软雅黑" panose="020B0503020204020204" pitchFamily="34" charset="-122"/>
              </a:rPr>
              <a:t>18094392711</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100486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smtClean="0"/>
              <a:t>——</a:t>
            </a:r>
            <a:r>
              <a:rPr lang="zh-CN" altLang="en-US" sz="2400" dirty="0" smtClean="0"/>
              <a:t>清洁行业</a:t>
            </a:r>
            <a:endParaRPr lang="zh-CN" altLang="en-US" sz="2400" dirty="0"/>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清洁产品介绍</a:t>
            </a:r>
            <a:endParaRPr lang="zh-CN" altLang="en-US" dirty="0">
              <a:latin typeface="微软雅黑" panose="020B0503020204020204" pitchFamily="34"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9666"/>
          <a:stretch/>
        </p:blipFill>
        <p:spPr>
          <a:xfrm>
            <a:off x="396636" y="1220386"/>
            <a:ext cx="9919063" cy="5040183"/>
          </a:xfrm>
          <a:custGeom>
            <a:avLst/>
            <a:gdLst>
              <a:gd name="connsiteX0" fmla="*/ 2398815 w 9919063"/>
              <a:gd name="connsiteY0" fmla="*/ 0 h 5040183"/>
              <a:gd name="connsiteX1" fmla="*/ 9919063 w 9919063"/>
              <a:gd name="connsiteY1" fmla="*/ 0 h 5040183"/>
              <a:gd name="connsiteX2" fmla="*/ 9919063 w 9919063"/>
              <a:gd name="connsiteY2" fmla="*/ 5040183 h 5040183"/>
              <a:gd name="connsiteX3" fmla="*/ 0 w 9919063"/>
              <a:gd name="connsiteY3" fmla="*/ 5040183 h 5040183"/>
              <a:gd name="connsiteX4" fmla="*/ 0 w 9919063"/>
              <a:gd name="connsiteY4" fmla="*/ 322217 h 5040183"/>
              <a:gd name="connsiteX5" fmla="*/ 2398815 w 9919063"/>
              <a:gd name="connsiteY5" fmla="*/ 322217 h 504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063" h="5040183">
                <a:moveTo>
                  <a:pt x="2398815" y="0"/>
                </a:moveTo>
                <a:lnTo>
                  <a:pt x="9919063" y="0"/>
                </a:lnTo>
                <a:lnTo>
                  <a:pt x="9919063" y="5040183"/>
                </a:lnTo>
                <a:lnTo>
                  <a:pt x="0" y="5040183"/>
                </a:lnTo>
                <a:lnTo>
                  <a:pt x="0" y="322217"/>
                </a:lnTo>
                <a:lnTo>
                  <a:pt x="2398815" y="322217"/>
                </a:lnTo>
                <a:close/>
              </a:path>
            </a:pathLst>
          </a:custGeom>
        </p:spPr>
      </p:pic>
    </p:spTree>
    <p:extLst>
      <p:ext uri="{BB962C8B-B14F-4D97-AF65-F5344CB8AC3E}">
        <p14:creationId xmlns:p14="http://schemas.microsoft.com/office/powerpoint/2010/main" val="232048810"/>
      </p:ext>
    </p:extLst>
  </p:cSld>
  <p:clrMapOvr>
    <a:masterClrMapping/>
  </p:clrMapOvr>
  <mc:AlternateContent xmlns:mc="http://schemas.openxmlformats.org/markup-compatibility/2006" xmlns:p14="http://schemas.microsoft.com/office/powerpoint/2010/main">
    <mc:Choice Requires="p14">
      <p:transition spd="slow" p14:dur="2000" advTm="68331"/>
    </mc:Choice>
    <mc:Fallback xmlns="">
      <p:transition spd="slow" advTm="683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受疫情刺激，清洁电器市场逆势上涨，洗地机成最大黑马</a:t>
            </a:r>
            <a:endParaRPr lang="zh-CN" altLang="en-US" dirty="0">
              <a:latin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1684272964"/>
              </p:ext>
            </p:extLst>
          </p:nvPr>
        </p:nvGraphicFramePr>
        <p:xfrm>
          <a:off x="165616" y="1883975"/>
          <a:ext cx="5153496" cy="392684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占位符 1"/>
          <p:cNvSpPr txBox="1">
            <a:spLocks/>
          </p:cNvSpPr>
          <p:nvPr/>
        </p:nvSpPr>
        <p:spPr>
          <a:xfrm>
            <a:off x="3082033" y="5728856"/>
            <a:ext cx="2211359" cy="269444"/>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b="0" i="1" dirty="0" smtClean="0"/>
              <a:t>数据来源：奥维云网</a:t>
            </a:r>
            <a:endParaRPr lang="zh-CN" altLang="en-US" sz="1000" b="0" i="1" dirty="0"/>
          </a:p>
        </p:txBody>
      </p:sp>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37" t="68712" r="84341" b="7061"/>
          <a:stretch/>
        </p:blipFill>
        <p:spPr>
          <a:xfrm>
            <a:off x="5437813" y="4382134"/>
            <a:ext cx="1288869" cy="1193074"/>
          </a:xfrm>
          <a:prstGeom prst="rect">
            <a:avLst/>
          </a:prstGeom>
        </p:spPr>
      </p:pic>
      <p:grpSp>
        <p:nvGrpSpPr>
          <p:cNvPr id="51" name="组合 50"/>
          <p:cNvGrpSpPr/>
          <p:nvPr/>
        </p:nvGrpSpPr>
        <p:grpSpPr>
          <a:xfrm>
            <a:off x="6552631" y="2331257"/>
            <a:ext cx="5552788" cy="3804183"/>
            <a:chOff x="5977866" y="2444468"/>
            <a:chExt cx="5552788" cy="3804183"/>
          </a:xfrm>
        </p:grpSpPr>
        <p:sp>
          <p:nvSpPr>
            <p:cNvPr id="8" name="文本占位符 1"/>
            <p:cNvSpPr txBox="1">
              <a:spLocks/>
            </p:cNvSpPr>
            <p:nvPr/>
          </p:nvSpPr>
          <p:spPr>
            <a:xfrm>
              <a:off x="5977867"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机器人</a:t>
              </a:r>
              <a:endParaRPr lang="zh-CN" altLang="en-US" sz="1600" dirty="0"/>
            </a:p>
          </p:txBody>
        </p:sp>
        <p:sp>
          <p:nvSpPr>
            <p:cNvPr id="9" name="文本占位符 1"/>
            <p:cNvSpPr txBox="1">
              <a:spLocks/>
            </p:cNvSpPr>
            <p:nvPr/>
          </p:nvSpPr>
          <p:spPr>
            <a:xfrm>
              <a:off x="6624026"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吸尘器</a:t>
              </a:r>
              <a:endParaRPr lang="zh-CN" altLang="en-US" sz="1600" dirty="0"/>
            </a:p>
          </p:txBody>
        </p:sp>
        <p:sp>
          <p:nvSpPr>
            <p:cNvPr id="10" name="文本占位符 1"/>
            <p:cNvSpPr txBox="1">
              <a:spLocks/>
            </p:cNvSpPr>
            <p:nvPr/>
          </p:nvSpPr>
          <p:spPr>
            <a:xfrm>
              <a:off x="7270185"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solidFill>
                    <a:srgbClr val="FF0000"/>
                  </a:solidFill>
                </a:rPr>
                <a:t>洗地机</a:t>
              </a:r>
              <a:endParaRPr lang="zh-CN" altLang="en-US" sz="1600" dirty="0">
                <a:solidFill>
                  <a:srgbClr val="FF0000"/>
                </a:solidFill>
              </a:endParaRPr>
            </a:p>
          </p:txBody>
        </p:sp>
        <p:sp>
          <p:nvSpPr>
            <p:cNvPr id="11" name="文本占位符 1"/>
            <p:cNvSpPr txBox="1">
              <a:spLocks/>
            </p:cNvSpPr>
            <p:nvPr/>
          </p:nvSpPr>
          <p:spPr>
            <a:xfrm>
              <a:off x="7916344"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拖把</a:t>
              </a:r>
              <a:endParaRPr lang="zh-CN" altLang="en-US" sz="1600" dirty="0"/>
            </a:p>
          </p:txBody>
        </p:sp>
        <p:sp>
          <p:nvSpPr>
            <p:cNvPr id="12" name="文本占位符 1"/>
            <p:cNvSpPr txBox="1">
              <a:spLocks/>
            </p:cNvSpPr>
            <p:nvPr/>
          </p:nvSpPr>
          <p:spPr>
            <a:xfrm>
              <a:off x="8562503"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除螨仪</a:t>
              </a:r>
              <a:endParaRPr lang="zh-CN" altLang="en-US" sz="1600" dirty="0"/>
            </a:p>
          </p:txBody>
        </p:sp>
        <p:sp>
          <p:nvSpPr>
            <p:cNvPr id="13" name="文本占位符 1"/>
            <p:cNvSpPr txBox="1">
              <a:spLocks/>
            </p:cNvSpPr>
            <p:nvPr/>
          </p:nvSpPr>
          <p:spPr>
            <a:xfrm>
              <a:off x="9208662"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a:t>桶式</a:t>
              </a:r>
            </a:p>
          </p:txBody>
        </p:sp>
        <p:sp>
          <p:nvSpPr>
            <p:cNvPr id="14" name="文本占位符 1"/>
            <p:cNvSpPr txBox="1">
              <a:spLocks/>
            </p:cNvSpPr>
            <p:nvPr/>
          </p:nvSpPr>
          <p:spPr>
            <a:xfrm>
              <a:off x="9854821"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卧式</a:t>
              </a:r>
              <a:endParaRPr lang="zh-CN" altLang="en-US" sz="1600" dirty="0"/>
            </a:p>
          </p:txBody>
        </p:sp>
        <p:sp>
          <p:nvSpPr>
            <p:cNvPr id="15" name="文本占位符 1"/>
            <p:cNvSpPr txBox="1">
              <a:spLocks/>
            </p:cNvSpPr>
            <p:nvPr/>
          </p:nvSpPr>
          <p:spPr>
            <a:xfrm>
              <a:off x="10500977" y="3846774"/>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dirty="0" smtClean="0"/>
                <a:t>其他</a:t>
              </a:r>
              <a:endParaRPr lang="zh-CN" altLang="en-US" sz="1600" dirty="0"/>
            </a:p>
          </p:txBody>
        </p:sp>
        <p:grpSp>
          <p:nvGrpSpPr>
            <p:cNvPr id="16" name="组合 15"/>
            <p:cNvGrpSpPr/>
            <p:nvPr/>
          </p:nvGrpSpPr>
          <p:grpSpPr>
            <a:xfrm rot="16200000">
              <a:off x="8230066" y="790290"/>
              <a:ext cx="1048390" cy="4992310"/>
              <a:chOff x="9694587" y="2381215"/>
              <a:chExt cx="1530000" cy="3830423"/>
            </a:xfrm>
            <a:solidFill>
              <a:srgbClr val="1A6BA3"/>
            </a:solidFill>
          </p:grpSpPr>
          <p:sp>
            <p:nvSpPr>
              <p:cNvPr id="26" name="矩形 25"/>
              <p:cNvSpPr/>
              <p:nvPr/>
            </p:nvSpPr>
            <p:spPr>
              <a:xfrm>
                <a:off x="9694587" y="2381215"/>
                <a:ext cx="1530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94587" y="2876990"/>
                <a:ext cx="11808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694587" y="3372765"/>
                <a:ext cx="2232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694587" y="3868540"/>
                <a:ext cx="2160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694587" y="4364315"/>
                <a:ext cx="2016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694587" y="4860090"/>
                <a:ext cx="1224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9694587" y="5355865"/>
                <a:ext cx="1008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694587" y="5851638"/>
                <a:ext cx="25200" cy="36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rot="16200000">
              <a:off x="7869914" y="2595727"/>
              <a:ext cx="1768695" cy="4992311"/>
              <a:chOff x="6082396" y="2381215"/>
              <a:chExt cx="2581200" cy="3830423"/>
            </a:xfrm>
            <a:solidFill>
              <a:srgbClr val="F2931B"/>
            </a:solidFill>
          </p:grpSpPr>
          <p:sp>
            <p:nvSpPr>
              <p:cNvPr id="18" name="矩形 17"/>
              <p:cNvSpPr/>
              <p:nvPr/>
            </p:nvSpPr>
            <p:spPr>
              <a:xfrm>
                <a:off x="7975996" y="2381215"/>
                <a:ext cx="6876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082396" y="2876990"/>
                <a:ext cx="25812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559196" y="3372765"/>
                <a:ext cx="1044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649196" y="3868540"/>
                <a:ext cx="144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602396" y="4364315"/>
                <a:ext cx="612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649196" y="4860090"/>
                <a:ext cx="144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526796" y="5355865"/>
                <a:ext cx="1368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659996" y="5851638"/>
                <a:ext cx="36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占位符 1"/>
            <p:cNvSpPr txBox="1">
              <a:spLocks/>
            </p:cNvSpPr>
            <p:nvPr/>
          </p:nvSpPr>
          <p:spPr>
            <a:xfrm>
              <a:off x="5977866" y="2444468"/>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dirty="0" smtClean="0"/>
                <a:t>42.5%</a:t>
              </a:r>
              <a:endParaRPr lang="zh-CN" altLang="en-US" sz="1200" dirty="0"/>
            </a:p>
          </p:txBody>
        </p:sp>
        <p:sp>
          <p:nvSpPr>
            <p:cNvPr id="36" name="文本占位符 1"/>
            <p:cNvSpPr txBox="1">
              <a:spLocks/>
            </p:cNvSpPr>
            <p:nvPr/>
          </p:nvSpPr>
          <p:spPr>
            <a:xfrm>
              <a:off x="6632823" y="2722999"/>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dirty="0" smtClean="0"/>
                <a:t>32.8%</a:t>
              </a:r>
              <a:endParaRPr lang="zh-CN" altLang="en-US" sz="1200" dirty="0"/>
            </a:p>
          </p:txBody>
        </p:sp>
        <p:sp>
          <p:nvSpPr>
            <p:cNvPr id="37" name="文本占位符 1"/>
            <p:cNvSpPr txBox="1">
              <a:spLocks/>
            </p:cNvSpPr>
            <p:nvPr/>
          </p:nvSpPr>
          <p:spPr>
            <a:xfrm>
              <a:off x="7307988"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6.2%</a:t>
              </a:r>
              <a:endParaRPr lang="zh-CN" altLang="en-US" sz="1200" dirty="0"/>
            </a:p>
          </p:txBody>
        </p:sp>
        <p:sp>
          <p:nvSpPr>
            <p:cNvPr id="38" name="文本占位符 1"/>
            <p:cNvSpPr txBox="1">
              <a:spLocks/>
            </p:cNvSpPr>
            <p:nvPr/>
          </p:nvSpPr>
          <p:spPr>
            <a:xfrm>
              <a:off x="7916343"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6.0%</a:t>
              </a:r>
              <a:endParaRPr lang="zh-CN" altLang="en-US" sz="1200" dirty="0"/>
            </a:p>
          </p:txBody>
        </p:sp>
        <p:sp>
          <p:nvSpPr>
            <p:cNvPr id="39" name="文本占位符 1"/>
            <p:cNvSpPr txBox="1">
              <a:spLocks/>
            </p:cNvSpPr>
            <p:nvPr/>
          </p:nvSpPr>
          <p:spPr>
            <a:xfrm>
              <a:off x="8579449"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5.6%</a:t>
              </a:r>
              <a:endParaRPr lang="zh-CN" altLang="en-US" sz="1200" dirty="0"/>
            </a:p>
          </p:txBody>
        </p:sp>
        <p:sp>
          <p:nvSpPr>
            <p:cNvPr id="40" name="文本占位符 1"/>
            <p:cNvSpPr txBox="1">
              <a:spLocks/>
            </p:cNvSpPr>
            <p:nvPr/>
          </p:nvSpPr>
          <p:spPr>
            <a:xfrm>
              <a:off x="9242555"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3.4%</a:t>
              </a:r>
              <a:endParaRPr lang="zh-CN" altLang="en-US" sz="1200" dirty="0"/>
            </a:p>
          </p:txBody>
        </p:sp>
        <p:sp>
          <p:nvSpPr>
            <p:cNvPr id="41" name="文本占位符 1"/>
            <p:cNvSpPr txBox="1">
              <a:spLocks/>
            </p:cNvSpPr>
            <p:nvPr/>
          </p:nvSpPr>
          <p:spPr>
            <a:xfrm>
              <a:off x="9899448"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2.8%</a:t>
              </a:r>
              <a:endParaRPr lang="zh-CN" altLang="en-US" sz="1200" dirty="0"/>
            </a:p>
          </p:txBody>
        </p:sp>
        <p:sp>
          <p:nvSpPr>
            <p:cNvPr id="42" name="文本占位符 1"/>
            <p:cNvSpPr txBox="1">
              <a:spLocks/>
            </p:cNvSpPr>
            <p:nvPr/>
          </p:nvSpPr>
          <p:spPr>
            <a:xfrm>
              <a:off x="10500977" y="3378821"/>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0.7%</a:t>
              </a:r>
              <a:endParaRPr lang="zh-CN" altLang="en-US" sz="1200" dirty="0"/>
            </a:p>
          </p:txBody>
        </p:sp>
        <p:sp>
          <p:nvSpPr>
            <p:cNvPr id="43" name="文本占位符 1"/>
            <p:cNvSpPr txBox="1">
              <a:spLocks/>
            </p:cNvSpPr>
            <p:nvPr/>
          </p:nvSpPr>
          <p:spPr>
            <a:xfrm>
              <a:off x="5998683" y="4675439"/>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dirty="0" smtClean="0"/>
                <a:t>19.1%</a:t>
              </a:r>
              <a:endParaRPr lang="zh-CN" altLang="en-US" sz="1200" dirty="0"/>
            </a:p>
          </p:txBody>
        </p:sp>
        <p:sp>
          <p:nvSpPr>
            <p:cNvPr id="44" name="文本占位符 1"/>
            <p:cNvSpPr txBox="1">
              <a:spLocks/>
            </p:cNvSpPr>
            <p:nvPr/>
          </p:nvSpPr>
          <p:spPr>
            <a:xfrm>
              <a:off x="6624026" y="5924026"/>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200" dirty="0" smtClean="0"/>
                <a:t>71.7%</a:t>
              </a:r>
              <a:endParaRPr lang="zh-CN" altLang="en-US" sz="1200" dirty="0"/>
            </a:p>
          </p:txBody>
        </p:sp>
        <p:sp>
          <p:nvSpPr>
            <p:cNvPr id="45" name="文本占位符 1"/>
            <p:cNvSpPr txBox="1">
              <a:spLocks/>
            </p:cNvSpPr>
            <p:nvPr/>
          </p:nvSpPr>
          <p:spPr>
            <a:xfrm>
              <a:off x="7307988"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2.9%</a:t>
              </a:r>
              <a:endParaRPr lang="zh-CN" altLang="en-US" sz="1200" dirty="0"/>
            </a:p>
          </p:txBody>
        </p:sp>
        <p:sp>
          <p:nvSpPr>
            <p:cNvPr id="46" name="文本占位符 1"/>
            <p:cNvSpPr txBox="1">
              <a:spLocks/>
            </p:cNvSpPr>
            <p:nvPr/>
          </p:nvSpPr>
          <p:spPr>
            <a:xfrm>
              <a:off x="7916343"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0.4%</a:t>
              </a:r>
              <a:endParaRPr lang="zh-CN" altLang="en-US" sz="1200" dirty="0"/>
            </a:p>
          </p:txBody>
        </p:sp>
        <p:sp>
          <p:nvSpPr>
            <p:cNvPr id="47" name="文本占位符 1"/>
            <p:cNvSpPr txBox="1">
              <a:spLocks/>
            </p:cNvSpPr>
            <p:nvPr/>
          </p:nvSpPr>
          <p:spPr>
            <a:xfrm>
              <a:off x="8579449"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1.7%</a:t>
              </a:r>
              <a:endParaRPr lang="zh-CN" altLang="en-US" sz="1200" dirty="0"/>
            </a:p>
          </p:txBody>
        </p:sp>
        <p:sp>
          <p:nvSpPr>
            <p:cNvPr id="48" name="文本占位符 1"/>
            <p:cNvSpPr txBox="1">
              <a:spLocks/>
            </p:cNvSpPr>
            <p:nvPr/>
          </p:nvSpPr>
          <p:spPr>
            <a:xfrm>
              <a:off x="9242555"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0.4%</a:t>
              </a:r>
              <a:endParaRPr lang="zh-CN" altLang="en-US" sz="1200" dirty="0"/>
            </a:p>
          </p:txBody>
        </p:sp>
        <p:sp>
          <p:nvSpPr>
            <p:cNvPr id="49" name="文本占位符 1"/>
            <p:cNvSpPr txBox="1">
              <a:spLocks/>
            </p:cNvSpPr>
            <p:nvPr/>
          </p:nvSpPr>
          <p:spPr>
            <a:xfrm>
              <a:off x="9899448"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3.8%</a:t>
              </a:r>
              <a:endParaRPr lang="zh-CN" altLang="en-US" sz="1200" dirty="0"/>
            </a:p>
          </p:txBody>
        </p:sp>
        <p:sp>
          <p:nvSpPr>
            <p:cNvPr id="50" name="文本占位符 1"/>
            <p:cNvSpPr txBox="1">
              <a:spLocks/>
            </p:cNvSpPr>
            <p:nvPr/>
          </p:nvSpPr>
          <p:spPr>
            <a:xfrm>
              <a:off x="10500977" y="4275172"/>
              <a:ext cx="1029677" cy="324625"/>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tLang="zh-CN" sz="1200" dirty="0" smtClean="0"/>
                <a:t>0.1%</a:t>
              </a:r>
              <a:endParaRPr lang="zh-CN" altLang="en-US" sz="1200" dirty="0"/>
            </a:p>
          </p:txBody>
        </p:sp>
      </p:grpSp>
      <p:pic>
        <p:nvPicPr>
          <p:cNvPr id="52" name="图片 51"/>
          <p:cNvPicPr>
            <a:picLocks noChangeAspect="1"/>
          </p:cNvPicPr>
          <p:nvPr/>
        </p:nvPicPr>
        <p:blipFill rotWithShape="1">
          <a:blip r:embed="rId3">
            <a:extLst>
              <a:ext uri="{28A0092B-C50C-407E-A947-70E740481C1C}">
                <a14:useLocalDpi xmlns:a14="http://schemas.microsoft.com/office/drawing/2010/main" val="0"/>
              </a:ext>
            </a:extLst>
          </a:blip>
          <a:srcRect l="1277" t="39233" r="84341" b="37613"/>
          <a:stretch/>
        </p:blipFill>
        <p:spPr>
          <a:xfrm>
            <a:off x="5452826" y="2566563"/>
            <a:ext cx="1259153" cy="1140236"/>
          </a:xfrm>
          <a:prstGeom prst="rect">
            <a:avLst/>
          </a:prstGeom>
        </p:spPr>
      </p:pic>
      <p:cxnSp>
        <p:nvCxnSpPr>
          <p:cNvPr id="54" name="直接连接符 53"/>
          <p:cNvCxnSpPr/>
          <p:nvPr/>
        </p:nvCxnSpPr>
        <p:spPr>
          <a:xfrm flipH="1">
            <a:off x="6832871" y="3697429"/>
            <a:ext cx="49923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6858930" y="4094323"/>
            <a:ext cx="4992311" cy="0"/>
          </a:xfrm>
          <a:prstGeom prst="line">
            <a:avLst/>
          </a:prstGeom>
          <a:ln>
            <a:solidFill>
              <a:srgbClr val="F2931B"/>
            </a:solidFill>
          </a:ln>
        </p:spPr>
        <p:style>
          <a:lnRef idx="1">
            <a:schemeClr val="accent1"/>
          </a:lnRef>
          <a:fillRef idx="0">
            <a:schemeClr val="accent1"/>
          </a:fillRef>
          <a:effectRef idx="0">
            <a:schemeClr val="accent1"/>
          </a:effectRef>
          <a:fontRef idx="minor">
            <a:schemeClr val="tx1"/>
          </a:fontRef>
        </p:style>
      </p:cxnSp>
      <p:sp>
        <p:nvSpPr>
          <p:cNvPr id="57" name="文本占位符 2"/>
          <p:cNvSpPr txBox="1">
            <a:spLocks/>
          </p:cNvSpPr>
          <p:nvPr/>
        </p:nvSpPr>
        <p:spPr>
          <a:xfrm>
            <a:off x="6950504" y="1885065"/>
            <a:ext cx="4373528"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80" dirty="0" smtClean="0">
                <a:solidFill>
                  <a:prstClr val="black">
                    <a:lumMod val="65000"/>
                    <a:lumOff val="35000"/>
                  </a:prstClr>
                </a:solidFill>
                <a:latin typeface="微软雅黑" panose="020B0503020204020204" pitchFamily="34" charset="-122"/>
              </a:rPr>
              <a:t>细分市场销售对比</a:t>
            </a:r>
            <a:endParaRPr lang="zh-CN" altLang="en-US" sz="1680" dirty="0">
              <a:solidFill>
                <a:prstClr val="black">
                  <a:lumMod val="65000"/>
                  <a:lumOff val="35000"/>
                </a:prstClr>
              </a:solidFill>
              <a:latin typeface="微软雅黑" panose="020B0503020204020204" pitchFamily="34" charset="-122"/>
            </a:endParaRPr>
          </a:p>
        </p:txBody>
      </p:sp>
      <p:sp>
        <p:nvSpPr>
          <p:cNvPr id="58" name="文本占位符 1"/>
          <p:cNvSpPr txBox="1">
            <a:spLocks/>
          </p:cNvSpPr>
          <p:nvPr/>
        </p:nvSpPr>
        <p:spPr>
          <a:xfrm>
            <a:off x="10332158" y="5728297"/>
            <a:ext cx="2211359" cy="269444"/>
          </a:xfrm>
          <a:prstGeom prst="rect">
            <a:avLst/>
          </a:prstGeom>
        </p:spPr>
        <p:txBody>
          <a:bodyPr anchor="ctr" anchorCtr="0"/>
          <a:lstStyle>
            <a:lvl1pPr marL="228594" indent="-228594" algn="l" defTabSz="914377" rtl="0" eaLnBrk="1" latinLnBrk="0" hangingPunct="1">
              <a:lnSpc>
                <a:spcPct val="150000"/>
              </a:lnSpc>
              <a:spcBef>
                <a:spcPts val="1000"/>
              </a:spcBef>
              <a:buFont typeface="Wingdings" panose="05000000000000000000" pitchFamily="2" charset="2"/>
              <a:buChar char="Ø"/>
              <a:defRPr sz="2000" b="1" i="0" kern="1200" baseline="0">
                <a:solidFill>
                  <a:schemeClr val="tx1"/>
                </a:solidFill>
                <a:latin typeface="微软雅黑" panose="020B0503020204020204" pitchFamily="34" charset="-122"/>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000" b="0" i="1" dirty="0" smtClean="0"/>
              <a:t>数据来源：奥维云网</a:t>
            </a:r>
            <a:endParaRPr lang="zh-CN" altLang="en-US" sz="1000" b="0" i="1" dirty="0"/>
          </a:p>
        </p:txBody>
      </p:sp>
      <p:sp>
        <p:nvSpPr>
          <p:cNvPr id="60" name="文本占位符 2"/>
          <p:cNvSpPr txBox="1">
            <a:spLocks/>
          </p:cNvSpPr>
          <p:nvPr/>
        </p:nvSpPr>
        <p:spPr>
          <a:xfrm>
            <a:off x="5509157" y="5390893"/>
            <a:ext cx="1159727"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680" dirty="0" smtClean="0">
                <a:solidFill>
                  <a:prstClr val="black">
                    <a:lumMod val="65000"/>
                    <a:lumOff val="35000"/>
                  </a:prstClr>
                </a:solidFill>
                <a:latin typeface="微软雅黑" panose="020B0503020204020204" pitchFamily="34" charset="-122"/>
              </a:rPr>
              <a:t>14%</a:t>
            </a:r>
            <a:endParaRPr lang="zh-CN" altLang="en-US" sz="1680" dirty="0">
              <a:solidFill>
                <a:prstClr val="black">
                  <a:lumMod val="65000"/>
                  <a:lumOff val="35000"/>
                </a:prstClr>
              </a:solidFill>
              <a:latin typeface="微软雅黑" panose="020B0503020204020204" pitchFamily="34" charset="-122"/>
            </a:endParaRPr>
          </a:p>
        </p:txBody>
      </p:sp>
      <p:sp>
        <p:nvSpPr>
          <p:cNvPr id="61" name="文本占位符 2"/>
          <p:cNvSpPr txBox="1">
            <a:spLocks/>
          </p:cNvSpPr>
          <p:nvPr/>
        </p:nvSpPr>
        <p:spPr>
          <a:xfrm>
            <a:off x="5534518" y="3559288"/>
            <a:ext cx="1159727" cy="559618"/>
          </a:xfrm>
          <a:prstGeom prst="rect">
            <a:avLst/>
          </a:prstGeom>
        </p:spPr>
        <p:txBody>
          <a:bodyPr/>
          <a:lstStyle>
            <a:lvl1pPr marL="228594" indent="-228594" algn="l" defTabSz="914377" rtl="0" eaLnBrk="1" latinLnBrk="0" hangingPunct="1">
              <a:lnSpc>
                <a:spcPct val="150000"/>
              </a:lnSpc>
              <a:spcBef>
                <a:spcPts val="1000"/>
              </a:spcBef>
              <a:buFont typeface="Wingdings" panose="05000000000000000000" pitchFamily="2" charset="2"/>
              <a:buChar char="u"/>
              <a:defRPr sz="2000" b="1" i="0" kern="1200" baseline="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680" dirty="0" smtClean="0">
                <a:solidFill>
                  <a:prstClr val="black">
                    <a:lumMod val="65000"/>
                    <a:lumOff val="35000"/>
                  </a:prstClr>
                </a:solidFill>
                <a:latin typeface="微软雅黑" panose="020B0503020204020204" pitchFamily="34" charset="-122"/>
              </a:rPr>
              <a:t>86%</a:t>
            </a:r>
            <a:endParaRPr lang="zh-CN" altLang="en-US" sz="1680" dirty="0">
              <a:solidFill>
                <a:prstClr val="black">
                  <a:lumMod val="65000"/>
                  <a:lumOff val="35000"/>
                </a:prstClr>
              </a:solidFill>
              <a:latin typeface="微软雅黑" panose="020B0503020204020204" pitchFamily="34" charset="-122"/>
            </a:endParaRPr>
          </a:p>
        </p:txBody>
      </p:sp>
    </p:spTree>
    <p:extLst>
      <p:ext uri="{BB962C8B-B14F-4D97-AF65-F5344CB8AC3E}">
        <p14:creationId xmlns:p14="http://schemas.microsoft.com/office/powerpoint/2010/main" val="3550138661"/>
      </p:ext>
    </p:extLst>
  </p:cSld>
  <p:clrMapOvr>
    <a:masterClrMapping/>
  </p:clrMapOvr>
  <mc:AlternateContent xmlns:mc="http://schemas.openxmlformats.org/markup-compatibility/2006" xmlns:p14="http://schemas.microsoft.com/office/powerpoint/2010/main">
    <mc:Choice Requires="p14">
      <p:transition spd="slow" p14:dur="2000" advTm="150760"/>
    </mc:Choice>
    <mc:Fallback xmlns="">
      <p:transition spd="slow" advTm="15076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越来越多品牌开始布局清洁电器行业，且各大品牌开始横向扩充品类</a:t>
            </a:r>
            <a:endParaRPr lang="zh-CN" altLang="en-US" dirty="0">
              <a:latin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361" t="16765" r="39755" b="9875"/>
          <a:stretch/>
        </p:blipFill>
        <p:spPr>
          <a:xfrm>
            <a:off x="139733" y="1158241"/>
            <a:ext cx="5338355" cy="3805647"/>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3435"/>
          <a:stretch/>
        </p:blipFill>
        <p:spPr>
          <a:xfrm>
            <a:off x="5478088" y="1158241"/>
            <a:ext cx="6541125" cy="3751616"/>
          </a:xfrm>
          <a:prstGeom prst="rect">
            <a:avLst/>
          </a:prstGeom>
        </p:spPr>
      </p:pic>
      <p:graphicFrame>
        <p:nvGraphicFramePr>
          <p:cNvPr id="7" name="图示 6"/>
          <p:cNvGraphicFramePr/>
          <p:nvPr>
            <p:extLst>
              <p:ext uri="{D42A27DB-BD31-4B8C-83A1-F6EECF244321}">
                <p14:modId xmlns:p14="http://schemas.microsoft.com/office/powerpoint/2010/main" val="3813901758"/>
              </p:ext>
            </p:extLst>
          </p:nvPr>
        </p:nvGraphicFramePr>
        <p:xfrm>
          <a:off x="767277" y="5038386"/>
          <a:ext cx="10327444" cy="133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270803"/>
      </p:ext>
    </p:extLst>
  </p:cSld>
  <p:clrMapOvr>
    <a:masterClrMapping/>
  </p:clrMapOvr>
  <mc:AlternateContent xmlns:mc="http://schemas.openxmlformats.org/markup-compatibility/2006" xmlns:p14="http://schemas.microsoft.com/office/powerpoint/2010/main">
    <mc:Choice Requires="p14">
      <p:transition spd="slow" p14:dur="2000" advTm="246684"/>
    </mc:Choice>
    <mc:Fallback xmlns="">
      <p:transition spd="slow" advTm="24668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10474433" cy="559618"/>
          </a:xfrm>
        </p:spPr>
        <p:txBody>
          <a:bodyPr/>
          <a:lstStyle/>
          <a:p>
            <a:r>
              <a:rPr lang="zh-CN" altLang="en-US" dirty="0" smtClean="0">
                <a:latin typeface="微软雅黑" panose="020B0503020204020204" pitchFamily="34" charset="-122"/>
              </a:rPr>
              <a:t>品牌高度集中，扫地机器人</a:t>
            </a:r>
            <a:r>
              <a:rPr lang="zh-CN" altLang="en-US" dirty="0">
                <a:latin typeface="微软雅黑" panose="020B0503020204020204" pitchFamily="34" charset="-122"/>
              </a:rPr>
              <a:t>呈现“四分天下” 格局</a:t>
            </a:r>
            <a:r>
              <a:rPr lang="zh-CN" altLang="en-US" dirty="0" smtClean="0">
                <a:latin typeface="微软雅黑" panose="020B0503020204020204" pitchFamily="34" charset="-122"/>
              </a:rPr>
              <a:t>，无线吸尘器呈现“</a:t>
            </a:r>
            <a:r>
              <a:rPr lang="en-US" altLang="zh-CN" dirty="0">
                <a:latin typeface="微软雅黑" panose="020B0503020204020204" pitchFamily="34" charset="-122"/>
              </a:rPr>
              <a:t>1+N</a:t>
            </a:r>
            <a:r>
              <a:rPr lang="zh-CN" altLang="en-US" dirty="0" smtClean="0">
                <a:latin typeface="微软雅黑" panose="020B0503020204020204" pitchFamily="34" charset="-122"/>
              </a:rPr>
              <a:t>”</a:t>
            </a:r>
            <a:r>
              <a:rPr lang="en-US" altLang="zh-CN" dirty="0" smtClean="0">
                <a:latin typeface="微软雅黑" panose="020B0503020204020204" pitchFamily="34" charset="-122"/>
              </a:rPr>
              <a:t> </a:t>
            </a:r>
            <a:r>
              <a:rPr lang="zh-CN" altLang="en-US" dirty="0" smtClean="0">
                <a:latin typeface="微软雅黑" panose="020B0503020204020204" pitchFamily="34" charset="-122"/>
              </a:rPr>
              <a:t>格局</a:t>
            </a:r>
            <a:endParaRPr lang="zh-CN" altLang="en-US" dirty="0">
              <a:latin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2461" t="16547" r="11449"/>
          <a:stretch/>
        </p:blipFill>
        <p:spPr>
          <a:xfrm>
            <a:off x="209006" y="1924595"/>
            <a:ext cx="5608501" cy="3460122"/>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9937" t="16136" r="8139"/>
          <a:stretch/>
        </p:blipFill>
        <p:spPr>
          <a:xfrm>
            <a:off x="5946818" y="1924595"/>
            <a:ext cx="6009026" cy="3460122"/>
          </a:xfrm>
          <a:prstGeom prst="rect">
            <a:avLst/>
          </a:prstGeom>
        </p:spPr>
      </p:pic>
      <p:sp>
        <p:nvSpPr>
          <p:cNvPr id="5" name="矩形 4"/>
          <p:cNvSpPr/>
          <p:nvPr/>
        </p:nvSpPr>
        <p:spPr>
          <a:xfrm>
            <a:off x="2103658" y="1387867"/>
            <a:ext cx="1463862" cy="505523"/>
          </a:xfrm>
          <a:prstGeom prst="rect">
            <a:avLst/>
          </a:prstGeom>
        </p:spPr>
        <p:txBody>
          <a:bodyPr/>
          <a:lstStyle/>
          <a:p>
            <a:pPr algn="ctr" defTabSz="914377">
              <a:lnSpc>
                <a:spcPct val="150000"/>
              </a:lnSpc>
              <a:spcBef>
                <a:spcPts val="1000"/>
              </a:spcBef>
            </a:pPr>
            <a:r>
              <a:rPr lang="zh-CN" altLang="en-US" sz="2000" b="1" dirty="0">
                <a:latin typeface="微软雅黑" panose="020B0503020204020204" pitchFamily="34" charset="-122"/>
                <a:ea typeface="微软雅黑" panose="020B0503020204020204" pitchFamily="34" charset="-122"/>
              </a:rPr>
              <a:t>四分天下</a:t>
            </a:r>
          </a:p>
        </p:txBody>
      </p:sp>
      <p:sp>
        <p:nvSpPr>
          <p:cNvPr id="7" name="矩形 6"/>
          <p:cNvSpPr/>
          <p:nvPr/>
        </p:nvSpPr>
        <p:spPr>
          <a:xfrm>
            <a:off x="8415558" y="1387867"/>
            <a:ext cx="1463862" cy="505523"/>
          </a:xfrm>
          <a:prstGeom prst="rect">
            <a:avLst/>
          </a:prstGeom>
        </p:spPr>
        <p:txBody>
          <a:bodyPr/>
          <a:lstStyle/>
          <a:p>
            <a:pPr algn="ctr" defTabSz="914377">
              <a:lnSpc>
                <a:spcPct val="150000"/>
              </a:lnSpc>
              <a:spcBef>
                <a:spcPts val="1000"/>
              </a:spcBef>
            </a:pPr>
            <a:r>
              <a:rPr lang="en-US" altLang="zh-CN" sz="2000" b="1" dirty="0" smtClean="0">
                <a:latin typeface="微软雅黑" panose="020B0503020204020204" pitchFamily="34" charset="-122"/>
                <a:ea typeface="微软雅黑" panose="020B0503020204020204" pitchFamily="34" charset="-122"/>
              </a:rPr>
              <a:t>1+N</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3310559"/>
      </p:ext>
    </p:extLst>
  </p:cSld>
  <p:clrMapOvr>
    <a:masterClrMapping/>
  </p:clrMapOvr>
  <mc:AlternateContent xmlns:mc="http://schemas.openxmlformats.org/markup-compatibility/2006" xmlns:p14="http://schemas.microsoft.com/office/powerpoint/2010/main">
    <mc:Choice Requires="p14">
      <p:transition spd="slow" p14:dur="2000" advTm="138371"/>
    </mc:Choice>
    <mc:Fallback xmlns="">
      <p:transition spd="slow" advTm="13837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80356" y="598623"/>
            <a:ext cx="9089770" cy="559618"/>
          </a:xfrm>
        </p:spPr>
        <p:txBody>
          <a:bodyPr/>
          <a:lstStyle/>
          <a:p>
            <a:r>
              <a:rPr lang="zh-CN" altLang="en-US" dirty="0" smtClean="0">
                <a:latin typeface="微软雅黑" panose="020B0503020204020204" pitchFamily="34" charset="-122"/>
              </a:rPr>
              <a:t>扫地机器人和无线吸尘器向中高端市场发力</a:t>
            </a:r>
            <a:endParaRPr lang="zh-CN" altLang="en-US" dirty="0">
              <a:latin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4300" t="18071" r="6710"/>
          <a:stretch/>
        </p:blipFill>
        <p:spPr>
          <a:xfrm>
            <a:off x="994756" y="1391667"/>
            <a:ext cx="9381144" cy="4858196"/>
          </a:xfrm>
          <a:prstGeom prst="rect">
            <a:avLst/>
          </a:prstGeom>
        </p:spPr>
      </p:pic>
      <p:sp>
        <p:nvSpPr>
          <p:cNvPr id="8" name="任意多边形 7"/>
          <p:cNvSpPr/>
          <p:nvPr/>
        </p:nvSpPr>
        <p:spPr>
          <a:xfrm>
            <a:off x="3225801" y="3382615"/>
            <a:ext cx="1197999" cy="876300"/>
          </a:xfrm>
          <a:custGeom>
            <a:avLst/>
            <a:gdLst>
              <a:gd name="connsiteX0" fmla="*/ 1012825 w 1197999"/>
              <a:gd name="connsiteY0" fmla="*/ 0 h 876300"/>
              <a:gd name="connsiteX1" fmla="*/ 1197999 w 1197999"/>
              <a:gd name="connsiteY1" fmla="*/ 219075 h 876300"/>
              <a:gd name="connsiteX2" fmla="*/ 1088462 w 1197999"/>
              <a:gd name="connsiteY2" fmla="*/ 219075 h 876300"/>
              <a:gd name="connsiteX3" fmla="*/ 1032855 w 1197999"/>
              <a:gd name="connsiteY3" fmla="*/ 351438 h 876300"/>
              <a:gd name="connsiteX4" fmla="*/ 1030484 w 1197999"/>
              <a:gd name="connsiteY4" fmla="*/ 355082 h 876300"/>
              <a:gd name="connsiteX5" fmla="*/ 1029070 w 1197999"/>
              <a:gd name="connsiteY5" fmla="*/ 358399 h 876300"/>
              <a:gd name="connsiteX6" fmla="*/ 1005295 w 1197999"/>
              <a:gd name="connsiteY6" fmla="*/ 393805 h 876300"/>
              <a:gd name="connsiteX7" fmla="*/ 954312 w 1197999"/>
              <a:gd name="connsiteY7" fmla="*/ 472179 h 876300"/>
              <a:gd name="connsiteX8" fmla="*/ 948203 w 1197999"/>
              <a:gd name="connsiteY8" fmla="*/ 478825 h 876300"/>
              <a:gd name="connsiteX9" fmla="*/ 944063 w 1197999"/>
              <a:gd name="connsiteY9" fmla="*/ 484991 h 876300"/>
              <a:gd name="connsiteX10" fmla="*/ 909647 w 1197999"/>
              <a:gd name="connsiteY10" fmla="*/ 520770 h 876300"/>
              <a:gd name="connsiteX11" fmla="*/ 855305 w 1197999"/>
              <a:gd name="connsiteY11" fmla="*/ 579889 h 876300"/>
              <a:gd name="connsiteX12" fmla="*/ 844483 w 1197999"/>
              <a:gd name="connsiteY12" fmla="*/ 588515 h 876300"/>
              <a:gd name="connsiteX13" fmla="*/ 836273 w 1197999"/>
              <a:gd name="connsiteY13" fmla="*/ 597051 h 876300"/>
              <a:gd name="connsiteX14" fmla="*/ 794595 w 1197999"/>
              <a:gd name="connsiteY14" fmla="*/ 628284 h 876300"/>
              <a:gd name="connsiteX15" fmla="*/ 738302 w 1197999"/>
              <a:gd name="connsiteY15" fmla="*/ 673157 h 876300"/>
              <a:gd name="connsiteX16" fmla="*/ 722029 w 1197999"/>
              <a:gd name="connsiteY16" fmla="*/ 682663 h 876300"/>
              <a:gd name="connsiteX17" fmla="*/ 708534 w 1197999"/>
              <a:gd name="connsiteY17" fmla="*/ 692776 h 876300"/>
              <a:gd name="connsiteX18" fmla="*/ 662578 w 1197999"/>
              <a:gd name="connsiteY18" fmla="*/ 717392 h 876300"/>
              <a:gd name="connsiteX19" fmla="*/ 605775 w 1197999"/>
              <a:gd name="connsiteY19" fmla="*/ 750574 h 876300"/>
              <a:gd name="connsiteX20" fmla="*/ 583265 w 1197999"/>
              <a:gd name="connsiteY20" fmla="*/ 759875 h 876300"/>
              <a:gd name="connsiteX21" fmla="*/ 563681 w 1197999"/>
              <a:gd name="connsiteY21" fmla="*/ 770366 h 876300"/>
              <a:gd name="connsiteX22" fmla="*/ 516596 w 1197999"/>
              <a:gd name="connsiteY22" fmla="*/ 787424 h 876300"/>
              <a:gd name="connsiteX23" fmla="*/ 460194 w 1197999"/>
              <a:gd name="connsiteY23" fmla="*/ 810729 h 876300"/>
              <a:gd name="connsiteX24" fmla="*/ 430474 w 1197999"/>
              <a:gd name="connsiteY24" fmla="*/ 818624 h 876300"/>
              <a:gd name="connsiteX25" fmla="*/ 404547 w 1197999"/>
              <a:gd name="connsiteY25" fmla="*/ 828017 h 876300"/>
              <a:gd name="connsiteX26" fmla="*/ 359079 w 1197999"/>
              <a:gd name="connsiteY26" fmla="*/ 837589 h 876300"/>
              <a:gd name="connsiteX27" fmla="*/ 304028 w 1197999"/>
              <a:gd name="connsiteY27" fmla="*/ 852213 h 876300"/>
              <a:gd name="connsiteX28" fmla="*/ 266222 w 1197999"/>
              <a:gd name="connsiteY28" fmla="*/ 857138 h 876300"/>
              <a:gd name="connsiteX29" fmla="*/ 233965 w 1197999"/>
              <a:gd name="connsiteY29" fmla="*/ 863929 h 876300"/>
              <a:gd name="connsiteX30" fmla="*/ 191693 w 1197999"/>
              <a:gd name="connsiteY30" fmla="*/ 866847 h 876300"/>
              <a:gd name="connsiteX31" fmla="*/ 139747 w 1197999"/>
              <a:gd name="connsiteY31" fmla="*/ 873615 h 876300"/>
              <a:gd name="connsiteX32" fmla="*/ 62873 w 1197999"/>
              <a:gd name="connsiteY32" fmla="*/ 875741 h 876300"/>
              <a:gd name="connsiteX33" fmla="*/ 54769 w 1197999"/>
              <a:gd name="connsiteY33" fmla="*/ 876300 h 876300"/>
              <a:gd name="connsiteX34" fmla="*/ 49970 w 1197999"/>
              <a:gd name="connsiteY34" fmla="*/ 876098 h 876300"/>
              <a:gd name="connsiteX35" fmla="*/ 49917 w 1197999"/>
              <a:gd name="connsiteY35" fmla="*/ 876099 h 876300"/>
              <a:gd name="connsiteX36" fmla="*/ 54769 w 1197999"/>
              <a:gd name="connsiteY36" fmla="*/ 876300 h 876300"/>
              <a:gd name="connsiteX37" fmla="*/ 0 w 1197999"/>
              <a:gd name="connsiteY37" fmla="*/ 876300 h 876300"/>
              <a:gd name="connsiteX38" fmla="*/ 0 w 1197999"/>
              <a:gd name="connsiteY38" fmla="*/ 863495 h 876300"/>
              <a:gd name="connsiteX39" fmla="*/ 107829 w 1197999"/>
              <a:gd name="connsiteY39" fmla="*/ 847391 h 876300"/>
              <a:gd name="connsiteX40" fmla="*/ 403319 w 1197999"/>
              <a:gd name="connsiteY40" fmla="*/ 742197 h 876300"/>
              <a:gd name="connsiteX41" fmla="*/ 645004 w 1197999"/>
              <a:gd name="connsiteY41" fmla="*/ 571528 h 876300"/>
              <a:gd name="connsiteX42" fmla="*/ 815851 w 1197999"/>
              <a:gd name="connsiteY42" fmla="*/ 347414 h 876300"/>
              <a:gd name="connsiteX43" fmla="*/ 869387 w 1197999"/>
              <a:gd name="connsiteY43" fmla="*/ 219074 h 876300"/>
              <a:gd name="connsiteX44" fmla="*/ 759849 w 1197999"/>
              <a:gd name="connsiteY44" fmla="*/ 2190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7999" h="876300">
                <a:moveTo>
                  <a:pt x="1012825" y="0"/>
                </a:moveTo>
                <a:lnTo>
                  <a:pt x="1197999" y="219075"/>
                </a:lnTo>
                <a:lnTo>
                  <a:pt x="1088462" y="219075"/>
                </a:lnTo>
                <a:cubicBezTo>
                  <a:pt x="1074023" y="264976"/>
                  <a:pt x="1055350" y="309175"/>
                  <a:pt x="1032855" y="351438"/>
                </a:cubicBezTo>
                <a:lnTo>
                  <a:pt x="1030484" y="355082"/>
                </a:lnTo>
                <a:lnTo>
                  <a:pt x="1029070" y="358399"/>
                </a:lnTo>
                <a:lnTo>
                  <a:pt x="1005295" y="393805"/>
                </a:lnTo>
                <a:lnTo>
                  <a:pt x="954312" y="472179"/>
                </a:lnTo>
                <a:lnTo>
                  <a:pt x="948203" y="478825"/>
                </a:lnTo>
                <a:lnTo>
                  <a:pt x="944063" y="484991"/>
                </a:lnTo>
                <a:lnTo>
                  <a:pt x="909647" y="520770"/>
                </a:lnTo>
                <a:lnTo>
                  <a:pt x="855305" y="579889"/>
                </a:lnTo>
                <a:lnTo>
                  <a:pt x="844483" y="588515"/>
                </a:lnTo>
                <a:lnTo>
                  <a:pt x="836273" y="597051"/>
                </a:lnTo>
                <a:lnTo>
                  <a:pt x="794595" y="628284"/>
                </a:lnTo>
                <a:lnTo>
                  <a:pt x="738302" y="673157"/>
                </a:lnTo>
                <a:lnTo>
                  <a:pt x="722029" y="682663"/>
                </a:lnTo>
                <a:lnTo>
                  <a:pt x="708534" y="692776"/>
                </a:lnTo>
                <a:lnTo>
                  <a:pt x="662578" y="717392"/>
                </a:lnTo>
                <a:lnTo>
                  <a:pt x="605775" y="750574"/>
                </a:lnTo>
                <a:lnTo>
                  <a:pt x="583265" y="759875"/>
                </a:lnTo>
                <a:lnTo>
                  <a:pt x="563681" y="770366"/>
                </a:lnTo>
                <a:lnTo>
                  <a:pt x="516596" y="787424"/>
                </a:lnTo>
                <a:lnTo>
                  <a:pt x="460194" y="810729"/>
                </a:lnTo>
                <a:lnTo>
                  <a:pt x="430474" y="818624"/>
                </a:lnTo>
                <a:lnTo>
                  <a:pt x="404547" y="828017"/>
                </a:lnTo>
                <a:lnTo>
                  <a:pt x="359079" y="837589"/>
                </a:lnTo>
                <a:lnTo>
                  <a:pt x="304028" y="852213"/>
                </a:lnTo>
                <a:lnTo>
                  <a:pt x="266222" y="857138"/>
                </a:lnTo>
                <a:lnTo>
                  <a:pt x="233965" y="863929"/>
                </a:lnTo>
                <a:lnTo>
                  <a:pt x="191693" y="866847"/>
                </a:lnTo>
                <a:lnTo>
                  <a:pt x="139747" y="873615"/>
                </a:lnTo>
                <a:lnTo>
                  <a:pt x="62873" y="875741"/>
                </a:lnTo>
                <a:lnTo>
                  <a:pt x="54769" y="876300"/>
                </a:lnTo>
                <a:lnTo>
                  <a:pt x="49970" y="876098"/>
                </a:lnTo>
                <a:lnTo>
                  <a:pt x="49917" y="876099"/>
                </a:lnTo>
                <a:lnTo>
                  <a:pt x="54769" y="876300"/>
                </a:lnTo>
                <a:lnTo>
                  <a:pt x="0" y="876300"/>
                </a:lnTo>
                <a:lnTo>
                  <a:pt x="0" y="863495"/>
                </a:lnTo>
                <a:lnTo>
                  <a:pt x="107829" y="847391"/>
                </a:lnTo>
                <a:cubicBezTo>
                  <a:pt x="213400" y="824575"/>
                  <a:pt x="312843" y="788842"/>
                  <a:pt x="403319" y="742197"/>
                </a:cubicBezTo>
                <a:cubicBezTo>
                  <a:pt x="493794" y="695551"/>
                  <a:pt x="575303" y="637994"/>
                  <a:pt x="645004" y="571528"/>
                </a:cubicBezTo>
                <a:cubicBezTo>
                  <a:pt x="714706" y="505063"/>
                  <a:pt x="772602" y="429690"/>
                  <a:pt x="815851" y="347414"/>
                </a:cubicBezTo>
                <a:lnTo>
                  <a:pt x="869387" y="219074"/>
                </a:lnTo>
                <a:lnTo>
                  <a:pt x="759849" y="21907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任意多边形 8"/>
          <p:cNvSpPr/>
          <p:nvPr/>
        </p:nvSpPr>
        <p:spPr>
          <a:xfrm>
            <a:off x="8115301" y="3863280"/>
            <a:ext cx="1197999" cy="876300"/>
          </a:xfrm>
          <a:custGeom>
            <a:avLst/>
            <a:gdLst>
              <a:gd name="connsiteX0" fmla="*/ 1012825 w 1197999"/>
              <a:gd name="connsiteY0" fmla="*/ 0 h 876300"/>
              <a:gd name="connsiteX1" fmla="*/ 1197999 w 1197999"/>
              <a:gd name="connsiteY1" fmla="*/ 219075 h 876300"/>
              <a:gd name="connsiteX2" fmla="*/ 1088462 w 1197999"/>
              <a:gd name="connsiteY2" fmla="*/ 219075 h 876300"/>
              <a:gd name="connsiteX3" fmla="*/ 1032855 w 1197999"/>
              <a:gd name="connsiteY3" fmla="*/ 351438 h 876300"/>
              <a:gd name="connsiteX4" fmla="*/ 1030484 w 1197999"/>
              <a:gd name="connsiteY4" fmla="*/ 355082 h 876300"/>
              <a:gd name="connsiteX5" fmla="*/ 1029070 w 1197999"/>
              <a:gd name="connsiteY5" fmla="*/ 358399 h 876300"/>
              <a:gd name="connsiteX6" fmla="*/ 1005295 w 1197999"/>
              <a:gd name="connsiteY6" fmla="*/ 393805 h 876300"/>
              <a:gd name="connsiteX7" fmla="*/ 954312 w 1197999"/>
              <a:gd name="connsiteY7" fmla="*/ 472179 h 876300"/>
              <a:gd name="connsiteX8" fmla="*/ 948203 w 1197999"/>
              <a:gd name="connsiteY8" fmla="*/ 478825 h 876300"/>
              <a:gd name="connsiteX9" fmla="*/ 944063 w 1197999"/>
              <a:gd name="connsiteY9" fmla="*/ 484991 h 876300"/>
              <a:gd name="connsiteX10" fmla="*/ 909647 w 1197999"/>
              <a:gd name="connsiteY10" fmla="*/ 520770 h 876300"/>
              <a:gd name="connsiteX11" fmla="*/ 855305 w 1197999"/>
              <a:gd name="connsiteY11" fmla="*/ 579889 h 876300"/>
              <a:gd name="connsiteX12" fmla="*/ 844483 w 1197999"/>
              <a:gd name="connsiteY12" fmla="*/ 588515 h 876300"/>
              <a:gd name="connsiteX13" fmla="*/ 836273 w 1197999"/>
              <a:gd name="connsiteY13" fmla="*/ 597051 h 876300"/>
              <a:gd name="connsiteX14" fmla="*/ 794595 w 1197999"/>
              <a:gd name="connsiteY14" fmla="*/ 628284 h 876300"/>
              <a:gd name="connsiteX15" fmla="*/ 738302 w 1197999"/>
              <a:gd name="connsiteY15" fmla="*/ 673157 h 876300"/>
              <a:gd name="connsiteX16" fmla="*/ 722029 w 1197999"/>
              <a:gd name="connsiteY16" fmla="*/ 682663 h 876300"/>
              <a:gd name="connsiteX17" fmla="*/ 708534 w 1197999"/>
              <a:gd name="connsiteY17" fmla="*/ 692776 h 876300"/>
              <a:gd name="connsiteX18" fmla="*/ 662578 w 1197999"/>
              <a:gd name="connsiteY18" fmla="*/ 717392 h 876300"/>
              <a:gd name="connsiteX19" fmla="*/ 605775 w 1197999"/>
              <a:gd name="connsiteY19" fmla="*/ 750574 h 876300"/>
              <a:gd name="connsiteX20" fmla="*/ 583265 w 1197999"/>
              <a:gd name="connsiteY20" fmla="*/ 759875 h 876300"/>
              <a:gd name="connsiteX21" fmla="*/ 563681 w 1197999"/>
              <a:gd name="connsiteY21" fmla="*/ 770366 h 876300"/>
              <a:gd name="connsiteX22" fmla="*/ 516596 w 1197999"/>
              <a:gd name="connsiteY22" fmla="*/ 787424 h 876300"/>
              <a:gd name="connsiteX23" fmla="*/ 460194 w 1197999"/>
              <a:gd name="connsiteY23" fmla="*/ 810729 h 876300"/>
              <a:gd name="connsiteX24" fmla="*/ 430474 w 1197999"/>
              <a:gd name="connsiteY24" fmla="*/ 818624 h 876300"/>
              <a:gd name="connsiteX25" fmla="*/ 404547 w 1197999"/>
              <a:gd name="connsiteY25" fmla="*/ 828017 h 876300"/>
              <a:gd name="connsiteX26" fmla="*/ 359079 w 1197999"/>
              <a:gd name="connsiteY26" fmla="*/ 837589 h 876300"/>
              <a:gd name="connsiteX27" fmla="*/ 304028 w 1197999"/>
              <a:gd name="connsiteY27" fmla="*/ 852213 h 876300"/>
              <a:gd name="connsiteX28" fmla="*/ 266222 w 1197999"/>
              <a:gd name="connsiteY28" fmla="*/ 857138 h 876300"/>
              <a:gd name="connsiteX29" fmla="*/ 233965 w 1197999"/>
              <a:gd name="connsiteY29" fmla="*/ 863929 h 876300"/>
              <a:gd name="connsiteX30" fmla="*/ 191693 w 1197999"/>
              <a:gd name="connsiteY30" fmla="*/ 866847 h 876300"/>
              <a:gd name="connsiteX31" fmla="*/ 139747 w 1197999"/>
              <a:gd name="connsiteY31" fmla="*/ 873615 h 876300"/>
              <a:gd name="connsiteX32" fmla="*/ 62873 w 1197999"/>
              <a:gd name="connsiteY32" fmla="*/ 875741 h 876300"/>
              <a:gd name="connsiteX33" fmla="*/ 54769 w 1197999"/>
              <a:gd name="connsiteY33" fmla="*/ 876300 h 876300"/>
              <a:gd name="connsiteX34" fmla="*/ 49970 w 1197999"/>
              <a:gd name="connsiteY34" fmla="*/ 876098 h 876300"/>
              <a:gd name="connsiteX35" fmla="*/ 49917 w 1197999"/>
              <a:gd name="connsiteY35" fmla="*/ 876099 h 876300"/>
              <a:gd name="connsiteX36" fmla="*/ 54769 w 1197999"/>
              <a:gd name="connsiteY36" fmla="*/ 876300 h 876300"/>
              <a:gd name="connsiteX37" fmla="*/ 0 w 1197999"/>
              <a:gd name="connsiteY37" fmla="*/ 876300 h 876300"/>
              <a:gd name="connsiteX38" fmla="*/ 0 w 1197999"/>
              <a:gd name="connsiteY38" fmla="*/ 863495 h 876300"/>
              <a:gd name="connsiteX39" fmla="*/ 107829 w 1197999"/>
              <a:gd name="connsiteY39" fmla="*/ 847391 h 876300"/>
              <a:gd name="connsiteX40" fmla="*/ 403319 w 1197999"/>
              <a:gd name="connsiteY40" fmla="*/ 742197 h 876300"/>
              <a:gd name="connsiteX41" fmla="*/ 645004 w 1197999"/>
              <a:gd name="connsiteY41" fmla="*/ 571528 h 876300"/>
              <a:gd name="connsiteX42" fmla="*/ 815851 w 1197999"/>
              <a:gd name="connsiteY42" fmla="*/ 347414 h 876300"/>
              <a:gd name="connsiteX43" fmla="*/ 869387 w 1197999"/>
              <a:gd name="connsiteY43" fmla="*/ 219074 h 876300"/>
              <a:gd name="connsiteX44" fmla="*/ 759849 w 1197999"/>
              <a:gd name="connsiteY44" fmla="*/ 21907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7999" h="876300">
                <a:moveTo>
                  <a:pt x="1012825" y="0"/>
                </a:moveTo>
                <a:lnTo>
                  <a:pt x="1197999" y="219075"/>
                </a:lnTo>
                <a:lnTo>
                  <a:pt x="1088462" y="219075"/>
                </a:lnTo>
                <a:cubicBezTo>
                  <a:pt x="1074023" y="264976"/>
                  <a:pt x="1055350" y="309175"/>
                  <a:pt x="1032855" y="351438"/>
                </a:cubicBezTo>
                <a:lnTo>
                  <a:pt x="1030484" y="355082"/>
                </a:lnTo>
                <a:lnTo>
                  <a:pt x="1029070" y="358399"/>
                </a:lnTo>
                <a:lnTo>
                  <a:pt x="1005295" y="393805"/>
                </a:lnTo>
                <a:lnTo>
                  <a:pt x="954312" y="472179"/>
                </a:lnTo>
                <a:lnTo>
                  <a:pt x="948203" y="478825"/>
                </a:lnTo>
                <a:lnTo>
                  <a:pt x="944063" y="484991"/>
                </a:lnTo>
                <a:lnTo>
                  <a:pt x="909647" y="520770"/>
                </a:lnTo>
                <a:lnTo>
                  <a:pt x="855305" y="579889"/>
                </a:lnTo>
                <a:lnTo>
                  <a:pt x="844483" y="588515"/>
                </a:lnTo>
                <a:lnTo>
                  <a:pt x="836273" y="597051"/>
                </a:lnTo>
                <a:lnTo>
                  <a:pt x="794595" y="628284"/>
                </a:lnTo>
                <a:lnTo>
                  <a:pt x="738302" y="673157"/>
                </a:lnTo>
                <a:lnTo>
                  <a:pt x="722029" y="682663"/>
                </a:lnTo>
                <a:lnTo>
                  <a:pt x="708534" y="692776"/>
                </a:lnTo>
                <a:lnTo>
                  <a:pt x="662578" y="717392"/>
                </a:lnTo>
                <a:lnTo>
                  <a:pt x="605775" y="750574"/>
                </a:lnTo>
                <a:lnTo>
                  <a:pt x="583265" y="759875"/>
                </a:lnTo>
                <a:lnTo>
                  <a:pt x="563681" y="770366"/>
                </a:lnTo>
                <a:lnTo>
                  <a:pt x="516596" y="787424"/>
                </a:lnTo>
                <a:lnTo>
                  <a:pt x="460194" y="810729"/>
                </a:lnTo>
                <a:lnTo>
                  <a:pt x="430474" y="818624"/>
                </a:lnTo>
                <a:lnTo>
                  <a:pt x="404547" y="828017"/>
                </a:lnTo>
                <a:lnTo>
                  <a:pt x="359079" y="837589"/>
                </a:lnTo>
                <a:lnTo>
                  <a:pt x="304028" y="852213"/>
                </a:lnTo>
                <a:lnTo>
                  <a:pt x="266222" y="857138"/>
                </a:lnTo>
                <a:lnTo>
                  <a:pt x="233965" y="863929"/>
                </a:lnTo>
                <a:lnTo>
                  <a:pt x="191693" y="866847"/>
                </a:lnTo>
                <a:lnTo>
                  <a:pt x="139747" y="873615"/>
                </a:lnTo>
                <a:lnTo>
                  <a:pt x="62873" y="875741"/>
                </a:lnTo>
                <a:lnTo>
                  <a:pt x="54769" y="876300"/>
                </a:lnTo>
                <a:lnTo>
                  <a:pt x="49970" y="876098"/>
                </a:lnTo>
                <a:lnTo>
                  <a:pt x="49917" y="876099"/>
                </a:lnTo>
                <a:lnTo>
                  <a:pt x="54769" y="876300"/>
                </a:lnTo>
                <a:lnTo>
                  <a:pt x="0" y="876300"/>
                </a:lnTo>
                <a:lnTo>
                  <a:pt x="0" y="863495"/>
                </a:lnTo>
                <a:lnTo>
                  <a:pt x="107829" y="847391"/>
                </a:lnTo>
                <a:cubicBezTo>
                  <a:pt x="213400" y="824575"/>
                  <a:pt x="312843" y="788842"/>
                  <a:pt x="403319" y="742197"/>
                </a:cubicBezTo>
                <a:cubicBezTo>
                  <a:pt x="493794" y="695551"/>
                  <a:pt x="575303" y="637994"/>
                  <a:pt x="645004" y="571528"/>
                </a:cubicBezTo>
                <a:cubicBezTo>
                  <a:pt x="714706" y="505063"/>
                  <a:pt x="772602" y="429690"/>
                  <a:pt x="815851" y="347414"/>
                </a:cubicBezTo>
                <a:lnTo>
                  <a:pt x="869387" y="219074"/>
                </a:lnTo>
                <a:lnTo>
                  <a:pt x="759849" y="21907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5541258"/>
      </p:ext>
    </p:extLst>
  </p:cSld>
  <p:clrMapOvr>
    <a:masterClrMapping/>
  </p:clrMapOvr>
  <mc:AlternateContent xmlns:mc="http://schemas.openxmlformats.org/markup-compatibility/2006" xmlns:p14="http://schemas.microsoft.com/office/powerpoint/2010/main">
    <mc:Choice Requires="p14">
      <p:transition spd="slow" p14:dur="2000" advTm="14012"/>
    </mc:Choice>
    <mc:Fallback xmlns="">
      <p:transition spd="slow" advTm="140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3523"/>
            <a:ext cx="5478088" cy="540001"/>
          </a:xfrm>
        </p:spPr>
        <p:txBody>
          <a:bodyPr anchor="ctr" anchorCtr="0"/>
          <a:lstStyle/>
          <a:p>
            <a:pPr marL="514350" indent="-514350">
              <a:lnSpc>
                <a:spcPct val="100000"/>
              </a:lnSpc>
              <a:buFont typeface="+mj-ea"/>
              <a:buAutoNum type="ea1JpnChsDbPeriod"/>
            </a:pPr>
            <a:r>
              <a:rPr lang="zh-CN" altLang="en-US" sz="2400" dirty="0" smtClean="0"/>
              <a:t>市场趋势介绍</a:t>
            </a:r>
            <a:r>
              <a:rPr lang="en-US" altLang="zh-CN" sz="2400" dirty="0"/>
              <a:t>——</a:t>
            </a:r>
            <a:r>
              <a:rPr lang="zh-CN" altLang="en-US" sz="2400" dirty="0"/>
              <a:t>清洁行业</a:t>
            </a:r>
          </a:p>
        </p:txBody>
      </p:sp>
      <p:sp>
        <p:nvSpPr>
          <p:cNvPr id="3" name="文本占位符 2"/>
          <p:cNvSpPr>
            <a:spLocks noGrp="1"/>
          </p:cNvSpPr>
          <p:nvPr>
            <p:ph type="body" sz="quarter" idx="11"/>
          </p:nvPr>
        </p:nvSpPr>
        <p:spPr>
          <a:xfrm>
            <a:off x="141316" y="598623"/>
            <a:ext cx="8196349" cy="559618"/>
          </a:xfrm>
        </p:spPr>
        <p:txBody>
          <a:bodyPr/>
          <a:lstStyle/>
          <a:p>
            <a:r>
              <a:rPr lang="zh-CN" altLang="en-US" dirty="0" smtClean="0">
                <a:latin typeface="微软雅黑" panose="020B0503020204020204" pitchFamily="34" charset="-122"/>
              </a:rPr>
              <a:t>洗地机：市场快速放量，众多品牌纷纷布局</a:t>
            </a:r>
            <a:endParaRPr lang="zh-CN" altLang="en-US" dirty="0">
              <a:latin typeface="微软雅黑" panose="020B0503020204020204"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429" t="47482" r="62430" b="22598"/>
          <a:stretch/>
        </p:blipFill>
        <p:spPr>
          <a:xfrm>
            <a:off x="4628477" y="1053833"/>
            <a:ext cx="4032980" cy="1931559"/>
          </a:xfrm>
          <a:prstGeom prst="rect">
            <a:avLst/>
          </a:prstGeom>
        </p:spPr>
      </p:pic>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37897" t="19825" r="5890" b="10900"/>
          <a:stretch/>
        </p:blipFill>
        <p:spPr>
          <a:xfrm>
            <a:off x="0" y="3242167"/>
            <a:ext cx="4237861" cy="2937771"/>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4642" t="20133" r="4549" b="13835"/>
          <a:stretch/>
        </p:blipFill>
        <p:spPr>
          <a:xfrm>
            <a:off x="4237861" y="2985392"/>
            <a:ext cx="7810213" cy="3194546"/>
          </a:xfrm>
          <a:prstGeom prst="rect">
            <a:avLst/>
          </a:prstGeom>
        </p:spPr>
      </p:pic>
      <p:pic>
        <p:nvPicPr>
          <p:cNvPr id="6" name="图片 5"/>
          <p:cNvPicPr>
            <a:picLocks noChangeAspect="1"/>
          </p:cNvPicPr>
          <p:nvPr/>
        </p:nvPicPr>
        <p:blipFill rotWithShape="1">
          <a:blip r:embed="rId4"/>
          <a:srcRect t="6133"/>
          <a:stretch/>
        </p:blipFill>
        <p:spPr>
          <a:xfrm>
            <a:off x="10209320" y="2805876"/>
            <a:ext cx="1509203" cy="2124980"/>
          </a:xfrm>
          <a:prstGeom prst="rect">
            <a:avLst/>
          </a:prstGeom>
          <a:ln>
            <a:solidFill>
              <a:schemeClr val="bg1">
                <a:lumMod val="75000"/>
              </a:schemeClr>
            </a:solidFill>
          </a:ln>
        </p:spPr>
      </p:pic>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2429" t="27732" r="62430" b="61900"/>
          <a:stretch/>
        </p:blipFill>
        <p:spPr>
          <a:xfrm>
            <a:off x="1916113" y="1621479"/>
            <a:ext cx="2893804" cy="480283"/>
          </a:xfrm>
          <a:prstGeom prst="rect">
            <a:avLst/>
          </a:prstGeom>
        </p:spPr>
      </p:pic>
    </p:spTree>
    <p:extLst>
      <p:ext uri="{BB962C8B-B14F-4D97-AF65-F5344CB8AC3E}">
        <p14:creationId xmlns:p14="http://schemas.microsoft.com/office/powerpoint/2010/main" val="3420925604"/>
      </p:ext>
    </p:extLst>
  </p:cSld>
  <p:clrMapOvr>
    <a:masterClrMapping/>
  </p:clrMapOvr>
  <mc:AlternateContent xmlns:mc="http://schemas.openxmlformats.org/markup-compatibility/2006" xmlns:p14="http://schemas.microsoft.com/office/powerpoint/2010/main">
    <mc:Choice Requires="p14">
      <p:transition spd="slow" p14:dur="2000" advTm="88635"/>
    </mc:Choice>
    <mc:Fallback xmlns="">
      <p:transition spd="slow" advTm="88635"/>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7121</TotalTime>
  <Words>2522</Words>
  <Application>Microsoft Office PowerPoint</Application>
  <PresentationFormat>宽屏</PresentationFormat>
  <Paragraphs>318</Paragraphs>
  <Slides>35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等线</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Wolf 季剑</dc:creator>
  <cp:lastModifiedBy>Wolf 季剑</cp:lastModifiedBy>
  <cp:revision>737</cp:revision>
  <dcterms:created xsi:type="dcterms:W3CDTF">2019-12-14T08:19:24Z</dcterms:created>
  <dcterms:modified xsi:type="dcterms:W3CDTF">2021-02-27T12:14:49Z</dcterms:modified>
</cp:coreProperties>
</file>