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86" r:id="rId4"/>
    <p:sldId id="263" r:id="rId5"/>
    <p:sldId id="274" r:id="rId6"/>
    <p:sldId id="301" r:id="rId7"/>
    <p:sldId id="287" r:id="rId8"/>
    <p:sldId id="276" r:id="rId9"/>
    <p:sldId id="278" r:id="rId10"/>
    <p:sldId id="282" r:id="rId11"/>
    <p:sldId id="279" r:id="rId12"/>
    <p:sldId id="302" r:id="rId13"/>
    <p:sldId id="303" r:id="rId14"/>
    <p:sldId id="289" r:id="rId15"/>
    <p:sldId id="290" r:id="rId16"/>
    <p:sldId id="304" r:id="rId17"/>
    <p:sldId id="305" r:id="rId18"/>
    <p:sldId id="306" r:id="rId19"/>
    <p:sldId id="307" r:id="rId20"/>
    <p:sldId id="308" r:id="rId21"/>
    <p:sldId id="309" r:id="rId22"/>
    <p:sldId id="312" r:id="rId23"/>
    <p:sldId id="313" r:id="rId24"/>
    <p:sldId id="314" r:id="rId25"/>
    <p:sldId id="315" r:id="rId26"/>
    <p:sldId id="317" r:id="rId27"/>
    <p:sldId id="288" r:id="rId28"/>
    <p:sldId id="291" r:id="rId29"/>
    <p:sldId id="269" r:id="rId30"/>
  </p:sldIdLst>
  <p:sldSz cx="9144000" cy="5143500" type="screen16x9"/>
  <p:notesSz cx="9144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56">
          <p15:clr>
            <a:srgbClr val="A4A3A4"/>
          </p15:clr>
        </p15:guide>
        <p15:guide id="2" orient="horz" pos="634">
          <p15:clr>
            <a:srgbClr val="A4A3A4"/>
          </p15:clr>
        </p15:guide>
        <p15:guide id="3" orient="horz" pos="2284">
          <p15:clr>
            <a:srgbClr val="A4A3A4"/>
          </p15:clr>
        </p15:guide>
        <p15:guide id="4" orient="horz" pos="2811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1" autoAdjust="0"/>
    <p:restoredTop sz="94660" autoAdjust="0"/>
  </p:normalViewPr>
  <p:slideViewPr>
    <p:cSldViewPr>
      <p:cViewPr varScale="1">
        <p:scale>
          <a:sx n="91" d="100"/>
          <a:sy n="91" d="100"/>
        </p:scale>
        <p:origin x="-648" y="-60"/>
      </p:cViewPr>
      <p:guideLst>
        <p:guide orient="horz" pos="1756"/>
        <p:guide orient="horz" pos="634"/>
        <p:guide orient="horz" pos="2284"/>
        <p:guide orient="horz" pos="281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52"/>
    </p:cViewPr>
  </p:sorterViewPr>
  <p:notesViewPr>
    <p:cSldViewPr showGuides="1">
      <p:cViewPr varScale="1">
        <p:scale>
          <a:sx n="58" d="100"/>
          <a:sy n="58" d="100"/>
        </p:scale>
        <p:origin x="-2604" y="-84"/>
      </p:cViewPr>
      <p:guideLst>
        <p:guide orient="horz" pos="2880"/>
        <p:guide orient="horz" pos="2160"/>
        <p:guide pos="2160"/>
        <p:guide pos="288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3A5D6-3635-413C-8B8C-5F614041DE11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B7F0A-3215-4B60-A2B1-6F30087D39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0306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9F9CA-00F0-4989-8082-CE5A46E1735C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38120-B645-48E6-95BE-51B1EF5074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703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86000" y="514350"/>
            <a:ext cx="45720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4253C22E-AA6B-4823-A3E0-72AAF4037BCE}" type="slidenum">
              <a:rPr lang="zh-CN" altLang="en-US" smtClean="0"/>
              <a:pPr eaLnBrk="1" hangingPunct="1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957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18EEC9-1412-4412-AF2B-792AAB5333BB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10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18EEC9-1412-4412-AF2B-792AAB5333BB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105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18EEC9-1412-4412-AF2B-792AAB5333BB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105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8120-B645-48E6-95BE-51B1EF50741B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11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&#8220;&#38047;&#28789;&#27603;&#31168;%20&#26354;&#27700;&#27969;&#35294;&#8221;&#20256;&#32479;&#25991;&#21270;&#31867;&#32508;&#33402;&#33410;&#30446;&#20256;&#25773;&#29305;&#24449;&#21450;&#20256;&#25773;&#25928;&#26524;&#20998;&#26512;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113588"/>
            <a:ext cx="9144000" cy="17821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zh-CN" altLang="en-US" sz="5400" dirty="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8044" y="3723878"/>
            <a:ext cx="41759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/>
              <a:t>中国商业统计学会副秘书长 </a:t>
            </a:r>
            <a:endParaRPr lang="en-US" altLang="zh-CN" sz="2000" dirty="0"/>
          </a:p>
          <a:p>
            <a:pPr algn="ctr"/>
            <a:r>
              <a:rPr lang="zh-CN" altLang="en-US" sz="2000" dirty="0"/>
              <a:t>天津财经大学统计学院副院长</a:t>
            </a:r>
            <a:endParaRPr lang="en-US" altLang="zh-CN" sz="2000" dirty="0"/>
          </a:p>
          <a:p>
            <a:r>
              <a:rPr lang="zh-CN" altLang="en-US" sz="2000" dirty="0"/>
              <a:t>                              王    健</a:t>
            </a:r>
            <a:r>
              <a:rPr lang="zh-CN" altLang="en-US" sz="2000" dirty="0">
                <a:latin typeface="宋体"/>
                <a:ea typeface="宋体"/>
              </a:rPr>
              <a:t>  </a:t>
            </a:r>
            <a:endParaRPr lang="en-US" altLang="zh-CN" sz="2000" dirty="0">
              <a:latin typeface="宋体"/>
              <a:ea typeface="宋体"/>
            </a:endParaRPr>
          </a:p>
          <a:p>
            <a:r>
              <a:rPr lang="zh-CN" altLang="en-US" sz="2000" dirty="0">
                <a:latin typeface="+mn-ea"/>
              </a:rPr>
              <a:t>           </a:t>
            </a:r>
            <a:r>
              <a:rPr lang="en-US" altLang="zh-CN" sz="2000" dirty="0">
                <a:latin typeface="+mn-ea"/>
              </a:rPr>
              <a:t>2021</a:t>
            </a:r>
            <a:r>
              <a:rPr lang="zh-CN" altLang="en-US" sz="2000" dirty="0">
                <a:latin typeface="+mn-ea"/>
              </a:rPr>
              <a:t>年</a:t>
            </a:r>
            <a:r>
              <a:rPr lang="en-US" altLang="zh-CN" sz="2000" dirty="0">
                <a:latin typeface="+mn-ea"/>
              </a:rPr>
              <a:t>1</a:t>
            </a:r>
            <a:r>
              <a:rPr lang="zh-CN" altLang="en-US" sz="2000" dirty="0">
                <a:latin typeface="+mn-ea"/>
              </a:rPr>
              <a:t>月</a:t>
            </a:r>
            <a:r>
              <a:rPr lang="en-US" altLang="zh-CN" sz="2000" dirty="0">
                <a:latin typeface="+mn-ea"/>
              </a:rPr>
              <a:t>16</a:t>
            </a:r>
            <a:r>
              <a:rPr lang="zh-CN" altLang="en-US" sz="2000" dirty="0">
                <a:latin typeface="+mn-ea"/>
              </a:rPr>
              <a:t>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508" y="1095586"/>
            <a:ext cx="89649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zh-CN" altLang="en-US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正大杯”</a:t>
            </a:r>
            <a:r>
              <a:rPr lang="zh-CN" altLang="en-US" sz="2400" dirty="0">
                <a:latin typeface="+mj-ea"/>
                <a:ea typeface="+mj-ea"/>
              </a:rPr>
              <a:t>第十一届</a:t>
            </a:r>
            <a:r>
              <a:rPr lang="zh-CN" altLang="en-US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全国大学生市场调查与分析大赛</a:t>
            </a:r>
            <a:endParaRPr lang="en-US" altLang="zh-CN" sz="2400" dirty="0">
              <a:latin typeface="+mj-ea"/>
              <a:ea typeface="+mj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spc="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大赛文件、评分标准解读及经验分享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1865355"/>
      </p:ext>
    </p:extLst>
  </p:cSld>
  <p:clrMapOvr>
    <a:masterClrMapping/>
  </p:clrMapOvr>
  <p:transition spd="slow" advTm="5825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4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  <p:extLst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5580112" y="0"/>
            <a:ext cx="3563888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b="1" dirty="0">
                <a:solidFill>
                  <a:srgbClr val="FF0000"/>
                </a:solidFill>
                <a:latin typeface="+mj-ea"/>
              </a:rPr>
              <a:t>本科组</a:t>
            </a:r>
            <a:r>
              <a:rPr lang="zh-CN" altLang="en-US" sz="2800" b="1" dirty="0">
                <a:latin typeface="+mj-ea"/>
              </a:rPr>
              <a:t>省赛赛区列表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951570"/>
            <a:ext cx="9144000" cy="41919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05526" y="1991183"/>
            <a:ext cx="184731" cy="499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000" dirty="0">
              <a:latin typeface="+mj-ea"/>
              <a:ea typeface="+mj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19134"/>
              </p:ext>
            </p:extLst>
          </p:nvPr>
        </p:nvGraphicFramePr>
        <p:xfrm>
          <a:off x="827584" y="1227937"/>
          <a:ext cx="7380820" cy="3639194"/>
        </p:xfrm>
        <a:graphic>
          <a:graphicData uri="http://schemas.openxmlformats.org/drawingml/2006/table">
            <a:tbl>
              <a:tblPr/>
              <a:tblGrid>
                <a:gridCol w="14835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68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分赛区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学校 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赛区 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学校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北京赛区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首都经济贸易大学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湖北赛区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湖北文理学院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天津赛区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天津财经大学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湖南赛区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中南大学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上海赛区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上海大学悉尼工商学院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福建赛区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闽南师范大学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黑龙江赛区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哈尔滨商业大学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陕西赛区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西安财经大学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吉林赛区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吉林财经大学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浙江赛区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浙江工商大学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辽宁赛区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东北财经大学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广东赛区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暨南大学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内蒙古赛区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内蒙古财经大学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广西赛区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南宁师范大学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河北赛区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河北经贸大学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云南赛区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云南工商学院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河南赛区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河南财经政法大学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贵州赛区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贵州财经大学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山东赛区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山东工商学院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四川赛区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西南交通大学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山西赛区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山西财经大学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重庆赛区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重庆工商大学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安徽赛区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安徽财经大学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新疆赛区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新疆财经大学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江苏赛区</a:t>
                      </a:r>
                    </a:p>
                  </a:txBody>
                  <a:tcPr marL="9108" marR="9108" marT="91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南京邮电大学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西北赛区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兰州财经大学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679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江西赛区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/>
                        </a:rPr>
                        <a:t>南昌大学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黑体"/>
                        </a:rPr>
                        <a:t>　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5B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/>
                      </a:endParaRP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85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7"/>
    </mc:Choice>
    <mc:Fallback xmlns="">
      <p:transition spd="slow" advTm="45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6" dur="6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7555505" y="1596250"/>
            <a:ext cx="0" cy="1004916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4" name="直接连接符 3"/>
          <p:cNvCxnSpPr/>
          <p:nvPr/>
        </p:nvCxnSpPr>
        <p:spPr>
          <a:xfrm>
            <a:off x="6427189" y="2601165"/>
            <a:ext cx="1138999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5" name="直接连接符 4"/>
          <p:cNvCxnSpPr/>
          <p:nvPr/>
        </p:nvCxnSpPr>
        <p:spPr>
          <a:xfrm>
            <a:off x="6437869" y="2601167"/>
            <a:ext cx="0" cy="1004916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6" name="直接连接符 5"/>
          <p:cNvCxnSpPr/>
          <p:nvPr/>
        </p:nvCxnSpPr>
        <p:spPr>
          <a:xfrm>
            <a:off x="5314313" y="3606080"/>
            <a:ext cx="1138999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sp>
        <p:nvSpPr>
          <p:cNvPr id="14" name="TextBox 13"/>
          <p:cNvSpPr txBox="1"/>
          <p:nvPr/>
        </p:nvSpPr>
        <p:spPr>
          <a:xfrm>
            <a:off x="1785293" y="1042876"/>
            <a:ext cx="1164384" cy="3385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1600">
                <a:solidFill>
                  <a:srgbClr val="BCE8F2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buFont typeface="Arial" charset="0"/>
              <a:defRPr sz="2000">
                <a:latin typeface="Calibri" pitchFamily="34" charset="0"/>
              </a:defRPr>
            </a:lvl6pPr>
            <a:lvl7pPr>
              <a:buFont typeface="Arial" charset="0"/>
              <a:defRPr sz="2000">
                <a:latin typeface="Calibri" pitchFamily="34" charset="0"/>
              </a:defRPr>
            </a:lvl7pPr>
            <a:lvl8pPr>
              <a:buFont typeface="Arial" charset="0"/>
              <a:defRPr sz="2000">
                <a:latin typeface="Calibri" pitchFamily="34" charset="0"/>
              </a:defRPr>
            </a:lvl8pPr>
            <a:lvl9pPr>
              <a:buFont typeface="Arial" charset="0"/>
              <a:defRPr sz="2000">
                <a:latin typeface="Calibri" pitchFamily="34" charset="0"/>
              </a:defRPr>
            </a:lvl9pPr>
          </a:lstStyle>
          <a:p>
            <a:endParaRPr lang="zh-CN" altLang="en-US" dirty="0"/>
          </a:p>
        </p:txBody>
      </p:sp>
      <p:grpSp>
        <p:nvGrpSpPr>
          <p:cNvPr id="37" name="组合 36"/>
          <p:cNvGrpSpPr/>
          <p:nvPr/>
        </p:nvGrpSpPr>
        <p:grpSpPr>
          <a:xfrm>
            <a:off x="6624745" y="1857277"/>
            <a:ext cx="743889" cy="743889"/>
            <a:chOff x="6852825" y="2063640"/>
            <a:chExt cx="826543" cy="826543"/>
          </a:xfrm>
        </p:grpSpPr>
        <p:sp>
          <p:nvSpPr>
            <p:cNvPr id="16" name="椭圆 15"/>
            <p:cNvSpPr/>
            <p:nvPr/>
          </p:nvSpPr>
          <p:spPr>
            <a:xfrm>
              <a:off x="6852825" y="2063640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6940478" y="2151293"/>
              <a:ext cx="651236" cy="651236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6300" y="2093243"/>
              <a:ext cx="556064" cy="786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BCE8F2"/>
                  </a:solidFill>
                </a:rPr>
                <a:t>2</a:t>
              </a:r>
              <a:endParaRPr lang="zh-CN" altLang="en-US" sz="4000" b="1" dirty="0">
                <a:solidFill>
                  <a:srgbClr val="BCE8F2"/>
                </a:solidFill>
              </a:endParaRPr>
            </a:p>
          </p:txBody>
        </p:sp>
      </p:grpSp>
      <p:grpSp>
        <p:nvGrpSpPr>
          <p:cNvPr id="38" name="组合 44"/>
          <p:cNvGrpSpPr/>
          <p:nvPr/>
        </p:nvGrpSpPr>
        <p:grpSpPr>
          <a:xfrm>
            <a:off x="827584" y="1707653"/>
            <a:ext cx="5508613" cy="945396"/>
            <a:chOff x="451541" y="1697367"/>
            <a:chExt cx="6120680" cy="1050438"/>
          </a:xfrm>
        </p:grpSpPr>
        <p:cxnSp>
          <p:nvCxnSpPr>
            <p:cNvPr id="19" name="直接箭头连接符 18"/>
            <p:cNvCxnSpPr/>
            <p:nvPr/>
          </p:nvCxnSpPr>
          <p:spPr>
            <a:xfrm>
              <a:off x="851585" y="2737481"/>
              <a:ext cx="5692891" cy="1431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>
              <a:glow rad="88900">
                <a:schemeClr val="accent1">
                  <a:satMod val="175000"/>
                  <a:alpha val="3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组合 41"/>
            <p:cNvGrpSpPr/>
            <p:nvPr/>
          </p:nvGrpSpPr>
          <p:grpSpPr>
            <a:xfrm>
              <a:off x="451541" y="1697367"/>
              <a:ext cx="6120680" cy="1050438"/>
              <a:chOff x="451541" y="1717687"/>
              <a:chExt cx="6120680" cy="1050438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451541" y="1717687"/>
                <a:ext cx="1107998" cy="4787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itchFamily="34" charset="0"/>
                  </a:defRPr>
                </a:lvl2pPr>
                <a:lvl3pPr>
                  <a:defRPr sz="2400">
                    <a:latin typeface="Calibri" pitchFamily="34" charset="0"/>
                  </a:defRPr>
                </a:lvl3pPr>
                <a:lvl4pPr>
                  <a:defRPr sz="2000">
                    <a:latin typeface="Calibri" pitchFamily="34" charset="0"/>
                  </a:defRPr>
                </a:lvl4pPr>
                <a:lvl5pPr>
                  <a:defRPr sz="2000">
                    <a:latin typeface="Calibri" pitchFamily="34" charset="0"/>
                  </a:defRPr>
                </a:lvl5pPr>
                <a:lvl6pPr>
                  <a:buFont typeface="Arial" charset="0"/>
                  <a:defRPr sz="2000">
                    <a:latin typeface="Calibri" pitchFamily="34" charset="0"/>
                  </a:defRPr>
                </a:lvl6pPr>
                <a:lvl7pPr>
                  <a:buFont typeface="Arial" charset="0"/>
                  <a:defRPr sz="2000">
                    <a:latin typeface="Calibri" pitchFamily="34" charset="0"/>
                  </a:defRPr>
                </a:lvl7pPr>
                <a:lvl8pPr>
                  <a:buFont typeface="Arial" charset="0"/>
                  <a:defRPr sz="2000">
                    <a:latin typeface="Calibri" pitchFamily="34" charset="0"/>
                  </a:defRPr>
                </a:lvl8pPr>
                <a:lvl9pPr>
                  <a:buFont typeface="Arial" charset="0"/>
                  <a:defRPr sz="2000">
                    <a:latin typeface="Calibri" pitchFamily="34" charset="0"/>
                  </a:defRPr>
                </a:lvl9pPr>
              </a:lstStyle>
              <a:p>
                <a:r>
                  <a:rPr lang="zh-CN" altLang="en-US" sz="2200" dirty="0"/>
                  <a:t>国赛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731683" y="2357757"/>
                <a:ext cx="4840538" cy="410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dirty="0">
                    <a:solidFill>
                      <a:srgbClr val="FF0000"/>
                    </a:solidFill>
                    <a:latin typeface="方正华隶简体" pitchFamily="65" charset="-122"/>
                    <a:ea typeface="方正华隶简体" pitchFamily="65" charset="-122"/>
                  </a:rPr>
                  <a:t>现场答辩：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陈述展示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10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分钟</a:t>
                </a:r>
                <a:r>
                  <a:rPr lang="en-US" altLang="zh-CN" dirty="0">
                    <a:solidFill>
                      <a:srgbClr val="FF0000"/>
                    </a:solidFill>
                    <a:latin typeface="方正华隶简体" pitchFamily="65" charset="-122"/>
                    <a:ea typeface="方正华隶简体" pitchFamily="65" charset="-122"/>
                  </a:rPr>
                  <a:t>+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答辩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5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分钟。</a:t>
                </a:r>
                <a:endParaRPr lang="en-US" altLang="zh-CN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方正华隶简体" pitchFamily="65" charset="-122"/>
                  <a:ea typeface="方正华隶简体" pitchFamily="65" charset="-122"/>
                </a:endParaRPr>
              </a:p>
            </p:txBody>
          </p:sp>
        </p:grpSp>
      </p:grpSp>
      <p:grpSp>
        <p:nvGrpSpPr>
          <p:cNvPr id="40" name="组合 37"/>
          <p:cNvGrpSpPr/>
          <p:nvPr/>
        </p:nvGrpSpPr>
        <p:grpSpPr>
          <a:xfrm>
            <a:off x="5504180" y="2853688"/>
            <a:ext cx="743889" cy="743889"/>
            <a:chOff x="5607753" y="3170764"/>
            <a:chExt cx="826543" cy="826543"/>
          </a:xfrm>
        </p:grpSpPr>
        <p:sp>
          <p:nvSpPr>
            <p:cNvPr id="22" name="椭圆 21"/>
            <p:cNvSpPr/>
            <p:nvPr/>
          </p:nvSpPr>
          <p:spPr>
            <a:xfrm>
              <a:off x="5607753" y="3170764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5695406" y="3258417"/>
              <a:ext cx="651236" cy="651236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71228" y="3200368"/>
              <a:ext cx="556064" cy="786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BCE8F2"/>
                  </a:solidFill>
                </a:rPr>
                <a:t>1</a:t>
              </a:r>
              <a:endParaRPr lang="zh-CN" altLang="en-US" sz="4000" b="1" dirty="0">
                <a:solidFill>
                  <a:srgbClr val="BCE8F2"/>
                </a:solidFill>
              </a:endParaRPr>
            </a:p>
          </p:txBody>
        </p:sp>
      </p:grpSp>
      <p:grpSp>
        <p:nvGrpSpPr>
          <p:cNvPr id="41" name="组合 45"/>
          <p:cNvGrpSpPr/>
          <p:nvPr/>
        </p:nvGrpSpPr>
        <p:grpSpPr>
          <a:xfrm>
            <a:off x="1824782" y="2932574"/>
            <a:ext cx="3586473" cy="655641"/>
            <a:chOff x="1419117" y="3373124"/>
            <a:chExt cx="3984971" cy="728493"/>
          </a:xfrm>
        </p:grpSpPr>
        <p:cxnSp>
          <p:nvCxnSpPr>
            <p:cNvPr id="25" name="直接箭头连接符 24"/>
            <p:cNvCxnSpPr/>
            <p:nvPr/>
          </p:nvCxnSpPr>
          <p:spPr>
            <a:xfrm>
              <a:off x="1419117" y="4101617"/>
              <a:ext cx="3812550" cy="0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>
              <a:glow rad="88900">
                <a:schemeClr val="accent1">
                  <a:satMod val="175000"/>
                  <a:alpha val="3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组合 40"/>
            <p:cNvGrpSpPr/>
            <p:nvPr/>
          </p:nvGrpSpPr>
          <p:grpSpPr>
            <a:xfrm>
              <a:off x="1528232" y="3373124"/>
              <a:ext cx="3875856" cy="478765"/>
              <a:chOff x="1528232" y="3342644"/>
              <a:chExt cx="3875856" cy="47876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528232" y="3342644"/>
                <a:ext cx="1107996" cy="4787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itchFamily="34" charset="0"/>
                  </a:defRPr>
                </a:lvl2pPr>
                <a:lvl3pPr>
                  <a:defRPr sz="2400">
                    <a:latin typeface="Calibri" pitchFamily="34" charset="0"/>
                  </a:defRPr>
                </a:lvl3pPr>
                <a:lvl4pPr>
                  <a:defRPr sz="2000">
                    <a:latin typeface="Calibri" pitchFamily="34" charset="0"/>
                  </a:defRPr>
                </a:lvl4pPr>
                <a:lvl5pPr>
                  <a:defRPr sz="2000">
                    <a:latin typeface="Calibri" pitchFamily="34" charset="0"/>
                  </a:defRPr>
                </a:lvl5pPr>
                <a:lvl6pPr>
                  <a:buFont typeface="Arial" charset="0"/>
                  <a:defRPr sz="2000">
                    <a:latin typeface="Calibri" pitchFamily="34" charset="0"/>
                  </a:defRPr>
                </a:lvl6pPr>
                <a:lvl7pPr>
                  <a:buFont typeface="Arial" charset="0"/>
                  <a:defRPr sz="2000">
                    <a:latin typeface="Calibri" pitchFamily="34" charset="0"/>
                  </a:defRPr>
                </a:lvl7pPr>
                <a:lvl8pPr>
                  <a:buFont typeface="Arial" charset="0"/>
                  <a:defRPr sz="2000">
                    <a:latin typeface="Calibri" pitchFamily="34" charset="0"/>
                  </a:defRPr>
                </a:lvl8pPr>
                <a:lvl9pPr>
                  <a:buFont typeface="Arial" charset="0"/>
                  <a:defRPr sz="2000">
                    <a:latin typeface="Calibri" pitchFamily="34" charset="0"/>
                  </a:defRPr>
                </a:lvl9pPr>
              </a:lstStyle>
              <a:p>
                <a:r>
                  <a:rPr lang="zh-CN" altLang="en-US" sz="2200" dirty="0"/>
                  <a:t>校赛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611780" y="3387089"/>
                <a:ext cx="2792308" cy="410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网考通过人员参加。</a:t>
                </a:r>
                <a:endParaRPr lang="en-US" altLang="zh-CN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方正华隶简体" pitchFamily="65" charset="-122"/>
                  <a:ea typeface="方正华隶简体" pitchFamily="65" charset="-122"/>
                </a:endParaRPr>
              </a:p>
            </p:txBody>
          </p:sp>
        </p:grpSp>
      </p:grpSp>
      <p:cxnSp>
        <p:nvCxnSpPr>
          <p:cNvPr id="47" name="直接连接符 46"/>
          <p:cNvCxnSpPr/>
          <p:nvPr/>
        </p:nvCxnSpPr>
        <p:spPr>
          <a:xfrm>
            <a:off x="5328084" y="3615866"/>
            <a:ext cx="0" cy="672713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sp>
        <p:nvSpPr>
          <p:cNvPr id="50" name="TextBox 49"/>
          <p:cNvSpPr txBox="1"/>
          <p:nvPr/>
        </p:nvSpPr>
        <p:spPr>
          <a:xfrm>
            <a:off x="1979712" y="1383618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方正华隶简体" pitchFamily="65" charset="-122"/>
                <a:ea typeface="方正华隶简体" pitchFamily="65" charset="-122"/>
              </a:rPr>
              <a:t>报告评审：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各校参加</a:t>
            </a:r>
            <a:r>
              <a:rPr lang="zh-CN" altLang="en-US" dirty="0">
                <a:solidFill>
                  <a:srgbClr val="FF0000"/>
                </a:solidFill>
                <a:latin typeface="方正华隶简体" pitchFamily="65" charset="-122"/>
                <a:ea typeface="方正华隶简体" pitchFamily="65" charset="-122"/>
              </a:rPr>
              <a:t>总决赛队数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：按网考通过人数除以</a:t>
            </a:r>
            <a:r>
              <a:rPr lang="en-US" altLang="zh-CN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20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（四舍五入）计算，每所学校最多不超过</a:t>
            </a:r>
            <a:r>
              <a:rPr lang="en-US" altLang="zh-CN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5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支团队。</a:t>
            </a:r>
          </a:p>
        </p:txBody>
      </p:sp>
      <p:sp>
        <p:nvSpPr>
          <p:cNvPr id="51" name="左大括号 50"/>
          <p:cNvSpPr/>
          <p:nvPr/>
        </p:nvSpPr>
        <p:spPr>
          <a:xfrm>
            <a:off x="1799692" y="1491630"/>
            <a:ext cx="252028" cy="936104"/>
          </a:xfrm>
          <a:prstGeom prst="leftBrace">
            <a:avLst>
              <a:gd name="adj1" fmla="val 0"/>
              <a:gd name="adj2" fmla="val 50000"/>
            </a:avLst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剪去单角的矩形 51">
            <a:extLst>
              <a:ext uri="{FF2B5EF4-FFF2-40B4-BE49-F238E27FC236}">
                <a16:creationId xmlns="" xmlns:a16="http://schemas.microsoft.com/office/drawing/2014/main" id="{7FAF95FC-A975-4A4C-BF3A-DD879070387C}"/>
              </a:ext>
            </a:extLst>
          </p:cNvPr>
          <p:cNvSpPr/>
          <p:nvPr/>
        </p:nvSpPr>
        <p:spPr>
          <a:xfrm flipH="1">
            <a:off x="5127504" y="0"/>
            <a:ext cx="4016496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+mj-ea"/>
              </a:rPr>
              <a:t>二、</a:t>
            </a:r>
            <a:r>
              <a:rPr lang="zh-CN" altLang="en-US" sz="2800" dirty="0">
                <a:latin typeface="+mj-ea"/>
                <a:ea typeface="+mj-ea"/>
              </a:rPr>
              <a:t>竞赛规则</a:t>
            </a:r>
            <a:r>
              <a:rPr lang="en-US" altLang="zh-CN" sz="2800" dirty="0">
                <a:latin typeface="+mj-ea"/>
                <a:ea typeface="+mj-ea"/>
              </a:rPr>
              <a:t>—</a:t>
            </a: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</a:rPr>
              <a:t>专科组</a:t>
            </a:r>
          </a:p>
        </p:txBody>
      </p:sp>
    </p:spTree>
    <p:extLst>
      <p:ext uri="{BB962C8B-B14F-4D97-AF65-F5344CB8AC3E}">
        <p14:creationId xmlns:p14="http://schemas.microsoft.com/office/powerpoint/2010/main" val="2434286745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50926 L 4.16667E-6 -1.85185E-6 " pathEditMode="relative" rAng="0" ptsTypes="AA">
                                      <p:cBhvr>
                                        <p:cTn id="45" dur="8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7547202" y="2424440"/>
            <a:ext cx="1138999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3" name="直接连接符 2"/>
          <p:cNvCxnSpPr/>
          <p:nvPr/>
        </p:nvCxnSpPr>
        <p:spPr>
          <a:xfrm flipH="1">
            <a:off x="7554437" y="2424440"/>
            <a:ext cx="4826" cy="929516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4" name="直接连接符 3"/>
          <p:cNvCxnSpPr/>
          <p:nvPr/>
        </p:nvCxnSpPr>
        <p:spPr>
          <a:xfrm>
            <a:off x="6408203" y="3425856"/>
            <a:ext cx="1138999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5" name="直接连接符 4"/>
          <p:cNvCxnSpPr/>
          <p:nvPr/>
        </p:nvCxnSpPr>
        <p:spPr>
          <a:xfrm flipH="1">
            <a:off x="6414544" y="3459094"/>
            <a:ext cx="6340" cy="1026114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6" name="直接连接符 5"/>
          <p:cNvCxnSpPr/>
          <p:nvPr/>
        </p:nvCxnSpPr>
        <p:spPr>
          <a:xfrm>
            <a:off x="5317492" y="4515966"/>
            <a:ext cx="1129660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grpSp>
        <p:nvGrpSpPr>
          <p:cNvPr id="35" name="组合 43"/>
          <p:cNvGrpSpPr/>
          <p:nvPr/>
        </p:nvGrpSpPr>
        <p:grpSpPr>
          <a:xfrm>
            <a:off x="438927" y="1364422"/>
            <a:ext cx="6927824" cy="1060018"/>
            <a:chOff x="44629" y="1142579"/>
            <a:chExt cx="7697579" cy="1177794"/>
          </a:xfrm>
        </p:grpSpPr>
        <p:cxnSp>
          <p:nvCxnSpPr>
            <p:cNvPr id="13" name="直接箭头连接符 12"/>
            <p:cNvCxnSpPr/>
            <p:nvPr/>
          </p:nvCxnSpPr>
          <p:spPr>
            <a:xfrm>
              <a:off x="314303" y="2296823"/>
              <a:ext cx="7427905" cy="23550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>
              <a:glow rad="88900">
                <a:schemeClr val="accent1">
                  <a:satMod val="175000"/>
                  <a:alpha val="3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组合 42"/>
            <p:cNvGrpSpPr/>
            <p:nvPr/>
          </p:nvGrpSpPr>
          <p:grpSpPr>
            <a:xfrm>
              <a:off x="44629" y="1142579"/>
              <a:ext cx="7517593" cy="1038568"/>
              <a:chOff x="44629" y="1152739"/>
              <a:chExt cx="7517593" cy="1038568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4629" y="1152739"/>
                <a:ext cx="1293760" cy="7865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6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itchFamily="34" charset="0"/>
                  </a:defRPr>
                </a:lvl2pPr>
                <a:lvl3pPr>
                  <a:defRPr sz="2400">
                    <a:latin typeface="Calibri" pitchFamily="34" charset="0"/>
                  </a:defRPr>
                </a:lvl3pPr>
                <a:lvl4pPr>
                  <a:defRPr sz="2000">
                    <a:latin typeface="Calibri" pitchFamily="34" charset="0"/>
                  </a:defRPr>
                </a:lvl4pPr>
                <a:lvl5pPr>
                  <a:defRPr sz="2000">
                    <a:latin typeface="Calibri" pitchFamily="34" charset="0"/>
                  </a:defRPr>
                </a:lvl5pPr>
                <a:lvl6pPr>
                  <a:buFont typeface="Arial" charset="0"/>
                  <a:defRPr sz="2000">
                    <a:latin typeface="Calibri" pitchFamily="34" charset="0"/>
                  </a:defRPr>
                </a:lvl6pPr>
                <a:lvl7pPr>
                  <a:buFont typeface="Arial" charset="0"/>
                  <a:defRPr sz="2000">
                    <a:latin typeface="Calibri" pitchFamily="34" charset="0"/>
                  </a:defRPr>
                </a:lvl7pPr>
                <a:lvl8pPr>
                  <a:buFont typeface="Arial" charset="0"/>
                  <a:defRPr sz="2000">
                    <a:latin typeface="Calibri" pitchFamily="34" charset="0"/>
                  </a:defRPr>
                </a:lvl8pPr>
                <a:lvl9pPr>
                  <a:buFont typeface="Arial" charset="0"/>
                  <a:defRPr sz="2000">
                    <a:latin typeface="Calibri" pitchFamily="34" charset="0"/>
                  </a:defRPr>
                </a:lvl9pPr>
              </a:lstStyle>
              <a:p>
                <a:r>
                  <a:rPr lang="zh-CN" altLang="en-US" sz="2000" dirty="0"/>
                  <a:t>国赛第二阶段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441544" y="1473163"/>
                <a:ext cx="6120678" cy="718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dirty="0">
                    <a:solidFill>
                      <a:srgbClr val="FF0000"/>
                    </a:solidFill>
                    <a:latin typeface="方正华隶简体" pitchFamily="65" charset="-122"/>
                    <a:ea typeface="方正华隶简体" pitchFamily="65" charset="-122"/>
                  </a:rPr>
                  <a:t>现场答辩：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陈述、展示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10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分钟</a:t>
                </a:r>
                <a:r>
                  <a:rPr lang="en-US" altLang="zh-CN" dirty="0">
                    <a:solidFill>
                      <a:srgbClr val="FF0000"/>
                    </a:solidFill>
                    <a:latin typeface="方正华隶简体" pitchFamily="65" charset="-122"/>
                    <a:ea typeface="方正华隶简体" pitchFamily="65" charset="-122"/>
                  </a:rPr>
                  <a:t>+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答辩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5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分钟</a:t>
                </a:r>
                <a:r>
                  <a:rPr lang="zh-CN" altLang="en-US" sz="1200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。</a:t>
                </a:r>
                <a:endParaRPr lang="en-US" altLang="zh-CN" sz="1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方正华隶简体" pitchFamily="65" charset="-122"/>
                  <a:ea typeface="方正华隶简体" pitchFamily="65" charset="-122"/>
                </a:endParaRPr>
              </a:p>
              <a:p>
                <a:pPr algn="just">
                  <a:defRPr/>
                </a:pPr>
                <a:r>
                  <a:rPr lang="zh-CN" altLang="en-US" dirty="0" smtClean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总成绩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=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报告成绩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+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展示答辩成绩（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60%+40%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）。</a:t>
                </a:r>
                <a:endParaRPr lang="en-US" altLang="zh-CN" sz="1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方正华隶简体" pitchFamily="65" charset="-122"/>
                  <a:ea typeface="方正华隶简体" pitchFamily="65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7752114" y="1549433"/>
            <a:ext cx="743889" cy="743889"/>
            <a:chOff x="6852825" y="2063639"/>
            <a:chExt cx="826543" cy="826543"/>
          </a:xfrm>
        </p:grpSpPr>
        <p:sp>
          <p:nvSpPr>
            <p:cNvPr id="16" name="椭圆 15"/>
            <p:cNvSpPr/>
            <p:nvPr/>
          </p:nvSpPr>
          <p:spPr>
            <a:xfrm>
              <a:off x="6852825" y="2063639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6940478" y="2151293"/>
              <a:ext cx="651236" cy="651236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6297" y="2093243"/>
              <a:ext cx="556064" cy="7865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BCE8F2"/>
                  </a:solidFill>
                </a:rPr>
                <a:t>3</a:t>
              </a:r>
              <a:endParaRPr lang="zh-CN" altLang="en-US" sz="4000" b="1" dirty="0">
                <a:solidFill>
                  <a:srgbClr val="BCE8F2"/>
                </a:solidFill>
              </a:endParaRPr>
            </a:p>
          </p:txBody>
        </p:sp>
      </p:grpSp>
      <p:grpSp>
        <p:nvGrpSpPr>
          <p:cNvPr id="38" name="组合 44"/>
          <p:cNvGrpSpPr/>
          <p:nvPr/>
        </p:nvGrpSpPr>
        <p:grpSpPr>
          <a:xfrm>
            <a:off x="454456" y="2509025"/>
            <a:ext cx="5870657" cy="1887003"/>
            <a:chOff x="37759" y="2321650"/>
            <a:chExt cx="6522952" cy="2294610"/>
          </a:xfrm>
        </p:grpSpPr>
        <p:cxnSp>
          <p:nvCxnSpPr>
            <p:cNvPr id="19" name="直接箭头连接符 18"/>
            <p:cNvCxnSpPr/>
            <p:nvPr/>
          </p:nvCxnSpPr>
          <p:spPr>
            <a:xfrm>
              <a:off x="308565" y="3436523"/>
              <a:ext cx="6252146" cy="40418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>
              <a:glow rad="88900">
                <a:schemeClr val="accent1">
                  <a:satMod val="175000"/>
                  <a:alpha val="3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组合 41"/>
            <p:cNvGrpSpPr/>
            <p:nvPr/>
          </p:nvGrpSpPr>
          <p:grpSpPr>
            <a:xfrm>
              <a:off x="37759" y="2321650"/>
              <a:ext cx="5816110" cy="2294610"/>
              <a:chOff x="37759" y="2341970"/>
              <a:chExt cx="5816110" cy="229461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7759" y="2341970"/>
                <a:ext cx="1279219" cy="8549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itchFamily="34" charset="0"/>
                  </a:defRPr>
                </a:lvl2pPr>
                <a:lvl3pPr>
                  <a:defRPr sz="2400">
                    <a:latin typeface="Calibri" pitchFamily="34" charset="0"/>
                  </a:defRPr>
                </a:lvl3pPr>
                <a:lvl4pPr>
                  <a:defRPr sz="2000">
                    <a:latin typeface="Calibri" pitchFamily="34" charset="0"/>
                  </a:defRPr>
                </a:lvl4pPr>
                <a:lvl5pPr>
                  <a:defRPr sz="2000">
                    <a:latin typeface="Calibri" pitchFamily="34" charset="0"/>
                  </a:defRPr>
                </a:lvl5pPr>
                <a:lvl6pPr>
                  <a:buFont typeface="Arial" charset="0"/>
                  <a:defRPr sz="2000">
                    <a:latin typeface="Calibri" pitchFamily="34" charset="0"/>
                  </a:defRPr>
                </a:lvl6pPr>
                <a:lvl7pPr>
                  <a:buFont typeface="Arial" charset="0"/>
                  <a:defRPr sz="2000">
                    <a:latin typeface="Calibri" pitchFamily="34" charset="0"/>
                  </a:defRPr>
                </a:lvl7pPr>
                <a:lvl8pPr>
                  <a:buFont typeface="Arial" charset="0"/>
                  <a:defRPr sz="2000">
                    <a:latin typeface="Calibri" pitchFamily="34" charset="0"/>
                  </a:defRPr>
                </a:lvl8pPr>
                <a:lvl9pPr>
                  <a:buFont typeface="Arial" charset="0"/>
                  <a:defRPr sz="2000">
                    <a:latin typeface="Calibri" pitchFamily="34" charset="0"/>
                  </a:defRPr>
                </a:lvl9pPr>
              </a:lstStyle>
              <a:p>
                <a:r>
                  <a:rPr lang="zh-CN" altLang="en-US" sz="2000" dirty="0"/>
                  <a:t>国赛第一阶段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492461" y="3513804"/>
                <a:ext cx="4361408" cy="1122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报名学生参加。各校参加国赛队数，按本校报名人数除以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20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（四舍五入）计算，每个校最多不超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3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支队。</a:t>
                </a:r>
                <a:endParaRPr lang="en-US" altLang="zh-CN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方正华隶简体" pitchFamily="65" charset="-122"/>
                  <a:ea typeface="方正华隶简体" pitchFamily="65" charset="-122"/>
                </a:endParaRPr>
              </a:p>
            </p:txBody>
          </p:sp>
        </p:grpSp>
      </p:grpSp>
      <p:grpSp>
        <p:nvGrpSpPr>
          <p:cNvPr id="40" name="组合 37"/>
          <p:cNvGrpSpPr/>
          <p:nvPr/>
        </p:nvGrpSpPr>
        <p:grpSpPr>
          <a:xfrm>
            <a:off x="6649377" y="2517253"/>
            <a:ext cx="743889" cy="743889"/>
            <a:chOff x="5607753" y="3170764"/>
            <a:chExt cx="826543" cy="826543"/>
          </a:xfrm>
        </p:grpSpPr>
        <p:sp>
          <p:nvSpPr>
            <p:cNvPr id="22" name="椭圆 21"/>
            <p:cNvSpPr/>
            <p:nvPr/>
          </p:nvSpPr>
          <p:spPr>
            <a:xfrm>
              <a:off x="5607753" y="3170764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5695406" y="3258417"/>
              <a:ext cx="651236" cy="651236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71228" y="3200368"/>
              <a:ext cx="556064" cy="786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BCE8F2"/>
                  </a:solidFill>
                </a:rPr>
                <a:t>2</a:t>
              </a:r>
              <a:endParaRPr lang="zh-CN" altLang="en-US" sz="4000" b="1" dirty="0">
                <a:solidFill>
                  <a:srgbClr val="BCE8F2"/>
                </a:solidFill>
              </a:endParaRPr>
            </a:p>
          </p:txBody>
        </p:sp>
      </p:grpSp>
      <p:cxnSp>
        <p:nvCxnSpPr>
          <p:cNvPr id="25" name="直接箭头连接符 24"/>
          <p:cNvCxnSpPr/>
          <p:nvPr/>
        </p:nvCxnSpPr>
        <p:spPr>
          <a:xfrm>
            <a:off x="681634" y="4515966"/>
            <a:ext cx="4591786" cy="25502"/>
          </a:xfrm>
          <a:prstGeom prst="straightConnector1">
            <a:avLst/>
          </a:prstGeom>
          <a:ln w="12700">
            <a:solidFill>
              <a:schemeClr val="accent2"/>
            </a:solidFill>
            <a:prstDash val="solid"/>
            <a:headEnd type="none" w="med" len="med"/>
            <a:tailEnd type="triangle" w="med" len="med"/>
          </a:ln>
          <a:effectLst>
            <a:glow rad="88900">
              <a:schemeClr val="accent1">
                <a:satMod val="175000"/>
                <a:alpha val="3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组合 38"/>
          <p:cNvGrpSpPr/>
          <p:nvPr/>
        </p:nvGrpSpPr>
        <p:grpSpPr>
          <a:xfrm>
            <a:off x="5478196" y="3543858"/>
            <a:ext cx="743889" cy="743889"/>
            <a:chOff x="4362681" y="4300937"/>
            <a:chExt cx="826543" cy="826543"/>
          </a:xfrm>
        </p:grpSpPr>
        <p:sp>
          <p:nvSpPr>
            <p:cNvPr id="28" name="椭圆 27"/>
            <p:cNvSpPr/>
            <p:nvPr/>
          </p:nvSpPr>
          <p:spPr>
            <a:xfrm>
              <a:off x="4362681" y="4300937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450334" y="4388590"/>
              <a:ext cx="651236" cy="651236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26156" y="4330540"/>
              <a:ext cx="556064" cy="786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BCE8F2"/>
                  </a:solidFill>
                </a:rPr>
                <a:t>1</a:t>
              </a:r>
              <a:endParaRPr lang="zh-CN" altLang="en-US" sz="4000" b="1" dirty="0">
                <a:solidFill>
                  <a:srgbClr val="BCE8F2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696151" y="2430626"/>
            <a:ext cx="4512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方正华隶简体" pitchFamily="65" charset="-122"/>
                <a:ea typeface="方正华隶简体" pitchFamily="65" charset="-122"/>
              </a:rPr>
              <a:t>报告评审</a:t>
            </a:r>
            <a:r>
              <a:rPr lang="en-US" altLang="zh-CN" dirty="0">
                <a:solidFill>
                  <a:srgbClr val="FF0000"/>
                </a:solidFill>
                <a:latin typeface="方正华隶简体" pitchFamily="65" charset="-122"/>
                <a:ea typeface="方正华隶简体" pitchFamily="65" charset="-122"/>
              </a:rPr>
              <a:t>+</a:t>
            </a:r>
            <a:r>
              <a:rPr lang="zh-CN" altLang="en-US" dirty="0">
                <a:solidFill>
                  <a:srgbClr val="FF0000"/>
                </a:solidFill>
                <a:latin typeface="方正华隶简体" pitchFamily="65" charset="-122"/>
                <a:ea typeface="方正华隶简体" pitchFamily="65" charset="-122"/>
              </a:rPr>
              <a:t>视频评审。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总成绩</a:t>
            </a:r>
            <a:r>
              <a:rPr lang="en-US" altLang="zh-CN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=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报告成绩</a:t>
            </a:r>
            <a:r>
              <a:rPr lang="en-US" altLang="zh-CN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+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视频成绩（</a:t>
            </a:r>
            <a:r>
              <a:rPr lang="en-US" altLang="zh-CN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70%+30%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）。 （</a:t>
            </a:r>
            <a:r>
              <a:rPr lang="zh-CN" altLang="en-US" dirty="0">
                <a:solidFill>
                  <a:srgbClr val="FF0000"/>
                </a:solidFill>
                <a:latin typeface="方正华隶简体" pitchFamily="65" charset="-122"/>
                <a:ea typeface="方正华隶简体" pitchFamily="65" charset="-122"/>
              </a:rPr>
              <a:t>注：</a:t>
            </a:r>
            <a:r>
              <a:rPr lang="en-US" altLang="zh-CN" dirty="0">
                <a:solidFill>
                  <a:srgbClr val="FF0000"/>
                </a:solidFill>
                <a:latin typeface="方正华隶简体" pitchFamily="65" charset="-122"/>
                <a:ea typeface="方正华隶简体" pitchFamily="65" charset="-122"/>
              </a:rPr>
              <a:t>30%</a:t>
            </a:r>
            <a:r>
              <a:rPr lang="zh-CN" altLang="en-US" dirty="0">
                <a:solidFill>
                  <a:srgbClr val="FF0000"/>
                </a:solidFill>
                <a:latin typeface="方正华隶简体" pitchFamily="65" charset="-122"/>
                <a:ea typeface="方正华隶简体" pitchFamily="65" charset="-122"/>
              </a:rPr>
              <a:t>进入第二阶段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）</a:t>
            </a:r>
            <a:endParaRPr lang="en-US" altLang="zh-CN" dirty="0">
              <a:solidFill>
                <a:schemeClr val="accent3">
                  <a:lumMod val="40000"/>
                  <a:lumOff val="60000"/>
                </a:schemeClr>
              </a:solidFill>
              <a:latin typeface="方正华隶简体" pitchFamily="65" charset="-122"/>
              <a:ea typeface="方正华隶简体" pitchFamily="65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4600" y="3715747"/>
            <a:ext cx="8771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1800">
                <a:solidFill>
                  <a:srgbClr val="BCE8F2"/>
                </a:solidFill>
                <a:latin typeface="方正兰亭黑_GBK" pitchFamily="2" charset="-122"/>
                <a:ea typeface="方正兰亭黑_GBK" pitchFamily="2" charset="-122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buFont typeface="Arial" charset="0"/>
              <a:defRPr sz="2000">
                <a:latin typeface="Calibri" pitchFamily="34" charset="0"/>
              </a:defRPr>
            </a:lvl6pPr>
            <a:lvl7pPr>
              <a:buFont typeface="Arial" charset="0"/>
              <a:defRPr sz="2000">
                <a:latin typeface="Calibri" pitchFamily="34" charset="0"/>
              </a:defRPr>
            </a:lvl7pPr>
            <a:lvl8pPr>
              <a:buFont typeface="Arial" charset="0"/>
              <a:defRPr sz="2000">
                <a:latin typeface="Calibri" pitchFamily="34" charset="0"/>
              </a:defRPr>
            </a:lvl8pPr>
            <a:lvl9pPr>
              <a:buFont typeface="Arial" charset="0"/>
              <a:defRPr sz="2000">
                <a:latin typeface="Calibri" pitchFamily="34" charset="0"/>
              </a:defRPr>
            </a:lvl9pPr>
          </a:lstStyle>
          <a:p>
            <a:r>
              <a:rPr lang="zh-CN" altLang="en-US" sz="2000" dirty="0"/>
              <a:t>校赛</a:t>
            </a:r>
          </a:p>
        </p:txBody>
      </p:sp>
      <p:sp>
        <p:nvSpPr>
          <p:cNvPr id="33" name="剪去单角的矩形 51">
            <a:extLst>
              <a:ext uri="{FF2B5EF4-FFF2-40B4-BE49-F238E27FC236}">
                <a16:creationId xmlns="" xmlns:a16="http://schemas.microsoft.com/office/drawing/2014/main" id="{BC831C14-B82D-4ADA-A042-2CDB01825BBF}"/>
              </a:ext>
            </a:extLst>
          </p:cNvPr>
          <p:cNvSpPr/>
          <p:nvPr/>
        </p:nvSpPr>
        <p:spPr>
          <a:xfrm flipH="1">
            <a:off x="4648834" y="0"/>
            <a:ext cx="4495166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+mj-ea"/>
              </a:rPr>
              <a:t>二、</a:t>
            </a:r>
            <a:r>
              <a:rPr lang="zh-CN" altLang="en-US" sz="2800" dirty="0">
                <a:latin typeface="+mj-ea"/>
                <a:ea typeface="+mj-ea"/>
              </a:rPr>
              <a:t>竞赛规则</a:t>
            </a:r>
            <a:r>
              <a:rPr lang="en-US" altLang="zh-CN" sz="2800" dirty="0">
                <a:latin typeface="+mj-ea"/>
                <a:ea typeface="+mj-ea"/>
              </a:rPr>
              <a:t>—</a:t>
            </a: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</a:rPr>
              <a:t>研究生组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96151" y="1242115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方正华隶简体" pitchFamily="65" charset="-122"/>
                <a:ea typeface="方正华隶简体" pitchFamily="65" charset="-122"/>
              </a:rPr>
              <a:t>报告评审</a:t>
            </a:r>
            <a:r>
              <a:rPr lang="zh-CN" altLang="en-US" dirty="0" smtClean="0">
                <a:solidFill>
                  <a:srgbClr val="FF0000"/>
                </a:solidFill>
                <a:latin typeface="方正华隶简体" pitchFamily="65" charset="-122"/>
                <a:ea typeface="方正华隶简体" pitchFamily="65" charset="-122"/>
              </a:rPr>
              <a:t>：</a:t>
            </a:r>
            <a:r>
              <a:rPr lang="zh-CN" altLang="en-US" dirty="0" smtClean="0">
                <a:latin typeface="方正华隶简体" pitchFamily="65" charset="-122"/>
                <a:ea typeface="方正华隶简体" pitchFamily="65" charset="-122"/>
              </a:rPr>
              <a:t>国赛第一阶段排名前</a:t>
            </a:r>
            <a:r>
              <a:rPr lang="en-US" altLang="zh-CN" dirty="0" smtClean="0">
                <a:latin typeface="方正华隶简体" pitchFamily="65" charset="-122"/>
                <a:ea typeface="方正华隶简体" pitchFamily="65" charset="-122"/>
              </a:rPr>
              <a:t>30%</a:t>
            </a:r>
            <a:r>
              <a:rPr lang="zh-CN" altLang="en-US" dirty="0" smtClean="0">
                <a:latin typeface="方正华隶简体" pitchFamily="65" charset="-122"/>
                <a:ea typeface="方正华隶简体" pitchFamily="65" charset="-122"/>
              </a:rPr>
              <a:t>团队</a:t>
            </a:r>
            <a:r>
              <a:rPr lang="zh-CN" alt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。</a:t>
            </a:r>
            <a:endParaRPr lang="zh-CN" altLang="en-US" dirty="0">
              <a:solidFill>
                <a:schemeClr val="accent3">
                  <a:lumMod val="40000"/>
                  <a:lumOff val="60000"/>
                </a:schemeClr>
              </a:solidFill>
              <a:latin typeface="方正华隶简体" pitchFamily="65" charset="-122"/>
              <a:ea typeface="方正华隶简体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7739189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50926 L 4.16667E-6 -1.85185E-6 " pathEditMode="relative" rAng="0" ptsTypes="AA">
                                      <p:cBhvr>
                                        <p:cTn id="51" dur="8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1907704" y="3291830"/>
            <a:ext cx="5472608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241300" dist="127000" dir="5400000" algn="ctr" rotWithShape="0">
              <a:srgbClr val="000000">
                <a:alpha val="8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91880" y="2751770"/>
            <a:ext cx="2412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评分标准</a:t>
            </a:r>
          </a:p>
        </p:txBody>
      </p:sp>
      <p:sp>
        <p:nvSpPr>
          <p:cNvPr id="5" name="椭圆 4"/>
          <p:cNvSpPr/>
          <p:nvPr/>
        </p:nvSpPr>
        <p:spPr>
          <a:xfrm>
            <a:off x="3977934" y="1095586"/>
            <a:ext cx="1332148" cy="1296144"/>
          </a:xfrm>
          <a:prstGeom prst="ellipse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  <a:ln w="28575">
            <a:solidFill>
              <a:schemeClr val="tx1"/>
            </a:solidFill>
          </a:ln>
          <a:effectLst>
            <a:outerShdw blurRad="266700" dist="965200" dir="8760000" algn="ctr" rotWithShape="0">
              <a:srgbClr val="000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三</a:t>
            </a:r>
          </a:p>
        </p:txBody>
      </p:sp>
    </p:spTree>
    <p:extLst>
      <p:ext uri="{BB962C8B-B14F-4D97-AF65-F5344CB8AC3E}">
        <p14:creationId xmlns:p14="http://schemas.microsoft.com/office/powerpoint/2010/main" val="292499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3347864" y="0"/>
            <a:ext cx="5796136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400" b="1" dirty="0">
                <a:latin typeface="+mn-ea"/>
              </a:rPr>
              <a:t>本科组评分标准</a:t>
            </a:r>
            <a:r>
              <a:rPr lang="en-US" altLang="zh-CN" sz="2400" b="1" dirty="0">
                <a:latin typeface="+mn-ea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报告（占总成绩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60%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526" y="1991183"/>
            <a:ext cx="184731" cy="499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000" dirty="0">
              <a:latin typeface="+mj-ea"/>
              <a:ea typeface="+mj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473643"/>
              </p:ext>
            </p:extLst>
          </p:nvPr>
        </p:nvGraphicFramePr>
        <p:xfrm>
          <a:off x="575556" y="771550"/>
          <a:ext cx="8028891" cy="4202392"/>
        </p:xfrm>
        <a:graphic>
          <a:graphicData uri="http://schemas.openxmlformats.org/drawingml/2006/table">
            <a:tbl>
              <a:tblPr/>
              <a:tblGrid>
                <a:gridCol w="7336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06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83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63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0572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评审打分表（报告）</a:t>
                      </a:r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latin typeface="宋体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61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序号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分项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小项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总分</a:t>
                      </a:r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100</a:t>
                      </a:r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分项得分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分项比重（</a:t>
                      </a:r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%</a:t>
                      </a:r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）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61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研究选题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选题新颖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结合实际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61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文献研究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理论综述 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文案研究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612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方案设计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调查方案设计（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样本代表性（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问卷或其他技术设计（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612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调查实施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调查组织科学合理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调查过程执行完整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数据处理严谨（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调查质量控制严格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612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分析与结论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选择方法正确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数据运用充分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分析支持结论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结论实用性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适用性（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612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报告文本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完整性和阐述充分性（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格式规范性（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观点表述清晰（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5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报 告 合 计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85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7"/>
    </mc:Choice>
    <mc:Fallback xmlns="">
      <p:transition spd="slow" advTm="45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6" dur="6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2771800" y="0"/>
            <a:ext cx="6367096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400" b="1" dirty="0">
                <a:latin typeface="+mn-ea"/>
              </a:rPr>
              <a:t>本科组评分标准</a:t>
            </a:r>
            <a:r>
              <a:rPr lang="en-US" altLang="zh-CN" sz="2400" b="1" dirty="0">
                <a:latin typeface="+mn-ea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展示答辩（占总成绩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40%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526" y="1991183"/>
            <a:ext cx="184731" cy="499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000" dirty="0">
              <a:latin typeface="+mj-ea"/>
              <a:ea typeface="+mj-ea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71F0BC1B-8AF1-47AE-BA66-F72FE7B5389B}"/>
              </a:ext>
            </a:extLst>
          </p:cNvPr>
          <p:cNvSpPr/>
          <p:nvPr/>
        </p:nvSpPr>
        <p:spPr>
          <a:xfrm>
            <a:off x="0" y="1095586"/>
            <a:ext cx="9144000" cy="4047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021636"/>
              </p:ext>
            </p:extLst>
          </p:nvPr>
        </p:nvGraphicFramePr>
        <p:xfrm>
          <a:off x="683568" y="1391351"/>
          <a:ext cx="7884875" cy="345638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877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67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230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82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091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评审打分表（答辩）</a:t>
                      </a:r>
                      <a:endParaRPr lang="zh-CN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14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序号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分项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小项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总分</a:t>
                      </a:r>
                      <a:r>
                        <a:rPr lang="en-US" altLang="zh-CN" sz="1600" b="0" u="none" strike="noStrike" dirty="0">
                          <a:effectLst/>
                          <a:latin typeface="+mj-ea"/>
                          <a:ea typeface="+mj-ea"/>
                        </a:rPr>
                        <a:t>100</a:t>
                      </a:r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分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37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小项得分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分项比重（</a:t>
                      </a:r>
                      <a:r>
                        <a:rPr lang="en-US" altLang="zh-CN" sz="1600" b="0" u="none" strike="noStrike" dirty="0">
                          <a:effectLst/>
                          <a:latin typeface="+mj-ea"/>
                          <a:ea typeface="+mj-ea"/>
                        </a:rPr>
                        <a:t>%)</a:t>
                      </a:r>
                      <a:endParaRPr lang="en-US" altLang="zh-CN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展示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展示文件水平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147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陈述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逻辑性强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14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语言简炼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14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口齿清楚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147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>
                          <a:effectLst/>
                          <a:latin typeface="+mj-ea"/>
                          <a:ea typeface="+mj-ea"/>
                        </a:rPr>
                        <a:t>答辩</a:t>
                      </a:r>
                      <a:endParaRPr lang="zh-CN" altLang="en-US" sz="1600" b="0" i="0" u="none" strike="noStrike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回答正确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14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思路清晰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14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仪态大方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答 辩 合 计</a:t>
                      </a: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85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7"/>
    </mc:Choice>
    <mc:Fallback xmlns="">
      <p:transition spd="slow" advTm="45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6" dur="6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6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6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9" grpId="1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3095836" y="0"/>
            <a:ext cx="6048164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400" b="1" dirty="0">
                <a:latin typeface="+mj-ea"/>
              </a:rPr>
              <a:t>专科组评分标准</a:t>
            </a:r>
            <a:r>
              <a:rPr lang="en-US" altLang="zh-CN" sz="2400" b="1" dirty="0">
                <a:latin typeface="+mj-ea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+mj-ea"/>
              </a:rPr>
              <a:t>报告（占总成绩</a:t>
            </a:r>
            <a:r>
              <a:rPr lang="en-US" altLang="zh-CN" sz="2400" b="1" dirty="0">
                <a:solidFill>
                  <a:srgbClr val="FF0000"/>
                </a:solidFill>
                <a:latin typeface="+mj-ea"/>
              </a:rPr>
              <a:t>60%</a:t>
            </a:r>
            <a:r>
              <a:rPr lang="zh-CN" altLang="en-US" sz="2400" b="1" dirty="0">
                <a:solidFill>
                  <a:srgbClr val="FF0000"/>
                </a:solidFill>
                <a:latin typeface="+mj-ea"/>
              </a:rPr>
              <a:t>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526" y="1991183"/>
            <a:ext cx="184731" cy="499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000" dirty="0">
              <a:latin typeface="+mj-ea"/>
              <a:ea typeface="+mj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906406"/>
              </p:ext>
            </p:extLst>
          </p:nvPr>
        </p:nvGraphicFramePr>
        <p:xfrm>
          <a:off x="575556" y="771550"/>
          <a:ext cx="8028891" cy="4202392"/>
        </p:xfrm>
        <a:graphic>
          <a:graphicData uri="http://schemas.openxmlformats.org/drawingml/2006/table">
            <a:tbl>
              <a:tblPr/>
              <a:tblGrid>
                <a:gridCol w="7336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06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83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63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0572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评审打分表（报告）</a:t>
                      </a:r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latin typeface="宋体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61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序号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分项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小项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总分</a:t>
                      </a:r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100</a:t>
                      </a:r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分项得分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分项比重（</a:t>
                      </a:r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%</a:t>
                      </a:r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）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61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研究选题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选题新颖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结合实际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61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文献研究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理论综述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文案研究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612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方案设计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调查方案设计（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样本代表性（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问卷或其他技术设计（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612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调查实施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调查组织科学合理 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调查过程执行完整 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数据处理严谨（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调查质量控制严格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612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分析与结论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选择方法正确 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数据运用充分 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分析支持结论 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结论实用性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适用性（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612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报告文本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完整性和阐述充分性（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格式规范性（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观点表述清晰（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5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报 告 合 计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8873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7"/>
    </mc:Choice>
    <mc:Fallback xmlns="">
      <p:transition spd="slow" advTm="45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6" dur="6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2771800" y="-2482"/>
            <a:ext cx="6372200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400" b="1" dirty="0">
                <a:latin typeface="+mn-ea"/>
              </a:rPr>
              <a:t>专科组评分标准</a:t>
            </a:r>
            <a:r>
              <a:rPr lang="en-US" altLang="zh-CN" sz="2400" b="1" dirty="0">
                <a:latin typeface="+mn-ea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展示答辩（占总成绩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40%)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5526" y="1991183"/>
            <a:ext cx="184731" cy="499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000" dirty="0">
              <a:latin typeface="+mj-ea"/>
              <a:ea typeface="+mj-ea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29BF234-DB1D-4F0C-9336-FFE177B9A393}"/>
              </a:ext>
            </a:extLst>
          </p:cNvPr>
          <p:cNvSpPr/>
          <p:nvPr/>
        </p:nvSpPr>
        <p:spPr>
          <a:xfrm>
            <a:off x="0" y="1095586"/>
            <a:ext cx="9144000" cy="4047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122411"/>
              </p:ext>
            </p:extLst>
          </p:nvPr>
        </p:nvGraphicFramePr>
        <p:xfrm>
          <a:off x="719572" y="1391351"/>
          <a:ext cx="7884875" cy="345638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877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67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230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82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091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评审打分表（答辩）</a:t>
                      </a:r>
                      <a:endParaRPr lang="zh-CN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14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序号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分项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小项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总分</a:t>
                      </a:r>
                      <a:r>
                        <a:rPr lang="en-US" altLang="zh-CN" sz="1600" b="0" u="none" strike="noStrike" dirty="0">
                          <a:effectLst/>
                          <a:latin typeface="+mj-ea"/>
                          <a:ea typeface="+mj-ea"/>
                        </a:rPr>
                        <a:t>100</a:t>
                      </a:r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分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37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小项得分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分项比重（</a:t>
                      </a:r>
                      <a:r>
                        <a:rPr lang="en-US" altLang="zh-CN" sz="1600" b="0" u="none" strike="noStrike" dirty="0">
                          <a:effectLst/>
                          <a:latin typeface="+mj-ea"/>
                          <a:ea typeface="+mj-ea"/>
                        </a:rPr>
                        <a:t>%)</a:t>
                      </a:r>
                      <a:endParaRPr lang="en-US" altLang="zh-CN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展示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展示文件水平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147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陈述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逻辑性强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14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语言简炼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14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口齿清楚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147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>
                          <a:effectLst/>
                          <a:latin typeface="+mj-ea"/>
                          <a:ea typeface="+mj-ea"/>
                        </a:rPr>
                        <a:t>答辩</a:t>
                      </a:r>
                      <a:endParaRPr lang="zh-CN" altLang="en-US" sz="1600" b="0" i="0" u="none" strike="noStrike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回答正确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14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思路清晰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14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仪态大方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答 辩 合 计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9249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7"/>
    </mc:Choice>
    <mc:Fallback xmlns="">
      <p:transition spd="slow" advTm="45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6" dur="6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6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6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9" grpId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2843808" y="0"/>
            <a:ext cx="6300192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400" b="1" dirty="0">
                <a:latin typeface="+mj-ea"/>
              </a:rPr>
              <a:t>研究生组评分标准</a:t>
            </a:r>
            <a:r>
              <a:rPr lang="en-US" altLang="zh-CN" sz="2400" b="1" dirty="0">
                <a:latin typeface="+mj-ea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+mj-ea"/>
              </a:rPr>
              <a:t>报告（占总成绩</a:t>
            </a:r>
            <a:r>
              <a:rPr lang="en-US" altLang="zh-CN" sz="2400" b="1" dirty="0">
                <a:solidFill>
                  <a:srgbClr val="FF0000"/>
                </a:solidFill>
                <a:latin typeface="+mj-ea"/>
              </a:rPr>
              <a:t>70%</a:t>
            </a:r>
            <a:r>
              <a:rPr lang="zh-CN" altLang="en-US" sz="2400" b="1" dirty="0">
                <a:solidFill>
                  <a:srgbClr val="FF0000"/>
                </a:solidFill>
                <a:latin typeface="+mj-ea"/>
              </a:rPr>
              <a:t>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5526" y="1991183"/>
            <a:ext cx="184731" cy="499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000" dirty="0">
              <a:latin typeface="+mj-ea"/>
              <a:ea typeface="+mj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77614"/>
              </p:ext>
            </p:extLst>
          </p:nvPr>
        </p:nvGraphicFramePr>
        <p:xfrm>
          <a:off x="575556" y="771550"/>
          <a:ext cx="8028891" cy="4202392"/>
        </p:xfrm>
        <a:graphic>
          <a:graphicData uri="http://schemas.openxmlformats.org/drawingml/2006/table">
            <a:tbl>
              <a:tblPr/>
              <a:tblGrid>
                <a:gridCol w="7336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06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83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63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0572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评审打分表（报告）</a:t>
                      </a:r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latin typeface="宋体"/>
                        </a:rPr>
                        <a:t> </a:t>
                      </a:r>
                      <a:endParaRPr lang="zh-CN" altLang="en-US" sz="12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61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序号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分项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小项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总分</a:t>
                      </a:r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100</a:t>
                      </a:r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分项得分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分项比重（</a:t>
                      </a:r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%</a:t>
                      </a:r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）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61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研究选题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选题新颖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结合实际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61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文献研究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文献研究（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研究思路与方法 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612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方案设计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调查方案设计（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样本代表性（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问卷或其他技术设计（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612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 dirty="0">
                          <a:solidFill>
                            <a:srgbClr val="002060"/>
                          </a:solidFill>
                          <a:latin typeface="宋体"/>
                        </a:rPr>
                        <a:t>调查实施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调查组织科学合理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调查过程执行完整 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数据处理严谨（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调查质量控制严格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612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分析与结论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选择方法正确 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数据运用充分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分析支持结论 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结论实用性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适用性（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612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报告文本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完整性和阐述充分性（</a:t>
                      </a:r>
                      <a:r>
                        <a:rPr lang="en-US" altLang="zh-CN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1200" b="1" i="0" u="none" strike="noStrike" kern="120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观点表述清晰（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861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格式规范性（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002060"/>
                          </a:solidFill>
                          <a:latin typeface="宋体"/>
                          <a:ea typeface="+mn-ea"/>
                          <a:cs typeface="+mn-cs"/>
                        </a:rPr>
                        <a:t>分）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5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2060"/>
                          </a:solidFill>
                          <a:latin typeface="宋体"/>
                        </a:rPr>
                        <a:t>报 告 合 计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8873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7"/>
    </mc:Choice>
    <mc:Fallback xmlns="">
      <p:transition spd="slow" advTm="45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6" dur="6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2340260" y="0"/>
            <a:ext cx="6804248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400" b="1" dirty="0">
                <a:latin typeface="+mn-ea"/>
              </a:rPr>
              <a:t>研究生组评分标准</a:t>
            </a:r>
            <a:r>
              <a:rPr lang="en-US" altLang="zh-CN" sz="2400" b="1" dirty="0">
                <a:latin typeface="+mn-ea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视频评审（占总成绩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30%)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095586"/>
            <a:ext cx="9144000" cy="40479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05526" y="1991183"/>
            <a:ext cx="184731" cy="499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000" dirty="0">
              <a:latin typeface="+mj-ea"/>
              <a:ea typeface="+mj-ea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829743"/>
              </p:ext>
            </p:extLst>
          </p:nvPr>
        </p:nvGraphicFramePr>
        <p:xfrm>
          <a:off x="719572" y="1671650"/>
          <a:ext cx="7884875" cy="2551969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877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67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230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82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091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评审打分表（视频展示）</a:t>
                      </a:r>
                      <a:endParaRPr lang="zh-CN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14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序号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分项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小项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总分</a:t>
                      </a:r>
                      <a:r>
                        <a:rPr lang="en-US" altLang="zh-CN" sz="1600" b="0" u="none" strike="noStrike" dirty="0">
                          <a:effectLst/>
                          <a:latin typeface="+mj-ea"/>
                          <a:ea typeface="+mj-ea"/>
                        </a:rPr>
                        <a:t>100</a:t>
                      </a:r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分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37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小项得分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分项比重（</a:t>
                      </a:r>
                      <a:r>
                        <a:rPr lang="en-US" altLang="zh-CN" sz="1600" b="0" u="none" strike="noStrike" dirty="0">
                          <a:effectLst/>
                          <a:latin typeface="+mj-ea"/>
                          <a:ea typeface="+mj-ea"/>
                        </a:rPr>
                        <a:t>%)</a:t>
                      </a:r>
                      <a:endParaRPr lang="en-US" altLang="zh-CN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展示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展示文件水平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u="none" strike="noStrike" dirty="0">
                          <a:effectLst/>
                          <a:latin typeface="+mj-ea"/>
                          <a:ea typeface="+mj-ea"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u="none" strike="noStrike" dirty="0">
                          <a:effectLst/>
                          <a:latin typeface="+mj-ea"/>
                          <a:ea typeface="+mj-ea"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147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陈述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逻辑性强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u="none" strike="noStrike" dirty="0">
                          <a:effectLst/>
                          <a:latin typeface="+mj-ea"/>
                          <a:ea typeface="+mj-ea"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u="none" strike="noStrike" dirty="0">
                          <a:effectLst/>
                          <a:latin typeface="+mj-ea"/>
                          <a:ea typeface="+mj-ea"/>
                        </a:rPr>
                        <a:t>70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14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语言简炼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u="none" strike="noStrike" dirty="0">
                          <a:effectLst/>
                          <a:latin typeface="+mj-ea"/>
                          <a:ea typeface="+mj-ea"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147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口齿清楚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u="none" strike="noStrike" dirty="0">
                          <a:effectLst/>
                          <a:latin typeface="+mj-ea"/>
                          <a:ea typeface="+mj-ea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14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u="none" strike="noStrike" dirty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u="none" strike="noStrike" dirty="0">
                          <a:effectLst/>
                          <a:latin typeface="+mj-ea"/>
                          <a:ea typeface="+mj-ea"/>
                        </a:rPr>
                        <a:t>答 辩 合 计</a:t>
                      </a:r>
                      <a:endParaRPr lang="zh-CN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  <a:latin typeface="+mj-ea"/>
                          <a:ea typeface="+mj-ea"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41" marR="7141" marT="71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9249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7"/>
    </mc:Choice>
    <mc:Fallback xmlns="">
      <p:transition spd="slow" advTm="45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6" dur="6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13756"/>
            <a:ext cx="2181000" cy="594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latin typeface="+mj-ea"/>
                <a:ea typeface="+mj-ea"/>
              </a:rPr>
              <a:t>目  录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455626"/>
            <a:ext cx="9144000" cy="36878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dirty="0">
                <a:solidFill>
                  <a:schemeClr val="lt1"/>
                </a:solidFill>
                <a:latin typeface="+mj-ea"/>
                <a:ea typeface="+mj-ea"/>
              </a:rPr>
              <a:t>                               一、赛事安排</a:t>
            </a:r>
            <a:endParaRPr lang="en-US" altLang="zh-CN" sz="2800" dirty="0">
              <a:solidFill>
                <a:schemeClr val="lt1"/>
              </a:solidFill>
              <a:latin typeface="+mj-ea"/>
              <a:ea typeface="+mj-ea"/>
            </a:endParaRPr>
          </a:p>
          <a:p>
            <a:r>
              <a:rPr lang="zh-CN" altLang="en-US" sz="2800" dirty="0">
                <a:solidFill>
                  <a:schemeClr val="lt1"/>
                </a:solidFill>
                <a:latin typeface="+mj-ea"/>
                <a:ea typeface="+mj-ea"/>
              </a:rPr>
              <a:t>                               二、竞赛规则</a:t>
            </a:r>
            <a:endParaRPr lang="en-US" altLang="zh-CN" sz="2800" dirty="0">
              <a:solidFill>
                <a:schemeClr val="lt1"/>
              </a:solidFill>
              <a:latin typeface="+mj-ea"/>
              <a:ea typeface="+mj-ea"/>
            </a:endParaRPr>
          </a:p>
          <a:p>
            <a:r>
              <a:rPr lang="zh-CN" altLang="en-US" sz="2800" dirty="0">
                <a:solidFill>
                  <a:schemeClr val="lt1"/>
                </a:solidFill>
                <a:latin typeface="+mj-ea"/>
                <a:ea typeface="+mj-ea"/>
              </a:rPr>
              <a:t>                               三、评分标准</a:t>
            </a:r>
            <a:endParaRPr lang="en-US" altLang="zh-CN" sz="2800" dirty="0">
              <a:solidFill>
                <a:schemeClr val="lt1"/>
              </a:solidFill>
              <a:latin typeface="+mj-ea"/>
              <a:ea typeface="+mj-ea"/>
            </a:endParaRPr>
          </a:p>
          <a:p>
            <a:r>
              <a:rPr lang="zh-CN" altLang="en-US" sz="2800" dirty="0">
                <a:solidFill>
                  <a:schemeClr val="lt1"/>
                </a:solidFill>
                <a:latin typeface="+mj-ea"/>
                <a:ea typeface="+mj-ea"/>
              </a:rPr>
              <a:t>                               四、报告评审规则</a:t>
            </a:r>
            <a:endParaRPr lang="en-US" altLang="zh-CN" sz="2800" dirty="0">
              <a:solidFill>
                <a:schemeClr val="lt1"/>
              </a:solidFill>
              <a:latin typeface="+mj-ea"/>
              <a:ea typeface="+mj-ea"/>
            </a:endParaRPr>
          </a:p>
          <a:p>
            <a:r>
              <a:rPr lang="zh-CN" altLang="en-US" sz="2800" dirty="0">
                <a:latin typeface="+mj-ea"/>
                <a:ea typeface="+mj-ea"/>
              </a:rPr>
              <a:t>                               五、作品分享</a:t>
            </a:r>
            <a:endParaRPr lang="zh-CN" altLang="en-US" sz="2800" dirty="0">
              <a:solidFill>
                <a:schemeClr val="lt1"/>
              </a:solidFill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214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9"/>
    </mc:Choice>
    <mc:Fallback xmlns="">
      <p:transition spd="slow" advTm="61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7808" y="2391730"/>
            <a:ext cx="7772400" cy="1102519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latin typeface="+mn-ea"/>
                <a:ea typeface="+mn-ea"/>
              </a:rPr>
              <a:t>报告评审规则</a:t>
            </a:r>
          </a:p>
        </p:txBody>
      </p:sp>
      <p:sp>
        <p:nvSpPr>
          <p:cNvPr id="4" name="椭圆 3">
            <a:extLst>
              <a:ext uri="{FF2B5EF4-FFF2-40B4-BE49-F238E27FC236}">
                <a16:creationId xmlns="" xmlns:a16="http://schemas.microsoft.com/office/drawing/2014/main" id="{D4F2513B-8825-4F62-A549-2511044DB322}"/>
              </a:ext>
            </a:extLst>
          </p:cNvPr>
          <p:cNvSpPr/>
          <p:nvPr/>
        </p:nvSpPr>
        <p:spPr>
          <a:xfrm>
            <a:off x="3977934" y="1095586"/>
            <a:ext cx="1332148" cy="1296144"/>
          </a:xfrm>
          <a:prstGeom prst="ellipse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  <a:ln w="28575">
            <a:solidFill>
              <a:schemeClr val="tx1"/>
            </a:solidFill>
          </a:ln>
          <a:effectLst>
            <a:outerShdw blurRad="266700" dist="965200" dir="8760000" algn="ctr" rotWithShape="0">
              <a:srgbClr val="000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四</a:t>
            </a:r>
          </a:p>
        </p:txBody>
      </p:sp>
      <p:cxnSp>
        <p:nvCxnSpPr>
          <p:cNvPr id="5" name="直接连接符 4">
            <a:extLst>
              <a:ext uri="{FF2B5EF4-FFF2-40B4-BE49-F238E27FC236}">
                <a16:creationId xmlns="" xmlns:a16="http://schemas.microsoft.com/office/drawing/2014/main" id="{02BCDB17-A1FA-4937-9308-689A3366C829}"/>
              </a:ext>
            </a:extLst>
          </p:cNvPr>
          <p:cNvCxnSpPr/>
          <p:nvPr/>
        </p:nvCxnSpPr>
        <p:spPr>
          <a:xfrm>
            <a:off x="1907704" y="3291830"/>
            <a:ext cx="5472608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241300" dist="127000" dir="5400000" algn="ctr" rotWithShape="0">
              <a:srgbClr val="000000">
                <a:alpha val="8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3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A8FE594A-A8D8-4F4F-9417-57696A34C70F}"/>
              </a:ext>
            </a:extLst>
          </p:cNvPr>
          <p:cNvSpPr/>
          <p:nvPr/>
        </p:nvSpPr>
        <p:spPr>
          <a:xfrm>
            <a:off x="0" y="812619"/>
            <a:ext cx="9144000" cy="43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2" name="TextBox 8">
            <a:extLst>
              <a:ext uri="{FF2B5EF4-FFF2-40B4-BE49-F238E27FC236}">
                <a16:creationId xmlns="" xmlns:a16="http://schemas.microsoft.com/office/drawing/2014/main" id="{F3BFA798-64A0-4647-9F8C-2F57887B7D42}"/>
              </a:ext>
            </a:extLst>
          </p:cNvPr>
          <p:cNvSpPr txBox="1"/>
          <p:nvPr/>
        </p:nvSpPr>
        <p:spPr>
          <a:xfrm>
            <a:off x="431540" y="915566"/>
            <a:ext cx="8604956" cy="404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sz="1600" dirty="0">
                <a:latin typeface="+mj-ea"/>
                <a:ea typeface="+mj-ea"/>
              </a:rPr>
              <a:t>       研究选题重点关注参赛选手对社会实际问题的关注与了解程度，以及从实际中发现问题的能力。研究选题从两方面进行评审。 </a:t>
            </a:r>
          </a:p>
          <a:p>
            <a:pPr>
              <a:lnSpc>
                <a:spcPts val="2800"/>
              </a:lnSpc>
            </a:pPr>
            <a:r>
              <a:rPr lang="zh-CN" altLang="en-US" sz="1600" dirty="0">
                <a:latin typeface="+mj-ea"/>
                <a:ea typeface="+mj-ea"/>
              </a:rPr>
              <a:t>       </a:t>
            </a:r>
            <a:r>
              <a:rPr lang="zh-CN" altLang="en-US" sz="1600" b="1" dirty="0">
                <a:solidFill>
                  <a:srgbClr val="FF0000"/>
                </a:solidFill>
                <a:latin typeface="+mj-ea"/>
                <a:ea typeface="+mj-ea"/>
              </a:rPr>
              <a:t>一是题目设计</a:t>
            </a:r>
            <a:r>
              <a:rPr lang="zh-CN" altLang="en-US" sz="1600" dirty="0">
                <a:latin typeface="+mj-ea"/>
                <a:ea typeface="+mj-ea"/>
              </a:rPr>
              <a:t>。建议选题宜小不宜大，以便于组织调查和研究；选题应尽量切合实际，巧妙新颖。看了题目就能引发读者的兴趣，愿意继续读下去。</a:t>
            </a:r>
          </a:p>
          <a:p>
            <a:pPr>
              <a:lnSpc>
                <a:spcPts val="2800"/>
              </a:lnSpc>
            </a:pPr>
            <a:r>
              <a:rPr lang="zh-CN" altLang="en-US" sz="1600" dirty="0">
                <a:latin typeface="+mj-ea"/>
                <a:ea typeface="+mj-ea"/>
              </a:rPr>
              <a:t>       </a:t>
            </a:r>
            <a:r>
              <a:rPr lang="zh-CN" altLang="en-US" sz="1600" b="1" dirty="0" smtClean="0">
                <a:solidFill>
                  <a:srgbClr val="FF0000"/>
                </a:solidFill>
                <a:latin typeface="+mj-ea"/>
                <a:ea typeface="+mj-ea"/>
              </a:rPr>
              <a:t>二</a:t>
            </a:r>
            <a:r>
              <a:rPr lang="zh-CN" altLang="en-US" sz="1600" b="1" dirty="0">
                <a:solidFill>
                  <a:srgbClr val="FF0000"/>
                </a:solidFill>
                <a:latin typeface="+mj-ea"/>
                <a:ea typeface="+mj-ea"/>
              </a:rPr>
              <a:t>是题目来源</a:t>
            </a:r>
            <a:r>
              <a:rPr lang="zh-CN" altLang="en-US" sz="1600" dirty="0">
                <a:latin typeface="+mj-ea"/>
                <a:ea typeface="+mj-ea"/>
              </a:rPr>
              <a:t>。鼓励来自社会实际部门的研究课题，包括政府、商业、社会委托的课题，学校老师承接的科研课题，同时也欢迎自主选题。</a:t>
            </a:r>
            <a:endParaRPr lang="en-US" altLang="zh-CN" sz="1600" dirty="0">
              <a:latin typeface="+mj-ea"/>
              <a:ea typeface="+mj-ea"/>
            </a:endParaRPr>
          </a:p>
          <a:p>
            <a:pPr>
              <a:lnSpc>
                <a:spcPts val="2800"/>
              </a:lnSpc>
            </a:pPr>
            <a:r>
              <a:rPr lang="zh-CN" altLang="en-US" sz="1600" dirty="0">
                <a:latin typeface="+mj-ea"/>
              </a:rPr>
              <a:t>      </a:t>
            </a:r>
            <a:r>
              <a:rPr lang="zh-CN" altLang="en-US" sz="1600" dirty="0" smtClean="0">
                <a:latin typeface="+mj-ea"/>
              </a:rPr>
              <a:t> 从</a:t>
            </a:r>
            <a:r>
              <a:rPr lang="zh-CN" altLang="en-US" sz="1600" dirty="0">
                <a:latin typeface="+mj-ea"/>
              </a:rPr>
              <a:t>提高学生实际调查能力的角度出发，大赛提倡学生</a:t>
            </a:r>
            <a:r>
              <a:rPr lang="zh-CN" altLang="en-US" sz="1600" b="1" dirty="0">
                <a:solidFill>
                  <a:srgbClr val="FF0000"/>
                </a:solidFill>
                <a:latin typeface="+mj-ea"/>
              </a:rPr>
              <a:t>走出校园</a:t>
            </a:r>
            <a:r>
              <a:rPr lang="zh-CN" altLang="en-US" sz="1600" dirty="0">
                <a:latin typeface="+mj-ea"/>
              </a:rPr>
              <a:t>，</a:t>
            </a:r>
            <a:r>
              <a:rPr lang="zh-CN" altLang="en-US" sz="1600" b="1" dirty="0">
                <a:solidFill>
                  <a:srgbClr val="FF0000"/>
                </a:solidFill>
                <a:latin typeface="+mj-ea"/>
              </a:rPr>
              <a:t>直接面对社会中实际存在的各种问题</a:t>
            </a:r>
            <a:r>
              <a:rPr lang="zh-CN" altLang="en-US" sz="1600" dirty="0">
                <a:latin typeface="+mj-ea"/>
              </a:rPr>
              <a:t>，运用所学的知识进行调查、服务社会。</a:t>
            </a:r>
          </a:p>
          <a:p>
            <a:pPr>
              <a:lnSpc>
                <a:spcPts val="2800"/>
              </a:lnSpc>
            </a:pPr>
            <a:r>
              <a:rPr lang="zh-CN" altLang="en-US" sz="1600" dirty="0">
                <a:latin typeface="+mj-ea"/>
              </a:rPr>
              <a:t>       考虑到现代社会生活中需要运用调查方法的领域并不仅仅限于“市场”，作为通用的调查方法和技术，不仅可用于市场调查，也可用于社会调查等方面。因此，</a:t>
            </a:r>
            <a:r>
              <a:rPr lang="zh-CN" altLang="en-US" sz="1600" b="1" dirty="0">
                <a:solidFill>
                  <a:srgbClr val="FF0000"/>
                </a:solidFill>
                <a:latin typeface="+mj-ea"/>
              </a:rPr>
              <a:t>大赛对于调查不做特殊限制</a:t>
            </a:r>
            <a:r>
              <a:rPr lang="zh-CN" altLang="en-US" sz="1600" dirty="0">
                <a:latin typeface="+mj-ea"/>
              </a:rPr>
              <a:t>，各参赛队可根据研究问题的特点和需要，选择进行“市场”调查或其他调查。 </a:t>
            </a:r>
            <a:endParaRPr lang="zh-CN" altLang="en-US" sz="1600" dirty="0">
              <a:latin typeface="+mj-ea"/>
              <a:ea typeface="+mj-ea"/>
            </a:endParaRPr>
          </a:p>
        </p:txBody>
      </p:sp>
      <p:sp>
        <p:nvSpPr>
          <p:cNvPr id="3" name="剪去单角的矩形 6">
            <a:extLst>
              <a:ext uri="{FF2B5EF4-FFF2-40B4-BE49-F238E27FC236}">
                <a16:creationId xmlns="" xmlns:a16="http://schemas.microsoft.com/office/drawing/2014/main" id="{79B4D098-23B0-4100-BBCD-130865E68552}"/>
              </a:ext>
            </a:extLst>
          </p:cNvPr>
          <p:cNvSpPr/>
          <p:nvPr/>
        </p:nvSpPr>
        <p:spPr>
          <a:xfrm flipH="1">
            <a:off x="4572000" y="0"/>
            <a:ext cx="4572508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400" b="1" dirty="0">
                <a:latin typeface="+mn-ea"/>
              </a:rPr>
              <a:t>四、报告评审规则</a:t>
            </a:r>
            <a:r>
              <a:rPr lang="en-US" altLang="zh-CN" sz="2400" b="1" dirty="0">
                <a:latin typeface="+mn-ea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研究选题</a:t>
            </a:r>
          </a:p>
        </p:txBody>
      </p:sp>
    </p:spTree>
    <p:extLst>
      <p:ext uri="{BB962C8B-B14F-4D97-AF65-F5344CB8AC3E}">
        <p14:creationId xmlns:p14="http://schemas.microsoft.com/office/powerpoint/2010/main" val="67130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15" dur="65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6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6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" grpId="0"/>
      <p:bldP spid="2" grpId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A8FE594A-A8D8-4F4F-9417-57696A34C70F}"/>
              </a:ext>
            </a:extLst>
          </p:cNvPr>
          <p:cNvSpPr/>
          <p:nvPr/>
        </p:nvSpPr>
        <p:spPr>
          <a:xfrm>
            <a:off x="2899" y="823500"/>
            <a:ext cx="9144000" cy="43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2" name="TextBox 8">
            <a:extLst>
              <a:ext uri="{FF2B5EF4-FFF2-40B4-BE49-F238E27FC236}">
                <a16:creationId xmlns="" xmlns:a16="http://schemas.microsoft.com/office/drawing/2014/main" id="{F3BFA798-64A0-4647-9F8C-2F57887B7D42}"/>
              </a:ext>
            </a:extLst>
          </p:cNvPr>
          <p:cNvSpPr txBox="1"/>
          <p:nvPr/>
        </p:nvSpPr>
        <p:spPr>
          <a:xfrm>
            <a:off x="539552" y="1887674"/>
            <a:ext cx="82449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sz="2200" dirty="0">
                <a:latin typeface="+mj-ea"/>
                <a:ea typeface="+mj-ea"/>
              </a:rPr>
              <a:t>       调查是一项综合性的调研活动，学生不仅需要从实际中采集数据，更应当学会研究、整理和吸收前人研究的经验和成果。这是一项完整的调研必不可少的阶段。</a:t>
            </a:r>
          </a:p>
          <a:p>
            <a:pPr>
              <a:lnSpc>
                <a:spcPts val="2800"/>
              </a:lnSpc>
            </a:pPr>
            <a:r>
              <a:rPr lang="zh-CN" altLang="en-US" sz="2200" dirty="0">
                <a:latin typeface="+mj-ea"/>
                <a:ea typeface="+mj-ea"/>
              </a:rPr>
              <a:t>       因此，在报告中应当</a:t>
            </a:r>
            <a:r>
              <a:rPr lang="zh-CN" altLang="en-US" sz="2200" b="1" dirty="0">
                <a:solidFill>
                  <a:srgbClr val="FF0000"/>
                </a:solidFill>
                <a:latin typeface="+mj-ea"/>
                <a:ea typeface="+mj-ea"/>
              </a:rPr>
              <a:t>提交学生前期和调研工作过程中的文案研究结论和成果</a:t>
            </a:r>
            <a:r>
              <a:rPr lang="zh-CN" altLang="en-US" sz="2200" dirty="0">
                <a:latin typeface="+mj-ea"/>
                <a:ea typeface="+mj-ea"/>
              </a:rPr>
              <a:t>，并阐明这些研究与本次调查之间的关系，及在本次调查中所发挥的作用。</a:t>
            </a:r>
          </a:p>
        </p:txBody>
      </p:sp>
      <p:sp>
        <p:nvSpPr>
          <p:cNvPr id="3" name="剪去单角的矩形 6">
            <a:extLst>
              <a:ext uri="{FF2B5EF4-FFF2-40B4-BE49-F238E27FC236}">
                <a16:creationId xmlns="" xmlns:a16="http://schemas.microsoft.com/office/drawing/2014/main" id="{79B4D098-23B0-4100-BBCD-130865E68552}"/>
              </a:ext>
            </a:extLst>
          </p:cNvPr>
          <p:cNvSpPr/>
          <p:nvPr/>
        </p:nvSpPr>
        <p:spPr>
          <a:xfrm flipH="1">
            <a:off x="4535996" y="0"/>
            <a:ext cx="4608512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400" b="1" dirty="0">
                <a:latin typeface="+mn-ea"/>
              </a:rPr>
              <a:t>四、报告评审规则</a:t>
            </a:r>
            <a:r>
              <a:rPr lang="en-US" altLang="zh-CN" sz="2400" b="1" dirty="0">
                <a:latin typeface="+mn-ea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文献研究</a:t>
            </a:r>
          </a:p>
        </p:txBody>
      </p:sp>
    </p:spTree>
    <p:extLst>
      <p:ext uri="{BB962C8B-B14F-4D97-AF65-F5344CB8AC3E}">
        <p14:creationId xmlns:p14="http://schemas.microsoft.com/office/powerpoint/2010/main" val="18661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15" dur="65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6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6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" grpId="0"/>
      <p:bldP spid="2" grpId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="" xmlns:a16="http://schemas.microsoft.com/office/drawing/2014/main" id="{9AD3FEDC-7F80-4104-9F69-C3B5E95C7BF2}"/>
              </a:ext>
            </a:extLst>
          </p:cNvPr>
          <p:cNvSpPr/>
          <p:nvPr/>
        </p:nvSpPr>
        <p:spPr>
          <a:xfrm>
            <a:off x="2899" y="823500"/>
            <a:ext cx="9144000" cy="43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2" name="TextBox 8">
            <a:extLst>
              <a:ext uri="{FF2B5EF4-FFF2-40B4-BE49-F238E27FC236}">
                <a16:creationId xmlns="" xmlns:a16="http://schemas.microsoft.com/office/drawing/2014/main" id="{F3BFA798-64A0-4647-9F8C-2F57887B7D42}"/>
              </a:ext>
            </a:extLst>
          </p:cNvPr>
          <p:cNvSpPr txBox="1"/>
          <p:nvPr/>
        </p:nvSpPr>
        <p:spPr>
          <a:xfrm>
            <a:off x="449542" y="951571"/>
            <a:ext cx="8478942" cy="400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dirty="0">
                <a:latin typeface="+mj-ea"/>
                <a:ea typeface="+mj-ea"/>
              </a:rPr>
              <a:t>       </a:t>
            </a:r>
            <a:r>
              <a:rPr lang="zh-CN" altLang="en-US" b="1" dirty="0">
                <a:solidFill>
                  <a:srgbClr val="FF0000"/>
                </a:solidFill>
                <a:latin typeface="+mj-ea"/>
                <a:ea typeface="+mj-ea"/>
              </a:rPr>
              <a:t>方案设计</a:t>
            </a:r>
            <a:r>
              <a:rPr lang="zh-CN" altLang="en-US" dirty="0">
                <a:latin typeface="+mj-ea"/>
                <a:ea typeface="+mj-ea"/>
              </a:rPr>
              <a:t>是调查的起点，没有好的调查方案就很难进行科学的调查。同时，方案设计是考察参赛选手是否真正掌握了调查理论、能否正确和灵活运用调查理论的重要环节，更是考察参赛选手发现问题、组织调查能力的重要环节，在大赛中，评审组高度重视这个环节。 </a:t>
            </a:r>
          </a:p>
          <a:p>
            <a:pPr>
              <a:lnSpc>
                <a:spcPts val="2800"/>
              </a:lnSpc>
            </a:pPr>
            <a:r>
              <a:rPr lang="zh-CN" altLang="en-US" dirty="0">
                <a:latin typeface="+mj-ea"/>
                <a:ea typeface="+mj-ea"/>
              </a:rPr>
              <a:t>        对方案设计的评审主要包括三个方面：</a:t>
            </a:r>
            <a:endParaRPr lang="en-US" altLang="zh-CN" dirty="0">
              <a:latin typeface="+mj-ea"/>
              <a:ea typeface="+mj-ea"/>
            </a:endParaRPr>
          </a:p>
          <a:p>
            <a:pPr>
              <a:lnSpc>
                <a:spcPts val="2800"/>
              </a:lnSpc>
            </a:pPr>
            <a:r>
              <a:rPr lang="zh-CN" altLang="en-US" dirty="0" smtClean="0">
                <a:latin typeface="+mj-ea"/>
                <a:ea typeface="+mj-ea"/>
              </a:rPr>
              <a:t>     （</a:t>
            </a:r>
            <a:r>
              <a:rPr lang="en-US" altLang="zh-CN" dirty="0">
                <a:latin typeface="+mj-ea"/>
                <a:ea typeface="+mj-ea"/>
              </a:rPr>
              <a:t>1</a:t>
            </a:r>
            <a:r>
              <a:rPr lang="zh-CN" altLang="en-US" dirty="0">
                <a:latin typeface="+mj-ea"/>
                <a:ea typeface="+mj-ea"/>
              </a:rPr>
              <a:t>）整体方案的完整性、</a:t>
            </a:r>
            <a:r>
              <a:rPr lang="zh-CN" altLang="en-US" b="1" dirty="0">
                <a:solidFill>
                  <a:srgbClr val="FF0000"/>
                </a:solidFill>
                <a:latin typeface="+mj-ea"/>
                <a:ea typeface="+mj-ea"/>
              </a:rPr>
              <a:t>科学性</a:t>
            </a:r>
            <a:r>
              <a:rPr lang="zh-CN" altLang="en-US" dirty="0">
                <a:latin typeface="+mj-ea"/>
                <a:ea typeface="+mj-ea"/>
              </a:rPr>
              <a:t>、合理性和</a:t>
            </a:r>
            <a:r>
              <a:rPr lang="zh-CN" altLang="en-US" b="1" dirty="0">
                <a:solidFill>
                  <a:srgbClr val="FF0000"/>
                </a:solidFill>
                <a:latin typeface="+mj-ea"/>
                <a:ea typeface="+mj-ea"/>
              </a:rPr>
              <a:t>可行性</a:t>
            </a:r>
            <a:r>
              <a:rPr lang="zh-CN" altLang="en-US" dirty="0">
                <a:latin typeface="+mj-ea"/>
                <a:ea typeface="+mj-ea"/>
              </a:rPr>
              <a:t>；</a:t>
            </a:r>
            <a:endParaRPr lang="en-US" altLang="zh-CN" dirty="0">
              <a:latin typeface="+mj-ea"/>
              <a:ea typeface="+mj-ea"/>
            </a:endParaRPr>
          </a:p>
          <a:p>
            <a:pPr>
              <a:lnSpc>
                <a:spcPts val="2800"/>
              </a:lnSpc>
            </a:pPr>
            <a:r>
              <a:rPr lang="zh-CN" altLang="en-US" dirty="0" smtClean="0">
                <a:latin typeface="+mj-ea"/>
                <a:ea typeface="+mj-ea"/>
              </a:rPr>
              <a:t>     （</a:t>
            </a:r>
            <a:r>
              <a:rPr lang="en-US" altLang="zh-CN" dirty="0">
                <a:latin typeface="+mj-ea"/>
                <a:ea typeface="+mj-ea"/>
              </a:rPr>
              <a:t>2</a:t>
            </a:r>
            <a:r>
              <a:rPr lang="zh-CN" altLang="en-US" dirty="0">
                <a:latin typeface="+mj-ea"/>
                <a:ea typeface="+mj-ea"/>
              </a:rPr>
              <a:t>）</a:t>
            </a:r>
            <a:r>
              <a:rPr lang="zh-CN" altLang="en-US" b="1" dirty="0">
                <a:solidFill>
                  <a:srgbClr val="FF0000"/>
                </a:solidFill>
                <a:latin typeface="+mj-ea"/>
                <a:ea typeface="+mj-ea"/>
              </a:rPr>
              <a:t>问卷设计</a:t>
            </a:r>
            <a:r>
              <a:rPr lang="zh-CN" altLang="en-US" dirty="0">
                <a:latin typeface="+mj-ea"/>
                <a:ea typeface="+mj-ea"/>
              </a:rPr>
              <a:t>水平、</a:t>
            </a:r>
            <a:r>
              <a:rPr lang="zh-CN" altLang="en-US" b="1" dirty="0">
                <a:solidFill>
                  <a:srgbClr val="FF0000"/>
                </a:solidFill>
                <a:latin typeface="+mj-ea"/>
                <a:ea typeface="+mj-ea"/>
              </a:rPr>
              <a:t>访谈提纲</a:t>
            </a:r>
            <a:r>
              <a:rPr lang="zh-CN" altLang="en-US" dirty="0">
                <a:latin typeface="+mj-ea"/>
                <a:ea typeface="+mj-ea"/>
              </a:rPr>
              <a:t>水平、</a:t>
            </a:r>
            <a:r>
              <a:rPr lang="zh-CN" altLang="en-US" b="1" dirty="0">
                <a:solidFill>
                  <a:srgbClr val="FF0000"/>
                </a:solidFill>
                <a:latin typeface="+mj-ea"/>
                <a:ea typeface="+mj-ea"/>
              </a:rPr>
              <a:t>座谈会讨论</a:t>
            </a:r>
            <a:r>
              <a:rPr lang="zh-CN" altLang="en-US" dirty="0">
                <a:latin typeface="+mj-ea"/>
                <a:ea typeface="+mj-ea"/>
              </a:rPr>
              <a:t>设计水平；</a:t>
            </a:r>
            <a:endParaRPr lang="en-US" altLang="zh-CN" dirty="0">
              <a:latin typeface="+mj-ea"/>
              <a:ea typeface="+mj-ea"/>
            </a:endParaRPr>
          </a:p>
          <a:p>
            <a:pPr>
              <a:lnSpc>
                <a:spcPts val="2800"/>
              </a:lnSpc>
            </a:pPr>
            <a:r>
              <a:rPr lang="zh-CN" altLang="en-US" dirty="0" smtClean="0">
                <a:latin typeface="+mj-ea"/>
                <a:ea typeface="+mj-ea"/>
              </a:rPr>
              <a:t>     （</a:t>
            </a:r>
            <a:r>
              <a:rPr lang="en-US" altLang="zh-CN" dirty="0">
                <a:latin typeface="+mj-ea"/>
                <a:ea typeface="+mj-ea"/>
              </a:rPr>
              <a:t>3</a:t>
            </a:r>
            <a:r>
              <a:rPr lang="zh-CN" altLang="en-US" dirty="0">
                <a:latin typeface="+mj-ea"/>
                <a:ea typeface="+mj-ea"/>
              </a:rPr>
              <a:t>）调查方法设计水平，包括</a:t>
            </a:r>
            <a:r>
              <a:rPr lang="zh-CN" altLang="en-US" b="1" dirty="0">
                <a:solidFill>
                  <a:srgbClr val="FF0000"/>
                </a:solidFill>
                <a:latin typeface="+mj-ea"/>
                <a:ea typeface="+mj-ea"/>
              </a:rPr>
              <a:t>方法的选择</a:t>
            </a:r>
            <a:r>
              <a:rPr lang="zh-CN" altLang="en-US" dirty="0">
                <a:latin typeface="+mj-ea"/>
                <a:ea typeface="+mj-ea"/>
              </a:rPr>
              <a:t>（提示：不一定都用问卷调查采集数据，要根据情况选择适当的方法收集数据）、调查样本量的确定、抽样设计等。 </a:t>
            </a:r>
          </a:p>
          <a:p>
            <a:pPr>
              <a:lnSpc>
                <a:spcPts val="2800"/>
              </a:lnSpc>
            </a:pPr>
            <a:r>
              <a:rPr lang="zh-CN" altLang="en-US" dirty="0">
                <a:latin typeface="+mj-ea"/>
                <a:ea typeface="+mj-ea"/>
              </a:rPr>
              <a:t>      方案设计部分，科学性和可行性是评审的重点，既要保证方案的科学性，又要考虑方案的可行性，从而考评参赛选手掌握理论知识和灵活运用理论知识的能力。 </a:t>
            </a:r>
          </a:p>
        </p:txBody>
      </p:sp>
      <p:sp>
        <p:nvSpPr>
          <p:cNvPr id="3" name="剪去单角的矩形 6">
            <a:extLst>
              <a:ext uri="{FF2B5EF4-FFF2-40B4-BE49-F238E27FC236}">
                <a16:creationId xmlns="" xmlns:a16="http://schemas.microsoft.com/office/drawing/2014/main" id="{79B4D098-23B0-4100-BBCD-130865E68552}"/>
              </a:ext>
            </a:extLst>
          </p:cNvPr>
          <p:cNvSpPr/>
          <p:nvPr/>
        </p:nvSpPr>
        <p:spPr>
          <a:xfrm flipH="1">
            <a:off x="4535996" y="0"/>
            <a:ext cx="4608512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400" b="1" dirty="0">
                <a:latin typeface="+mn-ea"/>
              </a:rPr>
              <a:t>四、报告评审规则</a:t>
            </a:r>
            <a:r>
              <a:rPr lang="en-US" altLang="zh-CN" sz="2400" b="1" dirty="0">
                <a:latin typeface="+mn-ea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方案设计</a:t>
            </a:r>
          </a:p>
        </p:txBody>
      </p:sp>
    </p:spTree>
    <p:extLst>
      <p:ext uri="{BB962C8B-B14F-4D97-AF65-F5344CB8AC3E}">
        <p14:creationId xmlns:p14="http://schemas.microsoft.com/office/powerpoint/2010/main" val="63185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15" dur="65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6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6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/>
      <p:bldP spid="2" grpId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="" xmlns:a16="http://schemas.microsoft.com/office/drawing/2014/main" id="{136F8E3C-FFA9-400B-B018-91F7278D56CD}"/>
              </a:ext>
            </a:extLst>
          </p:cNvPr>
          <p:cNvSpPr/>
          <p:nvPr/>
        </p:nvSpPr>
        <p:spPr>
          <a:xfrm>
            <a:off x="2899" y="823500"/>
            <a:ext cx="9144000" cy="43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2" name="TextBox 8">
            <a:extLst>
              <a:ext uri="{FF2B5EF4-FFF2-40B4-BE49-F238E27FC236}">
                <a16:creationId xmlns="" xmlns:a16="http://schemas.microsoft.com/office/drawing/2014/main" id="{F3BFA798-64A0-4647-9F8C-2F57887B7D42}"/>
              </a:ext>
            </a:extLst>
          </p:cNvPr>
          <p:cNvSpPr txBox="1"/>
          <p:nvPr/>
        </p:nvSpPr>
        <p:spPr>
          <a:xfrm>
            <a:off x="431540" y="1694942"/>
            <a:ext cx="8478942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sz="2000" dirty="0">
                <a:latin typeface="+mj-ea"/>
                <a:ea typeface="+mj-ea"/>
              </a:rPr>
              <a:t>       调查实施评审的重点是参赛选手的组织能力及控制能力。评审组关注</a:t>
            </a:r>
            <a:r>
              <a:rPr lang="zh-CN" altLang="en-US" sz="2000" b="1" dirty="0">
                <a:solidFill>
                  <a:srgbClr val="FF0000"/>
                </a:solidFill>
                <a:latin typeface="+mj-ea"/>
                <a:ea typeface="+mj-ea"/>
              </a:rPr>
              <a:t>调查组织的合理性</a:t>
            </a:r>
            <a:r>
              <a:rPr lang="zh-CN" altLang="en-US" sz="2000" dirty="0">
                <a:latin typeface="+mj-ea"/>
                <a:ea typeface="+mj-ea"/>
              </a:rPr>
              <a:t>、调查</a:t>
            </a:r>
            <a:r>
              <a:rPr lang="zh-CN" altLang="en-US" sz="2000" b="1" dirty="0">
                <a:solidFill>
                  <a:srgbClr val="FF0000"/>
                </a:solidFill>
                <a:latin typeface="+mj-ea"/>
                <a:ea typeface="+mj-ea"/>
              </a:rPr>
              <a:t>程序的完整性</a:t>
            </a:r>
            <a:r>
              <a:rPr lang="zh-CN" altLang="en-US" sz="2000" dirty="0">
                <a:latin typeface="+mj-ea"/>
                <a:ea typeface="+mj-ea"/>
              </a:rPr>
              <a:t>和调查</a:t>
            </a:r>
            <a:r>
              <a:rPr lang="zh-CN" altLang="en-US" sz="2000" b="1" dirty="0">
                <a:solidFill>
                  <a:srgbClr val="FF0000"/>
                </a:solidFill>
                <a:latin typeface="+mj-ea"/>
                <a:ea typeface="+mj-ea"/>
              </a:rPr>
              <a:t>过程中的质量控制</a:t>
            </a:r>
            <a:r>
              <a:rPr lang="zh-CN" altLang="en-US" sz="2000" dirty="0">
                <a:latin typeface="+mj-ea"/>
                <a:ea typeface="+mj-ea"/>
              </a:rPr>
              <a:t>水平。 </a:t>
            </a:r>
          </a:p>
          <a:p>
            <a:pPr>
              <a:lnSpc>
                <a:spcPts val="2800"/>
              </a:lnSpc>
            </a:pPr>
            <a:r>
              <a:rPr lang="zh-CN" altLang="en-US" sz="2000" dirty="0">
                <a:latin typeface="+mj-ea"/>
                <a:ea typeface="+mj-ea"/>
              </a:rPr>
              <a:t>       评审组特别关注参赛选手是否独立完成调查的组织和实施工作。如果有其他人员（如课题委托单位其他人员）参与，应当在报告或附注中加以说明。 </a:t>
            </a:r>
          </a:p>
          <a:p>
            <a:pPr>
              <a:lnSpc>
                <a:spcPts val="2800"/>
              </a:lnSpc>
            </a:pPr>
            <a:r>
              <a:rPr lang="zh-CN" altLang="en-US" sz="2000" dirty="0">
                <a:latin typeface="+mj-ea"/>
                <a:ea typeface="+mj-ea"/>
              </a:rPr>
              <a:t>       评审组还会根据调查方法及调查组织情况判断</a:t>
            </a:r>
            <a:r>
              <a:rPr lang="zh-CN" altLang="en-US" sz="2000" b="1" dirty="0">
                <a:solidFill>
                  <a:srgbClr val="FF0000"/>
                </a:solidFill>
                <a:latin typeface="+mj-ea"/>
                <a:ea typeface="+mj-ea"/>
              </a:rPr>
              <a:t>调查的难度和工作量</a:t>
            </a:r>
            <a:r>
              <a:rPr lang="zh-CN" altLang="en-US" sz="2000" dirty="0">
                <a:latin typeface="+mj-ea"/>
                <a:ea typeface="+mj-ea"/>
              </a:rPr>
              <a:t>，进而对参赛选手的调查实施水平做出评审。 </a:t>
            </a:r>
          </a:p>
        </p:txBody>
      </p:sp>
      <p:sp>
        <p:nvSpPr>
          <p:cNvPr id="3" name="剪去单角的矩形 6">
            <a:extLst>
              <a:ext uri="{FF2B5EF4-FFF2-40B4-BE49-F238E27FC236}">
                <a16:creationId xmlns="" xmlns:a16="http://schemas.microsoft.com/office/drawing/2014/main" id="{79B4D098-23B0-4100-BBCD-130865E68552}"/>
              </a:ext>
            </a:extLst>
          </p:cNvPr>
          <p:cNvSpPr/>
          <p:nvPr/>
        </p:nvSpPr>
        <p:spPr>
          <a:xfrm flipH="1">
            <a:off x="4535996" y="0"/>
            <a:ext cx="4608512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400" b="1" dirty="0">
                <a:latin typeface="+mn-ea"/>
              </a:rPr>
              <a:t>四、报告评审规则</a:t>
            </a:r>
            <a:r>
              <a:rPr lang="en-US" altLang="zh-CN" sz="2400" b="1" dirty="0">
                <a:latin typeface="+mn-ea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调查实施</a:t>
            </a:r>
          </a:p>
        </p:txBody>
      </p:sp>
    </p:spTree>
    <p:extLst>
      <p:ext uri="{BB962C8B-B14F-4D97-AF65-F5344CB8AC3E}">
        <p14:creationId xmlns:p14="http://schemas.microsoft.com/office/powerpoint/2010/main" val="160426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15" dur="65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6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6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/>
      <p:bldP spid="2" grpId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7AB10C8B-6653-4A4B-934D-65FB80ACE7FD}"/>
              </a:ext>
            </a:extLst>
          </p:cNvPr>
          <p:cNvSpPr/>
          <p:nvPr/>
        </p:nvSpPr>
        <p:spPr>
          <a:xfrm>
            <a:off x="2899" y="823500"/>
            <a:ext cx="9144000" cy="43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2" name="TextBox 8">
            <a:extLst>
              <a:ext uri="{FF2B5EF4-FFF2-40B4-BE49-F238E27FC236}">
                <a16:creationId xmlns="" xmlns:a16="http://schemas.microsoft.com/office/drawing/2014/main" id="{F3BFA798-64A0-4647-9F8C-2F57887B7D42}"/>
              </a:ext>
            </a:extLst>
          </p:cNvPr>
          <p:cNvSpPr txBox="1"/>
          <p:nvPr/>
        </p:nvSpPr>
        <p:spPr>
          <a:xfrm>
            <a:off x="395536" y="1335869"/>
            <a:ext cx="8478942" cy="3295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sz="2000" dirty="0">
                <a:latin typeface="+mj-ea"/>
                <a:ea typeface="+mj-ea"/>
              </a:rPr>
              <a:t>       数据的处理、分析和报告的撰写是调查的精彩部分，前期所做大量工作的成果要通过这一环节展示给委托人和公众。因此，数据的处理、分析和报告的撰写是评审的重要内容。</a:t>
            </a:r>
            <a:endParaRPr lang="en-US" altLang="zh-CN" sz="2000" dirty="0">
              <a:latin typeface="+mj-ea"/>
              <a:ea typeface="+mj-ea"/>
            </a:endParaRPr>
          </a:p>
          <a:p>
            <a:pPr>
              <a:lnSpc>
                <a:spcPts val="2800"/>
              </a:lnSpc>
            </a:pPr>
            <a:r>
              <a:rPr lang="en-US" altLang="zh-CN" sz="2000" dirty="0">
                <a:latin typeface="+mj-ea"/>
                <a:ea typeface="+mj-ea"/>
              </a:rPr>
              <a:t>       </a:t>
            </a:r>
            <a:r>
              <a:rPr lang="zh-CN" altLang="en-US" sz="2000" dirty="0">
                <a:latin typeface="+mj-ea"/>
                <a:ea typeface="+mj-ea"/>
              </a:rPr>
              <a:t>这一环节评审的内容主要有以下几点： </a:t>
            </a:r>
          </a:p>
          <a:p>
            <a:pPr>
              <a:lnSpc>
                <a:spcPts val="2800"/>
              </a:lnSpc>
            </a:pPr>
            <a:r>
              <a:rPr lang="zh-CN" altLang="en-US" sz="2000" dirty="0">
                <a:latin typeface="+mj-ea"/>
                <a:ea typeface="+mj-ea"/>
              </a:rPr>
              <a:t>       一是</a:t>
            </a:r>
            <a:r>
              <a:rPr lang="zh-CN" altLang="en-US" sz="2000" b="1" dirty="0">
                <a:solidFill>
                  <a:srgbClr val="FF0000"/>
                </a:solidFill>
                <a:latin typeface="+mj-ea"/>
                <a:ea typeface="+mj-ea"/>
              </a:rPr>
              <a:t>数据的处理是否规范</a:t>
            </a:r>
            <a:r>
              <a:rPr lang="zh-CN" altLang="en-US" sz="2000" dirty="0">
                <a:latin typeface="+mj-ea"/>
                <a:ea typeface="+mj-ea"/>
              </a:rPr>
              <a:t>、必要</a:t>
            </a:r>
            <a:r>
              <a:rPr lang="zh-CN" altLang="en-US" sz="2000" b="1" dirty="0">
                <a:solidFill>
                  <a:srgbClr val="FF0000"/>
                </a:solidFill>
                <a:latin typeface="+mj-ea"/>
                <a:ea typeface="+mj-ea"/>
              </a:rPr>
              <a:t>信息</a:t>
            </a:r>
            <a:r>
              <a:rPr lang="zh-CN" altLang="en-US" sz="2000" dirty="0">
                <a:latin typeface="+mj-ea"/>
                <a:ea typeface="+mj-ea"/>
              </a:rPr>
              <a:t>的提供</a:t>
            </a:r>
            <a:r>
              <a:rPr lang="zh-CN" altLang="en-US" sz="2000" b="1" dirty="0">
                <a:solidFill>
                  <a:srgbClr val="FF0000"/>
                </a:solidFill>
                <a:latin typeface="+mj-ea"/>
                <a:ea typeface="+mj-ea"/>
              </a:rPr>
              <a:t>是否完整</a:t>
            </a:r>
            <a:r>
              <a:rPr lang="zh-CN" altLang="en-US" sz="2000" dirty="0">
                <a:latin typeface="+mj-ea"/>
                <a:ea typeface="+mj-ea"/>
              </a:rPr>
              <a:t>（如调查的信度、效度信息等）；二是</a:t>
            </a:r>
            <a:r>
              <a:rPr lang="zh-CN" altLang="en-US" sz="2000" b="1" dirty="0">
                <a:solidFill>
                  <a:srgbClr val="FF0000"/>
                </a:solidFill>
                <a:latin typeface="+mj-ea"/>
                <a:ea typeface="+mj-ea"/>
              </a:rPr>
              <a:t>数据分析方法的应用是否正确</a:t>
            </a:r>
            <a:r>
              <a:rPr lang="zh-CN" altLang="en-US" sz="2000" dirty="0">
                <a:latin typeface="+mj-ea"/>
                <a:ea typeface="+mj-ea"/>
              </a:rPr>
              <a:t>和恰当；三是根据数据分析得到的</a:t>
            </a:r>
            <a:r>
              <a:rPr lang="zh-CN" altLang="en-US" sz="2000" b="1" dirty="0">
                <a:solidFill>
                  <a:srgbClr val="FF0000"/>
                </a:solidFill>
                <a:latin typeface="+mj-ea"/>
                <a:ea typeface="+mj-ea"/>
              </a:rPr>
              <a:t>结论是否充分合理</a:t>
            </a:r>
            <a:r>
              <a:rPr lang="zh-CN" altLang="en-US" sz="2000" dirty="0">
                <a:latin typeface="+mj-ea"/>
                <a:ea typeface="+mj-ea"/>
              </a:rPr>
              <a:t>。</a:t>
            </a:r>
            <a:endParaRPr lang="en-US" altLang="zh-CN" sz="2000" dirty="0">
              <a:latin typeface="+mj-ea"/>
              <a:ea typeface="+mj-ea"/>
            </a:endParaRPr>
          </a:p>
          <a:p>
            <a:pPr>
              <a:lnSpc>
                <a:spcPts val="2800"/>
              </a:lnSpc>
            </a:pPr>
            <a:r>
              <a:rPr lang="en-US" altLang="zh-CN" sz="2000" dirty="0">
                <a:latin typeface="+mj-ea"/>
                <a:ea typeface="+mj-ea"/>
              </a:rPr>
              <a:t>       </a:t>
            </a:r>
            <a:r>
              <a:rPr lang="zh-CN" altLang="en-US" sz="2000" dirty="0">
                <a:latin typeface="+mj-ea"/>
                <a:ea typeface="+mj-ea"/>
              </a:rPr>
              <a:t>评审组特别关注</a:t>
            </a:r>
            <a:r>
              <a:rPr lang="zh-CN" altLang="en-US" sz="2000" b="1" dirty="0">
                <a:solidFill>
                  <a:srgbClr val="FF0000"/>
                </a:solidFill>
                <a:latin typeface="+mj-ea"/>
                <a:ea typeface="+mj-ea"/>
              </a:rPr>
              <a:t>结论与数据之间的关联性</a:t>
            </a:r>
            <a:r>
              <a:rPr lang="zh-CN" altLang="en-US" sz="2000" dirty="0">
                <a:latin typeface="+mj-ea"/>
                <a:ea typeface="+mj-ea"/>
              </a:rPr>
              <a:t>，所有结论应当有调查数据（包括第一手数据和第二手数据）的支撑，且应当以第一手数据为主。 </a:t>
            </a:r>
          </a:p>
        </p:txBody>
      </p:sp>
      <p:sp>
        <p:nvSpPr>
          <p:cNvPr id="3" name="剪去单角的矩形 6">
            <a:extLst>
              <a:ext uri="{FF2B5EF4-FFF2-40B4-BE49-F238E27FC236}">
                <a16:creationId xmlns="" xmlns:a16="http://schemas.microsoft.com/office/drawing/2014/main" id="{79B4D098-23B0-4100-BBCD-130865E68552}"/>
              </a:ext>
            </a:extLst>
          </p:cNvPr>
          <p:cNvSpPr/>
          <p:nvPr/>
        </p:nvSpPr>
        <p:spPr>
          <a:xfrm flipH="1">
            <a:off x="4211960" y="0"/>
            <a:ext cx="4932548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400" b="1" dirty="0">
                <a:latin typeface="+mn-ea"/>
              </a:rPr>
              <a:t>四、报告评审规则</a:t>
            </a:r>
            <a:r>
              <a:rPr lang="en-US" altLang="zh-CN" sz="2400" b="1" dirty="0">
                <a:latin typeface="+mn-ea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分析与结论</a:t>
            </a:r>
          </a:p>
        </p:txBody>
      </p:sp>
    </p:spTree>
    <p:extLst>
      <p:ext uri="{BB962C8B-B14F-4D97-AF65-F5344CB8AC3E}">
        <p14:creationId xmlns:p14="http://schemas.microsoft.com/office/powerpoint/2010/main" val="200619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15" dur="65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6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6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" grpId="0"/>
      <p:bldP spid="2" grpId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7AB10C8B-6653-4A4B-934D-65FB80ACE7FD}"/>
              </a:ext>
            </a:extLst>
          </p:cNvPr>
          <p:cNvSpPr/>
          <p:nvPr/>
        </p:nvSpPr>
        <p:spPr>
          <a:xfrm>
            <a:off x="2899" y="823500"/>
            <a:ext cx="9144000" cy="43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2" name="TextBox 8">
            <a:extLst>
              <a:ext uri="{FF2B5EF4-FFF2-40B4-BE49-F238E27FC236}">
                <a16:creationId xmlns="" xmlns:a16="http://schemas.microsoft.com/office/drawing/2014/main" id="{F3BFA798-64A0-4647-9F8C-2F57887B7D42}"/>
              </a:ext>
            </a:extLst>
          </p:cNvPr>
          <p:cNvSpPr txBox="1"/>
          <p:nvPr/>
        </p:nvSpPr>
        <p:spPr>
          <a:xfrm>
            <a:off x="395536" y="1335869"/>
            <a:ext cx="8478942" cy="1499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sz="2000" dirty="0" smtClean="0">
                <a:latin typeface="+mj-ea"/>
              </a:rPr>
              <a:t>       报告</a:t>
            </a:r>
            <a:r>
              <a:rPr lang="zh-CN" altLang="en-US" sz="2000" dirty="0">
                <a:latin typeface="+mj-ea"/>
              </a:rPr>
              <a:t>的最终文本，一方面可以承载此项调研的成果和收获，另一方面也可以反映出作者本身的逻辑思维、归纳概括和文字表达的能力，在前面五个部分重点是考察调查者的业务能力、科研能力和创新能力，在这个环节重点是考察学生的</a:t>
            </a:r>
            <a:r>
              <a:rPr lang="zh-CN" altLang="en-US" sz="2000" b="1" dirty="0">
                <a:solidFill>
                  <a:srgbClr val="FF0000"/>
                </a:solidFill>
                <a:latin typeface="+mj-ea"/>
              </a:rPr>
              <a:t>叙述逻辑、归纳概括和文字表达能力</a:t>
            </a:r>
            <a:r>
              <a:rPr lang="zh-CN" altLang="en-US" sz="2000" dirty="0">
                <a:latin typeface="+mj-ea"/>
              </a:rPr>
              <a:t>。  </a:t>
            </a:r>
          </a:p>
        </p:txBody>
      </p:sp>
      <p:sp>
        <p:nvSpPr>
          <p:cNvPr id="3" name="剪去单角的矩形 6">
            <a:extLst>
              <a:ext uri="{FF2B5EF4-FFF2-40B4-BE49-F238E27FC236}">
                <a16:creationId xmlns="" xmlns:a16="http://schemas.microsoft.com/office/drawing/2014/main" id="{79B4D098-23B0-4100-BBCD-130865E68552}"/>
              </a:ext>
            </a:extLst>
          </p:cNvPr>
          <p:cNvSpPr/>
          <p:nvPr/>
        </p:nvSpPr>
        <p:spPr>
          <a:xfrm flipH="1">
            <a:off x="4211960" y="0"/>
            <a:ext cx="4932548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400" b="1" dirty="0">
                <a:latin typeface="+mn-ea"/>
              </a:rPr>
              <a:t>四、报告评审规则</a:t>
            </a:r>
            <a:r>
              <a:rPr lang="en-US" altLang="zh-CN" sz="2400" b="1" dirty="0" smtClean="0">
                <a:latin typeface="+mn-ea"/>
              </a:rPr>
              <a:t>——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报告文本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914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15" dur="65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6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6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" grpId="0"/>
      <p:bldP spid="2" grpId="1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031940" y="1059582"/>
            <a:ext cx="1332148" cy="1296144"/>
          </a:xfrm>
          <a:prstGeom prst="ellipse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  <a:ln w="28575">
            <a:solidFill>
              <a:schemeClr val="tx1"/>
            </a:solidFill>
          </a:ln>
          <a:effectLst>
            <a:outerShdw blurRad="266700" dist="965200" dir="8760000" algn="ctr" rotWithShape="0">
              <a:srgbClr val="000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五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1907704" y="3291830"/>
            <a:ext cx="5472608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241300" dist="127000" dir="5400000" algn="ctr" rotWithShape="0">
              <a:srgbClr val="000000">
                <a:alpha val="8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91880" y="2751770"/>
            <a:ext cx="2412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作品分享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剪去单角的矩形 6">
            <a:extLst>
              <a:ext uri="{FF2B5EF4-FFF2-40B4-BE49-F238E27FC236}">
                <a16:creationId xmlns="" xmlns:a16="http://schemas.microsoft.com/office/drawing/2014/main" id="{AC66802A-F80C-4D5B-BBCE-6419369AD1E7}"/>
              </a:ext>
            </a:extLst>
          </p:cNvPr>
          <p:cNvSpPr/>
          <p:nvPr/>
        </p:nvSpPr>
        <p:spPr>
          <a:xfrm flipH="1">
            <a:off x="6732240" y="0"/>
            <a:ext cx="2412268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latin typeface="+mn-ea"/>
              </a:rPr>
              <a:t>五、作品分享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" name="图片 1">
            <a:hlinkClick r:id="rId3" action="ppaction://hlinkfile"/>
            <a:extLst>
              <a:ext uri="{FF2B5EF4-FFF2-40B4-BE49-F238E27FC236}">
                <a16:creationId xmlns="" xmlns:a16="http://schemas.microsoft.com/office/drawing/2014/main" id="{0D3018C1-0993-4C06-8F8D-E7F5728BE2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7804" y="411510"/>
            <a:ext cx="3149762" cy="44769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690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6"/>
    </mc:Choice>
    <mc:Fallback xmlns="">
      <p:transition spd="slow" advTm="46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6" dur="65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113588"/>
            <a:ext cx="9144000" cy="17821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zh-CN" sz="2000" dirty="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0232" y="4029912"/>
            <a:ext cx="168507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+mn-ea"/>
              </a:rPr>
              <a:t>2021</a:t>
            </a:r>
            <a:r>
              <a:rPr lang="zh-CN" altLang="en-US" dirty="0">
                <a:latin typeface="+mn-ea"/>
              </a:rPr>
              <a:t>年</a:t>
            </a:r>
            <a:r>
              <a:rPr lang="en-US" altLang="zh-CN" dirty="0">
                <a:latin typeface="+mn-ea"/>
              </a:rPr>
              <a:t>1</a:t>
            </a:r>
            <a:r>
              <a:rPr lang="zh-CN" altLang="en-US" dirty="0">
                <a:latin typeface="+mn-ea"/>
              </a:rPr>
              <a:t>月</a:t>
            </a:r>
            <a:r>
              <a:rPr lang="en-US" altLang="zh-CN" dirty="0">
                <a:latin typeface="+mn-ea"/>
              </a:rPr>
              <a:t>16</a:t>
            </a:r>
            <a:r>
              <a:rPr lang="zh-CN" altLang="en-US" dirty="0">
                <a:latin typeface="+mn-ea"/>
              </a:rPr>
              <a:t>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1203598"/>
            <a:ext cx="4416594" cy="131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0" spc="600" dirty="0">
                <a:latin typeface="+mj-ea"/>
                <a:ea typeface="+mj-ea"/>
              </a:rPr>
              <a:t>感谢聆听！</a:t>
            </a:r>
          </a:p>
        </p:txBody>
      </p:sp>
    </p:spTree>
    <p:extLst>
      <p:ext uri="{BB962C8B-B14F-4D97-AF65-F5344CB8AC3E}">
        <p14:creationId xmlns:p14="http://schemas.microsoft.com/office/powerpoint/2010/main" val="359208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5"/>
    </mc:Choice>
    <mc:Fallback xmlns="">
      <p:transition spd="slow" advTm="35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1907704" y="3291830"/>
            <a:ext cx="5472608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241300" dist="127000" dir="5400000" algn="ctr" rotWithShape="0">
              <a:srgbClr val="000000">
                <a:alpha val="8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91880" y="2751770"/>
            <a:ext cx="2412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赛事安排</a:t>
            </a:r>
          </a:p>
        </p:txBody>
      </p:sp>
      <p:sp>
        <p:nvSpPr>
          <p:cNvPr id="5" name="椭圆 4"/>
          <p:cNvSpPr/>
          <p:nvPr/>
        </p:nvSpPr>
        <p:spPr>
          <a:xfrm>
            <a:off x="4031940" y="997248"/>
            <a:ext cx="1332148" cy="1296144"/>
          </a:xfrm>
          <a:prstGeom prst="ellipse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  <a:ln w="28575">
            <a:solidFill>
              <a:schemeClr val="tx1"/>
            </a:solidFill>
          </a:ln>
          <a:effectLst>
            <a:outerShdw blurRad="266700" dist="965200" dir="8760000" algn="ctr" rotWithShape="0">
              <a:srgbClr val="000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5328084" y="-2482"/>
            <a:ext cx="3825760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800" dirty="0">
                <a:latin typeface="+mn-ea"/>
              </a:rPr>
              <a:t>一、赛事安排</a:t>
            </a:r>
            <a:r>
              <a:rPr lang="en-US" altLang="zh-CN" sz="2800" dirty="0">
                <a:latin typeface="+mn-ea"/>
              </a:rPr>
              <a:t>—</a:t>
            </a:r>
            <a:r>
              <a:rPr lang="zh-CN" altLang="en-US" sz="2800" dirty="0">
                <a:solidFill>
                  <a:srgbClr val="FF0000"/>
                </a:solidFill>
                <a:latin typeface="+mn-ea"/>
              </a:rPr>
              <a:t>本科组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1248603"/>
            <a:ext cx="9144000" cy="38948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9542" y="1316050"/>
            <a:ext cx="824491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zh-CN" sz="2200" dirty="0" smtClean="0">
                <a:latin typeface="+mj-ea"/>
                <a:ea typeface="+mj-ea"/>
              </a:rPr>
              <a:t>1</a:t>
            </a:r>
            <a:r>
              <a:rPr lang="zh-CN" altLang="en-US" sz="2200" dirty="0">
                <a:latin typeface="+mj-ea"/>
                <a:ea typeface="+mj-ea"/>
              </a:rPr>
              <a:t>）</a:t>
            </a:r>
            <a:r>
              <a:rPr lang="en-US" altLang="zh-CN" sz="2200" dirty="0">
                <a:latin typeface="+mj-ea"/>
                <a:ea typeface="+mj-ea"/>
              </a:rPr>
              <a:t>2021</a:t>
            </a:r>
            <a:r>
              <a:rPr lang="zh-CN" altLang="en-US" sz="2200" dirty="0">
                <a:latin typeface="+mj-ea"/>
                <a:ea typeface="+mj-ea"/>
              </a:rPr>
              <a:t>年</a:t>
            </a:r>
            <a:r>
              <a:rPr lang="en-US" altLang="zh-CN" sz="2200" dirty="0">
                <a:latin typeface="+mj-ea"/>
                <a:ea typeface="+mj-ea"/>
              </a:rPr>
              <a:t>4</a:t>
            </a:r>
            <a:r>
              <a:rPr lang="zh-CN" altLang="en-US" sz="2200" dirty="0">
                <a:latin typeface="+mj-ea"/>
                <a:ea typeface="+mj-ea"/>
              </a:rPr>
              <a:t>月</a:t>
            </a:r>
            <a:r>
              <a:rPr lang="en-US" altLang="zh-CN" sz="2200" dirty="0">
                <a:latin typeface="+mj-ea"/>
                <a:ea typeface="+mj-ea"/>
              </a:rPr>
              <a:t>10</a:t>
            </a:r>
            <a:r>
              <a:rPr lang="zh-CN" altLang="en-US" sz="2200" dirty="0">
                <a:latin typeface="+mj-ea"/>
                <a:ea typeface="+mj-ea"/>
              </a:rPr>
              <a:t>日前，选择组委会公布的“企业命题”的团队向大赛组委提交研究报告，参加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</a:rPr>
              <a:t>命题选拔赛</a:t>
            </a:r>
            <a:r>
              <a:rPr lang="zh-CN" altLang="en-US" sz="2200" dirty="0">
                <a:latin typeface="+mj-ea"/>
                <a:ea typeface="+mj-ea"/>
              </a:rPr>
              <a:t>。</a:t>
            </a:r>
            <a:endParaRPr lang="en-US" altLang="zh-CN" sz="2200" dirty="0">
              <a:latin typeface="+mj-ea"/>
              <a:ea typeface="+mj-ea"/>
            </a:endParaRPr>
          </a:p>
          <a:p>
            <a:pPr>
              <a:lnSpc>
                <a:spcPts val="2800"/>
              </a:lnSpc>
            </a:pPr>
            <a:r>
              <a:rPr lang="en-US" altLang="zh-CN" sz="2200" dirty="0">
                <a:latin typeface="+mj-ea"/>
                <a:ea typeface="+mj-ea"/>
              </a:rPr>
              <a:t>     2021</a:t>
            </a:r>
            <a:r>
              <a:rPr lang="zh-CN" altLang="en-US" sz="2200" dirty="0">
                <a:latin typeface="+mj-ea"/>
                <a:ea typeface="+mj-ea"/>
              </a:rPr>
              <a:t>年</a:t>
            </a:r>
            <a:r>
              <a:rPr lang="en-US" altLang="zh-CN" sz="2200" dirty="0">
                <a:latin typeface="+mj-ea"/>
                <a:ea typeface="+mj-ea"/>
              </a:rPr>
              <a:t>4</a:t>
            </a:r>
            <a:r>
              <a:rPr lang="zh-CN" altLang="en-US" sz="2200" dirty="0">
                <a:latin typeface="+mj-ea"/>
                <a:ea typeface="+mj-ea"/>
              </a:rPr>
              <a:t>月</a:t>
            </a:r>
            <a:r>
              <a:rPr lang="en-US" altLang="zh-CN" sz="2200" dirty="0">
                <a:latin typeface="+mj-ea"/>
                <a:ea typeface="+mj-ea"/>
              </a:rPr>
              <a:t>18</a:t>
            </a:r>
            <a:r>
              <a:rPr lang="zh-CN" altLang="en-US" sz="2200" dirty="0">
                <a:latin typeface="+mj-ea"/>
                <a:ea typeface="+mj-ea"/>
              </a:rPr>
              <a:t>日前，公布直接入围全国总决赛的</a:t>
            </a:r>
            <a:r>
              <a:rPr lang="en-US" altLang="zh-CN" sz="2200" dirty="0">
                <a:latin typeface="+mj-ea"/>
                <a:ea typeface="+mj-ea"/>
              </a:rPr>
              <a:t>15+3</a:t>
            </a:r>
            <a:r>
              <a:rPr lang="zh-CN" altLang="en-US" sz="2200" dirty="0">
                <a:latin typeface="+mj-ea"/>
                <a:ea typeface="+mj-ea"/>
              </a:rPr>
              <a:t>个作品。</a:t>
            </a:r>
            <a:endParaRPr lang="en-US" altLang="zh-CN" sz="2200" dirty="0">
              <a:latin typeface="+mj-ea"/>
              <a:ea typeface="+mj-ea"/>
            </a:endParaRPr>
          </a:p>
          <a:p>
            <a:pPr>
              <a:lnSpc>
                <a:spcPts val="2800"/>
              </a:lnSpc>
            </a:pPr>
            <a:r>
              <a:rPr lang="en-US" altLang="zh-CN" sz="2200" dirty="0">
                <a:latin typeface="+mj-ea"/>
                <a:ea typeface="+mj-ea"/>
              </a:rPr>
              <a:t>     </a:t>
            </a:r>
            <a:r>
              <a:rPr lang="zh-CN" altLang="en-US" sz="2200" dirty="0">
                <a:latin typeface="+mj-ea"/>
                <a:ea typeface="+mj-ea"/>
              </a:rPr>
              <a:t>其余命题团队参与校赛，角逐参加省赛名额。</a:t>
            </a:r>
            <a:endParaRPr lang="en-US" altLang="zh-CN" sz="2200" dirty="0">
              <a:latin typeface="+mj-ea"/>
              <a:ea typeface="+mj-ea"/>
            </a:endParaRPr>
          </a:p>
          <a:p>
            <a:pPr>
              <a:lnSpc>
                <a:spcPts val="2800"/>
              </a:lnSpc>
            </a:pPr>
            <a:r>
              <a:rPr lang="en-US" altLang="zh-CN" sz="2200" dirty="0">
                <a:latin typeface="+mj-ea"/>
                <a:ea typeface="+mj-ea"/>
              </a:rPr>
              <a:t>2</a:t>
            </a:r>
            <a:r>
              <a:rPr lang="zh-CN" altLang="en-US" sz="2200" dirty="0">
                <a:latin typeface="+mj-ea"/>
                <a:ea typeface="+mj-ea"/>
              </a:rPr>
              <a:t>）</a:t>
            </a:r>
            <a:r>
              <a:rPr lang="en-US" altLang="zh-CN" sz="2200" dirty="0">
                <a:latin typeface="+mj-ea"/>
                <a:sym typeface="Arial" panose="020B0604020202020204" pitchFamily="34" charset="0"/>
              </a:rPr>
              <a:t>2021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年</a:t>
            </a:r>
            <a:r>
              <a:rPr lang="en-US" altLang="zh-CN" sz="2200" dirty="0">
                <a:latin typeface="+mj-ea"/>
                <a:sym typeface="Arial" panose="020B0604020202020204" pitchFamily="34" charset="0"/>
              </a:rPr>
              <a:t>4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月</a:t>
            </a:r>
            <a:r>
              <a:rPr lang="en-US" altLang="zh-CN" sz="2200" dirty="0">
                <a:latin typeface="+mj-ea"/>
                <a:sym typeface="Arial" panose="020B0604020202020204" pitchFamily="34" charset="0"/>
              </a:rPr>
              <a:t>20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日前</a:t>
            </a:r>
            <a:r>
              <a:rPr lang="zh-CN" altLang="en-US" sz="2200" dirty="0">
                <a:solidFill>
                  <a:prstClr val="white"/>
                </a:solidFill>
                <a:latin typeface="微软雅黑"/>
                <a:ea typeface="微软雅黑"/>
                <a:sym typeface="Arial" panose="020B0604020202020204" pitchFamily="34" charset="0"/>
              </a:rPr>
              <a:t>，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各校完成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sym typeface="Arial" panose="020B0604020202020204" pitchFamily="34" charset="0"/>
              </a:rPr>
              <a:t>校赛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。</a:t>
            </a:r>
            <a:endParaRPr lang="en-US" altLang="zh-CN" sz="2200" dirty="0">
              <a:latin typeface="+mj-ea"/>
              <a:ea typeface="+mj-ea"/>
            </a:endParaRPr>
          </a:p>
          <a:p>
            <a:pPr>
              <a:lnSpc>
                <a:spcPts val="2800"/>
              </a:lnSpc>
            </a:pPr>
            <a:r>
              <a:rPr lang="en-US" altLang="zh-CN" sz="2200" dirty="0">
                <a:latin typeface="+mj-ea"/>
                <a:ea typeface="+mj-ea"/>
              </a:rPr>
              <a:t>3</a:t>
            </a:r>
            <a:r>
              <a:rPr lang="zh-CN" altLang="en-US" sz="2200" dirty="0">
                <a:latin typeface="+mj-ea"/>
                <a:ea typeface="+mj-ea"/>
              </a:rPr>
              <a:t>）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2021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年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4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月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30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日前，各省赛区组委会完成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省赛</a:t>
            </a:r>
            <a:r>
              <a:rPr lang="zh-CN" altLang="en-US" sz="2200" dirty="0" smtClean="0">
                <a:latin typeface="+mj-ea"/>
                <a:ea typeface="+mj-ea"/>
                <a:sym typeface="Arial" panose="020B0604020202020204" pitchFamily="34" charset="0"/>
              </a:rPr>
              <a:t>。</a:t>
            </a:r>
            <a:endParaRPr lang="en-US" altLang="zh-CN" sz="2200" dirty="0" smtClean="0">
              <a:latin typeface="+mj-ea"/>
              <a:ea typeface="+mj-ea"/>
              <a:sym typeface="Arial" panose="020B0604020202020204" pitchFamily="34" charset="0"/>
            </a:endParaRPr>
          </a:p>
          <a:p>
            <a:pPr>
              <a:lnSpc>
                <a:spcPts val="2800"/>
              </a:lnSpc>
            </a:pPr>
            <a:r>
              <a:rPr lang="en-US" altLang="zh-CN" sz="2200" dirty="0" smtClean="0">
                <a:latin typeface="+mj-ea"/>
                <a:ea typeface="+mj-ea"/>
                <a:sym typeface="Arial" panose="020B0604020202020204" pitchFamily="34" charset="0"/>
              </a:rPr>
              <a:t>4</a:t>
            </a:r>
            <a:r>
              <a:rPr lang="zh-CN" altLang="en-US" sz="2200" dirty="0" smtClean="0">
                <a:latin typeface="+mj-ea"/>
                <a:ea typeface="+mj-ea"/>
                <a:sym typeface="Arial" panose="020B0604020202020204" pitchFamily="34" charset="0"/>
              </a:rPr>
              <a:t>）</a:t>
            </a:r>
            <a:r>
              <a:rPr lang="en-US" altLang="zh-CN" sz="2200" dirty="0" smtClean="0">
                <a:latin typeface="+mj-ea"/>
                <a:ea typeface="+mj-ea"/>
                <a:sym typeface="Arial" panose="020B0604020202020204" pitchFamily="34" charset="0"/>
              </a:rPr>
              <a:t>2021</a:t>
            </a:r>
            <a:r>
              <a:rPr lang="zh-CN" altLang="en-US" sz="2200" dirty="0" smtClean="0">
                <a:latin typeface="+mj-ea"/>
                <a:ea typeface="+mj-ea"/>
                <a:sym typeface="Arial" panose="020B0604020202020204" pitchFamily="34" charset="0"/>
              </a:rPr>
              <a:t>年</a:t>
            </a:r>
            <a:r>
              <a:rPr lang="en-US" altLang="zh-CN" sz="2200" dirty="0" smtClean="0">
                <a:latin typeface="+mj-ea"/>
                <a:ea typeface="+mj-ea"/>
                <a:sym typeface="Arial" panose="020B0604020202020204" pitchFamily="34" charset="0"/>
              </a:rPr>
              <a:t>5</a:t>
            </a:r>
            <a:r>
              <a:rPr lang="zh-CN" altLang="en-US" sz="2200" dirty="0" smtClean="0">
                <a:latin typeface="+mj-ea"/>
                <a:ea typeface="+mj-ea"/>
                <a:sym typeface="Arial" panose="020B0604020202020204" pitchFamily="34" charset="0"/>
              </a:rPr>
              <a:t>月</a:t>
            </a:r>
            <a:r>
              <a:rPr lang="en-US" altLang="zh-CN" sz="2200" dirty="0" smtClean="0">
                <a:latin typeface="+mj-ea"/>
                <a:ea typeface="+mj-ea"/>
                <a:sym typeface="Arial" panose="020B0604020202020204" pitchFamily="34" charset="0"/>
              </a:rPr>
              <a:t>6</a:t>
            </a:r>
            <a:r>
              <a:rPr lang="zh-CN" altLang="en-US" sz="2200" dirty="0" smtClean="0">
                <a:latin typeface="+mj-ea"/>
                <a:ea typeface="+mj-ea"/>
                <a:sym typeface="Arial" panose="020B0604020202020204" pitchFamily="34" charset="0"/>
              </a:rPr>
              <a:t>日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，参加全国总决赛团队提交调查报告，进行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全国总决赛报告评审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。</a:t>
            </a:r>
          </a:p>
          <a:p>
            <a:pPr>
              <a:lnSpc>
                <a:spcPts val="2800"/>
              </a:lnSpc>
            </a:pP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5</a:t>
            </a:r>
            <a:r>
              <a:rPr lang="zh-CN" altLang="en-US" sz="2200" dirty="0" smtClean="0">
                <a:latin typeface="+mj-ea"/>
                <a:ea typeface="+mj-ea"/>
                <a:sym typeface="Arial" panose="020B0604020202020204" pitchFamily="34" charset="0"/>
              </a:rPr>
              <a:t>）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2021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年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5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月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29-30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日，在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河南大学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举办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全国</a:t>
            </a:r>
            <a:r>
              <a:rPr lang="zh-CN" altLang="en-US" sz="2200" dirty="0" smtClean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总决赛团队答辩。</a:t>
            </a:r>
            <a:endParaRPr lang="en-US" altLang="zh-CN" sz="2200" dirty="0">
              <a:solidFill>
                <a:srgbClr val="FF0000"/>
              </a:solidFill>
              <a:latin typeface="+mj-ea"/>
              <a:ea typeface="+mj-ea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</a:rPr>
              <a:t>第十届海峡两岸暨港澳赛</a:t>
            </a:r>
            <a:r>
              <a:rPr lang="zh-CN" altLang="en-US" sz="2200" dirty="0">
                <a:latin typeface="+mj-ea"/>
                <a:ea typeface="+mj-ea"/>
              </a:rPr>
              <a:t>：</a:t>
            </a:r>
            <a:r>
              <a:rPr lang="en-US" altLang="zh-CN" sz="2200" dirty="0">
                <a:latin typeface="+mj-ea"/>
                <a:ea typeface="+mj-ea"/>
              </a:rPr>
              <a:t>2021</a:t>
            </a:r>
            <a:r>
              <a:rPr lang="zh-CN" altLang="en-US" sz="2200" dirty="0">
                <a:latin typeface="+mj-ea"/>
                <a:ea typeface="+mj-ea"/>
              </a:rPr>
              <a:t>年</a:t>
            </a:r>
            <a:r>
              <a:rPr lang="en-US" altLang="zh-CN" sz="2200" dirty="0">
                <a:latin typeface="+mj-ea"/>
                <a:ea typeface="+mj-ea"/>
              </a:rPr>
              <a:t>8</a:t>
            </a:r>
            <a:r>
              <a:rPr lang="zh-CN" altLang="en-US" sz="2200" dirty="0">
                <a:latin typeface="+mj-ea"/>
                <a:ea typeface="+mj-ea"/>
              </a:rPr>
              <a:t>月下旬在</a:t>
            </a:r>
            <a:r>
              <a:rPr lang="zh-CN" altLang="en-US" sz="2200" dirty="0" smtClean="0">
                <a:latin typeface="+mj-ea"/>
                <a:ea typeface="+mj-ea"/>
              </a:rPr>
              <a:t>澳门举办</a:t>
            </a:r>
            <a:r>
              <a:rPr lang="zh-CN" altLang="en-US" sz="2200" dirty="0">
                <a:latin typeface="+mj-ea"/>
                <a:ea typeface="+mj-ea"/>
              </a:rPr>
              <a:t>。</a:t>
            </a:r>
            <a:endParaRPr lang="en-US" altLang="zh-CN" sz="2200" dirty="0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5916" y="1239602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5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7"/>
    </mc:Choice>
    <mc:Fallback xmlns="">
      <p:transition spd="slow" advTm="45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6" dur="6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5292080" y="0"/>
            <a:ext cx="3851920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800" dirty="0">
                <a:latin typeface="+mn-ea"/>
              </a:rPr>
              <a:t>一、赛事安排</a:t>
            </a:r>
            <a:r>
              <a:rPr lang="en-US" altLang="zh-CN" sz="2800" dirty="0">
                <a:latin typeface="+mn-ea"/>
              </a:rPr>
              <a:t>—</a:t>
            </a:r>
            <a:r>
              <a:rPr lang="zh-CN" altLang="en-US" sz="2800" dirty="0">
                <a:solidFill>
                  <a:srgbClr val="FF0000"/>
                </a:solidFill>
                <a:latin typeface="+mn-ea"/>
              </a:rPr>
              <a:t>专科组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1248603"/>
            <a:ext cx="9144000" cy="38948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444352"/>
            <a:ext cx="784887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altLang="zh-CN" sz="2200" dirty="0">
                <a:latin typeface="+mj-ea"/>
                <a:ea typeface="+mj-ea"/>
              </a:rPr>
              <a:t>1</a:t>
            </a:r>
            <a:r>
              <a:rPr lang="zh-CN" altLang="en-US" sz="2200" dirty="0">
                <a:latin typeface="+mj-ea"/>
                <a:ea typeface="+mj-ea"/>
              </a:rPr>
              <a:t>）</a:t>
            </a:r>
            <a:r>
              <a:rPr lang="en-US" altLang="zh-CN" sz="2200" dirty="0">
                <a:latin typeface="+mj-ea"/>
                <a:sym typeface="Arial" panose="020B0604020202020204" pitchFamily="34" charset="0"/>
              </a:rPr>
              <a:t>2021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年</a:t>
            </a:r>
            <a:r>
              <a:rPr lang="en-US" altLang="zh-CN" sz="2200" dirty="0">
                <a:latin typeface="+mj-ea"/>
                <a:sym typeface="Arial" panose="020B0604020202020204" pitchFamily="34" charset="0"/>
              </a:rPr>
              <a:t>4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月</a:t>
            </a:r>
            <a:r>
              <a:rPr lang="en-US" altLang="zh-CN" sz="2200" dirty="0">
                <a:latin typeface="+mj-ea"/>
                <a:sym typeface="Arial" panose="020B0604020202020204" pitchFamily="34" charset="0"/>
              </a:rPr>
              <a:t>5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日前</a:t>
            </a:r>
            <a:r>
              <a:rPr lang="zh-CN" altLang="en-US" sz="2200" dirty="0">
                <a:solidFill>
                  <a:prstClr val="white"/>
                </a:solidFill>
                <a:latin typeface="微软雅黑"/>
                <a:ea typeface="微软雅黑"/>
                <a:sym typeface="Arial" panose="020B0604020202020204" pitchFamily="34" charset="0"/>
              </a:rPr>
              <a:t>，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各校完成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sym typeface="Arial" panose="020B0604020202020204" pitchFamily="34" charset="0"/>
              </a:rPr>
              <a:t>校赛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。推荐参加全国总决赛团队，每所院校最多</a:t>
            </a:r>
            <a:r>
              <a:rPr lang="en-US" altLang="zh-CN" sz="2200" dirty="0">
                <a:latin typeface="+mj-ea"/>
                <a:sym typeface="Arial" panose="020B0604020202020204" pitchFamily="34" charset="0"/>
              </a:rPr>
              <a:t>5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支团队。</a:t>
            </a:r>
            <a:endParaRPr lang="en-US" altLang="zh-CN" sz="2200" dirty="0">
              <a:latin typeface="+mj-ea"/>
              <a:ea typeface="+mj-ea"/>
            </a:endParaRPr>
          </a:p>
          <a:p>
            <a:pPr>
              <a:lnSpc>
                <a:spcPts val="3300"/>
              </a:lnSpc>
            </a:pP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2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）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2021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年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4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月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10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日，参加全国总决赛团队提交调查报告，进行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全国总决赛报告评审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。</a:t>
            </a:r>
            <a:endParaRPr lang="en-US" altLang="zh-CN" sz="2200" dirty="0">
              <a:latin typeface="+mj-ea"/>
              <a:ea typeface="+mj-ea"/>
              <a:sym typeface="Arial" panose="020B0604020202020204" pitchFamily="34" charset="0"/>
            </a:endParaRPr>
          </a:p>
          <a:p>
            <a:pPr>
              <a:lnSpc>
                <a:spcPts val="3300"/>
              </a:lnSpc>
            </a:pP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3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）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2021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年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4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月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25-26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日，在无锡商业职业技术学院举行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全国总决赛团队答辩。</a:t>
            </a:r>
            <a:endParaRPr lang="en-US" altLang="zh-CN" sz="2200" dirty="0">
              <a:solidFill>
                <a:srgbClr val="FF0000"/>
              </a:solidFill>
              <a:latin typeface="+mj-ea"/>
              <a:ea typeface="+mj-ea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+mj-ea"/>
                <a:ea typeface="+mj-ea"/>
                <a:sym typeface="Arial" panose="020B0604020202020204" pitchFamily="34" charset="0"/>
              </a:rPr>
              <a:t>第十届海峡两岸暨港澳赛：</a:t>
            </a:r>
            <a:r>
              <a:rPr lang="en-US" altLang="zh-CN" sz="2400" dirty="0">
                <a:latin typeface="+mj-ea"/>
                <a:ea typeface="+mj-ea"/>
                <a:sym typeface="Arial" panose="020B0604020202020204" pitchFamily="34" charset="0"/>
              </a:rPr>
              <a:t>2021</a:t>
            </a:r>
            <a:r>
              <a:rPr lang="zh-CN" altLang="en-US" sz="2400" dirty="0">
                <a:latin typeface="+mj-ea"/>
                <a:ea typeface="+mj-ea"/>
                <a:sym typeface="Arial" panose="020B0604020202020204" pitchFamily="34" charset="0"/>
              </a:rPr>
              <a:t>年</a:t>
            </a:r>
            <a:r>
              <a:rPr lang="en-US" altLang="zh-CN" sz="2400" dirty="0">
                <a:latin typeface="+mj-ea"/>
                <a:ea typeface="+mj-ea"/>
                <a:sym typeface="Arial" panose="020B0604020202020204" pitchFamily="34" charset="0"/>
              </a:rPr>
              <a:t>8</a:t>
            </a:r>
            <a:r>
              <a:rPr lang="zh-CN" altLang="en-US" sz="2400" dirty="0">
                <a:latin typeface="+mj-ea"/>
                <a:ea typeface="+mj-ea"/>
                <a:sym typeface="Arial" panose="020B0604020202020204" pitchFamily="34" charset="0"/>
              </a:rPr>
              <a:t>月下旬在</a:t>
            </a:r>
            <a:r>
              <a:rPr lang="zh-CN" altLang="en-US" sz="2400" dirty="0" smtClean="0">
                <a:latin typeface="+mj-ea"/>
                <a:ea typeface="+mj-ea"/>
                <a:sym typeface="Arial" panose="020B0604020202020204" pitchFamily="34" charset="0"/>
              </a:rPr>
              <a:t>澳门举办</a:t>
            </a:r>
            <a:r>
              <a:rPr lang="zh-CN" altLang="en-US" sz="2400" dirty="0">
                <a:latin typeface="+mj-ea"/>
                <a:ea typeface="+mj-ea"/>
                <a:sym typeface="Arial" panose="020B0604020202020204" pitchFamily="34" charset="0"/>
              </a:rPr>
              <a:t>。</a:t>
            </a:r>
          </a:p>
          <a:p>
            <a:pPr>
              <a:lnSpc>
                <a:spcPct val="150000"/>
              </a:lnSpc>
            </a:pPr>
            <a:endParaRPr lang="en-US" altLang="zh-CN" sz="2000" dirty="0"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5916" y="1239602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5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7"/>
    </mc:Choice>
    <mc:Fallback xmlns="">
      <p:transition spd="slow" advTm="45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6" dur="6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单角的矩形 6"/>
          <p:cNvSpPr/>
          <p:nvPr/>
        </p:nvSpPr>
        <p:spPr>
          <a:xfrm flipH="1">
            <a:off x="4932039" y="0"/>
            <a:ext cx="4213154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2800" dirty="0">
                <a:latin typeface="+mn-ea"/>
              </a:rPr>
              <a:t>一、赛事安排</a:t>
            </a:r>
            <a:r>
              <a:rPr lang="en-US" altLang="zh-CN" sz="2800" dirty="0">
                <a:latin typeface="+mn-ea"/>
              </a:rPr>
              <a:t>—</a:t>
            </a:r>
            <a:r>
              <a:rPr lang="zh-CN" altLang="en-US" sz="2800" dirty="0">
                <a:solidFill>
                  <a:srgbClr val="FF0000"/>
                </a:solidFill>
                <a:latin typeface="+mn-ea"/>
              </a:rPr>
              <a:t>研究生组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1248603"/>
            <a:ext cx="9144000" cy="38948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1347614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altLang="zh-CN" sz="2200" dirty="0">
                <a:latin typeface="+mj-ea"/>
                <a:ea typeface="+mj-ea"/>
              </a:rPr>
              <a:t>1</a:t>
            </a:r>
            <a:r>
              <a:rPr lang="zh-CN" altLang="en-US" sz="2200" dirty="0">
                <a:latin typeface="+mj-ea"/>
                <a:ea typeface="+mj-ea"/>
              </a:rPr>
              <a:t>）</a:t>
            </a:r>
            <a:r>
              <a:rPr lang="en-US" altLang="zh-CN" sz="2200" dirty="0">
                <a:latin typeface="+mj-ea"/>
                <a:sym typeface="Arial" panose="020B0604020202020204" pitchFamily="34" charset="0"/>
              </a:rPr>
              <a:t>2021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年</a:t>
            </a:r>
            <a:r>
              <a:rPr lang="en-US" altLang="zh-CN" sz="2200" dirty="0">
                <a:latin typeface="+mj-ea"/>
                <a:sym typeface="Arial" panose="020B0604020202020204" pitchFamily="34" charset="0"/>
              </a:rPr>
              <a:t>4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月</a:t>
            </a:r>
            <a:r>
              <a:rPr lang="en-US" altLang="zh-CN" sz="2200" dirty="0">
                <a:latin typeface="+mj-ea"/>
                <a:sym typeface="Arial" panose="020B0604020202020204" pitchFamily="34" charset="0"/>
              </a:rPr>
              <a:t>5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日前</a:t>
            </a:r>
            <a:r>
              <a:rPr lang="zh-CN" altLang="en-US" sz="2200" dirty="0">
                <a:solidFill>
                  <a:prstClr val="white"/>
                </a:solidFill>
                <a:latin typeface="微软雅黑"/>
                <a:ea typeface="微软雅黑"/>
                <a:sym typeface="Arial" panose="020B0604020202020204" pitchFamily="34" charset="0"/>
              </a:rPr>
              <a:t>，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各校完成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sym typeface="Arial" panose="020B0604020202020204" pitchFamily="34" charset="0"/>
              </a:rPr>
              <a:t>校赛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。推荐参加全国总决赛团队，每所院校最多</a:t>
            </a:r>
            <a:r>
              <a:rPr lang="en-US" altLang="zh-CN" sz="2200" dirty="0">
                <a:latin typeface="+mj-ea"/>
                <a:sym typeface="Arial" panose="020B0604020202020204" pitchFamily="34" charset="0"/>
              </a:rPr>
              <a:t>3</a:t>
            </a:r>
            <a:r>
              <a:rPr lang="zh-CN" altLang="en-US" sz="2200" dirty="0">
                <a:latin typeface="+mj-ea"/>
                <a:sym typeface="Arial" panose="020B0604020202020204" pitchFamily="34" charset="0"/>
              </a:rPr>
              <a:t>支团队。</a:t>
            </a:r>
            <a:endParaRPr lang="en-US" altLang="zh-CN" sz="2200" dirty="0">
              <a:latin typeface="+mj-ea"/>
              <a:ea typeface="+mj-ea"/>
            </a:endParaRPr>
          </a:p>
          <a:p>
            <a:pPr>
              <a:lnSpc>
                <a:spcPts val="3300"/>
              </a:lnSpc>
            </a:pP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2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）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2021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年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4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月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10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日，参加全国总决赛团队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提交参赛报告和视频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，进行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全国总决赛报告评审</a:t>
            </a:r>
            <a:r>
              <a:rPr lang="en-US" altLang="zh-CN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+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视频评审（</a:t>
            </a:r>
            <a:r>
              <a:rPr lang="en-US" altLang="zh-CN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70%+30%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）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。此阶段评审后，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30%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参加全国总决赛团队答辩，争夺国赛一等奖和二等奖（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10%+20%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），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30%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获得国赛三等奖，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40%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获得国赛优秀奖。</a:t>
            </a:r>
            <a:endParaRPr lang="en-US" altLang="zh-CN" sz="2200" dirty="0">
              <a:latin typeface="+mj-ea"/>
              <a:ea typeface="+mj-ea"/>
              <a:sym typeface="Arial" panose="020B0604020202020204" pitchFamily="34" charset="0"/>
            </a:endParaRPr>
          </a:p>
          <a:p>
            <a:pPr>
              <a:lnSpc>
                <a:spcPts val="3300"/>
              </a:lnSpc>
            </a:pP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3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）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2021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年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5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月</a:t>
            </a:r>
            <a:r>
              <a:rPr lang="en-US" altLang="zh-CN" sz="2200" dirty="0">
                <a:latin typeface="+mj-ea"/>
                <a:ea typeface="+mj-ea"/>
                <a:sym typeface="Arial" panose="020B0604020202020204" pitchFamily="34" charset="0"/>
              </a:rPr>
              <a:t>15-16</a:t>
            </a:r>
            <a:r>
              <a:rPr lang="zh-CN" altLang="en-US" sz="2200" dirty="0">
                <a:latin typeface="+mj-ea"/>
                <a:ea typeface="+mj-ea"/>
                <a:sym typeface="Arial" panose="020B0604020202020204" pitchFamily="34" charset="0"/>
              </a:rPr>
              <a:t>日，在云南大学举行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全国总决赛团队答辩。</a:t>
            </a:r>
            <a:endParaRPr lang="en-US" altLang="zh-CN" sz="2200" dirty="0">
              <a:solidFill>
                <a:srgbClr val="FF0000"/>
              </a:solidFill>
              <a:latin typeface="+mj-ea"/>
              <a:ea typeface="+mj-ea"/>
              <a:sym typeface="Arial" panose="020B0604020202020204" pitchFamily="34" charset="0"/>
            </a:endParaRPr>
          </a:p>
          <a:p>
            <a:pPr>
              <a:lnSpc>
                <a:spcPts val="33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报告评审</a:t>
            </a:r>
            <a:r>
              <a:rPr lang="en-US" altLang="zh-CN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+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展示答辩（</a:t>
            </a:r>
            <a:r>
              <a:rPr lang="en-US" altLang="zh-CN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60%+40%</a:t>
            </a:r>
            <a:r>
              <a:rPr lang="zh-CN" altLang="en-US" sz="2200" dirty="0">
                <a:solidFill>
                  <a:srgbClr val="FF0000"/>
                </a:solidFill>
                <a:latin typeface="+mj-ea"/>
                <a:ea typeface="+mj-ea"/>
                <a:sym typeface="Arial" panose="020B0604020202020204" pitchFamily="34" charset="0"/>
              </a:rPr>
              <a:t>）。</a:t>
            </a:r>
            <a:endParaRPr lang="en-US" altLang="zh-CN" sz="2200" dirty="0">
              <a:solidFill>
                <a:srgbClr val="FF0000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01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7"/>
    </mc:Choice>
    <mc:Fallback xmlns="">
      <p:transition spd="slow" advTm="45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46 L -1.94444E-6 0.34584 " pathEditMode="relative" rAng="0" ptsTypes="AA">
                                      <p:cBhvr>
                                        <p:cTn id="6" dur="6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6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1907704" y="3291830"/>
            <a:ext cx="5472608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241300" dist="127000" dir="5400000" algn="ctr" rotWithShape="0">
              <a:srgbClr val="000000">
                <a:alpha val="8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91880" y="2751770"/>
            <a:ext cx="2412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竞赛规则</a:t>
            </a:r>
          </a:p>
        </p:txBody>
      </p:sp>
      <p:sp>
        <p:nvSpPr>
          <p:cNvPr id="5" name="椭圆 4"/>
          <p:cNvSpPr/>
          <p:nvPr/>
        </p:nvSpPr>
        <p:spPr>
          <a:xfrm>
            <a:off x="4031940" y="1023578"/>
            <a:ext cx="1332148" cy="1296144"/>
          </a:xfrm>
          <a:prstGeom prst="ellipse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  <a:ln w="28575">
            <a:solidFill>
              <a:schemeClr val="tx1"/>
            </a:solidFill>
          </a:ln>
          <a:effectLst>
            <a:outerShdw blurRad="266700" dist="965200" dir="8760000" algn="ctr" rotWithShape="0">
              <a:srgbClr val="000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4"/>
          <p:cNvGrpSpPr>
            <a:grpSpLocks/>
          </p:cNvGrpSpPr>
          <p:nvPr/>
        </p:nvGrpSpPr>
        <p:grpSpPr bwMode="auto">
          <a:xfrm>
            <a:off x="5400092" y="1491630"/>
            <a:ext cx="1775937" cy="1323602"/>
            <a:chOff x="5444853" y="2021038"/>
            <a:chExt cx="1973262" cy="1470669"/>
          </a:xfrm>
          <a:solidFill>
            <a:schemeClr val="accent1"/>
          </a:solidFill>
        </p:grpSpPr>
        <p:sp>
          <p:nvSpPr>
            <p:cNvPr id="15380" name="Freeform 7"/>
            <p:cNvSpPr>
              <a:spLocks noEditPoints="1"/>
            </p:cNvSpPr>
            <p:nvPr/>
          </p:nvSpPr>
          <p:spPr bwMode="gray">
            <a:xfrm>
              <a:off x="6164933" y="2021038"/>
              <a:ext cx="480053" cy="1465907"/>
            </a:xfrm>
            <a:custGeom>
              <a:avLst/>
              <a:gdLst>
                <a:gd name="T0" fmla="*/ 759691 w 1155"/>
                <a:gd name="T1" fmla="*/ 654354 h 3334"/>
                <a:gd name="T2" fmla="*/ 697730 w 1155"/>
                <a:gd name="T3" fmla="*/ 513386 h 3334"/>
                <a:gd name="T4" fmla="*/ 589973 w 1155"/>
                <a:gd name="T5" fmla="*/ 371106 h 3334"/>
                <a:gd name="T6" fmla="*/ 492317 w 1155"/>
                <a:gd name="T7" fmla="*/ 308818 h 3334"/>
                <a:gd name="T8" fmla="*/ 543502 w 1155"/>
                <a:gd name="T9" fmla="*/ 213747 h 3334"/>
                <a:gd name="T10" fmla="*/ 550911 w 1155"/>
                <a:gd name="T11" fmla="*/ 130477 h 3334"/>
                <a:gd name="T12" fmla="*/ 507808 w 1155"/>
                <a:gd name="T13" fmla="*/ 57043 h 3334"/>
                <a:gd name="T14" fmla="*/ 387254 w 1155"/>
                <a:gd name="T15" fmla="*/ 4590 h 3334"/>
                <a:gd name="T16" fmla="*/ 356273 w 1155"/>
                <a:gd name="T17" fmla="*/ 32128 h 3334"/>
                <a:gd name="T18" fmla="*/ 313170 w 1155"/>
                <a:gd name="T19" fmla="*/ 51142 h 3334"/>
                <a:gd name="T20" fmla="*/ 310477 w 1155"/>
                <a:gd name="T21" fmla="*/ 108840 h 3334"/>
                <a:gd name="T22" fmla="*/ 319232 w 1155"/>
                <a:gd name="T23" fmla="*/ 133756 h 3334"/>
                <a:gd name="T24" fmla="*/ 317211 w 1155"/>
                <a:gd name="T25" fmla="*/ 231450 h 3334"/>
                <a:gd name="T26" fmla="*/ 349539 w 1155"/>
                <a:gd name="T27" fmla="*/ 272757 h 3334"/>
                <a:gd name="T28" fmla="*/ 239087 w 1155"/>
                <a:gd name="T29" fmla="*/ 345535 h 3334"/>
                <a:gd name="T30" fmla="*/ 158269 w 1155"/>
                <a:gd name="T31" fmla="*/ 380941 h 3334"/>
                <a:gd name="T32" fmla="*/ 117186 w 1155"/>
                <a:gd name="T33" fmla="*/ 568462 h 3334"/>
                <a:gd name="T34" fmla="*/ 91594 w 1155"/>
                <a:gd name="T35" fmla="*/ 759916 h 3334"/>
                <a:gd name="T36" fmla="*/ 76777 w 1155"/>
                <a:gd name="T37" fmla="*/ 954648 h 3334"/>
                <a:gd name="T38" fmla="*/ 76777 w 1155"/>
                <a:gd name="T39" fmla="*/ 1007101 h 3334"/>
                <a:gd name="T40" fmla="*/ 119207 w 1155"/>
                <a:gd name="T41" fmla="*/ 1120531 h 3334"/>
                <a:gd name="T42" fmla="*/ 117186 w 1155"/>
                <a:gd name="T43" fmla="*/ 1132333 h 3334"/>
                <a:gd name="T44" fmla="*/ 88900 w 1155"/>
                <a:gd name="T45" fmla="*/ 1166428 h 3334"/>
                <a:gd name="T46" fmla="*/ 29633 w 1155"/>
                <a:gd name="T47" fmla="*/ 1470657 h 3334"/>
                <a:gd name="T48" fmla="*/ 72736 w 1155"/>
                <a:gd name="T49" fmla="*/ 1455576 h 3334"/>
                <a:gd name="T50" fmla="*/ 88227 w 1155"/>
                <a:gd name="T51" fmla="*/ 1557860 h 3334"/>
                <a:gd name="T52" fmla="*/ 18858 w 1155"/>
                <a:gd name="T53" fmla="*/ 2007646 h 3334"/>
                <a:gd name="T54" fmla="*/ 0 w 1155"/>
                <a:gd name="T55" fmla="*/ 2092227 h 3334"/>
                <a:gd name="T56" fmla="*/ 24245 w 1155"/>
                <a:gd name="T57" fmla="*/ 2147958 h 3334"/>
                <a:gd name="T58" fmla="*/ 73410 w 1155"/>
                <a:gd name="T59" fmla="*/ 2155171 h 3334"/>
                <a:gd name="T60" fmla="*/ 132003 w 1155"/>
                <a:gd name="T61" fmla="*/ 2123699 h 3334"/>
                <a:gd name="T62" fmla="*/ 172412 w 1155"/>
                <a:gd name="T63" fmla="*/ 2027972 h 3334"/>
                <a:gd name="T64" fmla="*/ 191943 w 1155"/>
                <a:gd name="T65" fmla="*/ 1972240 h 3334"/>
                <a:gd name="T66" fmla="*/ 251210 w 1155"/>
                <a:gd name="T67" fmla="*/ 1812258 h 3334"/>
                <a:gd name="T68" fmla="*/ 397356 w 1155"/>
                <a:gd name="T69" fmla="*/ 1220848 h 3334"/>
                <a:gd name="T70" fmla="*/ 488277 w 1155"/>
                <a:gd name="T71" fmla="*/ 1368373 h 3334"/>
                <a:gd name="T72" fmla="*/ 515216 w 1155"/>
                <a:gd name="T73" fmla="*/ 1579497 h 3334"/>
                <a:gd name="T74" fmla="*/ 519930 w 1155"/>
                <a:gd name="T75" fmla="*/ 2005679 h 3334"/>
                <a:gd name="T76" fmla="*/ 545523 w 1155"/>
                <a:gd name="T77" fmla="*/ 2055510 h 3334"/>
                <a:gd name="T78" fmla="*/ 540135 w 1155"/>
                <a:gd name="T79" fmla="*/ 2137468 h 3334"/>
                <a:gd name="T80" fmla="*/ 589973 w 1155"/>
                <a:gd name="T81" fmla="*/ 2184676 h 3334"/>
                <a:gd name="T82" fmla="*/ 647892 w 1155"/>
                <a:gd name="T83" fmla="*/ 2169595 h 3334"/>
                <a:gd name="T84" fmla="*/ 677526 w 1155"/>
                <a:gd name="T85" fmla="*/ 2059444 h 3334"/>
                <a:gd name="T86" fmla="*/ 705812 w 1155"/>
                <a:gd name="T87" fmla="*/ 2026660 h 3334"/>
                <a:gd name="T88" fmla="*/ 705812 w 1155"/>
                <a:gd name="T89" fmla="*/ 1976174 h 3334"/>
                <a:gd name="T90" fmla="*/ 697730 w 1155"/>
                <a:gd name="T91" fmla="*/ 1771607 h 3334"/>
                <a:gd name="T92" fmla="*/ 668770 w 1155"/>
                <a:gd name="T93" fmla="*/ 1397878 h 3334"/>
                <a:gd name="T94" fmla="*/ 657995 w 1155"/>
                <a:gd name="T95" fmla="*/ 1022837 h 3334"/>
                <a:gd name="T96" fmla="*/ 616239 w 1155"/>
                <a:gd name="T97" fmla="*/ 863511 h 3334"/>
                <a:gd name="T98" fmla="*/ 736119 w 1155"/>
                <a:gd name="T99" fmla="*/ 797944 h 3334"/>
                <a:gd name="T100" fmla="*/ 772487 w 1155"/>
                <a:gd name="T101" fmla="*/ 774340 h 3334"/>
                <a:gd name="T102" fmla="*/ 192617 w 1155"/>
                <a:gd name="T103" fmla="*/ 755326 h 3334"/>
                <a:gd name="T104" fmla="*/ 204739 w 1155"/>
                <a:gd name="T105" fmla="*/ 694349 h 3334"/>
                <a:gd name="T106" fmla="*/ 136717 w 1155"/>
                <a:gd name="T107" fmla="*/ 1073324 h 3334"/>
                <a:gd name="T108" fmla="*/ 141432 w 1155"/>
                <a:gd name="T109" fmla="*/ 1357226 h 3334"/>
                <a:gd name="T110" fmla="*/ 181167 w 1155"/>
                <a:gd name="T111" fmla="*/ 1081192 h 3334"/>
                <a:gd name="T112" fmla="*/ 158269 w 1155"/>
                <a:gd name="T113" fmla="*/ 1150692 h 3334"/>
                <a:gd name="T114" fmla="*/ 159616 w 1155"/>
                <a:gd name="T115" fmla="*/ 1104795 h 3334"/>
                <a:gd name="T116" fmla="*/ 174433 w 1155"/>
                <a:gd name="T117" fmla="*/ 1035295 h 3334"/>
                <a:gd name="T118" fmla="*/ 195984 w 1155"/>
                <a:gd name="T119" fmla="*/ 967761 h 3334"/>
                <a:gd name="T120" fmla="*/ 602095 w 1155"/>
                <a:gd name="T121" fmla="*/ 696972 h 3334"/>
                <a:gd name="T122" fmla="*/ 641831 w 1155"/>
                <a:gd name="T123" fmla="*/ 687793 h 33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155" h="3334">
                  <a:moveTo>
                    <a:pt x="1155" y="1096"/>
                  </a:moveTo>
                  <a:lnTo>
                    <a:pt x="1149" y="1074"/>
                  </a:lnTo>
                  <a:lnTo>
                    <a:pt x="1148" y="1054"/>
                  </a:lnTo>
                  <a:lnTo>
                    <a:pt x="1143" y="1037"/>
                  </a:lnTo>
                  <a:lnTo>
                    <a:pt x="1138" y="1022"/>
                  </a:lnTo>
                  <a:lnTo>
                    <a:pt x="1133" y="1009"/>
                  </a:lnTo>
                  <a:lnTo>
                    <a:pt x="1128" y="998"/>
                  </a:lnTo>
                  <a:lnTo>
                    <a:pt x="1120" y="982"/>
                  </a:lnTo>
                  <a:lnTo>
                    <a:pt x="1117" y="977"/>
                  </a:lnTo>
                  <a:lnTo>
                    <a:pt x="1095" y="931"/>
                  </a:lnTo>
                  <a:lnTo>
                    <a:pt x="1085" y="892"/>
                  </a:lnTo>
                  <a:lnTo>
                    <a:pt x="1056" y="857"/>
                  </a:lnTo>
                  <a:lnTo>
                    <a:pt x="1038" y="809"/>
                  </a:lnTo>
                  <a:lnTo>
                    <a:pt x="1036" y="783"/>
                  </a:lnTo>
                  <a:lnTo>
                    <a:pt x="1019" y="749"/>
                  </a:lnTo>
                  <a:lnTo>
                    <a:pt x="991" y="699"/>
                  </a:lnTo>
                  <a:lnTo>
                    <a:pt x="957" y="637"/>
                  </a:lnTo>
                  <a:lnTo>
                    <a:pt x="942" y="620"/>
                  </a:lnTo>
                  <a:lnTo>
                    <a:pt x="938" y="618"/>
                  </a:lnTo>
                  <a:lnTo>
                    <a:pt x="918" y="598"/>
                  </a:lnTo>
                  <a:lnTo>
                    <a:pt x="894" y="581"/>
                  </a:lnTo>
                  <a:lnTo>
                    <a:pt x="876" y="566"/>
                  </a:lnTo>
                  <a:lnTo>
                    <a:pt x="863" y="563"/>
                  </a:lnTo>
                  <a:lnTo>
                    <a:pt x="824" y="544"/>
                  </a:lnTo>
                  <a:lnTo>
                    <a:pt x="808" y="523"/>
                  </a:lnTo>
                  <a:lnTo>
                    <a:pt x="787" y="522"/>
                  </a:lnTo>
                  <a:lnTo>
                    <a:pt x="786" y="522"/>
                  </a:lnTo>
                  <a:lnTo>
                    <a:pt x="778" y="519"/>
                  </a:lnTo>
                  <a:lnTo>
                    <a:pt x="745" y="473"/>
                  </a:lnTo>
                  <a:lnTo>
                    <a:pt x="731" y="471"/>
                  </a:lnTo>
                  <a:lnTo>
                    <a:pt x="734" y="452"/>
                  </a:lnTo>
                  <a:lnTo>
                    <a:pt x="735" y="453"/>
                  </a:lnTo>
                  <a:lnTo>
                    <a:pt x="742" y="439"/>
                  </a:lnTo>
                  <a:lnTo>
                    <a:pt x="750" y="463"/>
                  </a:lnTo>
                  <a:lnTo>
                    <a:pt x="755" y="463"/>
                  </a:lnTo>
                  <a:lnTo>
                    <a:pt x="779" y="411"/>
                  </a:lnTo>
                  <a:lnTo>
                    <a:pt x="807" y="326"/>
                  </a:lnTo>
                  <a:lnTo>
                    <a:pt x="814" y="305"/>
                  </a:lnTo>
                  <a:lnTo>
                    <a:pt x="821" y="279"/>
                  </a:lnTo>
                  <a:lnTo>
                    <a:pt x="829" y="249"/>
                  </a:lnTo>
                  <a:lnTo>
                    <a:pt x="828" y="236"/>
                  </a:lnTo>
                  <a:lnTo>
                    <a:pt x="825" y="222"/>
                  </a:lnTo>
                  <a:lnTo>
                    <a:pt x="821" y="210"/>
                  </a:lnTo>
                  <a:lnTo>
                    <a:pt x="818" y="199"/>
                  </a:lnTo>
                  <a:lnTo>
                    <a:pt x="809" y="184"/>
                  </a:lnTo>
                  <a:lnTo>
                    <a:pt x="805" y="178"/>
                  </a:lnTo>
                  <a:lnTo>
                    <a:pt x="794" y="163"/>
                  </a:lnTo>
                  <a:lnTo>
                    <a:pt x="783" y="148"/>
                  </a:lnTo>
                  <a:lnTo>
                    <a:pt x="773" y="132"/>
                  </a:lnTo>
                  <a:lnTo>
                    <a:pt x="760" y="89"/>
                  </a:lnTo>
                  <a:lnTo>
                    <a:pt x="754" y="87"/>
                  </a:lnTo>
                  <a:lnTo>
                    <a:pt x="730" y="57"/>
                  </a:lnTo>
                  <a:lnTo>
                    <a:pt x="696" y="51"/>
                  </a:lnTo>
                  <a:lnTo>
                    <a:pt x="635" y="10"/>
                  </a:lnTo>
                  <a:lnTo>
                    <a:pt x="629" y="10"/>
                  </a:lnTo>
                  <a:lnTo>
                    <a:pt x="634" y="25"/>
                  </a:lnTo>
                  <a:lnTo>
                    <a:pt x="588" y="0"/>
                  </a:lnTo>
                  <a:lnTo>
                    <a:pt x="598" y="25"/>
                  </a:lnTo>
                  <a:lnTo>
                    <a:pt x="575" y="7"/>
                  </a:lnTo>
                  <a:lnTo>
                    <a:pt x="579" y="29"/>
                  </a:lnTo>
                  <a:lnTo>
                    <a:pt x="574" y="26"/>
                  </a:lnTo>
                  <a:lnTo>
                    <a:pt x="534" y="14"/>
                  </a:lnTo>
                  <a:lnTo>
                    <a:pt x="556" y="39"/>
                  </a:lnTo>
                  <a:lnTo>
                    <a:pt x="554" y="41"/>
                  </a:lnTo>
                  <a:lnTo>
                    <a:pt x="519" y="19"/>
                  </a:lnTo>
                  <a:lnTo>
                    <a:pt x="532" y="47"/>
                  </a:lnTo>
                  <a:lnTo>
                    <a:pt x="529" y="49"/>
                  </a:lnTo>
                  <a:lnTo>
                    <a:pt x="508" y="19"/>
                  </a:lnTo>
                  <a:lnTo>
                    <a:pt x="508" y="24"/>
                  </a:lnTo>
                  <a:lnTo>
                    <a:pt x="507" y="56"/>
                  </a:lnTo>
                  <a:lnTo>
                    <a:pt x="476" y="46"/>
                  </a:lnTo>
                  <a:lnTo>
                    <a:pt x="479" y="50"/>
                  </a:lnTo>
                  <a:lnTo>
                    <a:pt x="505" y="73"/>
                  </a:lnTo>
                  <a:lnTo>
                    <a:pt x="461" y="74"/>
                  </a:lnTo>
                  <a:lnTo>
                    <a:pt x="465" y="78"/>
                  </a:lnTo>
                  <a:lnTo>
                    <a:pt x="489" y="90"/>
                  </a:lnTo>
                  <a:lnTo>
                    <a:pt x="468" y="94"/>
                  </a:lnTo>
                  <a:lnTo>
                    <a:pt x="491" y="103"/>
                  </a:lnTo>
                  <a:lnTo>
                    <a:pt x="458" y="115"/>
                  </a:lnTo>
                  <a:lnTo>
                    <a:pt x="482" y="126"/>
                  </a:lnTo>
                  <a:lnTo>
                    <a:pt x="468" y="137"/>
                  </a:lnTo>
                  <a:lnTo>
                    <a:pt x="482" y="139"/>
                  </a:lnTo>
                  <a:lnTo>
                    <a:pt x="461" y="166"/>
                  </a:lnTo>
                  <a:lnTo>
                    <a:pt x="464" y="164"/>
                  </a:lnTo>
                  <a:lnTo>
                    <a:pt x="479" y="158"/>
                  </a:lnTo>
                  <a:lnTo>
                    <a:pt x="476" y="167"/>
                  </a:lnTo>
                  <a:lnTo>
                    <a:pt x="474" y="178"/>
                  </a:lnTo>
                  <a:lnTo>
                    <a:pt x="473" y="190"/>
                  </a:lnTo>
                  <a:lnTo>
                    <a:pt x="473" y="198"/>
                  </a:lnTo>
                  <a:lnTo>
                    <a:pt x="474" y="204"/>
                  </a:lnTo>
                  <a:lnTo>
                    <a:pt x="471" y="216"/>
                  </a:lnTo>
                  <a:lnTo>
                    <a:pt x="471" y="229"/>
                  </a:lnTo>
                  <a:lnTo>
                    <a:pt x="466" y="240"/>
                  </a:lnTo>
                  <a:lnTo>
                    <a:pt x="460" y="252"/>
                  </a:lnTo>
                  <a:lnTo>
                    <a:pt x="469" y="304"/>
                  </a:lnTo>
                  <a:lnTo>
                    <a:pt x="471" y="353"/>
                  </a:lnTo>
                  <a:lnTo>
                    <a:pt x="473" y="359"/>
                  </a:lnTo>
                  <a:lnTo>
                    <a:pt x="474" y="365"/>
                  </a:lnTo>
                  <a:lnTo>
                    <a:pt x="477" y="374"/>
                  </a:lnTo>
                  <a:lnTo>
                    <a:pt x="481" y="383"/>
                  </a:lnTo>
                  <a:lnTo>
                    <a:pt x="487" y="391"/>
                  </a:lnTo>
                  <a:lnTo>
                    <a:pt x="495" y="399"/>
                  </a:lnTo>
                  <a:lnTo>
                    <a:pt x="505" y="406"/>
                  </a:lnTo>
                  <a:lnTo>
                    <a:pt x="519" y="416"/>
                  </a:lnTo>
                  <a:lnTo>
                    <a:pt x="521" y="428"/>
                  </a:lnTo>
                  <a:lnTo>
                    <a:pt x="519" y="439"/>
                  </a:lnTo>
                  <a:lnTo>
                    <a:pt x="510" y="441"/>
                  </a:lnTo>
                  <a:lnTo>
                    <a:pt x="438" y="505"/>
                  </a:lnTo>
                  <a:lnTo>
                    <a:pt x="415" y="507"/>
                  </a:lnTo>
                  <a:lnTo>
                    <a:pt x="388" y="523"/>
                  </a:lnTo>
                  <a:lnTo>
                    <a:pt x="355" y="527"/>
                  </a:lnTo>
                  <a:lnTo>
                    <a:pt x="343" y="529"/>
                  </a:lnTo>
                  <a:lnTo>
                    <a:pt x="332" y="532"/>
                  </a:lnTo>
                  <a:lnTo>
                    <a:pt x="310" y="538"/>
                  </a:lnTo>
                  <a:lnTo>
                    <a:pt x="289" y="547"/>
                  </a:lnTo>
                  <a:lnTo>
                    <a:pt x="270" y="556"/>
                  </a:lnTo>
                  <a:lnTo>
                    <a:pt x="256" y="565"/>
                  </a:lnTo>
                  <a:lnTo>
                    <a:pt x="245" y="574"/>
                  </a:lnTo>
                  <a:lnTo>
                    <a:pt x="235" y="581"/>
                  </a:lnTo>
                  <a:lnTo>
                    <a:pt x="232" y="619"/>
                  </a:lnTo>
                  <a:lnTo>
                    <a:pt x="205" y="690"/>
                  </a:lnTo>
                  <a:lnTo>
                    <a:pt x="195" y="731"/>
                  </a:lnTo>
                  <a:lnTo>
                    <a:pt x="187" y="793"/>
                  </a:lnTo>
                  <a:lnTo>
                    <a:pt x="183" y="809"/>
                  </a:lnTo>
                  <a:lnTo>
                    <a:pt x="178" y="837"/>
                  </a:lnTo>
                  <a:lnTo>
                    <a:pt x="174" y="867"/>
                  </a:lnTo>
                  <a:lnTo>
                    <a:pt x="169" y="921"/>
                  </a:lnTo>
                  <a:lnTo>
                    <a:pt x="168" y="962"/>
                  </a:lnTo>
                  <a:lnTo>
                    <a:pt x="168" y="978"/>
                  </a:lnTo>
                  <a:lnTo>
                    <a:pt x="155" y="1017"/>
                  </a:lnTo>
                  <a:lnTo>
                    <a:pt x="146" y="1063"/>
                  </a:lnTo>
                  <a:lnTo>
                    <a:pt x="137" y="1079"/>
                  </a:lnTo>
                  <a:lnTo>
                    <a:pt x="134" y="1141"/>
                  </a:lnTo>
                  <a:lnTo>
                    <a:pt x="136" y="1159"/>
                  </a:lnTo>
                  <a:lnTo>
                    <a:pt x="130" y="1173"/>
                  </a:lnTo>
                  <a:lnTo>
                    <a:pt x="113" y="1231"/>
                  </a:lnTo>
                  <a:lnTo>
                    <a:pt x="116" y="1249"/>
                  </a:lnTo>
                  <a:lnTo>
                    <a:pt x="121" y="1277"/>
                  </a:lnTo>
                  <a:lnTo>
                    <a:pt x="111" y="1297"/>
                  </a:lnTo>
                  <a:lnTo>
                    <a:pt x="113" y="1340"/>
                  </a:lnTo>
                  <a:lnTo>
                    <a:pt x="114" y="1456"/>
                  </a:lnTo>
                  <a:lnTo>
                    <a:pt x="113" y="1466"/>
                  </a:lnTo>
                  <a:lnTo>
                    <a:pt x="97" y="1477"/>
                  </a:lnTo>
                  <a:lnTo>
                    <a:pt x="102" y="1530"/>
                  </a:lnTo>
                  <a:lnTo>
                    <a:pt x="111" y="1539"/>
                  </a:lnTo>
                  <a:lnTo>
                    <a:pt x="114" y="1536"/>
                  </a:lnTo>
                  <a:lnTo>
                    <a:pt x="116" y="1579"/>
                  </a:lnTo>
                  <a:lnTo>
                    <a:pt x="119" y="1597"/>
                  </a:lnTo>
                  <a:lnTo>
                    <a:pt x="120" y="1597"/>
                  </a:lnTo>
                  <a:lnTo>
                    <a:pt x="114" y="1644"/>
                  </a:lnTo>
                  <a:lnTo>
                    <a:pt x="126" y="1679"/>
                  </a:lnTo>
                  <a:lnTo>
                    <a:pt x="146" y="1705"/>
                  </a:lnTo>
                  <a:lnTo>
                    <a:pt x="164" y="1718"/>
                  </a:lnTo>
                  <a:lnTo>
                    <a:pt x="177" y="1709"/>
                  </a:lnTo>
                  <a:lnTo>
                    <a:pt x="184" y="1709"/>
                  </a:lnTo>
                  <a:lnTo>
                    <a:pt x="185" y="1722"/>
                  </a:lnTo>
                  <a:lnTo>
                    <a:pt x="183" y="1720"/>
                  </a:lnTo>
                  <a:lnTo>
                    <a:pt x="179" y="1727"/>
                  </a:lnTo>
                  <a:lnTo>
                    <a:pt x="174" y="1727"/>
                  </a:lnTo>
                  <a:lnTo>
                    <a:pt x="166" y="1734"/>
                  </a:lnTo>
                  <a:lnTo>
                    <a:pt x="159" y="1740"/>
                  </a:lnTo>
                  <a:lnTo>
                    <a:pt x="152" y="1747"/>
                  </a:lnTo>
                  <a:lnTo>
                    <a:pt x="146" y="1755"/>
                  </a:lnTo>
                  <a:lnTo>
                    <a:pt x="137" y="1769"/>
                  </a:lnTo>
                  <a:lnTo>
                    <a:pt x="132" y="1779"/>
                  </a:lnTo>
                  <a:lnTo>
                    <a:pt x="131" y="1782"/>
                  </a:lnTo>
                  <a:lnTo>
                    <a:pt x="33" y="2244"/>
                  </a:lnTo>
                  <a:lnTo>
                    <a:pt x="30" y="2255"/>
                  </a:lnTo>
                  <a:lnTo>
                    <a:pt x="44" y="2243"/>
                  </a:lnTo>
                  <a:lnTo>
                    <a:pt x="56" y="2233"/>
                  </a:lnTo>
                  <a:lnTo>
                    <a:pt x="68" y="2227"/>
                  </a:lnTo>
                  <a:lnTo>
                    <a:pt x="79" y="2223"/>
                  </a:lnTo>
                  <a:lnTo>
                    <a:pt x="89" y="2222"/>
                  </a:lnTo>
                  <a:lnTo>
                    <a:pt x="95" y="2220"/>
                  </a:lnTo>
                  <a:lnTo>
                    <a:pt x="102" y="2220"/>
                  </a:lnTo>
                  <a:lnTo>
                    <a:pt x="108" y="2220"/>
                  </a:lnTo>
                  <a:lnTo>
                    <a:pt x="115" y="2222"/>
                  </a:lnTo>
                  <a:lnTo>
                    <a:pt x="122" y="2224"/>
                  </a:lnTo>
                  <a:lnTo>
                    <a:pt x="131" y="2228"/>
                  </a:lnTo>
                  <a:lnTo>
                    <a:pt x="148" y="2238"/>
                  </a:lnTo>
                  <a:lnTo>
                    <a:pt x="164" y="2249"/>
                  </a:lnTo>
                  <a:lnTo>
                    <a:pt x="159" y="2260"/>
                  </a:lnTo>
                  <a:lnTo>
                    <a:pt x="158" y="2307"/>
                  </a:lnTo>
                  <a:lnTo>
                    <a:pt x="131" y="2376"/>
                  </a:lnTo>
                  <a:lnTo>
                    <a:pt x="97" y="2580"/>
                  </a:lnTo>
                  <a:lnTo>
                    <a:pt x="77" y="2662"/>
                  </a:lnTo>
                  <a:lnTo>
                    <a:pt x="51" y="2826"/>
                  </a:lnTo>
                  <a:lnTo>
                    <a:pt x="37" y="2850"/>
                  </a:lnTo>
                  <a:lnTo>
                    <a:pt x="35" y="2896"/>
                  </a:lnTo>
                  <a:lnTo>
                    <a:pt x="34" y="2913"/>
                  </a:lnTo>
                  <a:lnTo>
                    <a:pt x="28" y="2938"/>
                  </a:lnTo>
                  <a:lnTo>
                    <a:pt x="28" y="3062"/>
                  </a:lnTo>
                  <a:lnTo>
                    <a:pt x="35" y="3081"/>
                  </a:lnTo>
                  <a:lnTo>
                    <a:pt x="21" y="3108"/>
                  </a:lnTo>
                  <a:lnTo>
                    <a:pt x="10" y="3133"/>
                  </a:lnTo>
                  <a:lnTo>
                    <a:pt x="2" y="3156"/>
                  </a:lnTo>
                  <a:lnTo>
                    <a:pt x="0" y="3173"/>
                  </a:lnTo>
                  <a:lnTo>
                    <a:pt x="0" y="3191"/>
                  </a:lnTo>
                  <a:lnTo>
                    <a:pt x="3" y="3208"/>
                  </a:lnTo>
                  <a:lnTo>
                    <a:pt x="5" y="3223"/>
                  </a:lnTo>
                  <a:lnTo>
                    <a:pt x="13" y="3245"/>
                  </a:lnTo>
                  <a:lnTo>
                    <a:pt x="15" y="3253"/>
                  </a:lnTo>
                  <a:lnTo>
                    <a:pt x="23" y="3262"/>
                  </a:lnTo>
                  <a:lnTo>
                    <a:pt x="29" y="3269"/>
                  </a:lnTo>
                  <a:lnTo>
                    <a:pt x="36" y="3276"/>
                  </a:lnTo>
                  <a:lnTo>
                    <a:pt x="45" y="3281"/>
                  </a:lnTo>
                  <a:lnTo>
                    <a:pt x="52" y="3284"/>
                  </a:lnTo>
                  <a:lnTo>
                    <a:pt x="60" y="3287"/>
                  </a:lnTo>
                  <a:lnTo>
                    <a:pt x="74" y="3289"/>
                  </a:lnTo>
                  <a:lnTo>
                    <a:pt x="88" y="3289"/>
                  </a:lnTo>
                  <a:lnTo>
                    <a:pt x="99" y="3288"/>
                  </a:lnTo>
                  <a:lnTo>
                    <a:pt x="109" y="3287"/>
                  </a:lnTo>
                  <a:lnTo>
                    <a:pt x="125" y="3283"/>
                  </a:lnTo>
                  <a:lnTo>
                    <a:pt x="140" y="3278"/>
                  </a:lnTo>
                  <a:lnTo>
                    <a:pt x="152" y="3272"/>
                  </a:lnTo>
                  <a:lnTo>
                    <a:pt x="163" y="3266"/>
                  </a:lnTo>
                  <a:lnTo>
                    <a:pt x="173" y="3260"/>
                  </a:lnTo>
                  <a:lnTo>
                    <a:pt x="182" y="3252"/>
                  </a:lnTo>
                  <a:lnTo>
                    <a:pt x="189" y="3246"/>
                  </a:lnTo>
                  <a:lnTo>
                    <a:pt x="196" y="3239"/>
                  </a:lnTo>
                  <a:lnTo>
                    <a:pt x="205" y="3226"/>
                  </a:lnTo>
                  <a:lnTo>
                    <a:pt x="211" y="3215"/>
                  </a:lnTo>
                  <a:lnTo>
                    <a:pt x="215" y="3205"/>
                  </a:lnTo>
                  <a:lnTo>
                    <a:pt x="216" y="3154"/>
                  </a:lnTo>
                  <a:lnTo>
                    <a:pt x="216" y="3155"/>
                  </a:lnTo>
                  <a:lnTo>
                    <a:pt x="240" y="3145"/>
                  </a:lnTo>
                  <a:lnTo>
                    <a:pt x="256" y="3093"/>
                  </a:lnTo>
                  <a:lnTo>
                    <a:pt x="254" y="3041"/>
                  </a:lnTo>
                  <a:lnTo>
                    <a:pt x="262" y="3036"/>
                  </a:lnTo>
                  <a:lnTo>
                    <a:pt x="269" y="3032"/>
                  </a:lnTo>
                  <a:lnTo>
                    <a:pt x="275" y="3027"/>
                  </a:lnTo>
                  <a:lnTo>
                    <a:pt x="279" y="3020"/>
                  </a:lnTo>
                  <a:lnTo>
                    <a:pt x="283" y="3014"/>
                  </a:lnTo>
                  <a:lnTo>
                    <a:pt x="285" y="3008"/>
                  </a:lnTo>
                  <a:lnTo>
                    <a:pt x="289" y="2996"/>
                  </a:lnTo>
                  <a:lnTo>
                    <a:pt x="289" y="2985"/>
                  </a:lnTo>
                  <a:lnTo>
                    <a:pt x="289" y="2975"/>
                  </a:lnTo>
                  <a:lnTo>
                    <a:pt x="286" y="2967"/>
                  </a:lnTo>
                  <a:lnTo>
                    <a:pt x="306" y="2923"/>
                  </a:lnTo>
                  <a:lnTo>
                    <a:pt x="335" y="2855"/>
                  </a:lnTo>
                  <a:lnTo>
                    <a:pt x="373" y="2764"/>
                  </a:lnTo>
                  <a:lnTo>
                    <a:pt x="434" y="2578"/>
                  </a:lnTo>
                  <a:lnTo>
                    <a:pt x="469" y="2347"/>
                  </a:lnTo>
                  <a:lnTo>
                    <a:pt x="528" y="2040"/>
                  </a:lnTo>
                  <a:lnTo>
                    <a:pt x="542" y="1992"/>
                  </a:lnTo>
                  <a:lnTo>
                    <a:pt x="556" y="1947"/>
                  </a:lnTo>
                  <a:lnTo>
                    <a:pt x="574" y="1902"/>
                  </a:lnTo>
                  <a:lnTo>
                    <a:pt x="590" y="1862"/>
                  </a:lnTo>
                  <a:lnTo>
                    <a:pt x="616" y="1800"/>
                  </a:lnTo>
                  <a:lnTo>
                    <a:pt x="627" y="1777"/>
                  </a:lnTo>
                  <a:lnTo>
                    <a:pt x="646" y="1795"/>
                  </a:lnTo>
                  <a:lnTo>
                    <a:pt x="651" y="1820"/>
                  </a:lnTo>
                  <a:lnTo>
                    <a:pt x="697" y="1915"/>
                  </a:lnTo>
                  <a:lnTo>
                    <a:pt x="714" y="2033"/>
                  </a:lnTo>
                  <a:lnTo>
                    <a:pt x="720" y="2055"/>
                  </a:lnTo>
                  <a:lnTo>
                    <a:pt x="725" y="2087"/>
                  </a:lnTo>
                  <a:lnTo>
                    <a:pt x="725" y="2110"/>
                  </a:lnTo>
                  <a:lnTo>
                    <a:pt x="726" y="2138"/>
                  </a:lnTo>
                  <a:lnTo>
                    <a:pt x="729" y="2169"/>
                  </a:lnTo>
                  <a:lnTo>
                    <a:pt x="733" y="2201"/>
                  </a:lnTo>
                  <a:lnTo>
                    <a:pt x="739" y="2253"/>
                  </a:lnTo>
                  <a:lnTo>
                    <a:pt x="742" y="2275"/>
                  </a:lnTo>
                  <a:lnTo>
                    <a:pt x="765" y="2409"/>
                  </a:lnTo>
                  <a:lnTo>
                    <a:pt x="812" y="2637"/>
                  </a:lnTo>
                  <a:lnTo>
                    <a:pt x="798" y="2869"/>
                  </a:lnTo>
                  <a:lnTo>
                    <a:pt x="814" y="2930"/>
                  </a:lnTo>
                  <a:lnTo>
                    <a:pt x="812" y="2987"/>
                  </a:lnTo>
                  <a:lnTo>
                    <a:pt x="775" y="3016"/>
                  </a:lnTo>
                  <a:lnTo>
                    <a:pt x="772" y="3059"/>
                  </a:lnTo>
                  <a:lnTo>
                    <a:pt x="773" y="3081"/>
                  </a:lnTo>
                  <a:lnTo>
                    <a:pt x="777" y="3098"/>
                  </a:lnTo>
                  <a:lnTo>
                    <a:pt x="782" y="3112"/>
                  </a:lnTo>
                  <a:lnTo>
                    <a:pt x="788" y="3120"/>
                  </a:lnTo>
                  <a:lnTo>
                    <a:pt x="794" y="3128"/>
                  </a:lnTo>
                  <a:lnTo>
                    <a:pt x="800" y="3131"/>
                  </a:lnTo>
                  <a:lnTo>
                    <a:pt x="805" y="3134"/>
                  </a:lnTo>
                  <a:lnTo>
                    <a:pt x="810" y="3135"/>
                  </a:lnTo>
                  <a:lnTo>
                    <a:pt x="799" y="3208"/>
                  </a:lnTo>
                  <a:lnTo>
                    <a:pt x="798" y="3212"/>
                  </a:lnTo>
                  <a:lnTo>
                    <a:pt x="795" y="3220"/>
                  </a:lnTo>
                  <a:lnTo>
                    <a:pt x="795" y="3232"/>
                  </a:lnTo>
                  <a:lnTo>
                    <a:pt x="797" y="3241"/>
                  </a:lnTo>
                  <a:lnTo>
                    <a:pt x="798" y="3250"/>
                  </a:lnTo>
                  <a:lnTo>
                    <a:pt x="802" y="3260"/>
                  </a:lnTo>
                  <a:lnTo>
                    <a:pt x="805" y="3269"/>
                  </a:lnTo>
                  <a:lnTo>
                    <a:pt x="812" y="3279"/>
                  </a:lnTo>
                  <a:lnTo>
                    <a:pt x="820" y="3290"/>
                  </a:lnTo>
                  <a:lnTo>
                    <a:pt x="830" y="3300"/>
                  </a:lnTo>
                  <a:lnTo>
                    <a:pt x="842" y="3311"/>
                  </a:lnTo>
                  <a:lnTo>
                    <a:pt x="857" y="3322"/>
                  </a:lnTo>
                  <a:lnTo>
                    <a:pt x="876" y="3332"/>
                  </a:lnTo>
                  <a:lnTo>
                    <a:pt x="878" y="3334"/>
                  </a:lnTo>
                  <a:lnTo>
                    <a:pt x="887" y="3334"/>
                  </a:lnTo>
                  <a:lnTo>
                    <a:pt x="902" y="3332"/>
                  </a:lnTo>
                  <a:lnTo>
                    <a:pt x="919" y="3329"/>
                  </a:lnTo>
                  <a:lnTo>
                    <a:pt x="929" y="3325"/>
                  </a:lnTo>
                  <a:lnTo>
                    <a:pt x="940" y="3321"/>
                  </a:lnTo>
                  <a:lnTo>
                    <a:pt x="951" y="3315"/>
                  </a:lnTo>
                  <a:lnTo>
                    <a:pt x="962" y="3309"/>
                  </a:lnTo>
                  <a:lnTo>
                    <a:pt x="974" y="3300"/>
                  </a:lnTo>
                  <a:lnTo>
                    <a:pt x="985" y="3289"/>
                  </a:lnTo>
                  <a:lnTo>
                    <a:pt x="998" y="3278"/>
                  </a:lnTo>
                  <a:lnTo>
                    <a:pt x="1009" y="3263"/>
                  </a:lnTo>
                  <a:lnTo>
                    <a:pt x="1011" y="3225"/>
                  </a:lnTo>
                  <a:lnTo>
                    <a:pt x="1009" y="3214"/>
                  </a:lnTo>
                  <a:lnTo>
                    <a:pt x="1009" y="3179"/>
                  </a:lnTo>
                  <a:lnTo>
                    <a:pt x="1006" y="3141"/>
                  </a:lnTo>
                  <a:lnTo>
                    <a:pt x="1019" y="3146"/>
                  </a:lnTo>
                  <a:lnTo>
                    <a:pt x="1024" y="3142"/>
                  </a:lnTo>
                  <a:lnTo>
                    <a:pt x="1028" y="3138"/>
                  </a:lnTo>
                  <a:lnTo>
                    <a:pt x="1033" y="3131"/>
                  </a:lnTo>
                  <a:lnTo>
                    <a:pt x="1037" y="3124"/>
                  </a:lnTo>
                  <a:lnTo>
                    <a:pt x="1043" y="3108"/>
                  </a:lnTo>
                  <a:lnTo>
                    <a:pt x="1048" y="3091"/>
                  </a:lnTo>
                  <a:lnTo>
                    <a:pt x="1052" y="3075"/>
                  </a:lnTo>
                  <a:lnTo>
                    <a:pt x="1054" y="3060"/>
                  </a:lnTo>
                  <a:lnTo>
                    <a:pt x="1057" y="3046"/>
                  </a:lnTo>
                  <a:lnTo>
                    <a:pt x="1058" y="3032"/>
                  </a:lnTo>
                  <a:lnTo>
                    <a:pt x="1057" y="3027"/>
                  </a:lnTo>
                  <a:lnTo>
                    <a:pt x="1054" y="3023"/>
                  </a:lnTo>
                  <a:lnTo>
                    <a:pt x="1048" y="3014"/>
                  </a:lnTo>
                  <a:lnTo>
                    <a:pt x="1041" y="3008"/>
                  </a:lnTo>
                  <a:lnTo>
                    <a:pt x="1033" y="3002"/>
                  </a:lnTo>
                  <a:lnTo>
                    <a:pt x="1019" y="2995"/>
                  </a:lnTo>
                  <a:lnTo>
                    <a:pt x="1012" y="2992"/>
                  </a:lnTo>
                  <a:lnTo>
                    <a:pt x="1021" y="2908"/>
                  </a:lnTo>
                  <a:lnTo>
                    <a:pt x="1036" y="2718"/>
                  </a:lnTo>
                  <a:lnTo>
                    <a:pt x="1036" y="2702"/>
                  </a:lnTo>
                  <a:lnTo>
                    <a:pt x="1035" y="2680"/>
                  </a:lnTo>
                  <a:lnTo>
                    <a:pt x="1031" y="2626"/>
                  </a:lnTo>
                  <a:lnTo>
                    <a:pt x="1026" y="2558"/>
                  </a:lnTo>
                  <a:lnTo>
                    <a:pt x="1026" y="2531"/>
                  </a:lnTo>
                  <a:lnTo>
                    <a:pt x="1015" y="2386"/>
                  </a:lnTo>
                  <a:lnTo>
                    <a:pt x="1005" y="2256"/>
                  </a:lnTo>
                  <a:lnTo>
                    <a:pt x="995" y="2169"/>
                  </a:lnTo>
                  <a:lnTo>
                    <a:pt x="993" y="2132"/>
                  </a:lnTo>
                  <a:lnTo>
                    <a:pt x="990" y="2097"/>
                  </a:lnTo>
                  <a:lnTo>
                    <a:pt x="988" y="2047"/>
                  </a:lnTo>
                  <a:lnTo>
                    <a:pt x="984" y="1932"/>
                  </a:lnTo>
                  <a:lnTo>
                    <a:pt x="984" y="1878"/>
                  </a:lnTo>
                  <a:lnTo>
                    <a:pt x="982" y="1720"/>
                  </a:lnTo>
                  <a:lnTo>
                    <a:pt x="974" y="1594"/>
                  </a:lnTo>
                  <a:lnTo>
                    <a:pt x="977" y="1560"/>
                  </a:lnTo>
                  <a:lnTo>
                    <a:pt x="974" y="1543"/>
                  </a:lnTo>
                  <a:lnTo>
                    <a:pt x="971" y="1529"/>
                  </a:lnTo>
                  <a:lnTo>
                    <a:pt x="967" y="1519"/>
                  </a:lnTo>
                  <a:lnTo>
                    <a:pt x="963" y="1513"/>
                  </a:lnTo>
                  <a:lnTo>
                    <a:pt x="941" y="1386"/>
                  </a:lnTo>
                  <a:lnTo>
                    <a:pt x="909" y="1343"/>
                  </a:lnTo>
                  <a:lnTo>
                    <a:pt x="909" y="1326"/>
                  </a:lnTo>
                  <a:lnTo>
                    <a:pt x="915" y="1317"/>
                  </a:lnTo>
                  <a:lnTo>
                    <a:pt x="915" y="1298"/>
                  </a:lnTo>
                  <a:lnTo>
                    <a:pt x="922" y="1298"/>
                  </a:lnTo>
                  <a:lnTo>
                    <a:pt x="925" y="1290"/>
                  </a:lnTo>
                  <a:lnTo>
                    <a:pt x="920" y="1249"/>
                  </a:lnTo>
                  <a:lnTo>
                    <a:pt x="925" y="1247"/>
                  </a:lnTo>
                  <a:lnTo>
                    <a:pt x="1012" y="1229"/>
                  </a:lnTo>
                  <a:lnTo>
                    <a:pt x="1041" y="1222"/>
                  </a:lnTo>
                  <a:lnTo>
                    <a:pt x="1093" y="1217"/>
                  </a:lnTo>
                  <a:lnTo>
                    <a:pt x="1104" y="1212"/>
                  </a:lnTo>
                  <a:lnTo>
                    <a:pt x="1115" y="1207"/>
                  </a:lnTo>
                  <a:lnTo>
                    <a:pt x="1131" y="1197"/>
                  </a:lnTo>
                  <a:lnTo>
                    <a:pt x="1141" y="1190"/>
                  </a:lnTo>
                  <a:lnTo>
                    <a:pt x="1144" y="1186"/>
                  </a:lnTo>
                  <a:lnTo>
                    <a:pt x="1147" y="1181"/>
                  </a:lnTo>
                  <a:lnTo>
                    <a:pt x="1148" y="1176"/>
                  </a:lnTo>
                  <a:lnTo>
                    <a:pt x="1152" y="1163"/>
                  </a:lnTo>
                  <a:lnTo>
                    <a:pt x="1154" y="1148"/>
                  </a:lnTo>
                  <a:lnTo>
                    <a:pt x="1155" y="1133"/>
                  </a:lnTo>
                  <a:lnTo>
                    <a:pt x="1155" y="1107"/>
                  </a:lnTo>
                  <a:lnTo>
                    <a:pt x="1155" y="1096"/>
                  </a:lnTo>
                  <a:close/>
                  <a:moveTo>
                    <a:pt x="286" y="1152"/>
                  </a:moveTo>
                  <a:lnTo>
                    <a:pt x="284" y="1127"/>
                  </a:lnTo>
                  <a:lnTo>
                    <a:pt x="295" y="1109"/>
                  </a:lnTo>
                  <a:lnTo>
                    <a:pt x="295" y="1068"/>
                  </a:lnTo>
                  <a:lnTo>
                    <a:pt x="300" y="1056"/>
                  </a:lnTo>
                  <a:lnTo>
                    <a:pt x="301" y="1056"/>
                  </a:lnTo>
                  <a:lnTo>
                    <a:pt x="302" y="1057"/>
                  </a:lnTo>
                  <a:lnTo>
                    <a:pt x="304" y="1059"/>
                  </a:lnTo>
                  <a:lnTo>
                    <a:pt x="299" y="1107"/>
                  </a:lnTo>
                  <a:lnTo>
                    <a:pt x="295" y="1155"/>
                  </a:lnTo>
                  <a:lnTo>
                    <a:pt x="284" y="1189"/>
                  </a:lnTo>
                  <a:lnTo>
                    <a:pt x="286" y="1162"/>
                  </a:lnTo>
                  <a:lnTo>
                    <a:pt x="286" y="1152"/>
                  </a:lnTo>
                  <a:close/>
                  <a:moveTo>
                    <a:pt x="190" y="1636"/>
                  </a:moveTo>
                  <a:lnTo>
                    <a:pt x="194" y="1631"/>
                  </a:lnTo>
                  <a:lnTo>
                    <a:pt x="203" y="1637"/>
                  </a:lnTo>
                  <a:lnTo>
                    <a:pt x="205" y="1657"/>
                  </a:lnTo>
                  <a:lnTo>
                    <a:pt x="201" y="1655"/>
                  </a:lnTo>
                  <a:lnTo>
                    <a:pt x="196" y="1653"/>
                  </a:lnTo>
                  <a:lnTo>
                    <a:pt x="193" y="1655"/>
                  </a:lnTo>
                  <a:lnTo>
                    <a:pt x="189" y="1657"/>
                  </a:lnTo>
                  <a:lnTo>
                    <a:pt x="190" y="1636"/>
                  </a:lnTo>
                  <a:close/>
                  <a:moveTo>
                    <a:pt x="210" y="2070"/>
                  </a:moveTo>
                  <a:lnTo>
                    <a:pt x="219" y="1995"/>
                  </a:lnTo>
                  <a:lnTo>
                    <a:pt x="224" y="2028"/>
                  </a:lnTo>
                  <a:lnTo>
                    <a:pt x="210" y="2070"/>
                  </a:lnTo>
                  <a:close/>
                  <a:moveTo>
                    <a:pt x="301" y="1489"/>
                  </a:moveTo>
                  <a:lnTo>
                    <a:pt x="293" y="1531"/>
                  </a:lnTo>
                  <a:lnTo>
                    <a:pt x="288" y="1552"/>
                  </a:lnTo>
                  <a:lnTo>
                    <a:pt x="268" y="1584"/>
                  </a:lnTo>
                  <a:lnTo>
                    <a:pt x="269" y="1649"/>
                  </a:lnTo>
                  <a:lnTo>
                    <a:pt x="254" y="1725"/>
                  </a:lnTo>
                  <a:lnTo>
                    <a:pt x="249" y="1794"/>
                  </a:lnTo>
                  <a:lnTo>
                    <a:pt x="231" y="1906"/>
                  </a:lnTo>
                  <a:lnTo>
                    <a:pt x="245" y="1796"/>
                  </a:lnTo>
                  <a:lnTo>
                    <a:pt x="240" y="1766"/>
                  </a:lnTo>
                  <a:lnTo>
                    <a:pt x="237" y="1759"/>
                  </a:lnTo>
                  <a:lnTo>
                    <a:pt x="235" y="1755"/>
                  </a:lnTo>
                  <a:lnTo>
                    <a:pt x="227" y="1746"/>
                  </a:lnTo>
                  <a:lnTo>
                    <a:pt x="228" y="1742"/>
                  </a:lnTo>
                  <a:lnTo>
                    <a:pt x="224" y="1741"/>
                  </a:lnTo>
                  <a:lnTo>
                    <a:pt x="224" y="1690"/>
                  </a:lnTo>
                  <a:lnTo>
                    <a:pt x="228" y="1688"/>
                  </a:lnTo>
                  <a:lnTo>
                    <a:pt x="233" y="1687"/>
                  </a:lnTo>
                  <a:lnTo>
                    <a:pt x="237" y="1685"/>
                  </a:lnTo>
                  <a:lnTo>
                    <a:pt x="242" y="1681"/>
                  </a:lnTo>
                  <a:lnTo>
                    <a:pt x="245" y="1677"/>
                  </a:lnTo>
                  <a:lnTo>
                    <a:pt x="246" y="1674"/>
                  </a:lnTo>
                  <a:lnTo>
                    <a:pt x="246" y="1639"/>
                  </a:lnTo>
                  <a:lnTo>
                    <a:pt x="251" y="1603"/>
                  </a:lnTo>
                  <a:lnTo>
                    <a:pt x="251" y="1577"/>
                  </a:lnTo>
                  <a:lnTo>
                    <a:pt x="259" y="1579"/>
                  </a:lnTo>
                  <a:lnTo>
                    <a:pt x="263" y="1575"/>
                  </a:lnTo>
                  <a:lnTo>
                    <a:pt x="268" y="1510"/>
                  </a:lnTo>
                  <a:lnTo>
                    <a:pt x="270" y="1512"/>
                  </a:lnTo>
                  <a:lnTo>
                    <a:pt x="277" y="1448"/>
                  </a:lnTo>
                  <a:lnTo>
                    <a:pt x="274" y="1444"/>
                  </a:lnTo>
                  <a:lnTo>
                    <a:pt x="277" y="1441"/>
                  </a:lnTo>
                  <a:lnTo>
                    <a:pt x="291" y="1476"/>
                  </a:lnTo>
                  <a:lnTo>
                    <a:pt x="307" y="1477"/>
                  </a:lnTo>
                  <a:lnTo>
                    <a:pt x="301" y="1489"/>
                  </a:lnTo>
                  <a:close/>
                  <a:moveTo>
                    <a:pt x="952" y="1067"/>
                  </a:moveTo>
                  <a:lnTo>
                    <a:pt x="946" y="1068"/>
                  </a:lnTo>
                  <a:lnTo>
                    <a:pt x="932" y="1063"/>
                  </a:lnTo>
                  <a:lnTo>
                    <a:pt x="902" y="1059"/>
                  </a:lnTo>
                  <a:lnTo>
                    <a:pt x="894" y="1063"/>
                  </a:lnTo>
                  <a:lnTo>
                    <a:pt x="893" y="1032"/>
                  </a:lnTo>
                  <a:lnTo>
                    <a:pt x="883" y="1010"/>
                  </a:lnTo>
                  <a:lnTo>
                    <a:pt x="884" y="980"/>
                  </a:lnTo>
                  <a:lnTo>
                    <a:pt x="889" y="961"/>
                  </a:lnTo>
                  <a:lnTo>
                    <a:pt x="894" y="918"/>
                  </a:lnTo>
                  <a:lnTo>
                    <a:pt x="908" y="961"/>
                  </a:lnTo>
                  <a:lnTo>
                    <a:pt x="940" y="1025"/>
                  </a:lnTo>
                  <a:lnTo>
                    <a:pt x="953" y="1049"/>
                  </a:lnTo>
                  <a:lnTo>
                    <a:pt x="952" y="106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5400000" sy="50000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81" name="Freeform 8"/>
            <p:cNvSpPr>
              <a:spLocks noEditPoints="1"/>
            </p:cNvSpPr>
            <p:nvPr/>
          </p:nvSpPr>
          <p:spPr bwMode="gray">
            <a:xfrm>
              <a:off x="5444853" y="2247107"/>
              <a:ext cx="444500" cy="1244600"/>
            </a:xfrm>
            <a:custGeom>
              <a:avLst/>
              <a:gdLst>
                <a:gd name="T0" fmla="*/ 434109 w 1155"/>
                <a:gd name="T1" fmla="*/ 372559 h 3334"/>
                <a:gd name="T2" fmla="*/ 398703 w 1155"/>
                <a:gd name="T3" fmla="*/ 292298 h 3334"/>
                <a:gd name="T4" fmla="*/ 337127 w 1155"/>
                <a:gd name="T5" fmla="*/ 211291 h 3334"/>
                <a:gd name="T6" fmla="*/ 281324 w 1155"/>
                <a:gd name="T7" fmla="*/ 175827 h 3334"/>
                <a:gd name="T8" fmla="*/ 310573 w 1155"/>
                <a:gd name="T9" fmla="*/ 121698 h 3334"/>
                <a:gd name="T10" fmla="*/ 314806 w 1155"/>
                <a:gd name="T11" fmla="*/ 74288 h 3334"/>
                <a:gd name="T12" fmla="*/ 290176 w 1155"/>
                <a:gd name="T13" fmla="*/ 32478 h 3334"/>
                <a:gd name="T14" fmla="*/ 221288 w 1155"/>
                <a:gd name="T15" fmla="*/ 2613 h 3334"/>
                <a:gd name="T16" fmla="*/ 203585 w 1155"/>
                <a:gd name="T17" fmla="*/ 18292 h 3334"/>
                <a:gd name="T18" fmla="*/ 178955 w 1155"/>
                <a:gd name="T19" fmla="*/ 29118 h 3334"/>
                <a:gd name="T20" fmla="*/ 177415 w 1155"/>
                <a:gd name="T21" fmla="*/ 61969 h 3334"/>
                <a:gd name="T22" fmla="*/ 182418 w 1155"/>
                <a:gd name="T23" fmla="*/ 76154 h 3334"/>
                <a:gd name="T24" fmla="*/ 181264 w 1155"/>
                <a:gd name="T25" fmla="*/ 131777 h 3334"/>
                <a:gd name="T26" fmla="*/ 199736 w 1155"/>
                <a:gd name="T27" fmla="*/ 155295 h 3334"/>
                <a:gd name="T28" fmla="*/ 136621 w 1155"/>
                <a:gd name="T29" fmla="*/ 196732 h 3334"/>
                <a:gd name="T30" fmla="*/ 90439 w 1155"/>
                <a:gd name="T31" fmla="*/ 216890 h 3334"/>
                <a:gd name="T32" fmla="*/ 66964 w 1155"/>
                <a:gd name="T33" fmla="*/ 323656 h 3334"/>
                <a:gd name="T34" fmla="*/ 52339 w 1155"/>
                <a:gd name="T35" fmla="*/ 432661 h 3334"/>
                <a:gd name="T36" fmla="*/ 43873 w 1155"/>
                <a:gd name="T37" fmla="*/ 543533 h 3334"/>
                <a:gd name="T38" fmla="*/ 43873 w 1155"/>
                <a:gd name="T39" fmla="*/ 573397 h 3334"/>
                <a:gd name="T40" fmla="*/ 68118 w 1155"/>
                <a:gd name="T41" fmla="*/ 637979 h 3334"/>
                <a:gd name="T42" fmla="*/ 66964 w 1155"/>
                <a:gd name="T43" fmla="*/ 644698 h 3334"/>
                <a:gd name="T44" fmla="*/ 50800 w 1155"/>
                <a:gd name="T45" fmla="*/ 664110 h 3334"/>
                <a:gd name="T46" fmla="*/ 16933 w 1155"/>
                <a:gd name="T47" fmla="*/ 837324 h 3334"/>
                <a:gd name="T48" fmla="*/ 41564 w 1155"/>
                <a:gd name="T49" fmla="*/ 828738 h 3334"/>
                <a:gd name="T50" fmla="*/ 50415 w 1155"/>
                <a:gd name="T51" fmla="*/ 886973 h 3334"/>
                <a:gd name="T52" fmla="*/ 10776 w 1155"/>
                <a:gd name="T53" fmla="*/ 1143061 h 3334"/>
                <a:gd name="T54" fmla="*/ 0 w 1155"/>
                <a:gd name="T55" fmla="*/ 1191217 h 3334"/>
                <a:gd name="T56" fmla="*/ 13855 w 1155"/>
                <a:gd name="T57" fmla="*/ 1222948 h 3334"/>
                <a:gd name="T58" fmla="*/ 41948 w 1155"/>
                <a:gd name="T59" fmla="*/ 1227055 h 3334"/>
                <a:gd name="T60" fmla="*/ 75430 w 1155"/>
                <a:gd name="T61" fmla="*/ 1209136 h 3334"/>
                <a:gd name="T62" fmla="*/ 98521 w 1155"/>
                <a:gd name="T63" fmla="*/ 1154633 h 3334"/>
                <a:gd name="T64" fmla="*/ 109682 w 1155"/>
                <a:gd name="T65" fmla="*/ 1122902 h 3334"/>
                <a:gd name="T66" fmla="*/ 143548 w 1155"/>
                <a:gd name="T67" fmla="*/ 1031816 h 3334"/>
                <a:gd name="T68" fmla="*/ 227061 w 1155"/>
                <a:gd name="T69" fmla="*/ 695095 h 3334"/>
                <a:gd name="T70" fmla="*/ 279015 w 1155"/>
                <a:gd name="T71" fmla="*/ 779088 h 3334"/>
                <a:gd name="T72" fmla="*/ 294409 w 1155"/>
                <a:gd name="T73" fmla="*/ 899293 h 3334"/>
                <a:gd name="T74" fmla="*/ 297103 w 1155"/>
                <a:gd name="T75" fmla="*/ 1141941 h 3334"/>
                <a:gd name="T76" fmla="*/ 311727 w 1155"/>
                <a:gd name="T77" fmla="*/ 1170312 h 3334"/>
                <a:gd name="T78" fmla="*/ 308648 w 1155"/>
                <a:gd name="T79" fmla="*/ 1216975 h 3334"/>
                <a:gd name="T80" fmla="*/ 337127 w 1155"/>
                <a:gd name="T81" fmla="*/ 1243853 h 3334"/>
                <a:gd name="T82" fmla="*/ 370224 w 1155"/>
                <a:gd name="T83" fmla="*/ 1235267 h 3334"/>
                <a:gd name="T84" fmla="*/ 387158 w 1155"/>
                <a:gd name="T85" fmla="*/ 1172552 h 3334"/>
                <a:gd name="T86" fmla="*/ 403321 w 1155"/>
                <a:gd name="T87" fmla="*/ 1153887 h 3334"/>
                <a:gd name="T88" fmla="*/ 403321 w 1155"/>
                <a:gd name="T89" fmla="*/ 1125142 h 3334"/>
                <a:gd name="T90" fmla="*/ 398703 w 1155"/>
                <a:gd name="T91" fmla="*/ 1008671 h 3334"/>
                <a:gd name="T92" fmla="*/ 382155 w 1155"/>
                <a:gd name="T93" fmla="*/ 795887 h 3334"/>
                <a:gd name="T94" fmla="*/ 375997 w 1155"/>
                <a:gd name="T95" fmla="*/ 582356 h 3334"/>
                <a:gd name="T96" fmla="*/ 352136 w 1155"/>
                <a:gd name="T97" fmla="*/ 491643 h 3334"/>
                <a:gd name="T98" fmla="*/ 420639 w 1155"/>
                <a:gd name="T99" fmla="*/ 454313 h 3334"/>
                <a:gd name="T100" fmla="*/ 441421 w 1155"/>
                <a:gd name="T101" fmla="*/ 440874 h 3334"/>
                <a:gd name="T102" fmla="*/ 110067 w 1155"/>
                <a:gd name="T103" fmla="*/ 430048 h 3334"/>
                <a:gd name="T104" fmla="*/ 116994 w 1155"/>
                <a:gd name="T105" fmla="*/ 395330 h 3334"/>
                <a:gd name="T106" fmla="*/ 78124 w 1155"/>
                <a:gd name="T107" fmla="*/ 611101 h 3334"/>
                <a:gd name="T108" fmla="*/ 80818 w 1155"/>
                <a:gd name="T109" fmla="*/ 772742 h 3334"/>
                <a:gd name="T110" fmla="*/ 103524 w 1155"/>
                <a:gd name="T111" fmla="*/ 615581 h 3334"/>
                <a:gd name="T112" fmla="*/ 90439 w 1155"/>
                <a:gd name="T113" fmla="*/ 655151 h 3334"/>
                <a:gd name="T114" fmla="*/ 91209 w 1155"/>
                <a:gd name="T115" fmla="*/ 629019 h 3334"/>
                <a:gd name="T116" fmla="*/ 99676 w 1155"/>
                <a:gd name="T117" fmla="*/ 589449 h 3334"/>
                <a:gd name="T118" fmla="*/ 111991 w 1155"/>
                <a:gd name="T119" fmla="*/ 550999 h 3334"/>
                <a:gd name="T120" fmla="*/ 344055 w 1155"/>
                <a:gd name="T121" fmla="*/ 396824 h 3334"/>
                <a:gd name="T122" fmla="*/ 366761 w 1155"/>
                <a:gd name="T123" fmla="*/ 391597 h 33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155" h="3334">
                  <a:moveTo>
                    <a:pt x="1155" y="1096"/>
                  </a:moveTo>
                  <a:lnTo>
                    <a:pt x="1149" y="1074"/>
                  </a:lnTo>
                  <a:lnTo>
                    <a:pt x="1148" y="1054"/>
                  </a:lnTo>
                  <a:lnTo>
                    <a:pt x="1143" y="1037"/>
                  </a:lnTo>
                  <a:lnTo>
                    <a:pt x="1138" y="1022"/>
                  </a:lnTo>
                  <a:lnTo>
                    <a:pt x="1133" y="1009"/>
                  </a:lnTo>
                  <a:lnTo>
                    <a:pt x="1128" y="998"/>
                  </a:lnTo>
                  <a:lnTo>
                    <a:pt x="1120" y="982"/>
                  </a:lnTo>
                  <a:lnTo>
                    <a:pt x="1117" y="977"/>
                  </a:lnTo>
                  <a:lnTo>
                    <a:pt x="1095" y="931"/>
                  </a:lnTo>
                  <a:lnTo>
                    <a:pt x="1085" y="892"/>
                  </a:lnTo>
                  <a:lnTo>
                    <a:pt x="1056" y="857"/>
                  </a:lnTo>
                  <a:lnTo>
                    <a:pt x="1038" y="809"/>
                  </a:lnTo>
                  <a:lnTo>
                    <a:pt x="1036" y="783"/>
                  </a:lnTo>
                  <a:lnTo>
                    <a:pt x="1019" y="749"/>
                  </a:lnTo>
                  <a:lnTo>
                    <a:pt x="991" y="699"/>
                  </a:lnTo>
                  <a:lnTo>
                    <a:pt x="957" y="637"/>
                  </a:lnTo>
                  <a:lnTo>
                    <a:pt x="942" y="620"/>
                  </a:lnTo>
                  <a:lnTo>
                    <a:pt x="938" y="618"/>
                  </a:lnTo>
                  <a:lnTo>
                    <a:pt x="918" y="598"/>
                  </a:lnTo>
                  <a:lnTo>
                    <a:pt x="894" y="581"/>
                  </a:lnTo>
                  <a:lnTo>
                    <a:pt x="876" y="566"/>
                  </a:lnTo>
                  <a:lnTo>
                    <a:pt x="863" y="563"/>
                  </a:lnTo>
                  <a:lnTo>
                    <a:pt x="824" y="544"/>
                  </a:lnTo>
                  <a:lnTo>
                    <a:pt x="808" y="523"/>
                  </a:lnTo>
                  <a:lnTo>
                    <a:pt x="787" y="522"/>
                  </a:lnTo>
                  <a:lnTo>
                    <a:pt x="786" y="522"/>
                  </a:lnTo>
                  <a:lnTo>
                    <a:pt x="778" y="519"/>
                  </a:lnTo>
                  <a:lnTo>
                    <a:pt x="745" y="473"/>
                  </a:lnTo>
                  <a:lnTo>
                    <a:pt x="731" y="471"/>
                  </a:lnTo>
                  <a:lnTo>
                    <a:pt x="734" y="452"/>
                  </a:lnTo>
                  <a:lnTo>
                    <a:pt x="735" y="453"/>
                  </a:lnTo>
                  <a:lnTo>
                    <a:pt x="742" y="439"/>
                  </a:lnTo>
                  <a:lnTo>
                    <a:pt x="750" y="463"/>
                  </a:lnTo>
                  <a:lnTo>
                    <a:pt x="755" y="463"/>
                  </a:lnTo>
                  <a:lnTo>
                    <a:pt x="779" y="411"/>
                  </a:lnTo>
                  <a:lnTo>
                    <a:pt x="807" y="326"/>
                  </a:lnTo>
                  <a:lnTo>
                    <a:pt x="814" y="305"/>
                  </a:lnTo>
                  <a:lnTo>
                    <a:pt x="821" y="279"/>
                  </a:lnTo>
                  <a:lnTo>
                    <a:pt x="829" y="249"/>
                  </a:lnTo>
                  <a:lnTo>
                    <a:pt x="828" y="236"/>
                  </a:lnTo>
                  <a:lnTo>
                    <a:pt x="825" y="222"/>
                  </a:lnTo>
                  <a:lnTo>
                    <a:pt x="821" y="210"/>
                  </a:lnTo>
                  <a:lnTo>
                    <a:pt x="818" y="199"/>
                  </a:lnTo>
                  <a:lnTo>
                    <a:pt x="809" y="184"/>
                  </a:lnTo>
                  <a:lnTo>
                    <a:pt x="805" y="178"/>
                  </a:lnTo>
                  <a:lnTo>
                    <a:pt x="794" y="163"/>
                  </a:lnTo>
                  <a:lnTo>
                    <a:pt x="783" y="148"/>
                  </a:lnTo>
                  <a:lnTo>
                    <a:pt x="773" y="132"/>
                  </a:lnTo>
                  <a:lnTo>
                    <a:pt x="760" y="89"/>
                  </a:lnTo>
                  <a:lnTo>
                    <a:pt x="754" y="87"/>
                  </a:lnTo>
                  <a:lnTo>
                    <a:pt x="730" y="57"/>
                  </a:lnTo>
                  <a:lnTo>
                    <a:pt x="696" y="51"/>
                  </a:lnTo>
                  <a:lnTo>
                    <a:pt x="635" y="10"/>
                  </a:lnTo>
                  <a:lnTo>
                    <a:pt x="629" y="10"/>
                  </a:lnTo>
                  <a:lnTo>
                    <a:pt x="634" y="25"/>
                  </a:lnTo>
                  <a:lnTo>
                    <a:pt x="588" y="0"/>
                  </a:lnTo>
                  <a:lnTo>
                    <a:pt x="598" y="25"/>
                  </a:lnTo>
                  <a:lnTo>
                    <a:pt x="575" y="7"/>
                  </a:lnTo>
                  <a:lnTo>
                    <a:pt x="579" y="29"/>
                  </a:lnTo>
                  <a:lnTo>
                    <a:pt x="574" y="26"/>
                  </a:lnTo>
                  <a:lnTo>
                    <a:pt x="534" y="14"/>
                  </a:lnTo>
                  <a:lnTo>
                    <a:pt x="556" y="39"/>
                  </a:lnTo>
                  <a:lnTo>
                    <a:pt x="554" y="41"/>
                  </a:lnTo>
                  <a:lnTo>
                    <a:pt x="519" y="19"/>
                  </a:lnTo>
                  <a:lnTo>
                    <a:pt x="532" y="47"/>
                  </a:lnTo>
                  <a:lnTo>
                    <a:pt x="529" y="49"/>
                  </a:lnTo>
                  <a:lnTo>
                    <a:pt x="508" y="19"/>
                  </a:lnTo>
                  <a:lnTo>
                    <a:pt x="508" y="24"/>
                  </a:lnTo>
                  <a:lnTo>
                    <a:pt x="507" y="56"/>
                  </a:lnTo>
                  <a:lnTo>
                    <a:pt x="476" y="46"/>
                  </a:lnTo>
                  <a:lnTo>
                    <a:pt x="479" y="50"/>
                  </a:lnTo>
                  <a:lnTo>
                    <a:pt x="505" y="73"/>
                  </a:lnTo>
                  <a:lnTo>
                    <a:pt x="461" y="74"/>
                  </a:lnTo>
                  <a:lnTo>
                    <a:pt x="465" y="78"/>
                  </a:lnTo>
                  <a:lnTo>
                    <a:pt x="489" y="90"/>
                  </a:lnTo>
                  <a:lnTo>
                    <a:pt x="468" y="94"/>
                  </a:lnTo>
                  <a:lnTo>
                    <a:pt x="491" y="103"/>
                  </a:lnTo>
                  <a:lnTo>
                    <a:pt x="458" y="115"/>
                  </a:lnTo>
                  <a:lnTo>
                    <a:pt x="482" y="126"/>
                  </a:lnTo>
                  <a:lnTo>
                    <a:pt x="468" y="137"/>
                  </a:lnTo>
                  <a:lnTo>
                    <a:pt x="482" y="139"/>
                  </a:lnTo>
                  <a:lnTo>
                    <a:pt x="461" y="166"/>
                  </a:lnTo>
                  <a:lnTo>
                    <a:pt x="464" y="164"/>
                  </a:lnTo>
                  <a:lnTo>
                    <a:pt x="479" y="158"/>
                  </a:lnTo>
                  <a:lnTo>
                    <a:pt x="476" y="167"/>
                  </a:lnTo>
                  <a:lnTo>
                    <a:pt x="474" y="178"/>
                  </a:lnTo>
                  <a:lnTo>
                    <a:pt x="473" y="190"/>
                  </a:lnTo>
                  <a:lnTo>
                    <a:pt x="473" y="198"/>
                  </a:lnTo>
                  <a:lnTo>
                    <a:pt x="474" y="204"/>
                  </a:lnTo>
                  <a:lnTo>
                    <a:pt x="471" y="216"/>
                  </a:lnTo>
                  <a:lnTo>
                    <a:pt x="471" y="229"/>
                  </a:lnTo>
                  <a:lnTo>
                    <a:pt x="466" y="240"/>
                  </a:lnTo>
                  <a:lnTo>
                    <a:pt x="460" y="252"/>
                  </a:lnTo>
                  <a:lnTo>
                    <a:pt x="469" y="304"/>
                  </a:lnTo>
                  <a:lnTo>
                    <a:pt x="471" y="353"/>
                  </a:lnTo>
                  <a:lnTo>
                    <a:pt x="473" y="359"/>
                  </a:lnTo>
                  <a:lnTo>
                    <a:pt x="474" y="365"/>
                  </a:lnTo>
                  <a:lnTo>
                    <a:pt x="477" y="374"/>
                  </a:lnTo>
                  <a:lnTo>
                    <a:pt x="481" y="383"/>
                  </a:lnTo>
                  <a:lnTo>
                    <a:pt x="487" y="391"/>
                  </a:lnTo>
                  <a:lnTo>
                    <a:pt x="495" y="399"/>
                  </a:lnTo>
                  <a:lnTo>
                    <a:pt x="505" y="406"/>
                  </a:lnTo>
                  <a:lnTo>
                    <a:pt x="519" y="416"/>
                  </a:lnTo>
                  <a:lnTo>
                    <a:pt x="521" y="428"/>
                  </a:lnTo>
                  <a:lnTo>
                    <a:pt x="519" y="439"/>
                  </a:lnTo>
                  <a:lnTo>
                    <a:pt x="510" y="441"/>
                  </a:lnTo>
                  <a:lnTo>
                    <a:pt x="438" y="505"/>
                  </a:lnTo>
                  <a:lnTo>
                    <a:pt x="415" y="507"/>
                  </a:lnTo>
                  <a:lnTo>
                    <a:pt x="388" y="523"/>
                  </a:lnTo>
                  <a:lnTo>
                    <a:pt x="355" y="527"/>
                  </a:lnTo>
                  <a:lnTo>
                    <a:pt x="343" y="529"/>
                  </a:lnTo>
                  <a:lnTo>
                    <a:pt x="332" y="532"/>
                  </a:lnTo>
                  <a:lnTo>
                    <a:pt x="310" y="538"/>
                  </a:lnTo>
                  <a:lnTo>
                    <a:pt x="289" y="547"/>
                  </a:lnTo>
                  <a:lnTo>
                    <a:pt x="270" y="556"/>
                  </a:lnTo>
                  <a:lnTo>
                    <a:pt x="256" y="565"/>
                  </a:lnTo>
                  <a:lnTo>
                    <a:pt x="245" y="574"/>
                  </a:lnTo>
                  <a:lnTo>
                    <a:pt x="235" y="581"/>
                  </a:lnTo>
                  <a:lnTo>
                    <a:pt x="232" y="619"/>
                  </a:lnTo>
                  <a:lnTo>
                    <a:pt x="205" y="690"/>
                  </a:lnTo>
                  <a:lnTo>
                    <a:pt x="195" y="731"/>
                  </a:lnTo>
                  <a:lnTo>
                    <a:pt x="187" y="793"/>
                  </a:lnTo>
                  <a:lnTo>
                    <a:pt x="183" y="809"/>
                  </a:lnTo>
                  <a:lnTo>
                    <a:pt x="178" y="837"/>
                  </a:lnTo>
                  <a:lnTo>
                    <a:pt x="174" y="867"/>
                  </a:lnTo>
                  <a:lnTo>
                    <a:pt x="169" y="921"/>
                  </a:lnTo>
                  <a:lnTo>
                    <a:pt x="168" y="962"/>
                  </a:lnTo>
                  <a:lnTo>
                    <a:pt x="168" y="978"/>
                  </a:lnTo>
                  <a:lnTo>
                    <a:pt x="155" y="1017"/>
                  </a:lnTo>
                  <a:lnTo>
                    <a:pt x="146" y="1063"/>
                  </a:lnTo>
                  <a:lnTo>
                    <a:pt x="137" y="1079"/>
                  </a:lnTo>
                  <a:lnTo>
                    <a:pt x="134" y="1141"/>
                  </a:lnTo>
                  <a:lnTo>
                    <a:pt x="136" y="1159"/>
                  </a:lnTo>
                  <a:lnTo>
                    <a:pt x="130" y="1173"/>
                  </a:lnTo>
                  <a:lnTo>
                    <a:pt x="113" y="1231"/>
                  </a:lnTo>
                  <a:lnTo>
                    <a:pt x="116" y="1249"/>
                  </a:lnTo>
                  <a:lnTo>
                    <a:pt x="121" y="1277"/>
                  </a:lnTo>
                  <a:lnTo>
                    <a:pt x="111" y="1297"/>
                  </a:lnTo>
                  <a:lnTo>
                    <a:pt x="113" y="1340"/>
                  </a:lnTo>
                  <a:lnTo>
                    <a:pt x="114" y="1456"/>
                  </a:lnTo>
                  <a:lnTo>
                    <a:pt x="113" y="1466"/>
                  </a:lnTo>
                  <a:lnTo>
                    <a:pt x="97" y="1477"/>
                  </a:lnTo>
                  <a:lnTo>
                    <a:pt x="102" y="1530"/>
                  </a:lnTo>
                  <a:lnTo>
                    <a:pt x="111" y="1539"/>
                  </a:lnTo>
                  <a:lnTo>
                    <a:pt x="114" y="1536"/>
                  </a:lnTo>
                  <a:lnTo>
                    <a:pt x="116" y="1579"/>
                  </a:lnTo>
                  <a:lnTo>
                    <a:pt x="119" y="1597"/>
                  </a:lnTo>
                  <a:lnTo>
                    <a:pt x="120" y="1597"/>
                  </a:lnTo>
                  <a:lnTo>
                    <a:pt x="114" y="1644"/>
                  </a:lnTo>
                  <a:lnTo>
                    <a:pt x="126" y="1679"/>
                  </a:lnTo>
                  <a:lnTo>
                    <a:pt x="146" y="1705"/>
                  </a:lnTo>
                  <a:lnTo>
                    <a:pt x="164" y="1718"/>
                  </a:lnTo>
                  <a:lnTo>
                    <a:pt x="177" y="1709"/>
                  </a:lnTo>
                  <a:lnTo>
                    <a:pt x="184" y="1709"/>
                  </a:lnTo>
                  <a:lnTo>
                    <a:pt x="185" y="1722"/>
                  </a:lnTo>
                  <a:lnTo>
                    <a:pt x="183" y="1720"/>
                  </a:lnTo>
                  <a:lnTo>
                    <a:pt x="179" y="1727"/>
                  </a:lnTo>
                  <a:lnTo>
                    <a:pt x="174" y="1727"/>
                  </a:lnTo>
                  <a:lnTo>
                    <a:pt x="166" y="1734"/>
                  </a:lnTo>
                  <a:lnTo>
                    <a:pt x="159" y="1740"/>
                  </a:lnTo>
                  <a:lnTo>
                    <a:pt x="152" y="1747"/>
                  </a:lnTo>
                  <a:lnTo>
                    <a:pt x="146" y="1755"/>
                  </a:lnTo>
                  <a:lnTo>
                    <a:pt x="137" y="1769"/>
                  </a:lnTo>
                  <a:lnTo>
                    <a:pt x="132" y="1779"/>
                  </a:lnTo>
                  <a:lnTo>
                    <a:pt x="131" y="1782"/>
                  </a:lnTo>
                  <a:lnTo>
                    <a:pt x="33" y="2244"/>
                  </a:lnTo>
                  <a:lnTo>
                    <a:pt x="30" y="2255"/>
                  </a:lnTo>
                  <a:lnTo>
                    <a:pt x="44" y="2243"/>
                  </a:lnTo>
                  <a:lnTo>
                    <a:pt x="56" y="2233"/>
                  </a:lnTo>
                  <a:lnTo>
                    <a:pt x="68" y="2227"/>
                  </a:lnTo>
                  <a:lnTo>
                    <a:pt x="79" y="2223"/>
                  </a:lnTo>
                  <a:lnTo>
                    <a:pt x="89" y="2222"/>
                  </a:lnTo>
                  <a:lnTo>
                    <a:pt x="95" y="2220"/>
                  </a:lnTo>
                  <a:lnTo>
                    <a:pt x="102" y="2220"/>
                  </a:lnTo>
                  <a:lnTo>
                    <a:pt x="108" y="2220"/>
                  </a:lnTo>
                  <a:lnTo>
                    <a:pt x="115" y="2222"/>
                  </a:lnTo>
                  <a:lnTo>
                    <a:pt x="122" y="2224"/>
                  </a:lnTo>
                  <a:lnTo>
                    <a:pt x="131" y="2228"/>
                  </a:lnTo>
                  <a:lnTo>
                    <a:pt x="148" y="2238"/>
                  </a:lnTo>
                  <a:lnTo>
                    <a:pt x="164" y="2249"/>
                  </a:lnTo>
                  <a:lnTo>
                    <a:pt x="159" y="2260"/>
                  </a:lnTo>
                  <a:lnTo>
                    <a:pt x="158" y="2307"/>
                  </a:lnTo>
                  <a:lnTo>
                    <a:pt x="131" y="2376"/>
                  </a:lnTo>
                  <a:lnTo>
                    <a:pt x="97" y="2580"/>
                  </a:lnTo>
                  <a:lnTo>
                    <a:pt x="77" y="2662"/>
                  </a:lnTo>
                  <a:lnTo>
                    <a:pt x="51" y="2826"/>
                  </a:lnTo>
                  <a:lnTo>
                    <a:pt x="37" y="2850"/>
                  </a:lnTo>
                  <a:lnTo>
                    <a:pt x="35" y="2896"/>
                  </a:lnTo>
                  <a:lnTo>
                    <a:pt x="34" y="2913"/>
                  </a:lnTo>
                  <a:lnTo>
                    <a:pt x="28" y="2938"/>
                  </a:lnTo>
                  <a:lnTo>
                    <a:pt x="28" y="3062"/>
                  </a:lnTo>
                  <a:lnTo>
                    <a:pt x="35" y="3081"/>
                  </a:lnTo>
                  <a:lnTo>
                    <a:pt x="21" y="3108"/>
                  </a:lnTo>
                  <a:lnTo>
                    <a:pt x="10" y="3133"/>
                  </a:lnTo>
                  <a:lnTo>
                    <a:pt x="2" y="3156"/>
                  </a:lnTo>
                  <a:lnTo>
                    <a:pt x="0" y="3173"/>
                  </a:lnTo>
                  <a:lnTo>
                    <a:pt x="0" y="3191"/>
                  </a:lnTo>
                  <a:lnTo>
                    <a:pt x="3" y="3208"/>
                  </a:lnTo>
                  <a:lnTo>
                    <a:pt x="5" y="3223"/>
                  </a:lnTo>
                  <a:lnTo>
                    <a:pt x="13" y="3245"/>
                  </a:lnTo>
                  <a:lnTo>
                    <a:pt x="15" y="3253"/>
                  </a:lnTo>
                  <a:lnTo>
                    <a:pt x="23" y="3262"/>
                  </a:lnTo>
                  <a:lnTo>
                    <a:pt x="29" y="3269"/>
                  </a:lnTo>
                  <a:lnTo>
                    <a:pt x="36" y="3276"/>
                  </a:lnTo>
                  <a:lnTo>
                    <a:pt x="45" y="3281"/>
                  </a:lnTo>
                  <a:lnTo>
                    <a:pt x="52" y="3284"/>
                  </a:lnTo>
                  <a:lnTo>
                    <a:pt x="60" y="3287"/>
                  </a:lnTo>
                  <a:lnTo>
                    <a:pt x="74" y="3289"/>
                  </a:lnTo>
                  <a:lnTo>
                    <a:pt x="88" y="3289"/>
                  </a:lnTo>
                  <a:lnTo>
                    <a:pt x="99" y="3288"/>
                  </a:lnTo>
                  <a:lnTo>
                    <a:pt x="109" y="3287"/>
                  </a:lnTo>
                  <a:lnTo>
                    <a:pt x="125" y="3283"/>
                  </a:lnTo>
                  <a:lnTo>
                    <a:pt x="140" y="3278"/>
                  </a:lnTo>
                  <a:lnTo>
                    <a:pt x="152" y="3272"/>
                  </a:lnTo>
                  <a:lnTo>
                    <a:pt x="163" y="3266"/>
                  </a:lnTo>
                  <a:lnTo>
                    <a:pt x="173" y="3260"/>
                  </a:lnTo>
                  <a:lnTo>
                    <a:pt x="182" y="3252"/>
                  </a:lnTo>
                  <a:lnTo>
                    <a:pt x="189" y="3246"/>
                  </a:lnTo>
                  <a:lnTo>
                    <a:pt x="196" y="3239"/>
                  </a:lnTo>
                  <a:lnTo>
                    <a:pt x="205" y="3226"/>
                  </a:lnTo>
                  <a:lnTo>
                    <a:pt x="211" y="3215"/>
                  </a:lnTo>
                  <a:lnTo>
                    <a:pt x="215" y="3205"/>
                  </a:lnTo>
                  <a:lnTo>
                    <a:pt x="216" y="3154"/>
                  </a:lnTo>
                  <a:lnTo>
                    <a:pt x="216" y="3155"/>
                  </a:lnTo>
                  <a:lnTo>
                    <a:pt x="240" y="3145"/>
                  </a:lnTo>
                  <a:lnTo>
                    <a:pt x="256" y="3093"/>
                  </a:lnTo>
                  <a:lnTo>
                    <a:pt x="254" y="3041"/>
                  </a:lnTo>
                  <a:lnTo>
                    <a:pt x="262" y="3036"/>
                  </a:lnTo>
                  <a:lnTo>
                    <a:pt x="269" y="3032"/>
                  </a:lnTo>
                  <a:lnTo>
                    <a:pt x="275" y="3027"/>
                  </a:lnTo>
                  <a:lnTo>
                    <a:pt x="279" y="3020"/>
                  </a:lnTo>
                  <a:lnTo>
                    <a:pt x="283" y="3014"/>
                  </a:lnTo>
                  <a:lnTo>
                    <a:pt x="285" y="3008"/>
                  </a:lnTo>
                  <a:lnTo>
                    <a:pt x="289" y="2996"/>
                  </a:lnTo>
                  <a:lnTo>
                    <a:pt x="289" y="2985"/>
                  </a:lnTo>
                  <a:lnTo>
                    <a:pt x="289" y="2975"/>
                  </a:lnTo>
                  <a:lnTo>
                    <a:pt x="286" y="2967"/>
                  </a:lnTo>
                  <a:lnTo>
                    <a:pt x="306" y="2923"/>
                  </a:lnTo>
                  <a:lnTo>
                    <a:pt x="335" y="2855"/>
                  </a:lnTo>
                  <a:lnTo>
                    <a:pt x="373" y="2764"/>
                  </a:lnTo>
                  <a:lnTo>
                    <a:pt x="434" y="2578"/>
                  </a:lnTo>
                  <a:lnTo>
                    <a:pt x="469" y="2347"/>
                  </a:lnTo>
                  <a:lnTo>
                    <a:pt x="528" y="2040"/>
                  </a:lnTo>
                  <a:lnTo>
                    <a:pt x="542" y="1992"/>
                  </a:lnTo>
                  <a:lnTo>
                    <a:pt x="556" y="1947"/>
                  </a:lnTo>
                  <a:lnTo>
                    <a:pt x="574" y="1902"/>
                  </a:lnTo>
                  <a:lnTo>
                    <a:pt x="590" y="1862"/>
                  </a:lnTo>
                  <a:lnTo>
                    <a:pt x="616" y="1800"/>
                  </a:lnTo>
                  <a:lnTo>
                    <a:pt x="627" y="1777"/>
                  </a:lnTo>
                  <a:lnTo>
                    <a:pt x="646" y="1795"/>
                  </a:lnTo>
                  <a:lnTo>
                    <a:pt x="651" y="1820"/>
                  </a:lnTo>
                  <a:lnTo>
                    <a:pt x="697" y="1915"/>
                  </a:lnTo>
                  <a:lnTo>
                    <a:pt x="714" y="2033"/>
                  </a:lnTo>
                  <a:lnTo>
                    <a:pt x="720" y="2055"/>
                  </a:lnTo>
                  <a:lnTo>
                    <a:pt x="725" y="2087"/>
                  </a:lnTo>
                  <a:lnTo>
                    <a:pt x="725" y="2110"/>
                  </a:lnTo>
                  <a:lnTo>
                    <a:pt x="726" y="2138"/>
                  </a:lnTo>
                  <a:lnTo>
                    <a:pt x="729" y="2169"/>
                  </a:lnTo>
                  <a:lnTo>
                    <a:pt x="733" y="2201"/>
                  </a:lnTo>
                  <a:lnTo>
                    <a:pt x="739" y="2253"/>
                  </a:lnTo>
                  <a:lnTo>
                    <a:pt x="742" y="2275"/>
                  </a:lnTo>
                  <a:lnTo>
                    <a:pt x="765" y="2409"/>
                  </a:lnTo>
                  <a:lnTo>
                    <a:pt x="812" y="2637"/>
                  </a:lnTo>
                  <a:lnTo>
                    <a:pt x="798" y="2869"/>
                  </a:lnTo>
                  <a:lnTo>
                    <a:pt x="814" y="2930"/>
                  </a:lnTo>
                  <a:lnTo>
                    <a:pt x="812" y="2987"/>
                  </a:lnTo>
                  <a:lnTo>
                    <a:pt x="775" y="3016"/>
                  </a:lnTo>
                  <a:lnTo>
                    <a:pt x="772" y="3059"/>
                  </a:lnTo>
                  <a:lnTo>
                    <a:pt x="773" y="3081"/>
                  </a:lnTo>
                  <a:lnTo>
                    <a:pt x="777" y="3098"/>
                  </a:lnTo>
                  <a:lnTo>
                    <a:pt x="782" y="3112"/>
                  </a:lnTo>
                  <a:lnTo>
                    <a:pt x="788" y="3120"/>
                  </a:lnTo>
                  <a:lnTo>
                    <a:pt x="794" y="3128"/>
                  </a:lnTo>
                  <a:lnTo>
                    <a:pt x="800" y="3131"/>
                  </a:lnTo>
                  <a:lnTo>
                    <a:pt x="805" y="3134"/>
                  </a:lnTo>
                  <a:lnTo>
                    <a:pt x="810" y="3135"/>
                  </a:lnTo>
                  <a:lnTo>
                    <a:pt x="799" y="3208"/>
                  </a:lnTo>
                  <a:lnTo>
                    <a:pt x="798" y="3212"/>
                  </a:lnTo>
                  <a:lnTo>
                    <a:pt x="795" y="3220"/>
                  </a:lnTo>
                  <a:lnTo>
                    <a:pt x="795" y="3232"/>
                  </a:lnTo>
                  <a:lnTo>
                    <a:pt x="797" y="3241"/>
                  </a:lnTo>
                  <a:lnTo>
                    <a:pt x="798" y="3250"/>
                  </a:lnTo>
                  <a:lnTo>
                    <a:pt x="802" y="3260"/>
                  </a:lnTo>
                  <a:lnTo>
                    <a:pt x="805" y="3269"/>
                  </a:lnTo>
                  <a:lnTo>
                    <a:pt x="812" y="3279"/>
                  </a:lnTo>
                  <a:lnTo>
                    <a:pt x="820" y="3290"/>
                  </a:lnTo>
                  <a:lnTo>
                    <a:pt x="830" y="3300"/>
                  </a:lnTo>
                  <a:lnTo>
                    <a:pt x="842" y="3311"/>
                  </a:lnTo>
                  <a:lnTo>
                    <a:pt x="857" y="3322"/>
                  </a:lnTo>
                  <a:lnTo>
                    <a:pt x="876" y="3332"/>
                  </a:lnTo>
                  <a:lnTo>
                    <a:pt x="878" y="3334"/>
                  </a:lnTo>
                  <a:lnTo>
                    <a:pt x="887" y="3334"/>
                  </a:lnTo>
                  <a:lnTo>
                    <a:pt x="902" y="3332"/>
                  </a:lnTo>
                  <a:lnTo>
                    <a:pt x="919" y="3329"/>
                  </a:lnTo>
                  <a:lnTo>
                    <a:pt x="929" y="3325"/>
                  </a:lnTo>
                  <a:lnTo>
                    <a:pt x="940" y="3321"/>
                  </a:lnTo>
                  <a:lnTo>
                    <a:pt x="951" y="3315"/>
                  </a:lnTo>
                  <a:lnTo>
                    <a:pt x="962" y="3309"/>
                  </a:lnTo>
                  <a:lnTo>
                    <a:pt x="974" y="3300"/>
                  </a:lnTo>
                  <a:lnTo>
                    <a:pt x="985" y="3289"/>
                  </a:lnTo>
                  <a:lnTo>
                    <a:pt x="998" y="3278"/>
                  </a:lnTo>
                  <a:lnTo>
                    <a:pt x="1009" y="3263"/>
                  </a:lnTo>
                  <a:lnTo>
                    <a:pt x="1011" y="3225"/>
                  </a:lnTo>
                  <a:lnTo>
                    <a:pt x="1009" y="3214"/>
                  </a:lnTo>
                  <a:lnTo>
                    <a:pt x="1009" y="3179"/>
                  </a:lnTo>
                  <a:lnTo>
                    <a:pt x="1006" y="3141"/>
                  </a:lnTo>
                  <a:lnTo>
                    <a:pt x="1019" y="3146"/>
                  </a:lnTo>
                  <a:lnTo>
                    <a:pt x="1024" y="3142"/>
                  </a:lnTo>
                  <a:lnTo>
                    <a:pt x="1028" y="3138"/>
                  </a:lnTo>
                  <a:lnTo>
                    <a:pt x="1033" y="3131"/>
                  </a:lnTo>
                  <a:lnTo>
                    <a:pt x="1037" y="3124"/>
                  </a:lnTo>
                  <a:lnTo>
                    <a:pt x="1043" y="3108"/>
                  </a:lnTo>
                  <a:lnTo>
                    <a:pt x="1048" y="3091"/>
                  </a:lnTo>
                  <a:lnTo>
                    <a:pt x="1052" y="3075"/>
                  </a:lnTo>
                  <a:lnTo>
                    <a:pt x="1054" y="3060"/>
                  </a:lnTo>
                  <a:lnTo>
                    <a:pt x="1057" y="3046"/>
                  </a:lnTo>
                  <a:lnTo>
                    <a:pt x="1058" y="3032"/>
                  </a:lnTo>
                  <a:lnTo>
                    <a:pt x="1057" y="3027"/>
                  </a:lnTo>
                  <a:lnTo>
                    <a:pt x="1054" y="3023"/>
                  </a:lnTo>
                  <a:lnTo>
                    <a:pt x="1048" y="3014"/>
                  </a:lnTo>
                  <a:lnTo>
                    <a:pt x="1041" y="3008"/>
                  </a:lnTo>
                  <a:lnTo>
                    <a:pt x="1033" y="3002"/>
                  </a:lnTo>
                  <a:lnTo>
                    <a:pt x="1019" y="2995"/>
                  </a:lnTo>
                  <a:lnTo>
                    <a:pt x="1012" y="2992"/>
                  </a:lnTo>
                  <a:lnTo>
                    <a:pt x="1021" y="2908"/>
                  </a:lnTo>
                  <a:lnTo>
                    <a:pt x="1036" y="2718"/>
                  </a:lnTo>
                  <a:lnTo>
                    <a:pt x="1036" y="2702"/>
                  </a:lnTo>
                  <a:lnTo>
                    <a:pt x="1035" y="2680"/>
                  </a:lnTo>
                  <a:lnTo>
                    <a:pt x="1031" y="2626"/>
                  </a:lnTo>
                  <a:lnTo>
                    <a:pt x="1026" y="2558"/>
                  </a:lnTo>
                  <a:lnTo>
                    <a:pt x="1026" y="2531"/>
                  </a:lnTo>
                  <a:lnTo>
                    <a:pt x="1015" y="2386"/>
                  </a:lnTo>
                  <a:lnTo>
                    <a:pt x="1005" y="2256"/>
                  </a:lnTo>
                  <a:lnTo>
                    <a:pt x="995" y="2169"/>
                  </a:lnTo>
                  <a:lnTo>
                    <a:pt x="993" y="2132"/>
                  </a:lnTo>
                  <a:lnTo>
                    <a:pt x="990" y="2097"/>
                  </a:lnTo>
                  <a:lnTo>
                    <a:pt x="988" y="2047"/>
                  </a:lnTo>
                  <a:lnTo>
                    <a:pt x="984" y="1932"/>
                  </a:lnTo>
                  <a:lnTo>
                    <a:pt x="984" y="1878"/>
                  </a:lnTo>
                  <a:lnTo>
                    <a:pt x="982" y="1720"/>
                  </a:lnTo>
                  <a:lnTo>
                    <a:pt x="974" y="1594"/>
                  </a:lnTo>
                  <a:lnTo>
                    <a:pt x="977" y="1560"/>
                  </a:lnTo>
                  <a:lnTo>
                    <a:pt x="974" y="1543"/>
                  </a:lnTo>
                  <a:lnTo>
                    <a:pt x="971" y="1529"/>
                  </a:lnTo>
                  <a:lnTo>
                    <a:pt x="967" y="1519"/>
                  </a:lnTo>
                  <a:lnTo>
                    <a:pt x="963" y="1513"/>
                  </a:lnTo>
                  <a:lnTo>
                    <a:pt x="941" y="1386"/>
                  </a:lnTo>
                  <a:lnTo>
                    <a:pt x="909" y="1343"/>
                  </a:lnTo>
                  <a:lnTo>
                    <a:pt x="909" y="1326"/>
                  </a:lnTo>
                  <a:lnTo>
                    <a:pt x="915" y="1317"/>
                  </a:lnTo>
                  <a:lnTo>
                    <a:pt x="915" y="1298"/>
                  </a:lnTo>
                  <a:lnTo>
                    <a:pt x="922" y="1298"/>
                  </a:lnTo>
                  <a:lnTo>
                    <a:pt x="925" y="1290"/>
                  </a:lnTo>
                  <a:lnTo>
                    <a:pt x="920" y="1249"/>
                  </a:lnTo>
                  <a:lnTo>
                    <a:pt x="925" y="1247"/>
                  </a:lnTo>
                  <a:lnTo>
                    <a:pt x="1012" y="1229"/>
                  </a:lnTo>
                  <a:lnTo>
                    <a:pt x="1041" y="1222"/>
                  </a:lnTo>
                  <a:lnTo>
                    <a:pt x="1093" y="1217"/>
                  </a:lnTo>
                  <a:lnTo>
                    <a:pt x="1104" y="1212"/>
                  </a:lnTo>
                  <a:lnTo>
                    <a:pt x="1115" y="1207"/>
                  </a:lnTo>
                  <a:lnTo>
                    <a:pt x="1131" y="1197"/>
                  </a:lnTo>
                  <a:lnTo>
                    <a:pt x="1141" y="1190"/>
                  </a:lnTo>
                  <a:lnTo>
                    <a:pt x="1144" y="1186"/>
                  </a:lnTo>
                  <a:lnTo>
                    <a:pt x="1147" y="1181"/>
                  </a:lnTo>
                  <a:lnTo>
                    <a:pt x="1148" y="1176"/>
                  </a:lnTo>
                  <a:lnTo>
                    <a:pt x="1152" y="1163"/>
                  </a:lnTo>
                  <a:lnTo>
                    <a:pt x="1154" y="1148"/>
                  </a:lnTo>
                  <a:lnTo>
                    <a:pt x="1155" y="1133"/>
                  </a:lnTo>
                  <a:lnTo>
                    <a:pt x="1155" y="1107"/>
                  </a:lnTo>
                  <a:lnTo>
                    <a:pt x="1155" y="1096"/>
                  </a:lnTo>
                  <a:close/>
                  <a:moveTo>
                    <a:pt x="286" y="1152"/>
                  </a:moveTo>
                  <a:lnTo>
                    <a:pt x="284" y="1127"/>
                  </a:lnTo>
                  <a:lnTo>
                    <a:pt x="295" y="1109"/>
                  </a:lnTo>
                  <a:lnTo>
                    <a:pt x="295" y="1068"/>
                  </a:lnTo>
                  <a:lnTo>
                    <a:pt x="300" y="1056"/>
                  </a:lnTo>
                  <a:lnTo>
                    <a:pt x="301" y="1056"/>
                  </a:lnTo>
                  <a:lnTo>
                    <a:pt x="302" y="1057"/>
                  </a:lnTo>
                  <a:lnTo>
                    <a:pt x="304" y="1059"/>
                  </a:lnTo>
                  <a:lnTo>
                    <a:pt x="299" y="1107"/>
                  </a:lnTo>
                  <a:lnTo>
                    <a:pt x="295" y="1155"/>
                  </a:lnTo>
                  <a:lnTo>
                    <a:pt x="284" y="1189"/>
                  </a:lnTo>
                  <a:lnTo>
                    <a:pt x="286" y="1162"/>
                  </a:lnTo>
                  <a:lnTo>
                    <a:pt x="286" y="1152"/>
                  </a:lnTo>
                  <a:close/>
                  <a:moveTo>
                    <a:pt x="190" y="1636"/>
                  </a:moveTo>
                  <a:lnTo>
                    <a:pt x="194" y="1631"/>
                  </a:lnTo>
                  <a:lnTo>
                    <a:pt x="203" y="1637"/>
                  </a:lnTo>
                  <a:lnTo>
                    <a:pt x="205" y="1657"/>
                  </a:lnTo>
                  <a:lnTo>
                    <a:pt x="201" y="1655"/>
                  </a:lnTo>
                  <a:lnTo>
                    <a:pt x="196" y="1653"/>
                  </a:lnTo>
                  <a:lnTo>
                    <a:pt x="193" y="1655"/>
                  </a:lnTo>
                  <a:lnTo>
                    <a:pt x="189" y="1657"/>
                  </a:lnTo>
                  <a:lnTo>
                    <a:pt x="190" y="1636"/>
                  </a:lnTo>
                  <a:close/>
                  <a:moveTo>
                    <a:pt x="210" y="2070"/>
                  </a:moveTo>
                  <a:lnTo>
                    <a:pt x="219" y="1995"/>
                  </a:lnTo>
                  <a:lnTo>
                    <a:pt x="224" y="2028"/>
                  </a:lnTo>
                  <a:lnTo>
                    <a:pt x="210" y="2070"/>
                  </a:lnTo>
                  <a:close/>
                  <a:moveTo>
                    <a:pt x="301" y="1489"/>
                  </a:moveTo>
                  <a:lnTo>
                    <a:pt x="293" y="1531"/>
                  </a:lnTo>
                  <a:lnTo>
                    <a:pt x="288" y="1552"/>
                  </a:lnTo>
                  <a:lnTo>
                    <a:pt x="268" y="1584"/>
                  </a:lnTo>
                  <a:lnTo>
                    <a:pt x="269" y="1649"/>
                  </a:lnTo>
                  <a:lnTo>
                    <a:pt x="254" y="1725"/>
                  </a:lnTo>
                  <a:lnTo>
                    <a:pt x="249" y="1794"/>
                  </a:lnTo>
                  <a:lnTo>
                    <a:pt x="231" y="1906"/>
                  </a:lnTo>
                  <a:lnTo>
                    <a:pt x="245" y="1796"/>
                  </a:lnTo>
                  <a:lnTo>
                    <a:pt x="240" y="1766"/>
                  </a:lnTo>
                  <a:lnTo>
                    <a:pt x="237" y="1759"/>
                  </a:lnTo>
                  <a:lnTo>
                    <a:pt x="235" y="1755"/>
                  </a:lnTo>
                  <a:lnTo>
                    <a:pt x="227" y="1746"/>
                  </a:lnTo>
                  <a:lnTo>
                    <a:pt x="228" y="1742"/>
                  </a:lnTo>
                  <a:lnTo>
                    <a:pt x="224" y="1741"/>
                  </a:lnTo>
                  <a:lnTo>
                    <a:pt x="224" y="1690"/>
                  </a:lnTo>
                  <a:lnTo>
                    <a:pt x="228" y="1688"/>
                  </a:lnTo>
                  <a:lnTo>
                    <a:pt x="233" y="1687"/>
                  </a:lnTo>
                  <a:lnTo>
                    <a:pt x="237" y="1685"/>
                  </a:lnTo>
                  <a:lnTo>
                    <a:pt x="242" y="1681"/>
                  </a:lnTo>
                  <a:lnTo>
                    <a:pt x="245" y="1677"/>
                  </a:lnTo>
                  <a:lnTo>
                    <a:pt x="246" y="1674"/>
                  </a:lnTo>
                  <a:lnTo>
                    <a:pt x="246" y="1639"/>
                  </a:lnTo>
                  <a:lnTo>
                    <a:pt x="251" y="1603"/>
                  </a:lnTo>
                  <a:lnTo>
                    <a:pt x="251" y="1577"/>
                  </a:lnTo>
                  <a:lnTo>
                    <a:pt x="259" y="1579"/>
                  </a:lnTo>
                  <a:lnTo>
                    <a:pt x="263" y="1575"/>
                  </a:lnTo>
                  <a:lnTo>
                    <a:pt x="268" y="1510"/>
                  </a:lnTo>
                  <a:lnTo>
                    <a:pt x="270" y="1512"/>
                  </a:lnTo>
                  <a:lnTo>
                    <a:pt x="277" y="1448"/>
                  </a:lnTo>
                  <a:lnTo>
                    <a:pt x="274" y="1444"/>
                  </a:lnTo>
                  <a:lnTo>
                    <a:pt x="277" y="1441"/>
                  </a:lnTo>
                  <a:lnTo>
                    <a:pt x="291" y="1476"/>
                  </a:lnTo>
                  <a:lnTo>
                    <a:pt x="307" y="1477"/>
                  </a:lnTo>
                  <a:lnTo>
                    <a:pt x="301" y="1489"/>
                  </a:lnTo>
                  <a:close/>
                  <a:moveTo>
                    <a:pt x="952" y="1067"/>
                  </a:moveTo>
                  <a:lnTo>
                    <a:pt x="946" y="1068"/>
                  </a:lnTo>
                  <a:lnTo>
                    <a:pt x="932" y="1063"/>
                  </a:lnTo>
                  <a:lnTo>
                    <a:pt x="902" y="1059"/>
                  </a:lnTo>
                  <a:lnTo>
                    <a:pt x="894" y="1063"/>
                  </a:lnTo>
                  <a:lnTo>
                    <a:pt x="893" y="1032"/>
                  </a:lnTo>
                  <a:lnTo>
                    <a:pt x="883" y="1010"/>
                  </a:lnTo>
                  <a:lnTo>
                    <a:pt x="884" y="980"/>
                  </a:lnTo>
                  <a:lnTo>
                    <a:pt x="889" y="961"/>
                  </a:lnTo>
                  <a:lnTo>
                    <a:pt x="894" y="918"/>
                  </a:lnTo>
                  <a:lnTo>
                    <a:pt x="908" y="961"/>
                  </a:lnTo>
                  <a:lnTo>
                    <a:pt x="940" y="1025"/>
                  </a:lnTo>
                  <a:lnTo>
                    <a:pt x="953" y="1049"/>
                  </a:lnTo>
                  <a:lnTo>
                    <a:pt x="952" y="106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5400000" sy="50000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82" name="Freeform 9"/>
            <p:cNvSpPr>
              <a:spLocks noEditPoints="1"/>
            </p:cNvSpPr>
            <p:nvPr/>
          </p:nvSpPr>
          <p:spPr bwMode="gray">
            <a:xfrm>
              <a:off x="5746478" y="2247107"/>
              <a:ext cx="442912" cy="1244600"/>
            </a:xfrm>
            <a:custGeom>
              <a:avLst/>
              <a:gdLst>
                <a:gd name="T0" fmla="*/ 432558 w 1155"/>
                <a:gd name="T1" fmla="*/ 372559 h 3334"/>
                <a:gd name="T2" fmla="*/ 397279 w 1155"/>
                <a:gd name="T3" fmla="*/ 292298 h 3334"/>
                <a:gd name="T4" fmla="*/ 335923 w 1155"/>
                <a:gd name="T5" fmla="*/ 211291 h 3334"/>
                <a:gd name="T6" fmla="*/ 280319 w 1155"/>
                <a:gd name="T7" fmla="*/ 175827 h 3334"/>
                <a:gd name="T8" fmla="*/ 309463 w 1155"/>
                <a:gd name="T9" fmla="*/ 121698 h 3334"/>
                <a:gd name="T10" fmla="*/ 313681 w 1155"/>
                <a:gd name="T11" fmla="*/ 74288 h 3334"/>
                <a:gd name="T12" fmla="*/ 289139 w 1155"/>
                <a:gd name="T13" fmla="*/ 32478 h 3334"/>
                <a:gd name="T14" fmla="*/ 220497 w 1155"/>
                <a:gd name="T15" fmla="*/ 2613 h 3334"/>
                <a:gd name="T16" fmla="*/ 202858 w 1155"/>
                <a:gd name="T17" fmla="*/ 18292 h 3334"/>
                <a:gd name="T18" fmla="*/ 178315 w 1155"/>
                <a:gd name="T19" fmla="*/ 29118 h 3334"/>
                <a:gd name="T20" fmla="*/ 176781 w 1155"/>
                <a:gd name="T21" fmla="*/ 61969 h 3334"/>
                <a:gd name="T22" fmla="*/ 181766 w 1155"/>
                <a:gd name="T23" fmla="*/ 76154 h 3334"/>
                <a:gd name="T24" fmla="*/ 180616 w 1155"/>
                <a:gd name="T25" fmla="*/ 131777 h 3334"/>
                <a:gd name="T26" fmla="*/ 199023 w 1155"/>
                <a:gd name="T27" fmla="*/ 155295 h 3334"/>
                <a:gd name="T28" fmla="*/ 136133 w 1155"/>
                <a:gd name="T29" fmla="*/ 196732 h 3334"/>
                <a:gd name="T30" fmla="*/ 90116 w 1155"/>
                <a:gd name="T31" fmla="*/ 216890 h 3334"/>
                <a:gd name="T32" fmla="*/ 66724 w 1155"/>
                <a:gd name="T33" fmla="*/ 323656 h 3334"/>
                <a:gd name="T34" fmla="*/ 52152 w 1155"/>
                <a:gd name="T35" fmla="*/ 432661 h 3334"/>
                <a:gd name="T36" fmla="*/ 43716 w 1155"/>
                <a:gd name="T37" fmla="*/ 543533 h 3334"/>
                <a:gd name="T38" fmla="*/ 43716 w 1155"/>
                <a:gd name="T39" fmla="*/ 573397 h 3334"/>
                <a:gd name="T40" fmla="*/ 67875 w 1155"/>
                <a:gd name="T41" fmla="*/ 637979 h 3334"/>
                <a:gd name="T42" fmla="*/ 66724 w 1155"/>
                <a:gd name="T43" fmla="*/ 644698 h 3334"/>
                <a:gd name="T44" fmla="*/ 50619 w 1155"/>
                <a:gd name="T45" fmla="*/ 664110 h 3334"/>
                <a:gd name="T46" fmla="*/ 16873 w 1155"/>
                <a:gd name="T47" fmla="*/ 837324 h 3334"/>
                <a:gd name="T48" fmla="*/ 41415 w 1155"/>
                <a:gd name="T49" fmla="*/ 828738 h 3334"/>
                <a:gd name="T50" fmla="*/ 50235 w 1155"/>
                <a:gd name="T51" fmla="*/ 886973 h 3334"/>
                <a:gd name="T52" fmla="*/ 10737 w 1155"/>
                <a:gd name="T53" fmla="*/ 1143061 h 3334"/>
                <a:gd name="T54" fmla="*/ 0 w 1155"/>
                <a:gd name="T55" fmla="*/ 1191217 h 3334"/>
                <a:gd name="T56" fmla="*/ 13805 w 1155"/>
                <a:gd name="T57" fmla="*/ 1222948 h 3334"/>
                <a:gd name="T58" fmla="*/ 41799 w 1155"/>
                <a:gd name="T59" fmla="*/ 1227055 h 3334"/>
                <a:gd name="T60" fmla="*/ 75161 w 1155"/>
                <a:gd name="T61" fmla="*/ 1209136 h 3334"/>
                <a:gd name="T62" fmla="*/ 98169 w 1155"/>
                <a:gd name="T63" fmla="*/ 1154633 h 3334"/>
                <a:gd name="T64" fmla="*/ 109290 w 1155"/>
                <a:gd name="T65" fmla="*/ 1122902 h 3334"/>
                <a:gd name="T66" fmla="*/ 143036 w 1155"/>
                <a:gd name="T67" fmla="*/ 1031816 h 3334"/>
                <a:gd name="T68" fmla="*/ 226249 w 1155"/>
                <a:gd name="T69" fmla="*/ 695095 h 3334"/>
                <a:gd name="T70" fmla="*/ 278018 w 1155"/>
                <a:gd name="T71" fmla="*/ 779088 h 3334"/>
                <a:gd name="T72" fmla="*/ 293357 w 1155"/>
                <a:gd name="T73" fmla="*/ 899293 h 3334"/>
                <a:gd name="T74" fmla="*/ 296042 w 1155"/>
                <a:gd name="T75" fmla="*/ 1141941 h 3334"/>
                <a:gd name="T76" fmla="*/ 310614 w 1155"/>
                <a:gd name="T77" fmla="*/ 1170312 h 3334"/>
                <a:gd name="T78" fmla="*/ 307546 w 1155"/>
                <a:gd name="T79" fmla="*/ 1216975 h 3334"/>
                <a:gd name="T80" fmla="*/ 335923 w 1155"/>
                <a:gd name="T81" fmla="*/ 1243853 h 3334"/>
                <a:gd name="T82" fmla="*/ 368902 w 1155"/>
                <a:gd name="T83" fmla="*/ 1235267 h 3334"/>
                <a:gd name="T84" fmla="*/ 385774 w 1155"/>
                <a:gd name="T85" fmla="*/ 1172552 h 3334"/>
                <a:gd name="T86" fmla="*/ 401880 w 1155"/>
                <a:gd name="T87" fmla="*/ 1153887 h 3334"/>
                <a:gd name="T88" fmla="*/ 401880 w 1155"/>
                <a:gd name="T89" fmla="*/ 1125142 h 3334"/>
                <a:gd name="T90" fmla="*/ 397279 w 1155"/>
                <a:gd name="T91" fmla="*/ 1008671 h 3334"/>
                <a:gd name="T92" fmla="*/ 380789 w 1155"/>
                <a:gd name="T93" fmla="*/ 795887 h 3334"/>
                <a:gd name="T94" fmla="*/ 374654 w 1155"/>
                <a:gd name="T95" fmla="*/ 582356 h 3334"/>
                <a:gd name="T96" fmla="*/ 350878 w 1155"/>
                <a:gd name="T97" fmla="*/ 491643 h 3334"/>
                <a:gd name="T98" fmla="*/ 419137 w 1155"/>
                <a:gd name="T99" fmla="*/ 454313 h 3334"/>
                <a:gd name="T100" fmla="*/ 439844 w 1155"/>
                <a:gd name="T101" fmla="*/ 440874 h 3334"/>
                <a:gd name="T102" fmla="*/ 109673 w 1155"/>
                <a:gd name="T103" fmla="*/ 430048 h 3334"/>
                <a:gd name="T104" fmla="*/ 116576 w 1155"/>
                <a:gd name="T105" fmla="*/ 395330 h 3334"/>
                <a:gd name="T106" fmla="*/ 77845 w 1155"/>
                <a:gd name="T107" fmla="*/ 611101 h 3334"/>
                <a:gd name="T108" fmla="*/ 80529 w 1155"/>
                <a:gd name="T109" fmla="*/ 772742 h 3334"/>
                <a:gd name="T110" fmla="*/ 103154 w 1155"/>
                <a:gd name="T111" fmla="*/ 615581 h 3334"/>
                <a:gd name="T112" fmla="*/ 90116 w 1155"/>
                <a:gd name="T113" fmla="*/ 655151 h 3334"/>
                <a:gd name="T114" fmla="*/ 90883 w 1155"/>
                <a:gd name="T115" fmla="*/ 629019 h 3334"/>
                <a:gd name="T116" fmla="*/ 99320 w 1155"/>
                <a:gd name="T117" fmla="*/ 589449 h 3334"/>
                <a:gd name="T118" fmla="*/ 111591 w 1155"/>
                <a:gd name="T119" fmla="*/ 550999 h 3334"/>
                <a:gd name="T120" fmla="*/ 342825 w 1155"/>
                <a:gd name="T121" fmla="*/ 396824 h 3334"/>
                <a:gd name="T122" fmla="*/ 365450 w 1155"/>
                <a:gd name="T123" fmla="*/ 391597 h 33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155" h="3334">
                  <a:moveTo>
                    <a:pt x="1155" y="1096"/>
                  </a:moveTo>
                  <a:lnTo>
                    <a:pt x="1149" y="1074"/>
                  </a:lnTo>
                  <a:lnTo>
                    <a:pt x="1148" y="1054"/>
                  </a:lnTo>
                  <a:lnTo>
                    <a:pt x="1143" y="1037"/>
                  </a:lnTo>
                  <a:lnTo>
                    <a:pt x="1138" y="1022"/>
                  </a:lnTo>
                  <a:lnTo>
                    <a:pt x="1133" y="1009"/>
                  </a:lnTo>
                  <a:lnTo>
                    <a:pt x="1128" y="998"/>
                  </a:lnTo>
                  <a:lnTo>
                    <a:pt x="1120" y="982"/>
                  </a:lnTo>
                  <a:lnTo>
                    <a:pt x="1117" y="977"/>
                  </a:lnTo>
                  <a:lnTo>
                    <a:pt x="1095" y="931"/>
                  </a:lnTo>
                  <a:lnTo>
                    <a:pt x="1085" y="892"/>
                  </a:lnTo>
                  <a:lnTo>
                    <a:pt x="1056" y="857"/>
                  </a:lnTo>
                  <a:lnTo>
                    <a:pt x="1038" y="809"/>
                  </a:lnTo>
                  <a:lnTo>
                    <a:pt x="1036" y="783"/>
                  </a:lnTo>
                  <a:lnTo>
                    <a:pt x="1019" y="749"/>
                  </a:lnTo>
                  <a:lnTo>
                    <a:pt x="991" y="699"/>
                  </a:lnTo>
                  <a:lnTo>
                    <a:pt x="957" y="637"/>
                  </a:lnTo>
                  <a:lnTo>
                    <a:pt x="942" y="620"/>
                  </a:lnTo>
                  <a:lnTo>
                    <a:pt x="938" y="618"/>
                  </a:lnTo>
                  <a:lnTo>
                    <a:pt x="918" y="598"/>
                  </a:lnTo>
                  <a:lnTo>
                    <a:pt x="894" y="581"/>
                  </a:lnTo>
                  <a:lnTo>
                    <a:pt x="876" y="566"/>
                  </a:lnTo>
                  <a:lnTo>
                    <a:pt x="863" y="563"/>
                  </a:lnTo>
                  <a:lnTo>
                    <a:pt x="824" y="544"/>
                  </a:lnTo>
                  <a:lnTo>
                    <a:pt x="808" y="523"/>
                  </a:lnTo>
                  <a:lnTo>
                    <a:pt x="787" y="522"/>
                  </a:lnTo>
                  <a:lnTo>
                    <a:pt x="786" y="522"/>
                  </a:lnTo>
                  <a:lnTo>
                    <a:pt x="778" y="519"/>
                  </a:lnTo>
                  <a:lnTo>
                    <a:pt x="745" y="473"/>
                  </a:lnTo>
                  <a:lnTo>
                    <a:pt x="731" y="471"/>
                  </a:lnTo>
                  <a:lnTo>
                    <a:pt x="734" y="452"/>
                  </a:lnTo>
                  <a:lnTo>
                    <a:pt x="735" y="453"/>
                  </a:lnTo>
                  <a:lnTo>
                    <a:pt x="742" y="439"/>
                  </a:lnTo>
                  <a:lnTo>
                    <a:pt x="750" y="463"/>
                  </a:lnTo>
                  <a:lnTo>
                    <a:pt x="755" y="463"/>
                  </a:lnTo>
                  <a:lnTo>
                    <a:pt x="779" y="411"/>
                  </a:lnTo>
                  <a:lnTo>
                    <a:pt x="807" y="326"/>
                  </a:lnTo>
                  <a:lnTo>
                    <a:pt x="814" y="305"/>
                  </a:lnTo>
                  <a:lnTo>
                    <a:pt x="821" y="279"/>
                  </a:lnTo>
                  <a:lnTo>
                    <a:pt x="829" y="249"/>
                  </a:lnTo>
                  <a:lnTo>
                    <a:pt x="828" y="236"/>
                  </a:lnTo>
                  <a:lnTo>
                    <a:pt x="825" y="222"/>
                  </a:lnTo>
                  <a:lnTo>
                    <a:pt x="821" y="210"/>
                  </a:lnTo>
                  <a:lnTo>
                    <a:pt x="818" y="199"/>
                  </a:lnTo>
                  <a:lnTo>
                    <a:pt x="809" y="184"/>
                  </a:lnTo>
                  <a:lnTo>
                    <a:pt x="805" y="178"/>
                  </a:lnTo>
                  <a:lnTo>
                    <a:pt x="794" y="163"/>
                  </a:lnTo>
                  <a:lnTo>
                    <a:pt x="783" y="148"/>
                  </a:lnTo>
                  <a:lnTo>
                    <a:pt x="773" y="132"/>
                  </a:lnTo>
                  <a:lnTo>
                    <a:pt x="760" y="89"/>
                  </a:lnTo>
                  <a:lnTo>
                    <a:pt x="754" y="87"/>
                  </a:lnTo>
                  <a:lnTo>
                    <a:pt x="730" y="57"/>
                  </a:lnTo>
                  <a:lnTo>
                    <a:pt x="696" y="51"/>
                  </a:lnTo>
                  <a:lnTo>
                    <a:pt x="635" y="10"/>
                  </a:lnTo>
                  <a:lnTo>
                    <a:pt x="629" y="10"/>
                  </a:lnTo>
                  <a:lnTo>
                    <a:pt x="634" y="25"/>
                  </a:lnTo>
                  <a:lnTo>
                    <a:pt x="588" y="0"/>
                  </a:lnTo>
                  <a:lnTo>
                    <a:pt x="598" y="25"/>
                  </a:lnTo>
                  <a:lnTo>
                    <a:pt x="575" y="7"/>
                  </a:lnTo>
                  <a:lnTo>
                    <a:pt x="579" y="29"/>
                  </a:lnTo>
                  <a:lnTo>
                    <a:pt x="574" y="26"/>
                  </a:lnTo>
                  <a:lnTo>
                    <a:pt x="534" y="14"/>
                  </a:lnTo>
                  <a:lnTo>
                    <a:pt x="556" y="39"/>
                  </a:lnTo>
                  <a:lnTo>
                    <a:pt x="554" y="41"/>
                  </a:lnTo>
                  <a:lnTo>
                    <a:pt x="519" y="19"/>
                  </a:lnTo>
                  <a:lnTo>
                    <a:pt x="532" y="47"/>
                  </a:lnTo>
                  <a:lnTo>
                    <a:pt x="529" y="49"/>
                  </a:lnTo>
                  <a:lnTo>
                    <a:pt x="508" y="19"/>
                  </a:lnTo>
                  <a:lnTo>
                    <a:pt x="508" y="24"/>
                  </a:lnTo>
                  <a:lnTo>
                    <a:pt x="507" y="56"/>
                  </a:lnTo>
                  <a:lnTo>
                    <a:pt x="476" y="46"/>
                  </a:lnTo>
                  <a:lnTo>
                    <a:pt x="479" y="50"/>
                  </a:lnTo>
                  <a:lnTo>
                    <a:pt x="505" y="73"/>
                  </a:lnTo>
                  <a:lnTo>
                    <a:pt x="461" y="74"/>
                  </a:lnTo>
                  <a:lnTo>
                    <a:pt x="465" y="78"/>
                  </a:lnTo>
                  <a:lnTo>
                    <a:pt x="489" y="90"/>
                  </a:lnTo>
                  <a:lnTo>
                    <a:pt x="468" y="94"/>
                  </a:lnTo>
                  <a:lnTo>
                    <a:pt x="491" y="103"/>
                  </a:lnTo>
                  <a:lnTo>
                    <a:pt x="458" y="115"/>
                  </a:lnTo>
                  <a:lnTo>
                    <a:pt x="482" y="126"/>
                  </a:lnTo>
                  <a:lnTo>
                    <a:pt x="468" y="137"/>
                  </a:lnTo>
                  <a:lnTo>
                    <a:pt x="482" y="139"/>
                  </a:lnTo>
                  <a:lnTo>
                    <a:pt x="461" y="166"/>
                  </a:lnTo>
                  <a:lnTo>
                    <a:pt x="464" y="164"/>
                  </a:lnTo>
                  <a:lnTo>
                    <a:pt x="479" y="158"/>
                  </a:lnTo>
                  <a:lnTo>
                    <a:pt x="476" y="167"/>
                  </a:lnTo>
                  <a:lnTo>
                    <a:pt x="474" y="178"/>
                  </a:lnTo>
                  <a:lnTo>
                    <a:pt x="473" y="190"/>
                  </a:lnTo>
                  <a:lnTo>
                    <a:pt x="473" y="198"/>
                  </a:lnTo>
                  <a:lnTo>
                    <a:pt x="474" y="204"/>
                  </a:lnTo>
                  <a:lnTo>
                    <a:pt x="471" y="216"/>
                  </a:lnTo>
                  <a:lnTo>
                    <a:pt x="471" y="229"/>
                  </a:lnTo>
                  <a:lnTo>
                    <a:pt x="466" y="240"/>
                  </a:lnTo>
                  <a:lnTo>
                    <a:pt x="460" y="252"/>
                  </a:lnTo>
                  <a:lnTo>
                    <a:pt x="469" y="304"/>
                  </a:lnTo>
                  <a:lnTo>
                    <a:pt x="471" y="353"/>
                  </a:lnTo>
                  <a:lnTo>
                    <a:pt x="473" y="359"/>
                  </a:lnTo>
                  <a:lnTo>
                    <a:pt x="474" y="365"/>
                  </a:lnTo>
                  <a:lnTo>
                    <a:pt x="477" y="374"/>
                  </a:lnTo>
                  <a:lnTo>
                    <a:pt x="481" y="383"/>
                  </a:lnTo>
                  <a:lnTo>
                    <a:pt x="487" y="391"/>
                  </a:lnTo>
                  <a:lnTo>
                    <a:pt x="495" y="399"/>
                  </a:lnTo>
                  <a:lnTo>
                    <a:pt x="505" y="406"/>
                  </a:lnTo>
                  <a:lnTo>
                    <a:pt x="519" y="416"/>
                  </a:lnTo>
                  <a:lnTo>
                    <a:pt x="521" y="428"/>
                  </a:lnTo>
                  <a:lnTo>
                    <a:pt x="519" y="439"/>
                  </a:lnTo>
                  <a:lnTo>
                    <a:pt x="510" y="441"/>
                  </a:lnTo>
                  <a:lnTo>
                    <a:pt x="438" y="505"/>
                  </a:lnTo>
                  <a:lnTo>
                    <a:pt x="415" y="507"/>
                  </a:lnTo>
                  <a:lnTo>
                    <a:pt x="388" y="523"/>
                  </a:lnTo>
                  <a:lnTo>
                    <a:pt x="355" y="527"/>
                  </a:lnTo>
                  <a:lnTo>
                    <a:pt x="343" y="529"/>
                  </a:lnTo>
                  <a:lnTo>
                    <a:pt x="332" y="532"/>
                  </a:lnTo>
                  <a:lnTo>
                    <a:pt x="310" y="538"/>
                  </a:lnTo>
                  <a:lnTo>
                    <a:pt x="289" y="547"/>
                  </a:lnTo>
                  <a:lnTo>
                    <a:pt x="270" y="556"/>
                  </a:lnTo>
                  <a:lnTo>
                    <a:pt x="256" y="565"/>
                  </a:lnTo>
                  <a:lnTo>
                    <a:pt x="245" y="574"/>
                  </a:lnTo>
                  <a:lnTo>
                    <a:pt x="235" y="581"/>
                  </a:lnTo>
                  <a:lnTo>
                    <a:pt x="232" y="619"/>
                  </a:lnTo>
                  <a:lnTo>
                    <a:pt x="205" y="690"/>
                  </a:lnTo>
                  <a:lnTo>
                    <a:pt x="195" y="731"/>
                  </a:lnTo>
                  <a:lnTo>
                    <a:pt x="187" y="793"/>
                  </a:lnTo>
                  <a:lnTo>
                    <a:pt x="183" y="809"/>
                  </a:lnTo>
                  <a:lnTo>
                    <a:pt x="178" y="837"/>
                  </a:lnTo>
                  <a:lnTo>
                    <a:pt x="174" y="867"/>
                  </a:lnTo>
                  <a:lnTo>
                    <a:pt x="169" y="921"/>
                  </a:lnTo>
                  <a:lnTo>
                    <a:pt x="168" y="962"/>
                  </a:lnTo>
                  <a:lnTo>
                    <a:pt x="168" y="978"/>
                  </a:lnTo>
                  <a:lnTo>
                    <a:pt x="155" y="1017"/>
                  </a:lnTo>
                  <a:lnTo>
                    <a:pt x="146" y="1063"/>
                  </a:lnTo>
                  <a:lnTo>
                    <a:pt x="137" y="1079"/>
                  </a:lnTo>
                  <a:lnTo>
                    <a:pt x="134" y="1141"/>
                  </a:lnTo>
                  <a:lnTo>
                    <a:pt x="136" y="1159"/>
                  </a:lnTo>
                  <a:lnTo>
                    <a:pt x="130" y="1173"/>
                  </a:lnTo>
                  <a:lnTo>
                    <a:pt x="113" y="1231"/>
                  </a:lnTo>
                  <a:lnTo>
                    <a:pt x="116" y="1249"/>
                  </a:lnTo>
                  <a:lnTo>
                    <a:pt x="121" y="1277"/>
                  </a:lnTo>
                  <a:lnTo>
                    <a:pt x="111" y="1297"/>
                  </a:lnTo>
                  <a:lnTo>
                    <a:pt x="113" y="1340"/>
                  </a:lnTo>
                  <a:lnTo>
                    <a:pt x="114" y="1456"/>
                  </a:lnTo>
                  <a:lnTo>
                    <a:pt x="113" y="1466"/>
                  </a:lnTo>
                  <a:lnTo>
                    <a:pt x="97" y="1477"/>
                  </a:lnTo>
                  <a:lnTo>
                    <a:pt x="102" y="1530"/>
                  </a:lnTo>
                  <a:lnTo>
                    <a:pt x="111" y="1539"/>
                  </a:lnTo>
                  <a:lnTo>
                    <a:pt x="114" y="1536"/>
                  </a:lnTo>
                  <a:lnTo>
                    <a:pt x="116" y="1579"/>
                  </a:lnTo>
                  <a:lnTo>
                    <a:pt x="119" y="1597"/>
                  </a:lnTo>
                  <a:lnTo>
                    <a:pt x="120" y="1597"/>
                  </a:lnTo>
                  <a:lnTo>
                    <a:pt x="114" y="1644"/>
                  </a:lnTo>
                  <a:lnTo>
                    <a:pt x="126" y="1679"/>
                  </a:lnTo>
                  <a:lnTo>
                    <a:pt x="146" y="1705"/>
                  </a:lnTo>
                  <a:lnTo>
                    <a:pt x="164" y="1718"/>
                  </a:lnTo>
                  <a:lnTo>
                    <a:pt x="177" y="1709"/>
                  </a:lnTo>
                  <a:lnTo>
                    <a:pt x="184" y="1709"/>
                  </a:lnTo>
                  <a:lnTo>
                    <a:pt x="185" y="1722"/>
                  </a:lnTo>
                  <a:lnTo>
                    <a:pt x="183" y="1720"/>
                  </a:lnTo>
                  <a:lnTo>
                    <a:pt x="179" y="1727"/>
                  </a:lnTo>
                  <a:lnTo>
                    <a:pt x="174" y="1727"/>
                  </a:lnTo>
                  <a:lnTo>
                    <a:pt x="166" y="1734"/>
                  </a:lnTo>
                  <a:lnTo>
                    <a:pt x="159" y="1740"/>
                  </a:lnTo>
                  <a:lnTo>
                    <a:pt x="152" y="1747"/>
                  </a:lnTo>
                  <a:lnTo>
                    <a:pt x="146" y="1755"/>
                  </a:lnTo>
                  <a:lnTo>
                    <a:pt x="137" y="1769"/>
                  </a:lnTo>
                  <a:lnTo>
                    <a:pt x="132" y="1779"/>
                  </a:lnTo>
                  <a:lnTo>
                    <a:pt x="131" y="1782"/>
                  </a:lnTo>
                  <a:lnTo>
                    <a:pt x="33" y="2244"/>
                  </a:lnTo>
                  <a:lnTo>
                    <a:pt x="30" y="2255"/>
                  </a:lnTo>
                  <a:lnTo>
                    <a:pt x="44" y="2243"/>
                  </a:lnTo>
                  <a:lnTo>
                    <a:pt x="56" y="2233"/>
                  </a:lnTo>
                  <a:lnTo>
                    <a:pt x="68" y="2227"/>
                  </a:lnTo>
                  <a:lnTo>
                    <a:pt x="79" y="2223"/>
                  </a:lnTo>
                  <a:lnTo>
                    <a:pt x="89" y="2222"/>
                  </a:lnTo>
                  <a:lnTo>
                    <a:pt x="95" y="2220"/>
                  </a:lnTo>
                  <a:lnTo>
                    <a:pt x="102" y="2220"/>
                  </a:lnTo>
                  <a:lnTo>
                    <a:pt x="108" y="2220"/>
                  </a:lnTo>
                  <a:lnTo>
                    <a:pt x="115" y="2222"/>
                  </a:lnTo>
                  <a:lnTo>
                    <a:pt x="122" y="2224"/>
                  </a:lnTo>
                  <a:lnTo>
                    <a:pt x="131" y="2228"/>
                  </a:lnTo>
                  <a:lnTo>
                    <a:pt x="148" y="2238"/>
                  </a:lnTo>
                  <a:lnTo>
                    <a:pt x="164" y="2249"/>
                  </a:lnTo>
                  <a:lnTo>
                    <a:pt x="159" y="2260"/>
                  </a:lnTo>
                  <a:lnTo>
                    <a:pt x="158" y="2307"/>
                  </a:lnTo>
                  <a:lnTo>
                    <a:pt x="131" y="2376"/>
                  </a:lnTo>
                  <a:lnTo>
                    <a:pt x="97" y="2580"/>
                  </a:lnTo>
                  <a:lnTo>
                    <a:pt x="77" y="2662"/>
                  </a:lnTo>
                  <a:lnTo>
                    <a:pt x="51" y="2826"/>
                  </a:lnTo>
                  <a:lnTo>
                    <a:pt x="37" y="2850"/>
                  </a:lnTo>
                  <a:lnTo>
                    <a:pt x="35" y="2896"/>
                  </a:lnTo>
                  <a:lnTo>
                    <a:pt x="34" y="2913"/>
                  </a:lnTo>
                  <a:lnTo>
                    <a:pt x="28" y="2938"/>
                  </a:lnTo>
                  <a:lnTo>
                    <a:pt x="28" y="3062"/>
                  </a:lnTo>
                  <a:lnTo>
                    <a:pt x="35" y="3081"/>
                  </a:lnTo>
                  <a:lnTo>
                    <a:pt x="21" y="3108"/>
                  </a:lnTo>
                  <a:lnTo>
                    <a:pt x="10" y="3133"/>
                  </a:lnTo>
                  <a:lnTo>
                    <a:pt x="2" y="3156"/>
                  </a:lnTo>
                  <a:lnTo>
                    <a:pt x="0" y="3173"/>
                  </a:lnTo>
                  <a:lnTo>
                    <a:pt x="0" y="3191"/>
                  </a:lnTo>
                  <a:lnTo>
                    <a:pt x="3" y="3208"/>
                  </a:lnTo>
                  <a:lnTo>
                    <a:pt x="5" y="3223"/>
                  </a:lnTo>
                  <a:lnTo>
                    <a:pt x="13" y="3245"/>
                  </a:lnTo>
                  <a:lnTo>
                    <a:pt x="15" y="3253"/>
                  </a:lnTo>
                  <a:lnTo>
                    <a:pt x="23" y="3262"/>
                  </a:lnTo>
                  <a:lnTo>
                    <a:pt x="29" y="3269"/>
                  </a:lnTo>
                  <a:lnTo>
                    <a:pt x="36" y="3276"/>
                  </a:lnTo>
                  <a:lnTo>
                    <a:pt x="45" y="3281"/>
                  </a:lnTo>
                  <a:lnTo>
                    <a:pt x="52" y="3284"/>
                  </a:lnTo>
                  <a:lnTo>
                    <a:pt x="60" y="3287"/>
                  </a:lnTo>
                  <a:lnTo>
                    <a:pt x="74" y="3289"/>
                  </a:lnTo>
                  <a:lnTo>
                    <a:pt x="88" y="3289"/>
                  </a:lnTo>
                  <a:lnTo>
                    <a:pt x="99" y="3288"/>
                  </a:lnTo>
                  <a:lnTo>
                    <a:pt x="109" y="3287"/>
                  </a:lnTo>
                  <a:lnTo>
                    <a:pt x="125" y="3283"/>
                  </a:lnTo>
                  <a:lnTo>
                    <a:pt x="140" y="3278"/>
                  </a:lnTo>
                  <a:lnTo>
                    <a:pt x="152" y="3272"/>
                  </a:lnTo>
                  <a:lnTo>
                    <a:pt x="163" y="3266"/>
                  </a:lnTo>
                  <a:lnTo>
                    <a:pt x="173" y="3260"/>
                  </a:lnTo>
                  <a:lnTo>
                    <a:pt x="182" y="3252"/>
                  </a:lnTo>
                  <a:lnTo>
                    <a:pt x="189" y="3246"/>
                  </a:lnTo>
                  <a:lnTo>
                    <a:pt x="196" y="3239"/>
                  </a:lnTo>
                  <a:lnTo>
                    <a:pt x="205" y="3226"/>
                  </a:lnTo>
                  <a:lnTo>
                    <a:pt x="211" y="3215"/>
                  </a:lnTo>
                  <a:lnTo>
                    <a:pt x="215" y="3205"/>
                  </a:lnTo>
                  <a:lnTo>
                    <a:pt x="216" y="3154"/>
                  </a:lnTo>
                  <a:lnTo>
                    <a:pt x="216" y="3155"/>
                  </a:lnTo>
                  <a:lnTo>
                    <a:pt x="240" y="3145"/>
                  </a:lnTo>
                  <a:lnTo>
                    <a:pt x="256" y="3093"/>
                  </a:lnTo>
                  <a:lnTo>
                    <a:pt x="254" y="3041"/>
                  </a:lnTo>
                  <a:lnTo>
                    <a:pt x="262" y="3036"/>
                  </a:lnTo>
                  <a:lnTo>
                    <a:pt x="269" y="3032"/>
                  </a:lnTo>
                  <a:lnTo>
                    <a:pt x="275" y="3027"/>
                  </a:lnTo>
                  <a:lnTo>
                    <a:pt x="279" y="3020"/>
                  </a:lnTo>
                  <a:lnTo>
                    <a:pt x="283" y="3014"/>
                  </a:lnTo>
                  <a:lnTo>
                    <a:pt x="285" y="3008"/>
                  </a:lnTo>
                  <a:lnTo>
                    <a:pt x="289" y="2996"/>
                  </a:lnTo>
                  <a:lnTo>
                    <a:pt x="289" y="2985"/>
                  </a:lnTo>
                  <a:lnTo>
                    <a:pt x="289" y="2975"/>
                  </a:lnTo>
                  <a:lnTo>
                    <a:pt x="286" y="2967"/>
                  </a:lnTo>
                  <a:lnTo>
                    <a:pt x="306" y="2923"/>
                  </a:lnTo>
                  <a:lnTo>
                    <a:pt x="335" y="2855"/>
                  </a:lnTo>
                  <a:lnTo>
                    <a:pt x="373" y="2764"/>
                  </a:lnTo>
                  <a:lnTo>
                    <a:pt x="434" y="2578"/>
                  </a:lnTo>
                  <a:lnTo>
                    <a:pt x="469" y="2347"/>
                  </a:lnTo>
                  <a:lnTo>
                    <a:pt x="528" y="2040"/>
                  </a:lnTo>
                  <a:lnTo>
                    <a:pt x="542" y="1992"/>
                  </a:lnTo>
                  <a:lnTo>
                    <a:pt x="556" y="1947"/>
                  </a:lnTo>
                  <a:lnTo>
                    <a:pt x="574" y="1902"/>
                  </a:lnTo>
                  <a:lnTo>
                    <a:pt x="590" y="1862"/>
                  </a:lnTo>
                  <a:lnTo>
                    <a:pt x="616" y="1800"/>
                  </a:lnTo>
                  <a:lnTo>
                    <a:pt x="627" y="1777"/>
                  </a:lnTo>
                  <a:lnTo>
                    <a:pt x="646" y="1795"/>
                  </a:lnTo>
                  <a:lnTo>
                    <a:pt x="651" y="1820"/>
                  </a:lnTo>
                  <a:lnTo>
                    <a:pt x="697" y="1915"/>
                  </a:lnTo>
                  <a:lnTo>
                    <a:pt x="714" y="2033"/>
                  </a:lnTo>
                  <a:lnTo>
                    <a:pt x="720" y="2055"/>
                  </a:lnTo>
                  <a:lnTo>
                    <a:pt x="725" y="2087"/>
                  </a:lnTo>
                  <a:lnTo>
                    <a:pt x="725" y="2110"/>
                  </a:lnTo>
                  <a:lnTo>
                    <a:pt x="726" y="2138"/>
                  </a:lnTo>
                  <a:lnTo>
                    <a:pt x="729" y="2169"/>
                  </a:lnTo>
                  <a:lnTo>
                    <a:pt x="733" y="2201"/>
                  </a:lnTo>
                  <a:lnTo>
                    <a:pt x="739" y="2253"/>
                  </a:lnTo>
                  <a:lnTo>
                    <a:pt x="742" y="2275"/>
                  </a:lnTo>
                  <a:lnTo>
                    <a:pt x="765" y="2409"/>
                  </a:lnTo>
                  <a:lnTo>
                    <a:pt x="812" y="2637"/>
                  </a:lnTo>
                  <a:lnTo>
                    <a:pt x="798" y="2869"/>
                  </a:lnTo>
                  <a:lnTo>
                    <a:pt x="814" y="2930"/>
                  </a:lnTo>
                  <a:lnTo>
                    <a:pt x="812" y="2987"/>
                  </a:lnTo>
                  <a:lnTo>
                    <a:pt x="775" y="3016"/>
                  </a:lnTo>
                  <a:lnTo>
                    <a:pt x="772" y="3059"/>
                  </a:lnTo>
                  <a:lnTo>
                    <a:pt x="773" y="3081"/>
                  </a:lnTo>
                  <a:lnTo>
                    <a:pt x="777" y="3098"/>
                  </a:lnTo>
                  <a:lnTo>
                    <a:pt x="782" y="3112"/>
                  </a:lnTo>
                  <a:lnTo>
                    <a:pt x="788" y="3120"/>
                  </a:lnTo>
                  <a:lnTo>
                    <a:pt x="794" y="3128"/>
                  </a:lnTo>
                  <a:lnTo>
                    <a:pt x="800" y="3131"/>
                  </a:lnTo>
                  <a:lnTo>
                    <a:pt x="805" y="3134"/>
                  </a:lnTo>
                  <a:lnTo>
                    <a:pt x="810" y="3135"/>
                  </a:lnTo>
                  <a:lnTo>
                    <a:pt x="799" y="3208"/>
                  </a:lnTo>
                  <a:lnTo>
                    <a:pt x="798" y="3212"/>
                  </a:lnTo>
                  <a:lnTo>
                    <a:pt x="795" y="3220"/>
                  </a:lnTo>
                  <a:lnTo>
                    <a:pt x="795" y="3232"/>
                  </a:lnTo>
                  <a:lnTo>
                    <a:pt x="797" y="3241"/>
                  </a:lnTo>
                  <a:lnTo>
                    <a:pt x="798" y="3250"/>
                  </a:lnTo>
                  <a:lnTo>
                    <a:pt x="802" y="3260"/>
                  </a:lnTo>
                  <a:lnTo>
                    <a:pt x="805" y="3269"/>
                  </a:lnTo>
                  <a:lnTo>
                    <a:pt x="812" y="3279"/>
                  </a:lnTo>
                  <a:lnTo>
                    <a:pt x="820" y="3290"/>
                  </a:lnTo>
                  <a:lnTo>
                    <a:pt x="830" y="3300"/>
                  </a:lnTo>
                  <a:lnTo>
                    <a:pt x="842" y="3311"/>
                  </a:lnTo>
                  <a:lnTo>
                    <a:pt x="857" y="3322"/>
                  </a:lnTo>
                  <a:lnTo>
                    <a:pt x="876" y="3332"/>
                  </a:lnTo>
                  <a:lnTo>
                    <a:pt x="878" y="3334"/>
                  </a:lnTo>
                  <a:lnTo>
                    <a:pt x="887" y="3334"/>
                  </a:lnTo>
                  <a:lnTo>
                    <a:pt x="902" y="3332"/>
                  </a:lnTo>
                  <a:lnTo>
                    <a:pt x="919" y="3329"/>
                  </a:lnTo>
                  <a:lnTo>
                    <a:pt x="929" y="3325"/>
                  </a:lnTo>
                  <a:lnTo>
                    <a:pt x="940" y="3321"/>
                  </a:lnTo>
                  <a:lnTo>
                    <a:pt x="951" y="3315"/>
                  </a:lnTo>
                  <a:lnTo>
                    <a:pt x="962" y="3309"/>
                  </a:lnTo>
                  <a:lnTo>
                    <a:pt x="974" y="3300"/>
                  </a:lnTo>
                  <a:lnTo>
                    <a:pt x="985" y="3289"/>
                  </a:lnTo>
                  <a:lnTo>
                    <a:pt x="998" y="3278"/>
                  </a:lnTo>
                  <a:lnTo>
                    <a:pt x="1009" y="3263"/>
                  </a:lnTo>
                  <a:lnTo>
                    <a:pt x="1011" y="3225"/>
                  </a:lnTo>
                  <a:lnTo>
                    <a:pt x="1009" y="3214"/>
                  </a:lnTo>
                  <a:lnTo>
                    <a:pt x="1009" y="3179"/>
                  </a:lnTo>
                  <a:lnTo>
                    <a:pt x="1006" y="3141"/>
                  </a:lnTo>
                  <a:lnTo>
                    <a:pt x="1019" y="3146"/>
                  </a:lnTo>
                  <a:lnTo>
                    <a:pt x="1024" y="3142"/>
                  </a:lnTo>
                  <a:lnTo>
                    <a:pt x="1028" y="3138"/>
                  </a:lnTo>
                  <a:lnTo>
                    <a:pt x="1033" y="3131"/>
                  </a:lnTo>
                  <a:lnTo>
                    <a:pt x="1037" y="3124"/>
                  </a:lnTo>
                  <a:lnTo>
                    <a:pt x="1043" y="3108"/>
                  </a:lnTo>
                  <a:lnTo>
                    <a:pt x="1048" y="3091"/>
                  </a:lnTo>
                  <a:lnTo>
                    <a:pt x="1052" y="3075"/>
                  </a:lnTo>
                  <a:lnTo>
                    <a:pt x="1054" y="3060"/>
                  </a:lnTo>
                  <a:lnTo>
                    <a:pt x="1057" y="3046"/>
                  </a:lnTo>
                  <a:lnTo>
                    <a:pt x="1058" y="3032"/>
                  </a:lnTo>
                  <a:lnTo>
                    <a:pt x="1057" y="3027"/>
                  </a:lnTo>
                  <a:lnTo>
                    <a:pt x="1054" y="3023"/>
                  </a:lnTo>
                  <a:lnTo>
                    <a:pt x="1048" y="3014"/>
                  </a:lnTo>
                  <a:lnTo>
                    <a:pt x="1041" y="3008"/>
                  </a:lnTo>
                  <a:lnTo>
                    <a:pt x="1033" y="3002"/>
                  </a:lnTo>
                  <a:lnTo>
                    <a:pt x="1019" y="2995"/>
                  </a:lnTo>
                  <a:lnTo>
                    <a:pt x="1012" y="2992"/>
                  </a:lnTo>
                  <a:lnTo>
                    <a:pt x="1021" y="2908"/>
                  </a:lnTo>
                  <a:lnTo>
                    <a:pt x="1036" y="2718"/>
                  </a:lnTo>
                  <a:lnTo>
                    <a:pt x="1036" y="2702"/>
                  </a:lnTo>
                  <a:lnTo>
                    <a:pt x="1035" y="2680"/>
                  </a:lnTo>
                  <a:lnTo>
                    <a:pt x="1031" y="2626"/>
                  </a:lnTo>
                  <a:lnTo>
                    <a:pt x="1026" y="2558"/>
                  </a:lnTo>
                  <a:lnTo>
                    <a:pt x="1026" y="2531"/>
                  </a:lnTo>
                  <a:lnTo>
                    <a:pt x="1015" y="2386"/>
                  </a:lnTo>
                  <a:lnTo>
                    <a:pt x="1005" y="2256"/>
                  </a:lnTo>
                  <a:lnTo>
                    <a:pt x="995" y="2169"/>
                  </a:lnTo>
                  <a:lnTo>
                    <a:pt x="993" y="2132"/>
                  </a:lnTo>
                  <a:lnTo>
                    <a:pt x="990" y="2097"/>
                  </a:lnTo>
                  <a:lnTo>
                    <a:pt x="988" y="2047"/>
                  </a:lnTo>
                  <a:lnTo>
                    <a:pt x="984" y="1932"/>
                  </a:lnTo>
                  <a:lnTo>
                    <a:pt x="984" y="1878"/>
                  </a:lnTo>
                  <a:lnTo>
                    <a:pt x="982" y="1720"/>
                  </a:lnTo>
                  <a:lnTo>
                    <a:pt x="974" y="1594"/>
                  </a:lnTo>
                  <a:lnTo>
                    <a:pt x="977" y="1560"/>
                  </a:lnTo>
                  <a:lnTo>
                    <a:pt x="974" y="1543"/>
                  </a:lnTo>
                  <a:lnTo>
                    <a:pt x="971" y="1529"/>
                  </a:lnTo>
                  <a:lnTo>
                    <a:pt x="967" y="1519"/>
                  </a:lnTo>
                  <a:lnTo>
                    <a:pt x="963" y="1513"/>
                  </a:lnTo>
                  <a:lnTo>
                    <a:pt x="941" y="1386"/>
                  </a:lnTo>
                  <a:lnTo>
                    <a:pt x="909" y="1343"/>
                  </a:lnTo>
                  <a:lnTo>
                    <a:pt x="909" y="1326"/>
                  </a:lnTo>
                  <a:lnTo>
                    <a:pt x="915" y="1317"/>
                  </a:lnTo>
                  <a:lnTo>
                    <a:pt x="915" y="1298"/>
                  </a:lnTo>
                  <a:lnTo>
                    <a:pt x="922" y="1298"/>
                  </a:lnTo>
                  <a:lnTo>
                    <a:pt x="925" y="1290"/>
                  </a:lnTo>
                  <a:lnTo>
                    <a:pt x="920" y="1249"/>
                  </a:lnTo>
                  <a:lnTo>
                    <a:pt x="925" y="1247"/>
                  </a:lnTo>
                  <a:lnTo>
                    <a:pt x="1012" y="1229"/>
                  </a:lnTo>
                  <a:lnTo>
                    <a:pt x="1041" y="1222"/>
                  </a:lnTo>
                  <a:lnTo>
                    <a:pt x="1093" y="1217"/>
                  </a:lnTo>
                  <a:lnTo>
                    <a:pt x="1104" y="1212"/>
                  </a:lnTo>
                  <a:lnTo>
                    <a:pt x="1115" y="1207"/>
                  </a:lnTo>
                  <a:lnTo>
                    <a:pt x="1131" y="1197"/>
                  </a:lnTo>
                  <a:lnTo>
                    <a:pt x="1141" y="1190"/>
                  </a:lnTo>
                  <a:lnTo>
                    <a:pt x="1144" y="1186"/>
                  </a:lnTo>
                  <a:lnTo>
                    <a:pt x="1147" y="1181"/>
                  </a:lnTo>
                  <a:lnTo>
                    <a:pt x="1148" y="1176"/>
                  </a:lnTo>
                  <a:lnTo>
                    <a:pt x="1152" y="1163"/>
                  </a:lnTo>
                  <a:lnTo>
                    <a:pt x="1154" y="1148"/>
                  </a:lnTo>
                  <a:lnTo>
                    <a:pt x="1155" y="1133"/>
                  </a:lnTo>
                  <a:lnTo>
                    <a:pt x="1155" y="1107"/>
                  </a:lnTo>
                  <a:lnTo>
                    <a:pt x="1155" y="1096"/>
                  </a:lnTo>
                  <a:close/>
                  <a:moveTo>
                    <a:pt x="286" y="1152"/>
                  </a:moveTo>
                  <a:lnTo>
                    <a:pt x="284" y="1127"/>
                  </a:lnTo>
                  <a:lnTo>
                    <a:pt x="295" y="1109"/>
                  </a:lnTo>
                  <a:lnTo>
                    <a:pt x="295" y="1068"/>
                  </a:lnTo>
                  <a:lnTo>
                    <a:pt x="300" y="1056"/>
                  </a:lnTo>
                  <a:lnTo>
                    <a:pt x="301" y="1056"/>
                  </a:lnTo>
                  <a:lnTo>
                    <a:pt x="302" y="1057"/>
                  </a:lnTo>
                  <a:lnTo>
                    <a:pt x="304" y="1059"/>
                  </a:lnTo>
                  <a:lnTo>
                    <a:pt x="299" y="1107"/>
                  </a:lnTo>
                  <a:lnTo>
                    <a:pt x="295" y="1155"/>
                  </a:lnTo>
                  <a:lnTo>
                    <a:pt x="284" y="1189"/>
                  </a:lnTo>
                  <a:lnTo>
                    <a:pt x="286" y="1162"/>
                  </a:lnTo>
                  <a:lnTo>
                    <a:pt x="286" y="1152"/>
                  </a:lnTo>
                  <a:close/>
                  <a:moveTo>
                    <a:pt x="190" y="1636"/>
                  </a:moveTo>
                  <a:lnTo>
                    <a:pt x="194" y="1631"/>
                  </a:lnTo>
                  <a:lnTo>
                    <a:pt x="203" y="1637"/>
                  </a:lnTo>
                  <a:lnTo>
                    <a:pt x="205" y="1657"/>
                  </a:lnTo>
                  <a:lnTo>
                    <a:pt x="201" y="1655"/>
                  </a:lnTo>
                  <a:lnTo>
                    <a:pt x="196" y="1653"/>
                  </a:lnTo>
                  <a:lnTo>
                    <a:pt x="193" y="1655"/>
                  </a:lnTo>
                  <a:lnTo>
                    <a:pt x="189" y="1657"/>
                  </a:lnTo>
                  <a:lnTo>
                    <a:pt x="190" y="1636"/>
                  </a:lnTo>
                  <a:close/>
                  <a:moveTo>
                    <a:pt x="210" y="2070"/>
                  </a:moveTo>
                  <a:lnTo>
                    <a:pt x="219" y="1995"/>
                  </a:lnTo>
                  <a:lnTo>
                    <a:pt x="224" y="2028"/>
                  </a:lnTo>
                  <a:lnTo>
                    <a:pt x="210" y="2070"/>
                  </a:lnTo>
                  <a:close/>
                  <a:moveTo>
                    <a:pt x="301" y="1489"/>
                  </a:moveTo>
                  <a:lnTo>
                    <a:pt x="293" y="1531"/>
                  </a:lnTo>
                  <a:lnTo>
                    <a:pt x="288" y="1552"/>
                  </a:lnTo>
                  <a:lnTo>
                    <a:pt x="268" y="1584"/>
                  </a:lnTo>
                  <a:lnTo>
                    <a:pt x="269" y="1649"/>
                  </a:lnTo>
                  <a:lnTo>
                    <a:pt x="254" y="1725"/>
                  </a:lnTo>
                  <a:lnTo>
                    <a:pt x="249" y="1794"/>
                  </a:lnTo>
                  <a:lnTo>
                    <a:pt x="231" y="1906"/>
                  </a:lnTo>
                  <a:lnTo>
                    <a:pt x="245" y="1796"/>
                  </a:lnTo>
                  <a:lnTo>
                    <a:pt x="240" y="1766"/>
                  </a:lnTo>
                  <a:lnTo>
                    <a:pt x="237" y="1759"/>
                  </a:lnTo>
                  <a:lnTo>
                    <a:pt x="235" y="1755"/>
                  </a:lnTo>
                  <a:lnTo>
                    <a:pt x="227" y="1746"/>
                  </a:lnTo>
                  <a:lnTo>
                    <a:pt x="228" y="1742"/>
                  </a:lnTo>
                  <a:lnTo>
                    <a:pt x="224" y="1741"/>
                  </a:lnTo>
                  <a:lnTo>
                    <a:pt x="224" y="1690"/>
                  </a:lnTo>
                  <a:lnTo>
                    <a:pt x="228" y="1688"/>
                  </a:lnTo>
                  <a:lnTo>
                    <a:pt x="233" y="1687"/>
                  </a:lnTo>
                  <a:lnTo>
                    <a:pt x="237" y="1685"/>
                  </a:lnTo>
                  <a:lnTo>
                    <a:pt x="242" y="1681"/>
                  </a:lnTo>
                  <a:lnTo>
                    <a:pt x="245" y="1677"/>
                  </a:lnTo>
                  <a:lnTo>
                    <a:pt x="246" y="1674"/>
                  </a:lnTo>
                  <a:lnTo>
                    <a:pt x="246" y="1639"/>
                  </a:lnTo>
                  <a:lnTo>
                    <a:pt x="251" y="1603"/>
                  </a:lnTo>
                  <a:lnTo>
                    <a:pt x="251" y="1577"/>
                  </a:lnTo>
                  <a:lnTo>
                    <a:pt x="259" y="1579"/>
                  </a:lnTo>
                  <a:lnTo>
                    <a:pt x="263" y="1575"/>
                  </a:lnTo>
                  <a:lnTo>
                    <a:pt x="268" y="1510"/>
                  </a:lnTo>
                  <a:lnTo>
                    <a:pt x="270" y="1512"/>
                  </a:lnTo>
                  <a:lnTo>
                    <a:pt x="277" y="1448"/>
                  </a:lnTo>
                  <a:lnTo>
                    <a:pt x="274" y="1444"/>
                  </a:lnTo>
                  <a:lnTo>
                    <a:pt x="277" y="1441"/>
                  </a:lnTo>
                  <a:lnTo>
                    <a:pt x="291" y="1476"/>
                  </a:lnTo>
                  <a:lnTo>
                    <a:pt x="307" y="1477"/>
                  </a:lnTo>
                  <a:lnTo>
                    <a:pt x="301" y="1489"/>
                  </a:lnTo>
                  <a:close/>
                  <a:moveTo>
                    <a:pt x="952" y="1067"/>
                  </a:moveTo>
                  <a:lnTo>
                    <a:pt x="946" y="1068"/>
                  </a:lnTo>
                  <a:lnTo>
                    <a:pt x="932" y="1063"/>
                  </a:lnTo>
                  <a:lnTo>
                    <a:pt x="902" y="1059"/>
                  </a:lnTo>
                  <a:lnTo>
                    <a:pt x="894" y="1063"/>
                  </a:lnTo>
                  <a:lnTo>
                    <a:pt x="893" y="1032"/>
                  </a:lnTo>
                  <a:lnTo>
                    <a:pt x="883" y="1010"/>
                  </a:lnTo>
                  <a:lnTo>
                    <a:pt x="884" y="980"/>
                  </a:lnTo>
                  <a:lnTo>
                    <a:pt x="889" y="961"/>
                  </a:lnTo>
                  <a:lnTo>
                    <a:pt x="894" y="918"/>
                  </a:lnTo>
                  <a:lnTo>
                    <a:pt x="908" y="961"/>
                  </a:lnTo>
                  <a:lnTo>
                    <a:pt x="940" y="1025"/>
                  </a:lnTo>
                  <a:lnTo>
                    <a:pt x="953" y="1049"/>
                  </a:lnTo>
                  <a:lnTo>
                    <a:pt x="952" y="106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5400000" sy="50000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83" name="Freeform 10"/>
            <p:cNvSpPr>
              <a:spLocks noEditPoints="1"/>
            </p:cNvSpPr>
            <p:nvPr/>
          </p:nvSpPr>
          <p:spPr bwMode="gray">
            <a:xfrm>
              <a:off x="6681515" y="2247107"/>
              <a:ext cx="442913" cy="1244600"/>
            </a:xfrm>
            <a:custGeom>
              <a:avLst/>
              <a:gdLst>
                <a:gd name="T0" fmla="*/ 432559 w 1155"/>
                <a:gd name="T1" fmla="*/ 372559 h 3334"/>
                <a:gd name="T2" fmla="*/ 397280 w 1155"/>
                <a:gd name="T3" fmla="*/ 292298 h 3334"/>
                <a:gd name="T4" fmla="*/ 335924 w 1155"/>
                <a:gd name="T5" fmla="*/ 211291 h 3334"/>
                <a:gd name="T6" fmla="*/ 280320 w 1155"/>
                <a:gd name="T7" fmla="*/ 175827 h 3334"/>
                <a:gd name="T8" fmla="*/ 309464 w 1155"/>
                <a:gd name="T9" fmla="*/ 121698 h 3334"/>
                <a:gd name="T10" fmla="*/ 313682 w 1155"/>
                <a:gd name="T11" fmla="*/ 74288 h 3334"/>
                <a:gd name="T12" fmla="*/ 289140 w 1155"/>
                <a:gd name="T13" fmla="*/ 32478 h 3334"/>
                <a:gd name="T14" fmla="*/ 220498 w 1155"/>
                <a:gd name="T15" fmla="*/ 2613 h 3334"/>
                <a:gd name="T16" fmla="*/ 202858 w 1155"/>
                <a:gd name="T17" fmla="*/ 18292 h 3334"/>
                <a:gd name="T18" fmla="*/ 178316 w 1155"/>
                <a:gd name="T19" fmla="*/ 29118 h 3334"/>
                <a:gd name="T20" fmla="*/ 176782 w 1155"/>
                <a:gd name="T21" fmla="*/ 61969 h 3334"/>
                <a:gd name="T22" fmla="*/ 181767 w 1155"/>
                <a:gd name="T23" fmla="*/ 76154 h 3334"/>
                <a:gd name="T24" fmla="*/ 180616 w 1155"/>
                <a:gd name="T25" fmla="*/ 131777 h 3334"/>
                <a:gd name="T26" fmla="*/ 199023 w 1155"/>
                <a:gd name="T27" fmla="*/ 155295 h 3334"/>
                <a:gd name="T28" fmla="*/ 136133 w 1155"/>
                <a:gd name="T29" fmla="*/ 196732 h 3334"/>
                <a:gd name="T30" fmla="*/ 90116 w 1155"/>
                <a:gd name="T31" fmla="*/ 216890 h 3334"/>
                <a:gd name="T32" fmla="*/ 66725 w 1155"/>
                <a:gd name="T33" fmla="*/ 323656 h 3334"/>
                <a:gd name="T34" fmla="*/ 52153 w 1155"/>
                <a:gd name="T35" fmla="*/ 432661 h 3334"/>
                <a:gd name="T36" fmla="*/ 43716 w 1155"/>
                <a:gd name="T37" fmla="*/ 543533 h 3334"/>
                <a:gd name="T38" fmla="*/ 43716 w 1155"/>
                <a:gd name="T39" fmla="*/ 573397 h 3334"/>
                <a:gd name="T40" fmla="*/ 67875 w 1155"/>
                <a:gd name="T41" fmla="*/ 637979 h 3334"/>
                <a:gd name="T42" fmla="*/ 66725 w 1155"/>
                <a:gd name="T43" fmla="*/ 644698 h 3334"/>
                <a:gd name="T44" fmla="*/ 50619 w 1155"/>
                <a:gd name="T45" fmla="*/ 664110 h 3334"/>
                <a:gd name="T46" fmla="*/ 16873 w 1155"/>
                <a:gd name="T47" fmla="*/ 837324 h 3334"/>
                <a:gd name="T48" fmla="*/ 41415 w 1155"/>
                <a:gd name="T49" fmla="*/ 828738 h 3334"/>
                <a:gd name="T50" fmla="*/ 50235 w 1155"/>
                <a:gd name="T51" fmla="*/ 886973 h 3334"/>
                <a:gd name="T52" fmla="*/ 10737 w 1155"/>
                <a:gd name="T53" fmla="*/ 1143061 h 3334"/>
                <a:gd name="T54" fmla="*/ 0 w 1155"/>
                <a:gd name="T55" fmla="*/ 1191217 h 3334"/>
                <a:gd name="T56" fmla="*/ 13805 w 1155"/>
                <a:gd name="T57" fmla="*/ 1222948 h 3334"/>
                <a:gd name="T58" fmla="*/ 41799 w 1155"/>
                <a:gd name="T59" fmla="*/ 1227055 h 3334"/>
                <a:gd name="T60" fmla="*/ 75161 w 1155"/>
                <a:gd name="T61" fmla="*/ 1209136 h 3334"/>
                <a:gd name="T62" fmla="*/ 98169 w 1155"/>
                <a:gd name="T63" fmla="*/ 1154633 h 3334"/>
                <a:gd name="T64" fmla="*/ 109290 w 1155"/>
                <a:gd name="T65" fmla="*/ 1122902 h 3334"/>
                <a:gd name="T66" fmla="*/ 143036 w 1155"/>
                <a:gd name="T67" fmla="*/ 1031816 h 3334"/>
                <a:gd name="T68" fmla="*/ 226250 w 1155"/>
                <a:gd name="T69" fmla="*/ 695095 h 3334"/>
                <a:gd name="T70" fmla="*/ 278019 w 1155"/>
                <a:gd name="T71" fmla="*/ 779088 h 3334"/>
                <a:gd name="T72" fmla="*/ 293358 w 1155"/>
                <a:gd name="T73" fmla="*/ 899293 h 3334"/>
                <a:gd name="T74" fmla="*/ 296042 w 1155"/>
                <a:gd name="T75" fmla="*/ 1141941 h 3334"/>
                <a:gd name="T76" fmla="*/ 310614 w 1155"/>
                <a:gd name="T77" fmla="*/ 1170312 h 3334"/>
                <a:gd name="T78" fmla="*/ 307547 w 1155"/>
                <a:gd name="T79" fmla="*/ 1216975 h 3334"/>
                <a:gd name="T80" fmla="*/ 335924 w 1155"/>
                <a:gd name="T81" fmla="*/ 1243853 h 3334"/>
                <a:gd name="T82" fmla="*/ 368902 w 1155"/>
                <a:gd name="T83" fmla="*/ 1235267 h 3334"/>
                <a:gd name="T84" fmla="*/ 385775 w 1155"/>
                <a:gd name="T85" fmla="*/ 1172552 h 3334"/>
                <a:gd name="T86" fmla="*/ 401881 w 1155"/>
                <a:gd name="T87" fmla="*/ 1153887 h 3334"/>
                <a:gd name="T88" fmla="*/ 401881 w 1155"/>
                <a:gd name="T89" fmla="*/ 1125142 h 3334"/>
                <a:gd name="T90" fmla="*/ 397280 w 1155"/>
                <a:gd name="T91" fmla="*/ 1008671 h 3334"/>
                <a:gd name="T92" fmla="*/ 380790 w 1155"/>
                <a:gd name="T93" fmla="*/ 795887 h 3334"/>
                <a:gd name="T94" fmla="*/ 374655 w 1155"/>
                <a:gd name="T95" fmla="*/ 582356 h 3334"/>
                <a:gd name="T96" fmla="*/ 350879 w 1155"/>
                <a:gd name="T97" fmla="*/ 491643 h 3334"/>
                <a:gd name="T98" fmla="*/ 419138 w 1155"/>
                <a:gd name="T99" fmla="*/ 454313 h 3334"/>
                <a:gd name="T100" fmla="*/ 439845 w 1155"/>
                <a:gd name="T101" fmla="*/ 440874 h 3334"/>
                <a:gd name="T102" fmla="*/ 109674 w 1155"/>
                <a:gd name="T103" fmla="*/ 430048 h 3334"/>
                <a:gd name="T104" fmla="*/ 116576 w 1155"/>
                <a:gd name="T105" fmla="*/ 395330 h 3334"/>
                <a:gd name="T106" fmla="*/ 77845 w 1155"/>
                <a:gd name="T107" fmla="*/ 611101 h 3334"/>
                <a:gd name="T108" fmla="*/ 80530 w 1155"/>
                <a:gd name="T109" fmla="*/ 772742 h 3334"/>
                <a:gd name="T110" fmla="*/ 103155 w 1155"/>
                <a:gd name="T111" fmla="*/ 615581 h 3334"/>
                <a:gd name="T112" fmla="*/ 90116 w 1155"/>
                <a:gd name="T113" fmla="*/ 655151 h 3334"/>
                <a:gd name="T114" fmla="*/ 90883 w 1155"/>
                <a:gd name="T115" fmla="*/ 629019 h 3334"/>
                <a:gd name="T116" fmla="*/ 99320 w 1155"/>
                <a:gd name="T117" fmla="*/ 589449 h 3334"/>
                <a:gd name="T118" fmla="*/ 111591 w 1155"/>
                <a:gd name="T119" fmla="*/ 550999 h 3334"/>
                <a:gd name="T120" fmla="*/ 342826 w 1155"/>
                <a:gd name="T121" fmla="*/ 396824 h 3334"/>
                <a:gd name="T122" fmla="*/ 365451 w 1155"/>
                <a:gd name="T123" fmla="*/ 391597 h 33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155" h="3334">
                  <a:moveTo>
                    <a:pt x="1155" y="1096"/>
                  </a:moveTo>
                  <a:lnTo>
                    <a:pt x="1149" y="1074"/>
                  </a:lnTo>
                  <a:lnTo>
                    <a:pt x="1148" y="1054"/>
                  </a:lnTo>
                  <a:lnTo>
                    <a:pt x="1143" y="1037"/>
                  </a:lnTo>
                  <a:lnTo>
                    <a:pt x="1138" y="1022"/>
                  </a:lnTo>
                  <a:lnTo>
                    <a:pt x="1133" y="1009"/>
                  </a:lnTo>
                  <a:lnTo>
                    <a:pt x="1128" y="998"/>
                  </a:lnTo>
                  <a:lnTo>
                    <a:pt x="1120" y="982"/>
                  </a:lnTo>
                  <a:lnTo>
                    <a:pt x="1117" y="977"/>
                  </a:lnTo>
                  <a:lnTo>
                    <a:pt x="1095" y="931"/>
                  </a:lnTo>
                  <a:lnTo>
                    <a:pt x="1085" y="892"/>
                  </a:lnTo>
                  <a:lnTo>
                    <a:pt x="1056" y="857"/>
                  </a:lnTo>
                  <a:lnTo>
                    <a:pt x="1038" y="809"/>
                  </a:lnTo>
                  <a:lnTo>
                    <a:pt x="1036" y="783"/>
                  </a:lnTo>
                  <a:lnTo>
                    <a:pt x="1019" y="749"/>
                  </a:lnTo>
                  <a:lnTo>
                    <a:pt x="991" y="699"/>
                  </a:lnTo>
                  <a:lnTo>
                    <a:pt x="957" y="637"/>
                  </a:lnTo>
                  <a:lnTo>
                    <a:pt x="942" y="620"/>
                  </a:lnTo>
                  <a:lnTo>
                    <a:pt x="938" y="618"/>
                  </a:lnTo>
                  <a:lnTo>
                    <a:pt x="918" y="598"/>
                  </a:lnTo>
                  <a:lnTo>
                    <a:pt x="894" y="581"/>
                  </a:lnTo>
                  <a:lnTo>
                    <a:pt x="876" y="566"/>
                  </a:lnTo>
                  <a:lnTo>
                    <a:pt x="863" y="563"/>
                  </a:lnTo>
                  <a:lnTo>
                    <a:pt x="824" y="544"/>
                  </a:lnTo>
                  <a:lnTo>
                    <a:pt x="808" y="523"/>
                  </a:lnTo>
                  <a:lnTo>
                    <a:pt x="787" y="522"/>
                  </a:lnTo>
                  <a:lnTo>
                    <a:pt x="786" y="522"/>
                  </a:lnTo>
                  <a:lnTo>
                    <a:pt x="778" y="519"/>
                  </a:lnTo>
                  <a:lnTo>
                    <a:pt x="745" y="473"/>
                  </a:lnTo>
                  <a:lnTo>
                    <a:pt x="731" y="471"/>
                  </a:lnTo>
                  <a:lnTo>
                    <a:pt x="734" y="452"/>
                  </a:lnTo>
                  <a:lnTo>
                    <a:pt x="735" y="453"/>
                  </a:lnTo>
                  <a:lnTo>
                    <a:pt x="742" y="439"/>
                  </a:lnTo>
                  <a:lnTo>
                    <a:pt x="750" y="463"/>
                  </a:lnTo>
                  <a:lnTo>
                    <a:pt x="755" y="463"/>
                  </a:lnTo>
                  <a:lnTo>
                    <a:pt x="779" y="411"/>
                  </a:lnTo>
                  <a:lnTo>
                    <a:pt x="807" y="326"/>
                  </a:lnTo>
                  <a:lnTo>
                    <a:pt x="814" y="305"/>
                  </a:lnTo>
                  <a:lnTo>
                    <a:pt x="821" y="279"/>
                  </a:lnTo>
                  <a:lnTo>
                    <a:pt x="829" y="249"/>
                  </a:lnTo>
                  <a:lnTo>
                    <a:pt x="828" y="236"/>
                  </a:lnTo>
                  <a:lnTo>
                    <a:pt x="825" y="222"/>
                  </a:lnTo>
                  <a:lnTo>
                    <a:pt x="821" y="210"/>
                  </a:lnTo>
                  <a:lnTo>
                    <a:pt x="818" y="199"/>
                  </a:lnTo>
                  <a:lnTo>
                    <a:pt x="809" y="184"/>
                  </a:lnTo>
                  <a:lnTo>
                    <a:pt x="805" y="178"/>
                  </a:lnTo>
                  <a:lnTo>
                    <a:pt x="794" y="163"/>
                  </a:lnTo>
                  <a:lnTo>
                    <a:pt x="783" y="148"/>
                  </a:lnTo>
                  <a:lnTo>
                    <a:pt x="773" y="132"/>
                  </a:lnTo>
                  <a:lnTo>
                    <a:pt x="760" y="89"/>
                  </a:lnTo>
                  <a:lnTo>
                    <a:pt x="754" y="87"/>
                  </a:lnTo>
                  <a:lnTo>
                    <a:pt x="730" y="57"/>
                  </a:lnTo>
                  <a:lnTo>
                    <a:pt x="696" y="51"/>
                  </a:lnTo>
                  <a:lnTo>
                    <a:pt x="635" y="10"/>
                  </a:lnTo>
                  <a:lnTo>
                    <a:pt x="629" y="10"/>
                  </a:lnTo>
                  <a:lnTo>
                    <a:pt x="634" y="25"/>
                  </a:lnTo>
                  <a:lnTo>
                    <a:pt x="588" y="0"/>
                  </a:lnTo>
                  <a:lnTo>
                    <a:pt x="598" y="25"/>
                  </a:lnTo>
                  <a:lnTo>
                    <a:pt x="575" y="7"/>
                  </a:lnTo>
                  <a:lnTo>
                    <a:pt x="579" y="29"/>
                  </a:lnTo>
                  <a:lnTo>
                    <a:pt x="574" y="26"/>
                  </a:lnTo>
                  <a:lnTo>
                    <a:pt x="534" y="14"/>
                  </a:lnTo>
                  <a:lnTo>
                    <a:pt x="556" y="39"/>
                  </a:lnTo>
                  <a:lnTo>
                    <a:pt x="554" y="41"/>
                  </a:lnTo>
                  <a:lnTo>
                    <a:pt x="519" y="19"/>
                  </a:lnTo>
                  <a:lnTo>
                    <a:pt x="532" y="47"/>
                  </a:lnTo>
                  <a:lnTo>
                    <a:pt x="529" y="49"/>
                  </a:lnTo>
                  <a:lnTo>
                    <a:pt x="508" y="19"/>
                  </a:lnTo>
                  <a:lnTo>
                    <a:pt x="508" y="24"/>
                  </a:lnTo>
                  <a:lnTo>
                    <a:pt x="507" y="56"/>
                  </a:lnTo>
                  <a:lnTo>
                    <a:pt x="476" y="46"/>
                  </a:lnTo>
                  <a:lnTo>
                    <a:pt x="479" y="50"/>
                  </a:lnTo>
                  <a:lnTo>
                    <a:pt x="505" y="73"/>
                  </a:lnTo>
                  <a:lnTo>
                    <a:pt x="461" y="74"/>
                  </a:lnTo>
                  <a:lnTo>
                    <a:pt x="465" y="78"/>
                  </a:lnTo>
                  <a:lnTo>
                    <a:pt x="489" y="90"/>
                  </a:lnTo>
                  <a:lnTo>
                    <a:pt x="468" y="94"/>
                  </a:lnTo>
                  <a:lnTo>
                    <a:pt x="491" y="103"/>
                  </a:lnTo>
                  <a:lnTo>
                    <a:pt x="458" y="115"/>
                  </a:lnTo>
                  <a:lnTo>
                    <a:pt x="482" y="126"/>
                  </a:lnTo>
                  <a:lnTo>
                    <a:pt x="468" y="137"/>
                  </a:lnTo>
                  <a:lnTo>
                    <a:pt x="482" y="139"/>
                  </a:lnTo>
                  <a:lnTo>
                    <a:pt x="461" y="166"/>
                  </a:lnTo>
                  <a:lnTo>
                    <a:pt x="464" y="164"/>
                  </a:lnTo>
                  <a:lnTo>
                    <a:pt x="479" y="158"/>
                  </a:lnTo>
                  <a:lnTo>
                    <a:pt x="476" y="167"/>
                  </a:lnTo>
                  <a:lnTo>
                    <a:pt x="474" y="178"/>
                  </a:lnTo>
                  <a:lnTo>
                    <a:pt x="473" y="190"/>
                  </a:lnTo>
                  <a:lnTo>
                    <a:pt x="473" y="198"/>
                  </a:lnTo>
                  <a:lnTo>
                    <a:pt x="474" y="204"/>
                  </a:lnTo>
                  <a:lnTo>
                    <a:pt x="471" y="216"/>
                  </a:lnTo>
                  <a:lnTo>
                    <a:pt x="471" y="229"/>
                  </a:lnTo>
                  <a:lnTo>
                    <a:pt x="466" y="240"/>
                  </a:lnTo>
                  <a:lnTo>
                    <a:pt x="460" y="252"/>
                  </a:lnTo>
                  <a:lnTo>
                    <a:pt x="469" y="304"/>
                  </a:lnTo>
                  <a:lnTo>
                    <a:pt x="471" y="353"/>
                  </a:lnTo>
                  <a:lnTo>
                    <a:pt x="473" y="359"/>
                  </a:lnTo>
                  <a:lnTo>
                    <a:pt x="474" y="365"/>
                  </a:lnTo>
                  <a:lnTo>
                    <a:pt x="477" y="374"/>
                  </a:lnTo>
                  <a:lnTo>
                    <a:pt x="481" y="383"/>
                  </a:lnTo>
                  <a:lnTo>
                    <a:pt x="487" y="391"/>
                  </a:lnTo>
                  <a:lnTo>
                    <a:pt x="495" y="399"/>
                  </a:lnTo>
                  <a:lnTo>
                    <a:pt x="505" y="406"/>
                  </a:lnTo>
                  <a:lnTo>
                    <a:pt x="519" y="416"/>
                  </a:lnTo>
                  <a:lnTo>
                    <a:pt x="521" y="428"/>
                  </a:lnTo>
                  <a:lnTo>
                    <a:pt x="519" y="439"/>
                  </a:lnTo>
                  <a:lnTo>
                    <a:pt x="510" y="441"/>
                  </a:lnTo>
                  <a:lnTo>
                    <a:pt x="438" y="505"/>
                  </a:lnTo>
                  <a:lnTo>
                    <a:pt x="415" y="507"/>
                  </a:lnTo>
                  <a:lnTo>
                    <a:pt x="388" y="523"/>
                  </a:lnTo>
                  <a:lnTo>
                    <a:pt x="355" y="527"/>
                  </a:lnTo>
                  <a:lnTo>
                    <a:pt x="343" y="529"/>
                  </a:lnTo>
                  <a:lnTo>
                    <a:pt x="332" y="532"/>
                  </a:lnTo>
                  <a:lnTo>
                    <a:pt x="310" y="538"/>
                  </a:lnTo>
                  <a:lnTo>
                    <a:pt x="289" y="547"/>
                  </a:lnTo>
                  <a:lnTo>
                    <a:pt x="270" y="556"/>
                  </a:lnTo>
                  <a:lnTo>
                    <a:pt x="256" y="565"/>
                  </a:lnTo>
                  <a:lnTo>
                    <a:pt x="245" y="574"/>
                  </a:lnTo>
                  <a:lnTo>
                    <a:pt x="235" y="581"/>
                  </a:lnTo>
                  <a:lnTo>
                    <a:pt x="232" y="619"/>
                  </a:lnTo>
                  <a:lnTo>
                    <a:pt x="205" y="690"/>
                  </a:lnTo>
                  <a:lnTo>
                    <a:pt x="195" y="731"/>
                  </a:lnTo>
                  <a:lnTo>
                    <a:pt x="187" y="793"/>
                  </a:lnTo>
                  <a:lnTo>
                    <a:pt x="183" y="809"/>
                  </a:lnTo>
                  <a:lnTo>
                    <a:pt x="178" y="837"/>
                  </a:lnTo>
                  <a:lnTo>
                    <a:pt x="174" y="867"/>
                  </a:lnTo>
                  <a:lnTo>
                    <a:pt x="169" y="921"/>
                  </a:lnTo>
                  <a:lnTo>
                    <a:pt x="168" y="962"/>
                  </a:lnTo>
                  <a:lnTo>
                    <a:pt x="168" y="978"/>
                  </a:lnTo>
                  <a:lnTo>
                    <a:pt x="155" y="1017"/>
                  </a:lnTo>
                  <a:lnTo>
                    <a:pt x="146" y="1063"/>
                  </a:lnTo>
                  <a:lnTo>
                    <a:pt x="137" y="1079"/>
                  </a:lnTo>
                  <a:lnTo>
                    <a:pt x="134" y="1141"/>
                  </a:lnTo>
                  <a:lnTo>
                    <a:pt x="136" y="1159"/>
                  </a:lnTo>
                  <a:lnTo>
                    <a:pt x="130" y="1173"/>
                  </a:lnTo>
                  <a:lnTo>
                    <a:pt x="113" y="1231"/>
                  </a:lnTo>
                  <a:lnTo>
                    <a:pt x="116" y="1249"/>
                  </a:lnTo>
                  <a:lnTo>
                    <a:pt x="121" y="1277"/>
                  </a:lnTo>
                  <a:lnTo>
                    <a:pt x="111" y="1297"/>
                  </a:lnTo>
                  <a:lnTo>
                    <a:pt x="113" y="1340"/>
                  </a:lnTo>
                  <a:lnTo>
                    <a:pt x="114" y="1456"/>
                  </a:lnTo>
                  <a:lnTo>
                    <a:pt x="113" y="1466"/>
                  </a:lnTo>
                  <a:lnTo>
                    <a:pt x="97" y="1477"/>
                  </a:lnTo>
                  <a:lnTo>
                    <a:pt x="102" y="1530"/>
                  </a:lnTo>
                  <a:lnTo>
                    <a:pt x="111" y="1539"/>
                  </a:lnTo>
                  <a:lnTo>
                    <a:pt x="114" y="1536"/>
                  </a:lnTo>
                  <a:lnTo>
                    <a:pt x="116" y="1579"/>
                  </a:lnTo>
                  <a:lnTo>
                    <a:pt x="119" y="1597"/>
                  </a:lnTo>
                  <a:lnTo>
                    <a:pt x="120" y="1597"/>
                  </a:lnTo>
                  <a:lnTo>
                    <a:pt x="114" y="1644"/>
                  </a:lnTo>
                  <a:lnTo>
                    <a:pt x="126" y="1679"/>
                  </a:lnTo>
                  <a:lnTo>
                    <a:pt x="146" y="1705"/>
                  </a:lnTo>
                  <a:lnTo>
                    <a:pt x="164" y="1718"/>
                  </a:lnTo>
                  <a:lnTo>
                    <a:pt x="177" y="1709"/>
                  </a:lnTo>
                  <a:lnTo>
                    <a:pt x="184" y="1709"/>
                  </a:lnTo>
                  <a:lnTo>
                    <a:pt x="185" y="1722"/>
                  </a:lnTo>
                  <a:lnTo>
                    <a:pt x="183" y="1720"/>
                  </a:lnTo>
                  <a:lnTo>
                    <a:pt x="179" y="1727"/>
                  </a:lnTo>
                  <a:lnTo>
                    <a:pt x="174" y="1727"/>
                  </a:lnTo>
                  <a:lnTo>
                    <a:pt x="166" y="1734"/>
                  </a:lnTo>
                  <a:lnTo>
                    <a:pt x="159" y="1740"/>
                  </a:lnTo>
                  <a:lnTo>
                    <a:pt x="152" y="1747"/>
                  </a:lnTo>
                  <a:lnTo>
                    <a:pt x="146" y="1755"/>
                  </a:lnTo>
                  <a:lnTo>
                    <a:pt x="137" y="1769"/>
                  </a:lnTo>
                  <a:lnTo>
                    <a:pt x="132" y="1779"/>
                  </a:lnTo>
                  <a:lnTo>
                    <a:pt x="131" y="1782"/>
                  </a:lnTo>
                  <a:lnTo>
                    <a:pt x="33" y="2244"/>
                  </a:lnTo>
                  <a:lnTo>
                    <a:pt x="30" y="2255"/>
                  </a:lnTo>
                  <a:lnTo>
                    <a:pt x="44" y="2243"/>
                  </a:lnTo>
                  <a:lnTo>
                    <a:pt x="56" y="2233"/>
                  </a:lnTo>
                  <a:lnTo>
                    <a:pt x="68" y="2227"/>
                  </a:lnTo>
                  <a:lnTo>
                    <a:pt x="79" y="2223"/>
                  </a:lnTo>
                  <a:lnTo>
                    <a:pt x="89" y="2222"/>
                  </a:lnTo>
                  <a:lnTo>
                    <a:pt x="95" y="2220"/>
                  </a:lnTo>
                  <a:lnTo>
                    <a:pt x="102" y="2220"/>
                  </a:lnTo>
                  <a:lnTo>
                    <a:pt x="108" y="2220"/>
                  </a:lnTo>
                  <a:lnTo>
                    <a:pt x="115" y="2222"/>
                  </a:lnTo>
                  <a:lnTo>
                    <a:pt x="122" y="2224"/>
                  </a:lnTo>
                  <a:lnTo>
                    <a:pt x="131" y="2228"/>
                  </a:lnTo>
                  <a:lnTo>
                    <a:pt x="148" y="2238"/>
                  </a:lnTo>
                  <a:lnTo>
                    <a:pt x="164" y="2249"/>
                  </a:lnTo>
                  <a:lnTo>
                    <a:pt x="159" y="2260"/>
                  </a:lnTo>
                  <a:lnTo>
                    <a:pt x="158" y="2307"/>
                  </a:lnTo>
                  <a:lnTo>
                    <a:pt x="131" y="2376"/>
                  </a:lnTo>
                  <a:lnTo>
                    <a:pt x="97" y="2580"/>
                  </a:lnTo>
                  <a:lnTo>
                    <a:pt x="77" y="2662"/>
                  </a:lnTo>
                  <a:lnTo>
                    <a:pt x="51" y="2826"/>
                  </a:lnTo>
                  <a:lnTo>
                    <a:pt x="37" y="2850"/>
                  </a:lnTo>
                  <a:lnTo>
                    <a:pt x="35" y="2896"/>
                  </a:lnTo>
                  <a:lnTo>
                    <a:pt x="34" y="2913"/>
                  </a:lnTo>
                  <a:lnTo>
                    <a:pt x="28" y="2938"/>
                  </a:lnTo>
                  <a:lnTo>
                    <a:pt x="28" y="3062"/>
                  </a:lnTo>
                  <a:lnTo>
                    <a:pt x="35" y="3081"/>
                  </a:lnTo>
                  <a:lnTo>
                    <a:pt x="21" y="3108"/>
                  </a:lnTo>
                  <a:lnTo>
                    <a:pt x="10" y="3133"/>
                  </a:lnTo>
                  <a:lnTo>
                    <a:pt x="2" y="3156"/>
                  </a:lnTo>
                  <a:lnTo>
                    <a:pt x="0" y="3173"/>
                  </a:lnTo>
                  <a:lnTo>
                    <a:pt x="0" y="3191"/>
                  </a:lnTo>
                  <a:lnTo>
                    <a:pt x="3" y="3208"/>
                  </a:lnTo>
                  <a:lnTo>
                    <a:pt x="5" y="3223"/>
                  </a:lnTo>
                  <a:lnTo>
                    <a:pt x="13" y="3245"/>
                  </a:lnTo>
                  <a:lnTo>
                    <a:pt x="15" y="3253"/>
                  </a:lnTo>
                  <a:lnTo>
                    <a:pt x="23" y="3262"/>
                  </a:lnTo>
                  <a:lnTo>
                    <a:pt x="29" y="3269"/>
                  </a:lnTo>
                  <a:lnTo>
                    <a:pt x="36" y="3276"/>
                  </a:lnTo>
                  <a:lnTo>
                    <a:pt x="45" y="3281"/>
                  </a:lnTo>
                  <a:lnTo>
                    <a:pt x="52" y="3284"/>
                  </a:lnTo>
                  <a:lnTo>
                    <a:pt x="60" y="3287"/>
                  </a:lnTo>
                  <a:lnTo>
                    <a:pt x="74" y="3289"/>
                  </a:lnTo>
                  <a:lnTo>
                    <a:pt x="88" y="3289"/>
                  </a:lnTo>
                  <a:lnTo>
                    <a:pt x="99" y="3288"/>
                  </a:lnTo>
                  <a:lnTo>
                    <a:pt x="109" y="3287"/>
                  </a:lnTo>
                  <a:lnTo>
                    <a:pt x="125" y="3283"/>
                  </a:lnTo>
                  <a:lnTo>
                    <a:pt x="140" y="3278"/>
                  </a:lnTo>
                  <a:lnTo>
                    <a:pt x="152" y="3272"/>
                  </a:lnTo>
                  <a:lnTo>
                    <a:pt x="163" y="3266"/>
                  </a:lnTo>
                  <a:lnTo>
                    <a:pt x="173" y="3260"/>
                  </a:lnTo>
                  <a:lnTo>
                    <a:pt x="182" y="3252"/>
                  </a:lnTo>
                  <a:lnTo>
                    <a:pt x="189" y="3246"/>
                  </a:lnTo>
                  <a:lnTo>
                    <a:pt x="196" y="3239"/>
                  </a:lnTo>
                  <a:lnTo>
                    <a:pt x="205" y="3226"/>
                  </a:lnTo>
                  <a:lnTo>
                    <a:pt x="211" y="3215"/>
                  </a:lnTo>
                  <a:lnTo>
                    <a:pt x="215" y="3205"/>
                  </a:lnTo>
                  <a:lnTo>
                    <a:pt x="216" y="3154"/>
                  </a:lnTo>
                  <a:lnTo>
                    <a:pt x="216" y="3155"/>
                  </a:lnTo>
                  <a:lnTo>
                    <a:pt x="240" y="3145"/>
                  </a:lnTo>
                  <a:lnTo>
                    <a:pt x="256" y="3093"/>
                  </a:lnTo>
                  <a:lnTo>
                    <a:pt x="254" y="3041"/>
                  </a:lnTo>
                  <a:lnTo>
                    <a:pt x="262" y="3036"/>
                  </a:lnTo>
                  <a:lnTo>
                    <a:pt x="269" y="3032"/>
                  </a:lnTo>
                  <a:lnTo>
                    <a:pt x="275" y="3027"/>
                  </a:lnTo>
                  <a:lnTo>
                    <a:pt x="279" y="3020"/>
                  </a:lnTo>
                  <a:lnTo>
                    <a:pt x="283" y="3014"/>
                  </a:lnTo>
                  <a:lnTo>
                    <a:pt x="285" y="3008"/>
                  </a:lnTo>
                  <a:lnTo>
                    <a:pt x="289" y="2996"/>
                  </a:lnTo>
                  <a:lnTo>
                    <a:pt x="289" y="2985"/>
                  </a:lnTo>
                  <a:lnTo>
                    <a:pt x="289" y="2975"/>
                  </a:lnTo>
                  <a:lnTo>
                    <a:pt x="286" y="2967"/>
                  </a:lnTo>
                  <a:lnTo>
                    <a:pt x="306" y="2923"/>
                  </a:lnTo>
                  <a:lnTo>
                    <a:pt x="335" y="2855"/>
                  </a:lnTo>
                  <a:lnTo>
                    <a:pt x="373" y="2764"/>
                  </a:lnTo>
                  <a:lnTo>
                    <a:pt x="434" y="2578"/>
                  </a:lnTo>
                  <a:lnTo>
                    <a:pt x="469" y="2347"/>
                  </a:lnTo>
                  <a:lnTo>
                    <a:pt x="528" y="2040"/>
                  </a:lnTo>
                  <a:lnTo>
                    <a:pt x="542" y="1992"/>
                  </a:lnTo>
                  <a:lnTo>
                    <a:pt x="556" y="1947"/>
                  </a:lnTo>
                  <a:lnTo>
                    <a:pt x="574" y="1902"/>
                  </a:lnTo>
                  <a:lnTo>
                    <a:pt x="590" y="1862"/>
                  </a:lnTo>
                  <a:lnTo>
                    <a:pt x="616" y="1800"/>
                  </a:lnTo>
                  <a:lnTo>
                    <a:pt x="627" y="1777"/>
                  </a:lnTo>
                  <a:lnTo>
                    <a:pt x="646" y="1795"/>
                  </a:lnTo>
                  <a:lnTo>
                    <a:pt x="651" y="1820"/>
                  </a:lnTo>
                  <a:lnTo>
                    <a:pt x="697" y="1915"/>
                  </a:lnTo>
                  <a:lnTo>
                    <a:pt x="714" y="2033"/>
                  </a:lnTo>
                  <a:lnTo>
                    <a:pt x="720" y="2055"/>
                  </a:lnTo>
                  <a:lnTo>
                    <a:pt x="725" y="2087"/>
                  </a:lnTo>
                  <a:lnTo>
                    <a:pt x="725" y="2110"/>
                  </a:lnTo>
                  <a:lnTo>
                    <a:pt x="726" y="2138"/>
                  </a:lnTo>
                  <a:lnTo>
                    <a:pt x="729" y="2169"/>
                  </a:lnTo>
                  <a:lnTo>
                    <a:pt x="733" y="2201"/>
                  </a:lnTo>
                  <a:lnTo>
                    <a:pt x="739" y="2253"/>
                  </a:lnTo>
                  <a:lnTo>
                    <a:pt x="742" y="2275"/>
                  </a:lnTo>
                  <a:lnTo>
                    <a:pt x="765" y="2409"/>
                  </a:lnTo>
                  <a:lnTo>
                    <a:pt x="812" y="2637"/>
                  </a:lnTo>
                  <a:lnTo>
                    <a:pt x="798" y="2869"/>
                  </a:lnTo>
                  <a:lnTo>
                    <a:pt x="814" y="2930"/>
                  </a:lnTo>
                  <a:lnTo>
                    <a:pt x="812" y="2987"/>
                  </a:lnTo>
                  <a:lnTo>
                    <a:pt x="775" y="3016"/>
                  </a:lnTo>
                  <a:lnTo>
                    <a:pt x="772" y="3059"/>
                  </a:lnTo>
                  <a:lnTo>
                    <a:pt x="773" y="3081"/>
                  </a:lnTo>
                  <a:lnTo>
                    <a:pt x="777" y="3098"/>
                  </a:lnTo>
                  <a:lnTo>
                    <a:pt x="782" y="3112"/>
                  </a:lnTo>
                  <a:lnTo>
                    <a:pt x="788" y="3120"/>
                  </a:lnTo>
                  <a:lnTo>
                    <a:pt x="794" y="3128"/>
                  </a:lnTo>
                  <a:lnTo>
                    <a:pt x="800" y="3131"/>
                  </a:lnTo>
                  <a:lnTo>
                    <a:pt x="805" y="3134"/>
                  </a:lnTo>
                  <a:lnTo>
                    <a:pt x="810" y="3135"/>
                  </a:lnTo>
                  <a:lnTo>
                    <a:pt x="799" y="3208"/>
                  </a:lnTo>
                  <a:lnTo>
                    <a:pt x="798" y="3212"/>
                  </a:lnTo>
                  <a:lnTo>
                    <a:pt x="795" y="3220"/>
                  </a:lnTo>
                  <a:lnTo>
                    <a:pt x="795" y="3232"/>
                  </a:lnTo>
                  <a:lnTo>
                    <a:pt x="797" y="3241"/>
                  </a:lnTo>
                  <a:lnTo>
                    <a:pt x="798" y="3250"/>
                  </a:lnTo>
                  <a:lnTo>
                    <a:pt x="802" y="3260"/>
                  </a:lnTo>
                  <a:lnTo>
                    <a:pt x="805" y="3269"/>
                  </a:lnTo>
                  <a:lnTo>
                    <a:pt x="812" y="3279"/>
                  </a:lnTo>
                  <a:lnTo>
                    <a:pt x="820" y="3290"/>
                  </a:lnTo>
                  <a:lnTo>
                    <a:pt x="830" y="3300"/>
                  </a:lnTo>
                  <a:lnTo>
                    <a:pt x="842" y="3311"/>
                  </a:lnTo>
                  <a:lnTo>
                    <a:pt x="857" y="3322"/>
                  </a:lnTo>
                  <a:lnTo>
                    <a:pt x="876" y="3332"/>
                  </a:lnTo>
                  <a:lnTo>
                    <a:pt x="878" y="3334"/>
                  </a:lnTo>
                  <a:lnTo>
                    <a:pt x="887" y="3334"/>
                  </a:lnTo>
                  <a:lnTo>
                    <a:pt x="902" y="3332"/>
                  </a:lnTo>
                  <a:lnTo>
                    <a:pt x="919" y="3329"/>
                  </a:lnTo>
                  <a:lnTo>
                    <a:pt x="929" y="3325"/>
                  </a:lnTo>
                  <a:lnTo>
                    <a:pt x="940" y="3321"/>
                  </a:lnTo>
                  <a:lnTo>
                    <a:pt x="951" y="3315"/>
                  </a:lnTo>
                  <a:lnTo>
                    <a:pt x="962" y="3309"/>
                  </a:lnTo>
                  <a:lnTo>
                    <a:pt x="974" y="3300"/>
                  </a:lnTo>
                  <a:lnTo>
                    <a:pt x="985" y="3289"/>
                  </a:lnTo>
                  <a:lnTo>
                    <a:pt x="998" y="3278"/>
                  </a:lnTo>
                  <a:lnTo>
                    <a:pt x="1009" y="3263"/>
                  </a:lnTo>
                  <a:lnTo>
                    <a:pt x="1011" y="3225"/>
                  </a:lnTo>
                  <a:lnTo>
                    <a:pt x="1009" y="3214"/>
                  </a:lnTo>
                  <a:lnTo>
                    <a:pt x="1009" y="3179"/>
                  </a:lnTo>
                  <a:lnTo>
                    <a:pt x="1006" y="3141"/>
                  </a:lnTo>
                  <a:lnTo>
                    <a:pt x="1019" y="3146"/>
                  </a:lnTo>
                  <a:lnTo>
                    <a:pt x="1024" y="3142"/>
                  </a:lnTo>
                  <a:lnTo>
                    <a:pt x="1028" y="3138"/>
                  </a:lnTo>
                  <a:lnTo>
                    <a:pt x="1033" y="3131"/>
                  </a:lnTo>
                  <a:lnTo>
                    <a:pt x="1037" y="3124"/>
                  </a:lnTo>
                  <a:lnTo>
                    <a:pt x="1043" y="3108"/>
                  </a:lnTo>
                  <a:lnTo>
                    <a:pt x="1048" y="3091"/>
                  </a:lnTo>
                  <a:lnTo>
                    <a:pt x="1052" y="3075"/>
                  </a:lnTo>
                  <a:lnTo>
                    <a:pt x="1054" y="3060"/>
                  </a:lnTo>
                  <a:lnTo>
                    <a:pt x="1057" y="3046"/>
                  </a:lnTo>
                  <a:lnTo>
                    <a:pt x="1058" y="3032"/>
                  </a:lnTo>
                  <a:lnTo>
                    <a:pt x="1057" y="3027"/>
                  </a:lnTo>
                  <a:lnTo>
                    <a:pt x="1054" y="3023"/>
                  </a:lnTo>
                  <a:lnTo>
                    <a:pt x="1048" y="3014"/>
                  </a:lnTo>
                  <a:lnTo>
                    <a:pt x="1041" y="3008"/>
                  </a:lnTo>
                  <a:lnTo>
                    <a:pt x="1033" y="3002"/>
                  </a:lnTo>
                  <a:lnTo>
                    <a:pt x="1019" y="2995"/>
                  </a:lnTo>
                  <a:lnTo>
                    <a:pt x="1012" y="2992"/>
                  </a:lnTo>
                  <a:lnTo>
                    <a:pt x="1021" y="2908"/>
                  </a:lnTo>
                  <a:lnTo>
                    <a:pt x="1036" y="2718"/>
                  </a:lnTo>
                  <a:lnTo>
                    <a:pt x="1036" y="2702"/>
                  </a:lnTo>
                  <a:lnTo>
                    <a:pt x="1035" y="2680"/>
                  </a:lnTo>
                  <a:lnTo>
                    <a:pt x="1031" y="2626"/>
                  </a:lnTo>
                  <a:lnTo>
                    <a:pt x="1026" y="2558"/>
                  </a:lnTo>
                  <a:lnTo>
                    <a:pt x="1026" y="2531"/>
                  </a:lnTo>
                  <a:lnTo>
                    <a:pt x="1015" y="2386"/>
                  </a:lnTo>
                  <a:lnTo>
                    <a:pt x="1005" y="2256"/>
                  </a:lnTo>
                  <a:lnTo>
                    <a:pt x="995" y="2169"/>
                  </a:lnTo>
                  <a:lnTo>
                    <a:pt x="993" y="2132"/>
                  </a:lnTo>
                  <a:lnTo>
                    <a:pt x="990" y="2097"/>
                  </a:lnTo>
                  <a:lnTo>
                    <a:pt x="988" y="2047"/>
                  </a:lnTo>
                  <a:lnTo>
                    <a:pt x="984" y="1932"/>
                  </a:lnTo>
                  <a:lnTo>
                    <a:pt x="984" y="1878"/>
                  </a:lnTo>
                  <a:lnTo>
                    <a:pt x="982" y="1720"/>
                  </a:lnTo>
                  <a:lnTo>
                    <a:pt x="974" y="1594"/>
                  </a:lnTo>
                  <a:lnTo>
                    <a:pt x="977" y="1560"/>
                  </a:lnTo>
                  <a:lnTo>
                    <a:pt x="974" y="1543"/>
                  </a:lnTo>
                  <a:lnTo>
                    <a:pt x="971" y="1529"/>
                  </a:lnTo>
                  <a:lnTo>
                    <a:pt x="967" y="1519"/>
                  </a:lnTo>
                  <a:lnTo>
                    <a:pt x="963" y="1513"/>
                  </a:lnTo>
                  <a:lnTo>
                    <a:pt x="941" y="1386"/>
                  </a:lnTo>
                  <a:lnTo>
                    <a:pt x="909" y="1343"/>
                  </a:lnTo>
                  <a:lnTo>
                    <a:pt x="909" y="1326"/>
                  </a:lnTo>
                  <a:lnTo>
                    <a:pt x="915" y="1317"/>
                  </a:lnTo>
                  <a:lnTo>
                    <a:pt x="915" y="1298"/>
                  </a:lnTo>
                  <a:lnTo>
                    <a:pt x="922" y="1298"/>
                  </a:lnTo>
                  <a:lnTo>
                    <a:pt x="925" y="1290"/>
                  </a:lnTo>
                  <a:lnTo>
                    <a:pt x="920" y="1249"/>
                  </a:lnTo>
                  <a:lnTo>
                    <a:pt x="925" y="1247"/>
                  </a:lnTo>
                  <a:lnTo>
                    <a:pt x="1012" y="1229"/>
                  </a:lnTo>
                  <a:lnTo>
                    <a:pt x="1041" y="1222"/>
                  </a:lnTo>
                  <a:lnTo>
                    <a:pt x="1093" y="1217"/>
                  </a:lnTo>
                  <a:lnTo>
                    <a:pt x="1104" y="1212"/>
                  </a:lnTo>
                  <a:lnTo>
                    <a:pt x="1115" y="1207"/>
                  </a:lnTo>
                  <a:lnTo>
                    <a:pt x="1131" y="1197"/>
                  </a:lnTo>
                  <a:lnTo>
                    <a:pt x="1141" y="1190"/>
                  </a:lnTo>
                  <a:lnTo>
                    <a:pt x="1144" y="1186"/>
                  </a:lnTo>
                  <a:lnTo>
                    <a:pt x="1147" y="1181"/>
                  </a:lnTo>
                  <a:lnTo>
                    <a:pt x="1148" y="1176"/>
                  </a:lnTo>
                  <a:lnTo>
                    <a:pt x="1152" y="1163"/>
                  </a:lnTo>
                  <a:lnTo>
                    <a:pt x="1154" y="1148"/>
                  </a:lnTo>
                  <a:lnTo>
                    <a:pt x="1155" y="1133"/>
                  </a:lnTo>
                  <a:lnTo>
                    <a:pt x="1155" y="1107"/>
                  </a:lnTo>
                  <a:lnTo>
                    <a:pt x="1155" y="1096"/>
                  </a:lnTo>
                  <a:close/>
                  <a:moveTo>
                    <a:pt x="286" y="1152"/>
                  </a:moveTo>
                  <a:lnTo>
                    <a:pt x="284" y="1127"/>
                  </a:lnTo>
                  <a:lnTo>
                    <a:pt x="295" y="1109"/>
                  </a:lnTo>
                  <a:lnTo>
                    <a:pt x="295" y="1068"/>
                  </a:lnTo>
                  <a:lnTo>
                    <a:pt x="300" y="1056"/>
                  </a:lnTo>
                  <a:lnTo>
                    <a:pt x="301" y="1056"/>
                  </a:lnTo>
                  <a:lnTo>
                    <a:pt x="302" y="1057"/>
                  </a:lnTo>
                  <a:lnTo>
                    <a:pt x="304" y="1059"/>
                  </a:lnTo>
                  <a:lnTo>
                    <a:pt x="299" y="1107"/>
                  </a:lnTo>
                  <a:lnTo>
                    <a:pt x="295" y="1155"/>
                  </a:lnTo>
                  <a:lnTo>
                    <a:pt x="284" y="1189"/>
                  </a:lnTo>
                  <a:lnTo>
                    <a:pt x="286" y="1162"/>
                  </a:lnTo>
                  <a:lnTo>
                    <a:pt x="286" y="1152"/>
                  </a:lnTo>
                  <a:close/>
                  <a:moveTo>
                    <a:pt x="190" y="1636"/>
                  </a:moveTo>
                  <a:lnTo>
                    <a:pt x="194" y="1631"/>
                  </a:lnTo>
                  <a:lnTo>
                    <a:pt x="203" y="1637"/>
                  </a:lnTo>
                  <a:lnTo>
                    <a:pt x="205" y="1657"/>
                  </a:lnTo>
                  <a:lnTo>
                    <a:pt x="201" y="1655"/>
                  </a:lnTo>
                  <a:lnTo>
                    <a:pt x="196" y="1653"/>
                  </a:lnTo>
                  <a:lnTo>
                    <a:pt x="193" y="1655"/>
                  </a:lnTo>
                  <a:lnTo>
                    <a:pt x="189" y="1657"/>
                  </a:lnTo>
                  <a:lnTo>
                    <a:pt x="190" y="1636"/>
                  </a:lnTo>
                  <a:close/>
                  <a:moveTo>
                    <a:pt x="210" y="2070"/>
                  </a:moveTo>
                  <a:lnTo>
                    <a:pt x="219" y="1995"/>
                  </a:lnTo>
                  <a:lnTo>
                    <a:pt x="224" y="2028"/>
                  </a:lnTo>
                  <a:lnTo>
                    <a:pt x="210" y="2070"/>
                  </a:lnTo>
                  <a:close/>
                  <a:moveTo>
                    <a:pt x="301" y="1489"/>
                  </a:moveTo>
                  <a:lnTo>
                    <a:pt x="293" y="1531"/>
                  </a:lnTo>
                  <a:lnTo>
                    <a:pt x="288" y="1552"/>
                  </a:lnTo>
                  <a:lnTo>
                    <a:pt x="268" y="1584"/>
                  </a:lnTo>
                  <a:lnTo>
                    <a:pt x="269" y="1649"/>
                  </a:lnTo>
                  <a:lnTo>
                    <a:pt x="254" y="1725"/>
                  </a:lnTo>
                  <a:lnTo>
                    <a:pt x="249" y="1794"/>
                  </a:lnTo>
                  <a:lnTo>
                    <a:pt x="231" y="1906"/>
                  </a:lnTo>
                  <a:lnTo>
                    <a:pt x="245" y="1796"/>
                  </a:lnTo>
                  <a:lnTo>
                    <a:pt x="240" y="1766"/>
                  </a:lnTo>
                  <a:lnTo>
                    <a:pt x="237" y="1759"/>
                  </a:lnTo>
                  <a:lnTo>
                    <a:pt x="235" y="1755"/>
                  </a:lnTo>
                  <a:lnTo>
                    <a:pt x="227" y="1746"/>
                  </a:lnTo>
                  <a:lnTo>
                    <a:pt x="228" y="1742"/>
                  </a:lnTo>
                  <a:lnTo>
                    <a:pt x="224" y="1741"/>
                  </a:lnTo>
                  <a:lnTo>
                    <a:pt x="224" y="1690"/>
                  </a:lnTo>
                  <a:lnTo>
                    <a:pt x="228" y="1688"/>
                  </a:lnTo>
                  <a:lnTo>
                    <a:pt x="233" y="1687"/>
                  </a:lnTo>
                  <a:lnTo>
                    <a:pt x="237" y="1685"/>
                  </a:lnTo>
                  <a:lnTo>
                    <a:pt x="242" y="1681"/>
                  </a:lnTo>
                  <a:lnTo>
                    <a:pt x="245" y="1677"/>
                  </a:lnTo>
                  <a:lnTo>
                    <a:pt x="246" y="1674"/>
                  </a:lnTo>
                  <a:lnTo>
                    <a:pt x="246" y="1639"/>
                  </a:lnTo>
                  <a:lnTo>
                    <a:pt x="251" y="1603"/>
                  </a:lnTo>
                  <a:lnTo>
                    <a:pt x="251" y="1577"/>
                  </a:lnTo>
                  <a:lnTo>
                    <a:pt x="259" y="1579"/>
                  </a:lnTo>
                  <a:lnTo>
                    <a:pt x="263" y="1575"/>
                  </a:lnTo>
                  <a:lnTo>
                    <a:pt x="268" y="1510"/>
                  </a:lnTo>
                  <a:lnTo>
                    <a:pt x="270" y="1512"/>
                  </a:lnTo>
                  <a:lnTo>
                    <a:pt x="277" y="1448"/>
                  </a:lnTo>
                  <a:lnTo>
                    <a:pt x="274" y="1444"/>
                  </a:lnTo>
                  <a:lnTo>
                    <a:pt x="277" y="1441"/>
                  </a:lnTo>
                  <a:lnTo>
                    <a:pt x="291" y="1476"/>
                  </a:lnTo>
                  <a:lnTo>
                    <a:pt x="307" y="1477"/>
                  </a:lnTo>
                  <a:lnTo>
                    <a:pt x="301" y="1489"/>
                  </a:lnTo>
                  <a:close/>
                  <a:moveTo>
                    <a:pt x="952" y="1067"/>
                  </a:moveTo>
                  <a:lnTo>
                    <a:pt x="946" y="1068"/>
                  </a:lnTo>
                  <a:lnTo>
                    <a:pt x="932" y="1063"/>
                  </a:lnTo>
                  <a:lnTo>
                    <a:pt x="902" y="1059"/>
                  </a:lnTo>
                  <a:lnTo>
                    <a:pt x="894" y="1063"/>
                  </a:lnTo>
                  <a:lnTo>
                    <a:pt x="893" y="1032"/>
                  </a:lnTo>
                  <a:lnTo>
                    <a:pt x="883" y="1010"/>
                  </a:lnTo>
                  <a:lnTo>
                    <a:pt x="884" y="980"/>
                  </a:lnTo>
                  <a:lnTo>
                    <a:pt x="889" y="961"/>
                  </a:lnTo>
                  <a:lnTo>
                    <a:pt x="894" y="918"/>
                  </a:lnTo>
                  <a:lnTo>
                    <a:pt x="908" y="961"/>
                  </a:lnTo>
                  <a:lnTo>
                    <a:pt x="940" y="1025"/>
                  </a:lnTo>
                  <a:lnTo>
                    <a:pt x="953" y="1049"/>
                  </a:lnTo>
                  <a:lnTo>
                    <a:pt x="952" y="106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5400000" sy="50000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84" name="Freeform 11"/>
            <p:cNvSpPr>
              <a:spLocks noEditPoints="1"/>
            </p:cNvSpPr>
            <p:nvPr/>
          </p:nvSpPr>
          <p:spPr bwMode="gray">
            <a:xfrm>
              <a:off x="6975203" y="2247107"/>
              <a:ext cx="442912" cy="1244600"/>
            </a:xfrm>
            <a:custGeom>
              <a:avLst/>
              <a:gdLst>
                <a:gd name="T0" fmla="*/ 432558 w 1155"/>
                <a:gd name="T1" fmla="*/ 372559 h 3334"/>
                <a:gd name="T2" fmla="*/ 397279 w 1155"/>
                <a:gd name="T3" fmla="*/ 292298 h 3334"/>
                <a:gd name="T4" fmla="*/ 335923 w 1155"/>
                <a:gd name="T5" fmla="*/ 211291 h 3334"/>
                <a:gd name="T6" fmla="*/ 280319 w 1155"/>
                <a:gd name="T7" fmla="*/ 175827 h 3334"/>
                <a:gd name="T8" fmla="*/ 309463 w 1155"/>
                <a:gd name="T9" fmla="*/ 121698 h 3334"/>
                <a:gd name="T10" fmla="*/ 313681 w 1155"/>
                <a:gd name="T11" fmla="*/ 74288 h 3334"/>
                <a:gd name="T12" fmla="*/ 289139 w 1155"/>
                <a:gd name="T13" fmla="*/ 32478 h 3334"/>
                <a:gd name="T14" fmla="*/ 220497 w 1155"/>
                <a:gd name="T15" fmla="*/ 2613 h 3334"/>
                <a:gd name="T16" fmla="*/ 202858 w 1155"/>
                <a:gd name="T17" fmla="*/ 18292 h 3334"/>
                <a:gd name="T18" fmla="*/ 178315 w 1155"/>
                <a:gd name="T19" fmla="*/ 29118 h 3334"/>
                <a:gd name="T20" fmla="*/ 176781 w 1155"/>
                <a:gd name="T21" fmla="*/ 61969 h 3334"/>
                <a:gd name="T22" fmla="*/ 181766 w 1155"/>
                <a:gd name="T23" fmla="*/ 76154 h 3334"/>
                <a:gd name="T24" fmla="*/ 180616 w 1155"/>
                <a:gd name="T25" fmla="*/ 131777 h 3334"/>
                <a:gd name="T26" fmla="*/ 199023 w 1155"/>
                <a:gd name="T27" fmla="*/ 155295 h 3334"/>
                <a:gd name="T28" fmla="*/ 136133 w 1155"/>
                <a:gd name="T29" fmla="*/ 196732 h 3334"/>
                <a:gd name="T30" fmla="*/ 90116 w 1155"/>
                <a:gd name="T31" fmla="*/ 216890 h 3334"/>
                <a:gd name="T32" fmla="*/ 66724 w 1155"/>
                <a:gd name="T33" fmla="*/ 323656 h 3334"/>
                <a:gd name="T34" fmla="*/ 52152 w 1155"/>
                <a:gd name="T35" fmla="*/ 432661 h 3334"/>
                <a:gd name="T36" fmla="*/ 43716 w 1155"/>
                <a:gd name="T37" fmla="*/ 543533 h 3334"/>
                <a:gd name="T38" fmla="*/ 43716 w 1155"/>
                <a:gd name="T39" fmla="*/ 573397 h 3334"/>
                <a:gd name="T40" fmla="*/ 67875 w 1155"/>
                <a:gd name="T41" fmla="*/ 637979 h 3334"/>
                <a:gd name="T42" fmla="*/ 66724 w 1155"/>
                <a:gd name="T43" fmla="*/ 644698 h 3334"/>
                <a:gd name="T44" fmla="*/ 50619 w 1155"/>
                <a:gd name="T45" fmla="*/ 664110 h 3334"/>
                <a:gd name="T46" fmla="*/ 16873 w 1155"/>
                <a:gd name="T47" fmla="*/ 837324 h 3334"/>
                <a:gd name="T48" fmla="*/ 41415 w 1155"/>
                <a:gd name="T49" fmla="*/ 828738 h 3334"/>
                <a:gd name="T50" fmla="*/ 50235 w 1155"/>
                <a:gd name="T51" fmla="*/ 886973 h 3334"/>
                <a:gd name="T52" fmla="*/ 10737 w 1155"/>
                <a:gd name="T53" fmla="*/ 1143061 h 3334"/>
                <a:gd name="T54" fmla="*/ 0 w 1155"/>
                <a:gd name="T55" fmla="*/ 1191217 h 3334"/>
                <a:gd name="T56" fmla="*/ 13805 w 1155"/>
                <a:gd name="T57" fmla="*/ 1222948 h 3334"/>
                <a:gd name="T58" fmla="*/ 41799 w 1155"/>
                <a:gd name="T59" fmla="*/ 1227055 h 3334"/>
                <a:gd name="T60" fmla="*/ 75161 w 1155"/>
                <a:gd name="T61" fmla="*/ 1209136 h 3334"/>
                <a:gd name="T62" fmla="*/ 98169 w 1155"/>
                <a:gd name="T63" fmla="*/ 1154633 h 3334"/>
                <a:gd name="T64" fmla="*/ 109290 w 1155"/>
                <a:gd name="T65" fmla="*/ 1122902 h 3334"/>
                <a:gd name="T66" fmla="*/ 143036 w 1155"/>
                <a:gd name="T67" fmla="*/ 1031816 h 3334"/>
                <a:gd name="T68" fmla="*/ 226249 w 1155"/>
                <a:gd name="T69" fmla="*/ 695095 h 3334"/>
                <a:gd name="T70" fmla="*/ 278018 w 1155"/>
                <a:gd name="T71" fmla="*/ 779088 h 3334"/>
                <a:gd name="T72" fmla="*/ 293357 w 1155"/>
                <a:gd name="T73" fmla="*/ 899293 h 3334"/>
                <a:gd name="T74" fmla="*/ 296042 w 1155"/>
                <a:gd name="T75" fmla="*/ 1141941 h 3334"/>
                <a:gd name="T76" fmla="*/ 310614 w 1155"/>
                <a:gd name="T77" fmla="*/ 1170312 h 3334"/>
                <a:gd name="T78" fmla="*/ 307546 w 1155"/>
                <a:gd name="T79" fmla="*/ 1216975 h 3334"/>
                <a:gd name="T80" fmla="*/ 335923 w 1155"/>
                <a:gd name="T81" fmla="*/ 1243853 h 3334"/>
                <a:gd name="T82" fmla="*/ 368902 w 1155"/>
                <a:gd name="T83" fmla="*/ 1235267 h 3334"/>
                <a:gd name="T84" fmla="*/ 385774 w 1155"/>
                <a:gd name="T85" fmla="*/ 1172552 h 3334"/>
                <a:gd name="T86" fmla="*/ 401880 w 1155"/>
                <a:gd name="T87" fmla="*/ 1153887 h 3334"/>
                <a:gd name="T88" fmla="*/ 401880 w 1155"/>
                <a:gd name="T89" fmla="*/ 1125142 h 3334"/>
                <a:gd name="T90" fmla="*/ 397279 w 1155"/>
                <a:gd name="T91" fmla="*/ 1008671 h 3334"/>
                <a:gd name="T92" fmla="*/ 380789 w 1155"/>
                <a:gd name="T93" fmla="*/ 795887 h 3334"/>
                <a:gd name="T94" fmla="*/ 374654 w 1155"/>
                <a:gd name="T95" fmla="*/ 582356 h 3334"/>
                <a:gd name="T96" fmla="*/ 350878 w 1155"/>
                <a:gd name="T97" fmla="*/ 491643 h 3334"/>
                <a:gd name="T98" fmla="*/ 419137 w 1155"/>
                <a:gd name="T99" fmla="*/ 454313 h 3334"/>
                <a:gd name="T100" fmla="*/ 439844 w 1155"/>
                <a:gd name="T101" fmla="*/ 440874 h 3334"/>
                <a:gd name="T102" fmla="*/ 109673 w 1155"/>
                <a:gd name="T103" fmla="*/ 430048 h 3334"/>
                <a:gd name="T104" fmla="*/ 116576 w 1155"/>
                <a:gd name="T105" fmla="*/ 395330 h 3334"/>
                <a:gd name="T106" fmla="*/ 77845 w 1155"/>
                <a:gd name="T107" fmla="*/ 611101 h 3334"/>
                <a:gd name="T108" fmla="*/ 80529 w 1155"/>
                <a:gd name="T109" fmla="*/ 772742 h 3334"/>
                <a:gd name="T110" fmla="*/ 103154 w 1155"/>
                <a:gd name="T111" fmla="*/ 615581 h 3334"/>
                <a:gd name="T112" fmla="*/ 90116 w 1155"/>
                <a:gd name="T113" fmla="*/ 655151 h 3334"/>
                <a:gd name="T114" fmla="*/ 90883 w 1155"/>
                <a:gd name="T115" fmla="*/ 629019 h 3334"/>
                <a:gd name="T116" fmla="*/ 99320 w 1155"/>
                <a:gd name="T117" fmla="*/ 589449 h 3334"/>
                <a:gd name="T118" fmla="*/ 111591 w 1155"/>
                <a:gd name="T119" fmla="*/ 550999 h 3334"/>
                <a:gd name="T120" fmla="*/ 342825 w 1155"/>
                <a:gd name="T121" fmla="*/ 396824 h 3334"/>
                <a:gd name="T122" fmla="*/ 365450 w 1155"/>
                <a:gd name="T123" fmla="*/ 391597 h 33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155" h="3334">
                  <a:moveTo>
                    <a:pt x="1155" y="1096"/>
                  </a:moveTo>
                  <a:lnTo>
                    <a:pt x="1149" y="1074"/>
                  </a:lnTo>
                  <a:lnTo>
                    <a:pt x="1148" y="1054"/>
                  </a:lnTo>
                  <a:lnTo>
                    <a:pt x="1143" y="1037"/>
                  </a:lnTo>
                  <a:lnTo>
                    <a:pt x="1138" y="1022"/>
                  </a:lnTo>
                  <a:lnTo>
                    <a:pt x="1133" y="1009"/>
                  </a:lnTo>
                  <a:lnTo>
                    <a:pt x="1128" y="998"/>
                  </a:lnTo>
                  <a:lnTo>
                    <a:pt x="1120" y="982"/>
                  </a:lnTo>
                  <a:lnTo>
                    <a:pt x="1117" y="977"/>
                  </a:lnTo>
                  <a:lnTo>
                    <a:pt x="1095" y="931"/>
                  </a:lnTo>
                  <a:lnTo>
                    <a:pt x="1085" y="892"/>
                  </a:lnTo>
                  <a:lnTo>
                    <a:pt x="1056" y="857"/>
                  </a:lnTo>
                  <a:lnTo>
                    <a:pt x="1038" y="809"/>
                  </a:lnTo>
                  <a:lnTo>
                    <a:pt x="1036" y="783"/>
                  </a:lnTo>
                  <a:lnTo>
                    <a:pt x="1019" y="749"/>
                  </a:lnTo>
                  <a:lnTo>
                    <a:pt x="991" y="699"/>
                  </a:lnTo>
                  <a:lnTo>
                    <a:pt x="957" y="637"/>
                  </a:lnTo>
                  <a:lnTo>
                    <a:pt x="942" y="620"/>
                  </a:lnTo>
                  <a:lnTo>
                    <a:pt x="938" y="618"/>
                  </a:lnTo>
                  <a:lnTo>
                    <a:pt x="918" y="598"/>
                  </a:lnTo>
                  <a:lnTo>
                    <a:pt x="894" y="581"/>
                  </a:lnTo>
                  <a:lnTo>
                    <a:pt x="876" y="566"/>
                  </a:lnTo>
                  <a:lnTo>
                    <a:pt x="863" y="563"/>
                  </a:lnTo>
                  <a:lnTo>
                    <a:pt x="824" y="544"/>
                  </a:lnTo>
                  <a:lnTo>
                    <a:pt x="808" y="523"/>
                  </a:lnTo>
                  <a:lnTo>
                    <a:pt x="787" y="522"/>
                  </a:lnTo>
                  <a:lnTo>
                    <a:pt x="786" y="522"/>
                  </a:lnTo>
                  <a:lnTo>
                    <a:pt x="778" y="519"/>
                  </a:lnTo>
                  <a:lnTo>
                    <a:pt x="745" y="473"/>
                  </a:lnTo>
                  <a:lnTo>
                    <a:pt x="731" y="471"/>
                  </a:lnTo>
                  <a:lnTo>
                    <a:pt x="734" y="452"/>
                  </a:lnTo>
                  <a:lnTo>
                    <a:pt x="735" y="453"/>
                  </a:lnTo>
                  <a:lnTo>
                    <a:pt x="742" y="439"/>
                  </a:lnTo>
                  <a:lnTo>
                    <a:pt x="750" y="463"/>
                  </a:lnTo>
                  <a:lnTo>
                    <a:pt x="755" y="463"/>
                  </a:lnTo>
                  <a:lnTo>
                    <a:pt x="779" y="411"/>
                  </a:lnTo>
                  <a:lnTo>
                    <a:pt x="807" y="326"/>
                  </a:lnTo>
                  <a:lnTo>
                    <a:pt x="814" y="305"/>
                  </a:lnTo>
                  <a:lnTo>
                    <a:pt x="821" y="279"/>
                  </a:lnTo>
                  <a:lnTo>
                    <a:pt x="829" y="249"/>
                  </a:lnTo>
                  <a:lnTo>
                    <a:pt x="828" y="236"/>
                  </a:lnTo>
                  <a:lnTo>
                    <a:pt x="825" y="222"/>
                  </a:lnTo>
                  <a:lnTo>
                    <a:pt x="821" y="210"/>
                  </a:lnTo>
                  <a:lnTo>
                    <a:pt x="818" y="199"/>
                  </a:lnTo>
                  <a:lnTo>
                    <a:pt x="809" y="184"/>
                  </a:lnTo>
                  <a:lnTo>
                    <a:pt x="805" y="178"/>
                  </a:lnTo>
                  <a:lnTo>
                    <a:pt x="794" y="163"/>
                  </a:lnTo>
                  <a:lnTo>
                    <a:pt x="783" y="148"/>
                  </a:lnTo>
                  <a:lnTo>
                    <a:pt x="773" y="132"/>
                  </a:lnTo>
                  <a:lnTo>
                    <a:pt x="760" y="89"/>
                  </a:lnTo>
                  <a:lnTo>
                    <a:pt x="754" y="87"/>
                  </a:lnTo>
                  <a:lnTo>
                    <a:pt x="730" y="57"/>
                  </a:lnTo>
                  <a:lnTo>
                    <a:pt x="696" y="51"/>
                  </a:lnTo>
                  <a:lnTo>
                    <a:pt x="635" y="10"/>
                  </a:lnTo>
                  <a:lnTo>
                    <a:pt x="629" y="10"/>
                  </a:lnTo>
                  <a:lnTo>
                    <a:pt x="634" y="25"/>
                  </a:lnTo>
                  <a:lnTo>
                    <a:pt x="588" y="0"/>
                  </a:lnTo>
                  <a:lnTo>
                    <a:pt x="598" y="25"/>
                  </a:lnTo>
                  <a:lnTo>
                    <a:pt x="575" y="7"/>
                  </a:lnTo>
                  <a:lnTo>
                    <a:pt x="579" y="29"/>
                  </a:lnTo>
                  <a:lnTo>
                    <a:pt x="574" y="26"/>
                  </a:lnTo>
                  <a:lnTo>
                    <a:pt x="534" y="14"/>
                  </a:lnTo>
                  <a:lnTo>
                    <a:pt x="556" y="39"/>
                  </a:lnTo>
                  <a:lnTo>
                    <a:pt x="554" y="41"/>
                  </a:lnTo>
                  <a:lnTo>
                    <a:pt x="519" y="19"/>
                  </a:lnTo>
                  <a:lnTo>
                    <a:pt x="532" y="47"/>
                  </a:lnTo>
                  <a:lnTo>
                    <a:pt x="529" y="49"/>
                  </a:lnTo>
                  <a:lnTo>
                    <a:pt x="508" y="19"/>
                  </a:lnTo>
                  <a:lnTo>
                    <a:pt x="508" y="24"/>
                  </a:lnTo>
                  <a:lnTo>
                    <a:pt x="507" y="56"/>
                  </a:lnTo>
                  <a:lnTo>
                    <a:pt x="476" y="46"/>
                  </a:lnTo>
                  <a:lnTo>
                    <a:pt x="479" y="50"/>
                  </a:lnTo>
                  <a:lnTo>
                    <a:pt x="505" y="73"/>
                  </a:lnTo>
                  <a:lnTo>
                    <a:pt x="461" y="74"/>
                  </a:lnTo>
                  <a:lnTo>
                    <a:pt x="465" y="78"/>
                  </a:lnTo>
                  <a:lnTo>
                    <a:pt x="489" y="90"/>
                  </a:lnTo>
                  <a:lnTo>
                    <a:pt x="468" y="94"/>
                  </a:lnTo>
                  <a:lnTo>
                    <a:pt x="491" y="103"/>
                  </a:lnTo>
                  <a:lnTo>
                    <a:pt x="458" y="115"/>
                  </a:lnTo>
                  <a:lnTo>
                    <a:pt x="482" y="126"/>
                  </a:lnTo>
                  <a:lnTo>
                    <a:pt x="468" y="137"/>
                  </a:lnTo>
                  <a:lnTo>
                    <a:pt x="482" y="139"/>
                  </a:lnTo>
                  <a:lnTo>
                    <a:pt x="461" y="166"/>
                  </a:lnTo>
                  <a:lnTo>
                    <a:pt x="464" y="164"/>
                  </a:lnTo>
                  <a:lnTo>
                    <a:pt x="479" y="158"/>
                  </a:lnTo>
                  <a:lnTo>
                    <a:pt x="476" y="167"/>
                  </a:lnTo>
                  <a:lnTo>
                    <a:pt x="474" y="178"/>
                  </a:lnTo>
                  <a:lnTo>
                    <a:pt x="473" y="190"/>
                  </a:lnTo>
                  <a:lnTo>
                    <a:pt x="473" y="198"/>
                  </a:lnTo>
                  <a:lnTo>
                    <a:pt x="474" y="204"/>
                  </a:lnTo>
                  <a:lnTo>
                    <a:pt x="471" y="216"/>
                  </a:lnTo>
                  <a:lnTo>
                    <a:pt x="471" y="229"/>
                  </a:lnTo>
                  <a:lnTo>
                    <a:pt x="466" y="240"/>
                  </a:lnTo>
                  <a:lnTo>
                    <a:pt x="460" y="252"/>
                  </a:lnTo>
                  <a:lnTo>
                    <a:pt x="469" y="304"/>
                  </a:lnTo>
                  <a:lnTo>
                    <a:pt x="471" y="353"/>
                  </a:lnTo>
                  <a:lnTo>
                    <a:pt x="473" y="359"/>
                  </a:lnTo>
                  <a:lnTo>
                    <a:pt x="474" y="365"/>
                  </a:lnTo>
                  <a:lnTo>
                    <a:pt x="477" y="374"/>
                  </a:lnTo>
                  <a:lnTo>
                    <a:pt x="481" y="383"/>
                  </a:lnTo>
                  <a:lnTo>
                    <a:pt x="487" y="391"/>
                  </a:lnTo>
                  <a:lnTo>
                    <a:pt x="495" y="399"/>
                  </a:lnTo>
                  <a:lnTo>
                    <a:pt x="505" y="406"/>
                  </a:lnTo>
                  <a:lnTo>
                    <a:pt x="519" y="416"/>
                  </a:lnTo>
                  <a:lnTo>
                    <a:pt x="521" y="428"/>
                  </a:lnTo>
                  <a:lnTo>
                    <a:pt x="519" y="439"/>
                  </a:lnTo>
                  <a:lnTo>
                    <a:pt x="510" y="441"/>
                  </a:lnTo>
                  <a:lnTo>
                    <a:pt x="438" y="505"/>
                  </a:lnTo>
                  <a:lnTo>
                    <a:pt x="415" y="507"/>
                  </a:lnTo>
                  <a:lnTo>
                    <a:pt x="388" y="523"/>
                  </a:lnTo>
                  <a:lnTo>
                    <a:pt x="355" y="527"/>
                  </a:lnTo>
                  <a:lnTo>
                    <a:pt x="343" y="529"/>
                  </a:lnTo>
                  <a:lnTo>
                    <a:pt x="332" y="532"/>
                  </a:lnTo>
                  <a:lnTo>
                    <a:pt x="310" y="538"/>
                  </a:lnTo>
                  <a:lnTo>
                    <a:pt x="289" y="547"/>
                  </a:lnTo>
                  <a:lnTo>
                    <a:pt x="270" y="556"/>
                  </a:lnTo>
                  <a:lnTo>
                    <a:pt x="256" y="565"/>
                  </a:lnTo>
                  <a:lnTo>
                    <a:pt x="245" y="574"/>
                  </a:lnTo>
                  <a:lnTo>
                    <a:pt x="235" y="581"/>
                  </a:lnTo>
                  <a:lnTo>
                    <a:pt x="232" y="619"/>
                  </a:lnTo>
                  <a:lnTo>
                    <a:pt x="205" y="690"/>
                  </a:lnTo>
                  <a:lnTo>
                    <a:pt x="195" y="731"/>
                  </a:lnTo>
                  <a:lnTo>
                    <a:pt x="187" y="793"/>
                  </a:lnTo>
                  <a:lnTo>
                    <a:pt x="183" y="809"/>
                  </a:lnTo>
                  <a:lnTo>
                    <a:pt x="178" y="837"/>
                  </a:lnTo>
                  <a:lnTo>
                    <a:pt x="174" y="867"/>
                  </a:lnTo>
                  <a:lnTo>
                    <a:pt x="169" y="921"/>
                  </a:lnTo>
                  <a:lnTo>
                    <a:pt x="168" y="962"/>
                  </a:lnTo>
                  <a:lnTo>
                    <a:pt x="168" y="978"/>
                  </a:lnTo>
                  <a:lnTo>
                    <a:pt x="155" y="1017"/>
                  </a:lnTo>
                  <a:lnTo>
                    <a:pt x="146" y="1063"/>
                  </a:lnTo>
                  <a:lnTo>
                    <a:pt x="137" y="1079"/>
                  </a:lnTo>
                  <a:lnTo>
                    <a:pt x="134" y="1141"/>
                  </a:lnTo>
                  <a:lnTo>
                    <a:pt x="136" y="1159"/>
                  </a:lnTo>
                  <a:lnTo>
                    <a:pt x="130" y="1173"/>
                  </a:lnTo>
                  <a:lnTo>
                    <a:pt x="113" y="1231"/>
                  </a:lnTo>
                  <a:lnTo>
                    <a:pt x="116" y="1249"/>
                  </a:lnTo>
                  <a:lnTo>
                    <a:pt x="121" y="1277"/>
                  </a:lnTo>
                  <a:lnTo>
                    <a:pt x="111" y="1297"/>
                  </a:lnTo>
                  <a:lnTo>
                    <a:pt x="113" y="1340"/>
                  </a:lnTo>
                  <a:lnTo>
                    <a:pt x="114" y="1456"/>
                  </a:lnTo>
                  <a:lnTo>
                    <a:pt x="113" y="1466"/>
                  </a:lnTo>
                  <a:lnTo>
                    <a:pt x="97" y="1477"/>
                  </a:lnTo>
                  <a:lnTo>
                    <a:pt x="102" y="1530"/>
                  </a:lnTo>
                  <a:lnTo>
                    <a:pt x="111" y="1539"/>
                  </a:lnTo>
                  <a:lnTo>
                    <a:pt x="114" y="1536"/>
                  </a:lnTo>
                  <a:lnTo>
                    <a:pt x="116" y="1579"/>
                  </a:lnTo>
                  <a:lnTo>
                    <a:pt x="119" y="1597"/>
                  </a:lnTo>
                  <a:lnTo>
                    <a:pt x="120" y="1597"/>
                  </a:lnTo>
                  <a:lnTo>
                    <a:pt x="114" y="1644"/>
                  </a:lnTo>
                  <a:lnTo>
                    <a:pt x="126" y="1679"/>
                  </a:lnTo>
                  <a:lnTo>
                    <a:pt x="146" y="1705"/>
                  </a:lnTo>
                  <a:lnTo>
                    <a:pt x="164" y="1718"/>
                  </a:lnTo>
                  <a:lnTo>
                    <a:pt x="177" y="1709"/>
                  </a:lnTo>
                  <a:lnTo>
                    <a:pt x="184" y="1709"/>
                  </a:lnTo>
                  <a:lnTo>
                    <a:pt x="185" y="1722"/>
                  </a:lnTo>
                  <a:lnTo>
                    <a:pt x="183" y="1720"/>
                  </a:lnTo>
                  <a:lnTo>
                    <a:pt x="179" y="1727"/>
                  </a:lnTo>
                  <a:lnTo>
                    <a:pt x="174" y="1727"/>
                  </a:lnTo>
                  <a:lnTo>
                    <a:pt x="166" y="1734"/>
                  </a:lnTo>
                  <a:lnTo>
                    <a:pt x="159" y="1740"/>
                  </a:lnTo>
                  <a:lnTo>
                    <a:pt x="152" y="1747"/>
                  </a:lnTo>
                  <a:lnTo>
                    <a:pt x="146" y="1755"/>
                  </a:lnTo>
                  <a:lnTo>
                    <a:pt x="137" y="1769"/>
                  </a:lnTo>
                  <a:lnTo>
                    <a:pt x="132" y="1779"/>
                  </a:lnTo>
                  <a:lnTo>
                    <a:pt x="131" y="1782"/>
                  </a:lnTo>
                  <a:lnTo>
                    <a:pt x="33" y="2244"/>
                  </a:lnTo>
                  <a:lnTo>
                    <a:pt x="30" y="2255"/>
                  </a:lnTo>
                  <a:lnTo>
                    <a:pt x="44" y="2243"/>
                  </a:lnTo>
                  <a:lnTo>
                    <a:pt x="56" y="2233"/>
                  </a:lnTo>
                  <a:lnTo>
                    <a:pt x="68" y="2227"/>
                  </a:lnTo>
                  <a:lnTo>
                    <a:pt x="79" y="2223"/>
                  </a:lnTo>
                  <a:lnTo>
                    <a:pt x="89" y="2222"/>
                  </a:lnTo>
                  <a:lnTo>
                    <a:pt x="95" y="2220"/>
                  </a:lnTo>
                  <a:lnTo>
                    <a:pt x="102" y="2220"/>
                  </a:lnTo>
                  <a:lnTo>
                    <a:pt x="108" y="2220"/>
                  </a:lnTo>
                  <a:lnTo>
                    <a:pt x="115" y="2222"/>
                  </a:lnTo>
                  <a:lnTo>
                    <a:pt x="122" y="2224"/>
                  </a:lnTo>
                  <a:lnTo>
                    <a:pt x="131" y="2228"/>
                  </a:lnTo>
                  <a:lnTo>
                    <a:pt x="148" y="2238"/>
                  </a:lnTo>
                  <a:lnTo>
                    <a:pt x="164" y="2249"/>
                  </a:lnTo>
                  <a:lnTo>
                    <a:pt x="159" y="2260"/>
                  </a:lnTo>
                  <a:lnTo>
                    <a:pt x="158" y="2307"/>
                  </a:lnTo>
                  <a:lnTo>
                    <a:pt x="131" y="2376"/>
                  </a:lnTo>
                  <a:lnTo>
                    <a:pt x="97" y="2580"/>
                  </a:lnTo>
                  <a:lnTo>
                    <a:pt x="77" y="2662"/>
                  </a:lnTo>
                  <a:lnTo>
                    <a:pt x="51" y="2826"/>
                  </a:lnTo>
                  <a:lnTo>
                    <a:pt x="37" y="2850"/>
                  </a:lnTo>
                  <a:lnTo>
                    <a:pt x="35" y="2896"/>
                  </a:lnTo>
                  <a:lnTo>
                    <a:pt x="34" y="2913"/>
                  </a:lnTo>
                  <a:lnTo>
                    <a:pt x="28" y="2938"/>
                  </a:lnTo>
                  <a:lnTo>
                    <a:pt x="28" y="3062"/>
                  </a:lnTo>
                  <a:lnTo>
                    <a:pt x="35" y="3081"/>
                  </a:lnTo>
                  <a:lnTo>
                    <a:pt x="21" y="3108"/>
                  </a:lnTo>
                  <a:lnTo>
                    <a:pt x="10" y="3133"/>
                  </a:lnTo>
                  <a:lnTo>
                    <a:pt x="2" y="3156"/>
                  </a:lnTo>
                  <a:lnTo>
                    <a:pt x="0" y="3173"/>
                  </a:lnTo>
                  <a:lnTo>
                    <a:pt x="0" y="3191"/>
                  </a:lnTo>
                  <a:lnTo>
                    <a:pt x="3" y="3208"/>
                  </a:lnTo>
                  <a:lnTo>
                    <a:pt x="5" y="3223"/>
                  </a:lnTo>
                  <a:lnTo>
                    <a:pt x="13" y="3245"/>
                  </a:lnTo>
                  <a:lnTo>
                    <a:pt x="15" y="3253"/>
                  </a:lnTo>
                  <a:lnTo>
                    <a:pt x="23" y="3262"/>
                  </a:lnTo>
                  <a:lnTo>
                    <a:pt x="29" y="3269"/>
                  </a:lnTo>
                  <a:lnTo>
                    <a:pt x="36" y="3276"/>
                  </a:lnTo>
                  <a:lnTo>
                    <a:pt x="45" y="3281"/>
                  </a:lnTo>
                  <a:lnTo>
                    <a:pt x="52" y="3284"/>
                  </a:lnTo>
                  <a:lnTo>
                    <a:pt x="60" y="3287"/>
                  </a:lnTo>
                  <a:lnTo>
                    <a:pt x="74" y="3289"/>
                  </a:lnTo>
                  <a:lnTo>
                    <a:pt x="88" y="3289"/>
                  </a:lnTo>
                  <a:lnTo>
                    <a:pt x="99" y="3288"/>
                  </a:lnTo>
                  <a:lnTo>
                    <a:pt x="109" y="3287"/>
                  </a:lnTo>
                  <a:lnTo>
                    <a:pt x="125" y="3283"/>
                  </a:lnTo>
                  <a:lnTo>
                    <a:pt x="140" y="3278"/>
                  </a:lnTo>
                  <a:lnTo>
                    <a:pt x="152" y="3272"/>
                  </a:lnTo>
                  <a:lnTo>
                    <a:pt x="163" y="3266"/>
                  </a:lnTo>
                  <a:lnTo>
                    <a:pt x="173" y="3260"/>
                  </a:lnTo>
                  <a:lnTo>
                    <a:pt x="182" y="3252"/>
                  </a:lnTo>
                  <a:lnTo>
                    <a:pt x="189" y="3246"/>
                  </a:lnTo>
                  <a:lnTo>
                    <a:pt x="196" y="3239"/>
                  </a:lnTo>
                  <a:lnTo>
                    <a:pt x="205" y="3226"/>
                  </a:lnTo>
                  <a:lnTo>
                    <a:pt x="211" y="3215"/>
                  </a:lnTo>
                  <a:lnTo>
                    <a:pt x="215" y="3205"/>
                  </a:lnTo>
                  <a:lnTo>
                    <a:pt x="216" y="3154"/>
                  </a:lnTo>
                  <a:lnTo>
                    <a:pt x="216" y="3155"/>
                  </a:lnTo>
                  <a:lnTo>
                    <a:pt x="240" y="3145"/>
                  </a:lnTo>
                  <a:lnTo>
                    <a:pt x="256" y="3093"/>
                  </a:lnTo>
                  <a:lnTo>
                    <a:pt x="254" y="3041"/>
                  </a:lnTo>
                  <a:lnTo>
                    <a:pt x="262" y="3036"/>
                  </a:lnTo>
                  <a:lnTo>
                    <a:pt x="269" y="3032"/>
                  </a:lnTo>
                  <a:lnTo>
                    <a:pt x="275" y="3027"/>
                  </a:lnTo>
                  <a:lnTo>
                    <a:pt x="279" y="3020"/>
                  </a:lnTo>
                  <a:lnTo>
                    <a:pt x="283" y="3014"/>
                  </a:lnTo>
                  <a:lnTo>
                    <a:pt x="285" y="3008"/>
                  </a:lnTo>
                  <a:lnTo>
                    <a:pt x="289" y="2996"/>
                  </a:lnTo>
                  <a:lnTo>
                    <a:pt x="289" y="2985"/>
                  </a:lnTo>
                  <a:lnTo>
                    <a:pt x="289" y="2975"/>
                  </a:lnTo>
                  <a:lnTo>
                    <a:pt x="286" y="2967"/>
                  </a:lnTo>
                  <a:lnTo>
                    <a:pt x="306" y="2923"/>
                  </a:lnTo>
                  <a:lnTo>
                    <a:pt x="335" y="2855"/>
                  </a:lnTo>
                  <a:lnTo>
                    <a:pt x="373" y="2764"/>
                  </a:lnTo>
                  <a:lnTo>
                    <a:pt x="434" y="2578"/>
                  </a:lnTo>
                  <a:lnTo>
                    <a:pt x="469" y="2347"/>
                  </a:lnTo>
                  <a:lnTo>
                    <a:pt x="528" y="2040"/>
                  </a:lnTo>
                  <a:lnTo>
                    <a:pt x="542" y="1992"/>
                  </a:lnTo>
                  <a:lnTo>
                    <a:pt x="556" y="1947"/>
                  </a:lnTo>
                  <a:lnTo>
                    <a:pt x="574" y="1902"/>
                  </a:lnTo>
                  <a:lnTo>
                    <a:pt x="590" y="1862"/>
                  </a:lnTo>
                  <a:lnTo>
                    <a:pt x="616" y="1800"/>
                  </a:lnTo>
                  <a:lnTo>
                    <a:pt x="627" y="1777"/>
                  </a:lnTo>
                  <a:lnTo>
                    <a:pt x="646" y="1795"/>
                  </a:lnTo>
                  <a:lnTo>
                    <a:pt x="651" y="1820"/>
                  </a:lnTo>
                  <a:lnTo>
                    <a:pt x="697" y="1915"/>
                  </a:lnTo>
                  <a:lnTo>
                    <a:pt x="714" y="2033"/>
                  </a:lnTo>
                  <a:lnTo>
                    <a:pt x="720" y="2055"/>
                  </a:lnTo>
                  <a:lnTo>
                    <a:pt x="725" y="2087"/>
                  </a:lnTo>
                  <a:lnTo>
                    <a:pt x="725" y="2110"/>
                  </a:lnTo>
                  <a:lnTo>
                    <a:pt x="726" y="2138"/>
                  </a:lnTo>
                  <a:lnTo>
                    <a:pt x="729" y="2169"/>
                  </a:lnTo>
                  <a:lnTo>
                    <a:pt x="733" y="2201"/>
                  </a:lnTo>
                  <a:lnTo>
                    <a:pt x="739" y="2253"/>
                  </a:lnTo>
                  <a:lnTo>
                    <a:pt x="742" y="2275"/>
                  </a:lnTo>
                  <a:lnTo>
                    <a:pt x="765" y="2409"/>
                  </a:lnTo>
                  <a:lnTo>
                    <a:pt x="812" y="2637"/>
                  </a:lnTo>
                  <a:lnTo>
                    <a:pt x="798" y="2869"/>
                  </a:lnTo>
                  <a:lnTo>
                    <a:pt x="814" y="2930"/>
                  </a:lnTo>
                  <a:lnTo>
                    <a:pt x="812" y="2987"/>
                  </a:lnTo>
                  <a:lnTo>
                    <a:pt x="775" y="3016"/>
                  </a:lnTo>
                  <a:lnTo>
                    <a:pt x="772" y="3059"/>
                  </a:lnTo>
                  <a:lnTo>
                    <a:pt x="773" y="3081"/>
                  </a:lnTo>
                  <a:lnTo>
                    <a:pt x="777" y="3098"/>
                  </a:lnTo>
                  <a:lnTo>
                    <a:pt x="782" y="3112"/>
                  </a:lnTo>
                  <a:lnTo>
                    <a:pt x="788" y="3120"/>
                  </a:lnTo>
                  <a:lnTo>
                    <a:pt x="794" y="3128"/>
                  </a:lnTo>
                  <a:lnTo>
                    <a:pt x="800" y="3131"/>
                  </a:lnTo>
                  <a:lnTo>
                    <a:pt x="805" y="3134"/>
                  </a:lnTo>
                  <a:lnTo>
                    <a:pt x="810" y="3135"/>
                  </a:lnTo>
                  <a:lnTo>
                    <a:pt x="799" y="3208"/>
                  </a:lnTo>
                  <a:lnTo>
                    <a:pt x="798" y="3212"/>
                  </a:lnTo>
                  <a:lnTo>
                    <a:pt x="795" y="3220"/>
                  </a:lnTo>
                  <a:lnTo>
                    <a:pt x="795" y="3232"/>
                  </a:lnTo>
                  <a:lnTo>
                    <a:pt x="797" y="3241"/>
                  </a:lnTo>
                  <a:lnTo>
                    <a:pt x="798" y="3250"/>
                  </a:lnTo>
                  <a:lnTo>
                    <a:pt x="802" y="3260"/>
                  </a:lnTo>
                  <a:lnTo>
                    <a:pt x="805" y="3269"/>
                  </a:lnTo>
                  <a:lnTo>
                    <a:pt x="812" y="3279"/>
                  </a:lnTo>
                  <a:lnTo>
                    <a:pt x="820" y="3290"/>
                  </a:lnTo>
                  <a:lnTo>
                    <a:pt x="830" y="3300"/>
                  </a:lnTo>
                  <a:lnTo>
                    <a:pt x="842" y="3311"/>
                  </a:lnTo>
                  <a:lnTo>
                    <a:pt x="857" y="3322"/>
                  </a:lnTo>
                  <a:lnTo>
                    <a:pt x="876" y="3332"/>
                  </a:lnTo>
                  <a:lnTo>
                    <a:pt x="878" y="3334"/>
                  </a:lnTo>
                  <a:lnTo>
                    <a:pt x="887" y="3334"/>
                  </a:lnTo>
                  <a:lnTo>
                    <a:pt x="902" y="3332"/>
                  </a:lnTo>
                  <a:lnTo>
                    <a:pt x="919" y="3329"/>
                  </a:lnTo>
                  <a:lnTo>
                    <a:pt x="929" y="3325"/>
                  </a:lnTo>
                  <a:lnTo>
                    <a:pt x="940" y="3321"/>
                  </a:lnTo>
                  <a:lnTo>
                    <a:pt x="951" y="3315"/>
                  </a:lnTo>
                  <a:lnTo>
                    <a:pt x="962" y="3309"/>
                  </a:lnTo>
                  <a:lnTo>
                    <a:pt x="974" y="3300"/>
                  </a:lnTo>
                  <a:lnTo>
                    <a:pt x="985" y="3289"/>
                  </a:lnTo>
                  <a:lnTo>
                    <a:pt x="998" y="3278"/>
                  </a:lnTo>
                  <a:lnTo>
                    <a:pt x="1009" y="3263"/>
                  </a:lnTo>
                  <a:lnTo>
                    <a:pt x="1011" y="3225"/>
                  </a:lnTo>
                  <a:lnTo>
                    <a:pt x="1009" y="3214"/>
                  </a:lnTo>
                  <a:lnTo>
                    <a:pt x="1009" y="3179"/>
                  </a:lnTo>
                  <a:lnTo>
                    <a:pt x="1006" y="3141"/>
                  </a:lnTo>
                  <a:lnTo>
                    <a:pt x="1019" y="3146"/>
                  </a:lnTo>
                  <a:lnTo>
                    <a:pt x="1024" y="3142"/>
                  </a:lnTo>
                  <a:lnTo>
                    <a:pt x="1028" y="3138"/>
                  </a:lnTo>
                  <a:lnTo>
                    <a:pt x="1033" y="3131"/>
                  </a:lnTo>
                  <a:lnTo>
                    <a:pt x="1037" y="3124"/>
                  </a:lnTo>
                  <a:lnTo>
                    <a:pt x="1043" y="3108"/>
                  </a:lnTo>
                  <a:lnTo>
                    <a:pt x="1048" y="3091"/>
                  </a:lnTo>
                  <a:lnTo>
                    <a:pt x="1052" y="3075"/>
                  </a:lnTo>
                  <a:lnTo>
                    <a:pt x="1054" y="3060"/>
                  </a:lnTo>
                  <a:lnTo>
                    <a:pt x="1057" y="3046"/>
                  </a:lnTo>
                  <a:lnTo>
                    <a:pt x="1058" y="3032"/>
                  </a:lnTo>
                  <a:lnTo>
                    <a:pt x="1057" y="3027"/>
                  </a:lnTo>
                  <a:lnTo>
                    <a:pt x="1054" y="3023"/>
                  </a:lnTo>
                  <a:lnTo>
                    <a:pt x="1048" y="3014"/>
                  </a:lnTo>
                  <a:lnTo>
                    <a:pt x="1041" y="3008"/>
                  </a:lnTo>
                  <a:lnTo>
                    <a:pt x="1033" y="3002"/>
                  </a:lnTo>
                  <a:lnTo>
                    <a:pt x="1019" y="2995"/>
                  </a:lnTo>
                  <a:lnTo>
                    <a:pt x="1012" y="2992"/>
                  </a:lnTo>
                  <a:lnTo>
                    <a:pt x="1021" y="2908"/>
                  </a:lnTo>
                  <a:lnTo>
                    <a:pt x="1036" y="2718"/>
                  </a:lnTo>
                  <a:lnTo>
                    <a:pt x="1036" y="2702"/>
                  </a:lnTo>
                  <a:lnTo>
                    <a:pt x="1035" y="2680"/>
                  </a:lnTo>
                  <a:lnTo>
                    <a:pt x="1031" y="2626"/>
                  </a:lnTo>
                  <a:lnTo>
                    <a:pt x="1026" y="2558"/>
                  </a:lnTo>
                  <a:lnTo>
                    <a:pt x="1026" y="2531"/>
                  </a:lnTo>
                  <a:lnTo>
                    <a:pt x="1015" y="2386"/>
                  </a:lnTo>
                  <a:lnTo>
                    <a:pt x="1005" y="2256"/>
                  </a:lnTo>
                  <a:lnTo>
                    <a:pt x="995" y="2169"/>
                  </a:lnTo>
                  <a:lnTo>
                    <a:pt x="993" y="2132"/>
                  </a:lnTo>
                  <a:lnTo>
                    <a:pt x="990" y="2097"/>
                  </a:lnTo>
                  <a:lnTo>
                    <a:pt x="988" y="2047"/>
                  </a:lnTo>
                  <a:lnTo>
                    <a:pt x="984" y="1932"/>
                  </a:lnTo>
                  <a:lnTo>
                    <a:pt x="984" y="1878"/>
                  </a:lnTo>
                  <a:lnTo>
                    <a:pt x="982" y="1720"/>
                  </a:lnTo>
                  <a:lnTo>
                    <a:pt x="974" y="1594"/>
                  </a:lnTo>
                  <a:lnTo>
                    <a:pt x="977" y="1560"/>
                  </a:lnTo>
                  <a:lnTo>
                    <a:pt x="974" y="1543"/>
                  </a:lnTo>
                  <a:lnTo>
                    <a:pt x="971" y="1529"/>
                  </a:lnTo>
                  <a:lnTo>
                    <a:pt x="967" y="1519"/>
                  </a:lnTo>
                  <a:lnTo>
                    <a:pt x="963" y="1513"/>
                  </a:lnTo>
                  <a:lnTo>
                    <a:pt x="941" y="1386"/>
                  </a:lnTo>
                  <a:lnTo>
                    <a:pt x="909" y="1343"/>
                  </a:lnTo>
                  <a:lnTo>
                    <a:pt x="909" y="1326"/>
                  </a:lnTo>
                  <a:lnTo>
                    <a:pt x="915" y="1317"/>
                  </a:lnTo>
                  <a:lnTo>
                    <a:pt x="915" y="1298"/>
                  </a:lnTo>
                  <a:lnTo>
                    <a:pt x="922" y="1298"/>
                  </a:lnTo>
                  <a:lnTo>
                    <a:pt x="925" y="1290"/>
                  </a:lnTo>
                  <a:lnTo>
                    <a:pt x="920" y="1249"/>
                  </a:lnTo>
                  <a:lnTo>
                    <a:pt x="925" y="1247"/>
                  </a:lnTo>
                  <a:lnTo>
                    <a:pt x="1012" y="1229"/>
                  </a:lnTo>
                  <a:lnTo>
                    <a:pt x="1041" y="1222"/>
                  </a:lnTo>
                  <a:lnTo>
                    <a:pt x="1093" y="1217"/>
                  </a:lnTo>
                  <a:lnTo>
                    <a:pt x="1104" y="1212"/>
                  </a:lnTo>
                  <a:lnTo>
                    <a:pt x="1115" y="1207"/>
                  </a:lnTo>
                  <a:lnTo>
                    <a:pt x="1131" y="1197"/>
                  </a:lnTo>
                  <a:lnTo>
                    <a:pt x="1141" y="1190"/>
                  </a:lnTo>
                  <a:lnTo>
                    <a:pt x="1144" y="1186"/>
                  </a:lnTo>
                  <a:lnTo>
                    <a:pt x="1147" y="1181"/>
                  </a:lnTo>
                  <a:lnTo>
                    <a:pt x="1148" y="1176"/>
                  </a:lnTo>
                  <a:lnTo>
                    <a:pt x="1152" y="1163"/>
                  </a:lnTo>
                  <a:lnTo>
                    <a:pt x="1154" y="1148"/>
                  </a:lnTo>
                  <a:lnTo>
                    <a:pt x="1155" y="1133"/>
                  </a:lnTo>
                  <a:lnTo>
                    <a:pt x="1155" y="1107"/>
                  </a:lnTo>
                  <a:lnTo>
                    <a:pt x="1155" y="1096"/>
                  </a:lnTo>
                  <a:close/>
                  <a:moveTo>
                    <a:pt x="286" y="1152"/>
                  </a:moveTo>
                  <a:lnTo>
                    <a:pt x="284" y="1127"/>
                  </a:lnTo>
                  <a:lnTo>
                    <a:pt x="295" y="1109"/>
                  </a:lnTo>
                  <a:lnTo>
                    <a:pt x="295" y="1068"/>
                  </a:lnTo>
                  <a:lnTo>
                    <a:pt x="300" y="1056"/>
                  </a:lnTo>
                  <a:lnTo>
                    <a:pt x="301" y="1056"/>
                  </a:lnTo>
                  <a:lnTo>
                    <a:pt x="302" y="1057"/>
                  </a:lnTo>
                  <a:lnTo>
                    <a:pt x="304" y="1059"/>
                  </a:lnTo>
                  <a:lnTo>
                    <a:pt x="299" y="1107"/>
                  </a:lnTo>
                  <a:lnTo>
                    <a:pt x="295" y="1155"/>
                  </a:lnTo>
                  <a:lnTo>
                    <a:pt x="284" y="1189"/>
                  </a:lnTo>
                  <a:lnTo>
                    <a:pt x="286" y="1162"/>
                  </a:lnTo>
                  <a:lnTo>
                    <a:pt x="286" y="1152"/>
                  </a:lnTo>
                  <a:close/>
                  <a:moveTo>
                    <a:pt x="190" y="1636"/>
                  </a:moveTo>
                  <a:lnTo>
                    <a:pt x="194" y="1631"/>
                  </a:lnTo>
                  <a:lnTo>
                    <a:pt x="203" y="1637"/>
                  </a:lnTo>
                  <a:lnTo>
                    <a:pt x="205" y="1657"/>
                  </a:lnTo>
                  <a:lnTo>
                    <a:pt x="201" y="1655"/>
                  </a:lnTo>
                  <a:lnTo>
                    <a:pt x="196" y="1653"/>
                  </a:lnTo>
                  <a:lnTo>
                    <a:pt x="193" y="1655"/>
                  </a:lnTo>
                  <a:lnTo>
                    <a:pt x="189" y="1657"/>
                  </a:lnTo>
                  <a:lnTo>
                    <a:pt x="190" y="1636"/>
                  </a:lnTo>
                  <a:close/>
                  <a:moveTo>
                    <a:pt x="210" y="2070"/>
                  </a:moveTo>
                  <a:lnTo>
                    <a:pt x="219" y="1995"/>
                  </a:lnTo>
                  <a:lnTo>
                    <a:pt x="224" y="2028"/>
                  </a:lnTo>
                  <a:lnTo>
                    <a:pt x="210" y="2070"/>
                  </a:lnTo>
                  <a:close/>
                  <a:moveTo>
                    <a:pt x="301" y="1489"/>
                  </a:moveTo>
                  <a:lnTo>
                    <a:pt x="293" y="1531"/>
                  </a:lnTo>
                  <a:lnTo>
                    <a:pt x="288" y="1552"/>
                  </a:lnTo>
                  <a:lnTo>
                    <a:pt x="268" y="1584"/>
                  </a:lnTo>
                  <a:lnTo>
                    <a:pt x="269" y="1649"/>
                  </a:lnTo>
                  <a:lnTo>
                    <a:pt x="254" y="1725"/>
                  </a:lnTo>
                  <a:lnTo>
                    <a:pt x="249" y="1794"/>
                  </a:lnTo>
                  <a:lnTo>
                    <a:pt x="231" y="1906"/>
                  </a:lnTo>
                  <a:lnTo>
                    <a:pt x="245" y="1796"/>
                  </a:lnTo>
                  <a:lnTo>
                    <a:pt x="240" y="1766"/>
                  </a:lnTo>
                  <a:lnTo>
                    <a:pt x="237" y="1759"/>
                  </a:lnTo>
                  <a:lnTo>
                    <a:pt x="235" y="1755"/>
                  </a:lnTo>
                  <a:lnTo>
                    <a:pt x="227" y="1746"/>
                  </a:lnTo>
                  <a:lnTo>
                    <a:pt x="228" y="1742"/>
                  </a:lnTo>
                  <a:lnTo>
                    <a:pt x="224" y="1741"/>
                  </a:lnTo>
                  <a:lnTo>
                    <a:pt x="224" y="1690"/>
                  </a:lnTo>
                  <a:lnTo>
                    <a:pt x="228" y="1688"/>
                  </a:lnTo>
                  <a:lnTo>
                    <a:pt x="233" y="1687"/>
                  </a:lnTo>
                  <a:lnTo>
                    <a:pt x="237" y="1685"/>
                  </a:lnTo>
                  <a:lnTo>
                    <a:pt x="242" y="1681"/>
                  </a:lnTo>
                  <a:lnTo>
                    <a:pt x="245" y="1677"/>
                  </a:lnTo>
                  <a:lnTo>
                    <a:pt x="246" y="1674"/>
                  </a:lnTo>
                  <a:lnTo>
                    <a:pt x="246" y="1639"/>
                  </a:lnTo>
                  <a:lnTo>
                    <a:pt x="251" y="1603"/>
                  </a:lnTo>
                  <a:lnTo>
                    <a:pt x="251" y="1577"/>
                  </a:lnTo>
                  <a:lnTo>
                    <a:pt x="259" y="1579"/>
                  </a:lnTo>
                  <a:lnTo>
                    <a:pt x="263" y="1575"/>
                  </a:lnTo>
                  <a:lnTo>
                    <a:pt x="268" y="1510"/>
                  </a:lnTo>
                  <a:lnTo>
                    <a:pt x="270" y="1512"/>
                  </a:lnTo>
                  <a:lnTo>
                    <a:pt x="277" y="1448"/>
                  </a:lnTo>
                  <a:lnTo>
                    <a:pt x="274" y="1444"/>
                  </a:lnTo>
                  <a:lnTo>
                    <a:pt x="277" y="1441"/>
                  </a:lnTo>
                  <a:lnTo>
                    <a:pt x="291" y="1476"/>
                  </a:lnTo>
                  <a:lnTo>
                    <a:pt x="307" y="1477"/>
                  </a:lnTo>
                  <a:lnTo>
                    <a:pt x="301" y="1489"/>
                  </a:lnTo>
                  <a:close/>
                  <a:moveTo>
                    <a:pt x="952" y="1067"/>
                  </a:moveTo>
                  <a:lnTo>
                    <a:pt x="946" y="1068"/>
                  </a:lnTo>
                  <a:lnTo>
                    <a:pt x="932" y="1063"/>
                  </a:lnTo>
                  <a:lnTo>
                    <a:pt x="902" y="1059"/>
                  </a:lnTo>
                  <a:lnTo>
                    <a:pt x="894" y="1063"/>
                  </a:lnTo>
                  <a:lnTo>
                    <a:pt x="893" y="1032"/>
                  </a:lnTo>
                  <a:lnTo>
                    <a:pt x="883" y="1010"/>
                  </a:lnTo>
                  <a:lnTo>
                    <a:pt x="884" y="980"/>
                  </a:lnTo>
                  <a:lnTo>
                    <a:pt x="889" y="961"/>
                  </a:lnTo>
                  <a:lnTo>
                    <a:pt x="894" y="918"/>
                  </a:lnTo>
                  <a:lnTo>
                    <a:pt x="908" y="961"/>
                  </a:lnTo>
                  <a:lnTo>
                    <a:pt x="940" y="1025"/>
                  </a:lnTo>
                  <a:lnTo>
                    <a:pt x="953" y="1049"/>
                  </a:lnTo>
                  <a:lnTo>
                    <a:pt x="952" y="106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5400000" sy="50000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" name="组合 25"/>
          <p:cNvGrpSpPr>
            <a:grpSpLocks/>
          </p:cNvGrpSpPr>
          <p:nvPr/>
        </p:nvGrpSpPr>
        <p:grpSpPr bwMode="auto">
          <a:xfrm>
            <a:off x="1871700" y="1491629"/>
            <a:ext cx="1296144" cy="1377326"/>
            <a:chOff x="1925365" y="1639440"/>
            <a:chExt cx="1440159" cy="1847504"/>
          </a:xfrm>
          <a:solidFill>
            <a:schemeClr val="accent1"/>
          </a:solidFill>
        </p:grpSpPr>
        <p:sp>
          <p:nvSpPr>
            <p:cNvPr id="15377" name="Freeform 5"/>
            <p:cNvSpPr>
              <a:spLocks/>
            </p:cNvSpPr>
            <p:nvPr/>
          </p:nvSpPr>
          <p:spPr bwMode="gray">
            <a:xfrm>
              <a:off x="1925365" y="1639440"/>
              <a:ext cx="720079" cy="1847502"/>
            </a:xfrm>
            <a:custGeom>
              <a:avLst/>
              <a:gdLst>
                <a:gd name="T0" fmla="*/ 387100736 w 1416"/>
                <a:gd name="T1" fmla="*/ 198567295 h 3094"/>
                <a:gd name="T2" fmla="*/ 408669533 w 1416"/>
                <a:gd name="T3" fmla="*/ 137294688 h 3094"/>
                <a:gd name="T4" fmla="*/ 374613299 w 1416"/>
                <a:gd name="T5" fmla="*/ 22125717 h 3094"/>
                <a:gd name="T6" fmla="*/ 232146529 w 1416"/>
                <a:gd name="T7" fmla="*/ 66945076 h 3094"/>
                <a:gd name="T8" fmla="*/ 187307026 w 1416"/>
                <a:gd name="T9" fmla="*/ 197432199 h 3094"/>
                <a:gd name="T10" fmla="*/ 181062931 w 1416"/>
                <a:gd name="T11" fmla="*/ 255300270 h 3094"/>
                <a:gd name="T12" fmla="*/ 23838761 w 1416"/>
                <a:gd name="T13" fmla="*/ 468617793 h 3094"/>
                <a:gd name="T14" fmla="*/ 71517036 w 1416"/>
                <a:gd name="T15" fmla="*/ 563930486 h 3094"/>
                <a:gd name="T16" fmla="*/ 225335885 w 1416"/>
                <a:gd name="T17" fmla="*/ 626904608 h 3094"/>
                <a:gd name="T18" fmla="*/ 71517036 w 1416"/>
                <a:gd name="T19" fmla="*/ 498686925 h 3094"/>
                <a:gd name="T20" fmla="*/ 197523746 w 1416"/>
                <a:gd name="T21" fmla="*/ 371603584 h 3094"/>
                <a:gd name="T22" fmla="*/ 272446104 w 1416"/>
                <a:gd name="T23" fmla="*/ 542939112 h 3094"/>
                <a:gd name="T24" fmla="*/ 190712348 w 1416"/>
                <a:gd name="T25" fmla="*/ 687609290 h 3094"/>
                <a:gd name="T26" fmla="*/ 194685726 w 1416"/>
                <a:gd name="T27" fmla="*/ 954823176 h 3094"/>
                <a:gd name="T28" fmla="*/ 262229385 w 1416"/>
                <a:gd name="T29" fmla="*/ 1145447810 h 3094"/>
                <a:gd name="T30" fmla="*/ 242363248 w 1416"/>
                <a:gd name="T31" fmla="*/ 1540879380 h 3094"/>
                <a:gd name="T32" fmla="*/ 200929068 w 1416"/>
                <a:gd name="T33" fmla="*/ 1579458345 h 3094"/>
                <a:gd name="T34" fmla="*/ 213416504 w 1416"/>
                <a:gd name="T35" fmla="*/ 1709378296 h 3094"/>
                <a:gd name="T36" fmla="*/ 228173904 w 1416"/>
                <a:gd name="T37" fmla="*/ 1678741992 h 3094"/>
                <a:gd name="T38" fmla="*/ 244066663 w 1416"/>
                <a:gd name="T39" fmla="*/ 1659452886 h 3094"/>
                <a:gd name="T40" fmla="*/ 356450577 w 1416"/>
                <a:gd name="T41" fmla="*/ 1755331998 h 3094"/>
                <a:gd name="T42" fmla="*/ 360991258 w 1416"/>
                <a:gd name="T43" fmla="*/ 1722426255 h 3094"/>
                <a:gd name="T44" fmla="*/ 342827782 w 1416"/>
                <a:gd name="T45" fmla="*/ 1652644568 h 3094"/>
                <a:gd name="T46" fmla="*/ 351341841 w 1416"/>
                <a:gd name="T47" fmla="*/ 1217498937 h 3094"/>
                <a:gd name="T48" fmla="*/ 362693919 w 1416"/>
                <a:gd name="T49" fmla="*/ 1116513774 h 3094"/>
                <a:gd name="T50" fmla="*/ 410939497 w 1416"/>
                <a:gd name="T51" fmla="*/ 959929227 h 3094"/>
                <a:gd name="T52" fmla="*/ 438184333 w 1416"/>
                <a:gd name="T53" fmla="*/ 645626542 h 3094"/>
                <a:gd name="T54" fmla="*/ 404128853 w 1416"/>
                <a:gd name="T55" fmla="*/ 462944570 h 3094"/>
                <a:gd name="T56" fmla="*/ 465429169 w 1416"/>
                <a:gd name="T57" fmla="*/ 529890400 h 3094"/>
                <a:gd name="T58" fmla="*/ 601651845 w 1416"/>
                <a:gd name="T59" fmla="*/ 475426111 h 3094"/>
                <a:gd name="T60" fmla="*/ 745821276 w 1416"/>
                <a:gd name="T61" fmla="*/ 335861983 h 3094"/>
                <a:gd name="T62" fmla="*/ 802580913 w 1416"/>
                <a:gd name="T63" fmla="*/ 252463659 h 3094"/>
                <a:gd name="T64" fmla="*/ 731063876 w 1416"/>
                <a:gd name="T65" fmla="*/ 284234306 h 3094"/>
                <a:gd name="T66" fmla="*/ 700413718 w 1416"/>
                <a:gd name="T67" fmla="*/ 252463659 h 3094"/>
                <a:gd name="T68" fmla="*/ 662384859 w 1416"/>
                <a:gd name="T69" fmla="*/ 325082711 h 3094"/>
                <a:gd name="T70" fmla="*/ 439886994 w 1416"/>
                <a:gd name="T71" fmla="*/ 344371817 h 3094"/>
                <a:gd name="T72" fmla="*/ 376884016 w 1416"/>
                <a:gd name="T73" fmla="*/ 249059877 h 3094"/>
                <a:gd name="T74" fmla="*/ 345665802 w 1416"/>
                <a:gd name="T75" fmla="*/ 214452619 h 309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416" h="3094">
                  <a:moveTo>
                    <a:pt x="609" y="378"/>
                  </a:moveTo>
                  <a:cubicBezTo>
                    <a:pt x="609" y="378"/>
                    <a:pt x="645" y="364"/>
                    <a:pt x="682" y="350"/>
                  </a:cubicBezTo>
                  <a:cubicBezTo>
                    <a:pt x="672" y="314"/>
                    <a:pt x="692" y="278"/>
                    <a:pt x="692" y="278"/>
                  </a:cubicBezTo>
                  <a:cubicBezTo>
                    <a:pt x="698" y="260"/>
                    <a:pt x="715" y="264"/>
                    <a:pt x="720" y="242"/>
                  </a:cubicBezTo>
                  <a:cubicBezTo>
                    <a:pt x="746" y="212"/>
                    <a:pt x="730" y="180"/>
                    <a:pt x="720" y="146"/>
                  </a:cubicBezTo>
                  <a:cubicBezTo>
                    <a:pt x="732" y="106"/>
                    <a:pt x="703" y="61"/>
                    <a:pt x="660" y="39"/>
                  </a:cubicBezTo>
                  <a:cubicBezTo>
                    <a:pt x="617" y="10"/>
                    <a:pt x="531" y="0"/>
                    <a:pt x="483" y="16"/>
                  </a:cubicBezTo>
                  <a:cubicBezTo>
                    <a:pt x="435" y="32"/>
                    <a:pt x="422" y="83"/>
                    <a:pt x="409" y="118"/>
                  </a:cubicBezTo>
                  <a:lnTo>
                    <a:pt x="384" y="223"/>
                  </a:lnTo>
                  <a:cubicBezTo>
                    <a:pt x="384" y="223"/>
                    <a:pt x="376" y="324"/>
                    <a:pt x="330" y="348"/>
                  </a:cubicBezTo>
                  <a:cubicBezTo>
                    <a:pt x="386" y="358"/>
                    <a:pt x="415" y="391"/>
                    <a:pt x="415" y="391"/>
                  </a:cubicBezTo>
                  <a:lnTo>
                    <a:pt x="319" y="450"/>
                  </a:lnTo>
                  <a:lnTo>
                    <a:pt x="244" y="550"/>
                  </a:lnTo>
                  <a:lnTo>
                    <a:pt x="42" y="826"/>
                  </a:lnTo>
                  <a:cubicBezTo>
                    <a:pt x="2" y="886"/>
                    <a:pt x="0" y="892"/>
                    <a:pt x="4" y="907"/>
                  </a:cubicBezTo>
                  <a:cubicBezTo>
                    <a:pt x="8" y="922"/>
                    <a:pt x="70" y="943"/>
                    <a:pt x="126" y="994"/>
                  </a:cubicBezTo>
                  <a:lnTo>
                    <a:pt x="368" y="1150"/>
                  </a:lnTo>
                  <a:lnTo>
                    <a:pt x="397" y="1105"/>
                  </a:lnTo>
                  <a:lnTo>
                    <a:pt x="265" y="1008"/>
                  </a:lnTo>
                  <a:lnTo>
                    <a:pt x="126" y="879"/>
                  </a:lnTo>
                  <a:lnTo>
                    <a:pt x="147" y="841"/>
                  </a:lnTo>
                  <a:cubicBezTo>
                    <a:pt x="147" y="841"/>
                    <a:pt x="247" y="748"/>
                    <a:pt x="348" y="655"/>
                  </a:cubicBezTo>
                  <a:cubicBezTo>
                    <a:pt x="384" y="708"/>
                    <a:pt x="404" y="724"/>
                    <a:pt x="426" y="774"/>
                  </a:cubicBezTo>
                  <a:cubicBezTo>
                    <a:pt x="448" y="824"/>
                    <a:pt x="484" y="902"/>
                    <a:pt x="480" y="957"/>
                  </a:cubicBezTo>
                  <a:lnTo>
                    <a:pt x="399" y="1102"/>
                  </a:lnTo>
                  <a:lnTo>
                    <a:pt x="336" y="1212"/>
                  </a:lnTo>
                  <a:cubicBezTo>
                    <a:pt x="322" y="1244"/>
                    <a:pt x="314" y="1268"/>
                    <a:pt x="315" y="1293"/>
                  </a:cubicBezTo>
                  <a:cubicBezTo>
                    <a:pt x="316" y="1318"/>
                    <a:pt x="334" y="1618"/>
                    <a:pt x="343" y="1683"/>
                  </a:cubicBezTo>
                  <a:lnTo>
                    <a:pt x="367" y="1686"/>
                  </a:lnTo>
                  <a:cubicBezTo>
                    <a:pt x="367" y="1686"/>
                    <a:pt x="414" y="1852"/>
                    <a:pt x="462" y="2019"/>
                  </a:cubicBezTo>
                  <a:cubicBezTo>
                    <a:pt x="417" y="2130"/>
                    <a:pt x="413" y="2159"/>
                    <a:pt x="409" y="2274"/>
                  </a:cubicBezTo>
                  <a:cubicBezTo>
                    <a:pt x="405" y="2389"/>
                    <a:pt x="430" y="2635"/>
                    <a:pt x="427" y="2716"/>
                  </a:cubicBezTo>
                  <a:lnTo>
                    <a:pt x="402" y="2755"/>
                  </a:lnTo>
                  <a:lnTo>
                    <a:pt x="354" y="2784"/>
                  </a:lnTo>
                  <a:cubicBezTo>
                    <a:pt x="354" y="2784"/>
                    <a:pt x="347" y="2819"/>
                    <a:pt x="340" y="2854"/>
                  </a:cubicBezTo>
                  <a:cubicBezTo>
                    <a:pt x="375" y="2899"/>
                    <a:pt x="376" y="3013"/>
                    <a:pt x="376" y="3013"/>
                  </a:cubicBezTo>
                  <a:lnTo>
                    <a:pt x="393" y="3009"/>
                  </a:lnTo>
                  <a:lnTo>
                    <a:pt x="402" y="2959"/>
                  </a:lnTo>
                  <a:lnTo>
                    <a:pt x="424" y="2961"/>
                  </a:lnTo>
                  <a:lnTo>
                    <a:pt x="430" y="2925"/>
                  </a:lnTo>
                  <a:lnTo>
                    <a:pt x="487" y="3058"/>
                  </a:lnTo>
                  <a:cubicBezTo>
                    <a:pt x="520" y="3086"/>
                    <a:pt x="599" y="3091"/>
                    <a:pt x="628" y="3094"/>
                  </a:cubicBezTo>
                  <a:lnTo>
                    <a:pt x="661" y="3075"/>
                  </a:lnTo>
                  <a:lnTo>
                    <a:pt x="636" y="3036"/>
                  </a:lnTo>
                  <a:lnTo>
                    <a:pt x="690" y="3021"/>
                  </a:lnTo>
                  <a:lnTo>
                    <a:pt x="604" y="2913"/>
                  </a:lnTo>
                  <a:cubicBezTo>
                    <a:pt x="578" y="2861"/>
                    <a:pt x="574" y="2833"/>
                    <a:pt x="532" y="2710"/>
                  </a:cubicBezTo>
                  <a:cubicBezTo>
                    <a:pt x="534" y="2582"/>
                    <a:pt x="602" y="2260"/>
                    <a:pt x="619" y="2146"/>
                  </a:cubicBezTo>
                  <a:cubicBezTo>
                    <a:pt x="635" y="2031"/>
                    <a:pt x="634" y="2055"/>
                    <a:pt x="637" y="2025"/>
                  </a:cubicBezTo>
                  <a:cubicBezTo>
                    <a:pt x="640" y="1995"/>
                    <a:pt x="642" y="1980"/>
                    <a:pt x="639" y="1968"/>
                  </a:cubicBezTo>
                  <a:cubicBezTo>
                    <a:pt x="670" y="1830"/>
                    <a:pt x="702" y="1693"/>
                    <a:pt x="702" y="1693"/>
                  </a:cubicBezTo>
                  <a:lnTo>
                    <a:pt x="724" y="1692"/>
                  </a:lnTo>
                  <a:cubicBezTo>
                    <a:pt x="724" y="1692"/>
                    <a:pt x="763" y="1505"/>
                    <a:pt x="771" y="1413"/>
                  </a:cubicBezTo>
                  <a:cubicBezTo>
                    <a:pt x="779" y="1321"/>
                    <a:pt x="778" y="1218"/>
                    <a:pt x="772" y="1138"/>
                  </a:cubicBezTo>
                  <a:cubicBezTo>
                    <a:pt x="766" y="1082"/>
                    <a:pt x="745" y="994"/>
                    <a:pt x="735" y="934"/>
                  </a:cubicBezTo>
                  <a:lnTo>
                    <a:pt x="712" y="816"/>
                  </a:lnTo>
                  <a:lnTo>
                    <a:pt x="735" y="786"/>
                  </a:lnTo>
                  <a:lnTo>
                    <a:pt x="820" y="934"/>
                  </a:lnTo>
                  <a:cubicBezTo>
                    <a:pt x="849" y="968"/>
                    <a:pt x="867" y="1006"/>
                    <a:pt x="907" y="990"/>
                  </a:cubicBezTo>
                  <a:cubicBezTo>
                    <a:pt x="947" y="974"/>
                    <a:pt x="1004" y="894"/>
                    <a:pt x="1060" y="838"/>
                  </a:cubicBezTo>
                  <a:lnTo>
                    <a:pt x="1204" y="646"/>
                  </a:lnTo>
                  <a:cubicBezTo>
                    <a:pt x="1246" y="605"/>
                    <a:pt x="1286" y="608"/>
                    <a:pt x="1314" y="592"/>
                  </a:cubicBezTo>
                  <a:cubicBezTo>
                    <a:pt x="1342" y="576"/>
                    <a:pt x="1357" y="572"/>
                    <a:pt x="1374" y="547"/>
                  </a:cubicBezTo>
                  <a:cubicBezTo>
                    <a:pt x="1391" y="522"/>
                    <a:pt x="1416" y="462"/>
                    <a:pt x="1414" y="445"/>
                  </a:cubicBezTo>
                  <a:cubicBezTo>
                    <a:pt x="1401" y="435"/>
                    <a:pt x="1386" y="436"/>
                    <a:pt x="1365" y="445"/>
                  </a:cubicBezTo>
                  <a:lnTo>
                    <a:pt x="1288" y="501"/>
                  </a:lnTo>
                  <a:lnTo>
                    <a:pt x="1209" y="528"/>
                  </a:lnTo>
                  <a:lnTo>
                    <a:pt x="1234" y="445"/>
                  </a:lnTo>
                  <a:cubicBezTo>
                    <a:pt x="1231" y="435"/>
                    <a:pt x="1203" y="447"/>
                    <a:pt x="1192" y="468"/>
                  </a:cubicBezTo>
                  <a:lnTo>
                    <a:pt x="1167" y="573"/>
                  </a:lnTo>
                  <a:cubicBezTo>
                    <a:pt x="1117" y="639"/>
                    <a:pt x="957" y="856"/>
                    <a:pt x="892" y="862"/>
                  </a:cubicBezTo>
                  <a:cubicBezTo>
                    <a:pt x="852" y="790"/>
                    <a:pt x="801" y="672"/>
                    <a:pt x="775" y="607"/>
                  </a:cubicBezTo>
                  <a:cubicBezTo>
                    <a:pt x="751" y="543"/>
                    <a:pt x="766" y="508"/>
                    <a:pt x="747" y="480"/>
                  </a:cubicBezTo>
                  <a:cubicBezTo>
                    <a:pt x="728" y="449"/>
                    <a:pt x="683" y="452"/>
                    <a:pt x="664" y="439"/>
                  </a:cubicBezTo>
                  <a:cubicBezTo>
                    <a:pt x="645" y="426"/>
                    <a:pt x="643" y="412"/>
                    <a:pt x="634" y="402"/>
                  </a:cubicBezTo>
                  <a:lnTo>
                    <a:pt x="609" y="37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8" name="Freeform 6"/>
            <p:cNvSpPr>
              <a:spLocks/>
            </p:cNvSpPr>
            <p:nvPr/>
          </p:nvSpPr>
          <p:spPr bwMode="gray">
            <a:xfrm>
              <a:off x="2365414" y="1832620"/>
              <a:ext cx="718826" cy="1654324"/>
            </a:xfrm>
            <a:custGeom>
              <a:avLst/>
              <a:gdLst>
                <a:gd name="T0" fmla="*/ 148344682 w 1416"/>
                <a:gd name="T1" fmla="*/ 76302254 h 3094"/>
                <a:gd name="T2" fmla="*/ 156610409 w 1416"/>
                <a:gd name="T3" fmla="*/ 52757761 h 3094"/>
                <a:gd name="T4" fmla="*/ 143559580 w 1416"/>
                <a:gd name="T5" fmla="*/ 8502463 h 3094"/>
                <a:gd name="T6" fmla="*/ 88963249 w 1416"/>
                <a:gd name="T7" fmla="*/ 25724971 h 3094"/>
                <a:gd name="T8" fmla="*/ 71779790 w 1416"/>
                <a:gd name="T9" fmla="*/ 75866158 h 3094"/>
                <a:gd name="T10" fmla="*/ 69387239 w 1416"/>
                <a:gd name="T11" fmla="*/ 98102831 h 3094"/>
                <a:gd name="T12" fmla="*/ 9135533 w 1416"/>
                <a:gd name="T13" fmla="*/ 180073393 h 3094"/>
                <a:gd name="T14" fmla="*/ 27406600 w 1416"/>
                <a:gd name="T15" fmla="*/ 216698419 h 3094"/>
                <a:gd name="T16" fmla="*/ 86353363 w 1416"/>
                <a:gd name="T17" fmla="*/ 240897522 h 3094"/>
                <a:gd name="T18" fmla="*/ 27406600 w 1416"/>
                <a:gd name="T19" fmla="*/ 191627592 h 3094"/>
                <a:gd name="T20" fmla="*/ 75695085 w 1416"/>
                <a:gd name="T21" fmla="*/ 142794224 h 3094"/>
                <a:gd name="T22" fmla="*/ 104406628 w 1416"/>
                <a:gd name="T23" fmla="*/ 208632518 h 3094"/>
                <a:gd name="T24" fmla="*/ 73084733 w 1416"/>
                <a:gd name="T25" fmla="*/ 264223967 h 3094"/>
                <a:gd name="T26" fmla="*/ 74607477 w 1416"/>
                <a:gd name="T27" fmla="*/ 366905335 h 3094"/>
                <a:gd name="T28" fmla="*/ 100491333 w 1416"/>
                <a:gd name="T29" fmla="*/ 440155386 h 3094"/>
                <a:gd name="T30" fmla="*/ 92878544 w 1416"/>
                <a:gd name="T31" fmla="*/ 592105750 h 3094"/>
                <a:gd name="T32" fmla="*/ 77000028 w 1416"/>
                <a:gd name="T33" fmla="*/ 606930199 h 3094"/>
                <a:gd name="T34" fmla="*/ 81785130 w 1416"/>
                <a:gd name="T35" fmla="*/ 656853805 h 3094"/>
                <a:gd name="T36" fmla="*/ 87440505 w 1416"/>
                <a:gd name="T37" fmla="*/ 645081559 h 3094"/>
                <a:gd name="T38" fmla="*/ 93531016 w 1416"/>
                <a:gd name="T39" fmla="*/ 637669335 h 3094"/>
                <a:gd name="T40" fmla="*/ 136598796 w 1416"/>
                <a:gd name="T41" fmla="*/ 674512408 h 3094"/>
                <a:gd name="T42" fmla="*/ 138338876 w 1416"/>
                <a:gd name="T43" fmla="*/ 661867971 h 3094"/>
                <a:gd name="T44" fmla="*/ 131378558 w 1416"/>
                <a:gd name="T45" fmla="*/ 635053228 h 3094"/>
                <a:gd name="T46" fmla="*/ 134641382 w 1416"/>
                <a:gd name="T47" fmla="*/ 467842320 h 3094"/>
                <a:gd name="T48" fmla="*/ 138991347 w 1416"/>
                <a:gd name="T49" fmla="*/ 429036816 h 3094"/>
                <a:gd name="T50" fmla="*/ 157480215 w 1416"/>
                <a:gd name="T51" fmla="*/ 368867298 h 3094"/>
                <a:gd name="T52" fmla="*/ 167921158 w 1416"/>
                <a:gd name="T53" fmla="*/ 248091699 h 3094"/>
                <a:gd name="T54" fmla="*/ 154870329 w 1416"/>
                <a:gd name="T55" fmla="*/ 177893382 h 3094"/>
                <a:gd name="T56" fmla="*/ 178361634 w 1416"/>
                <a:gd name="T57" fmla="*/ 203618353 h 3094"/>
                <a:gd name="T58" fmla="*/ 230564948 w 1416"/>
                <a:gd name="T59" fmla="*/ 182689500 h 3094"/>
                <a:gd name="T60" fmla="*/ 285813751 w 1416"/>
                <a:gd name="T61" fmla="*/ 129060015 h 3094"/>
                <a:gd name="T62" fmla="*/ 307564977 w 1416"/>
                <a:gd name="T63" fmla="*/ 97013059 h 3094"/>
                <a:gd name="T64" fmla="*/ 280158377 w 1416"/>
                <a:gd name="T65" fmla="*/ 109221401 h 3094"/>
                <a:gd name="T66" fmla="*/ 268412491 w 1416"/>
                <a:gd name="T67" fmla="*/ 97013059 h 3094"/>
                <a:gd name="T68" fmla="*/ 253838918 w 1416"/>
                <a:gd name="T69" fmla="*/ 124917574 h 3094"/>
                <a:gd name="T70" fmla="*/ 168573629 w 1416"/>
                <a:gd name="T71" fmla="*/ 132329798 h 3094"/>
                <a:gd name="T72" fmla="*/ 144429387 w 1416"/>
                <a:gd name="T73" fmla="*/ 95704772 h 3094"/>
                <a:gd name="T74" fmla="*/ 132466166 w 1416"/>
                <a:gd name="T75" fmla="*/ 82406658 h 309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416" h="3094">
                  <a:moveTo>
                    <a:pt x="609" y="378"/>
                  </a:moveTo>
                  <a:cubicBezTo>
                    <a:pt x="609" y="378"/>
                    <a:pt x="645" y="364"/>
                    <a:pt x="682" y="350"/>
                  </a:cubicBezTo>
                  <a:cubicBezTo>
                    <a:pt x="672" y="314"/>
                    <a:pt x="692" y="278"/>
                    <a:pt x="692" y="278"/>
                  </a:cubicBezTo>
                  <a:cubicBezTo>
                    <a:pt x="698" y="260"/>
                    <a:pt x="715" y="264"/>
                    <a:pt x="720" y="242"/>
                  </a:cubicBezTo>
                  <a:cubicBezTo>
                    <a:pt x="746" y="212"/>
                    <a:pt x="730" y="180"/>
                    <a:pt x="720" y="146"/>
                  </a:cubicBezTo>
                  <a:cubicBezTo>
                    <a:pt x="732" y="106"/>
                    <a:pt x="703" y="61"/>
                    <a:pt x="660" y="39"/>
                  </a:cubicBezTo>
                  <a:cubicBezTo>
                    <a:pt x="617" y="10"/>
                    <a:pt x="531" y="0"/>
                    <a:pt x="483" y="16"/>
                  </a:cubicBezTo>
                  <a:cubicBezTo>
                    <a:pt x="435" y="32"/>
                    <a:pt x="422" y="83"/>
                    <a:pt x="409" y="118"/>
                  </a:cubicBezTo>
                  <a:lnTo>
                    <a:pt x="384" y="223"/>
                  </a:lnTo>
                  <a:cubicBezTo>
                    <a:pt x="384" y="223"/>
                    <a:pt x="376" y="324"/>
                    <a:pt x="330" y="348"/>
                  </a:cubicBezTo>
                  <a:cubicBezTo>
                    <a:pt x="386" y="358"/>
                    <a:pt x="415" y="391"/>
                    <a:pt x="415" y="391"/>
                  </a:cubicBezTo>
                  <a:lnTo>
                    <a:pt x="319" y="450"/>
                  </a:lnTo>
                  <a:lnTo>
                    <a:pt x="244" y="550"/>
                  </a:lnTo>
                  <a:lnTo>
                    <a:pt x="42" y="826"/>
                  </a:lnTo>
                  <a:cubicBezTo>
                    <a:pt x="2" y="886"/>
                    <a:pt x="0" y="892"/>
                    <a:pt x="4" y="907"/>
                  </a:cubicBezTo>
                  <a:cubicBezTo>
                    <a:pt x="8" y="922"/>
                    <a:pt x="70" y="943"/>
                    <a:pt x="126" y="994"/>
                  </a:cubicBezTo>
                  <a:lnTo>
                    <a:pt x="368" y="1150"/>
                  </a:lnTo>
                  <a:lnTo>
                    <a:pt x="397" y="1105"/>
                  </a:lnTo>
                  <a:lnTo>
                    <a:pt x="265" y="1008"/>
                  </a:lnTo>
                  <a:lnTo>
                    <a:pt x="126" y="879"/>
                  </a:lnTo>
                  <a:lnTo>
                    <a:pt x="147" y="841"/>
                  </a:lnTo>
                  <a:cubicBezTo>
                    <a:pt x="147" y="841"/>
                    <a:pt x="247" y="748"/>
                    <a:pt x="348" y="655"/>
                  </a:cubicBezTo>
                  <a:cubicBezTo>
                    <a:pt x="384" y="708"/>
                    <a:pt x="404" y="724"/>
                    <a:pt x="426" y="774"/>
                  </a:cubicBezTo>
                  <a:cubicBezTo>
                    <a:pt x="448" y="824"/>
                    <a:pt x="484" y="902"/>
                    <a:pt x="480" y="957"/>
                  </a:cubicBezTo>
                  <a:lnTo>
                    <a:pt x="399" y="1102"/>
                  </a:lnTo>
                  <a:lnTo>
                    <a:pt x="336" y="1212"/>
                  </a:lnTo>
                  <a:cubicBezTo>
                    <a:pt x="322" y="1244"/>
                    <a:pt x="314" y="1268"/>
                    <a:pt x="315" y="1293"/>
                  </a:cubicBezTo>
                  <a:cubicBezTo>
                    <a:pt x="316" y="1318"/>
                    <a:pt x="334" y="1618"/>
                    <a:pt x="343" y="1683"/>
                  </a:cubicBezTo>
                  <a:lnTo>
                    <a:pt x="367" y="1686"/>
                  </a:lnTo>
                  <a:cubicBezTo>
                    <a:pt x="367" y="1686"/>
                    <a:pt x="414" y="1852"/>
                    <a:pt x="462" y="2019"/>
                  </a:cubicBezTo>
                  <a:cubicBezTo>
                    <a:pt x="417" y="2130"/>
                    <a:pt x="413" y="2159"/>
                    <a:pt x="409" y="2274"/>
                  </a:cubicBezTo>
                  <a:cubicBezTo>
                    <a:pt x="405" y="2389"/>
                    <a:pt x="430" y="2635"/>
                    <a:pt x="427" y="2716"/>
                  </a:cubicBezTo>
                  <a:lnTo>
                    <a:pt x="402" y="2755"/>
                  </a:lnTo>
                  <a:lnTo>
                    <a:pt x="354" y="2784"/>
                  </a:lnTo>
                  <a:cubicBezTo>
                    <a:pt x="354" y="2784"/>
                    <a:pt x="347" y="2819"/>
                    <a:pt x="340" y="2854"/>
                  </a:cubicBezTo>
                  <a:cubicBezTo>
                    <a:pt x="375" y="2899"/>
                    <a:pt x="376" y="3013"/>
                    <a:pt x="376" y="3013"/>
                  </a:cubicBezTo>
                  <a:lnTo>
                    <a:pt x="393" y="3009"/>
                  </a:lnTo>
                  <a:lnTo>
                    <a:pt x="402" y="2959"/>
                  </a:lnTo>
                  <a:lnTo>
                    <a:pt x="424" y="2961"/>
                  </a:lnTo>
                  <a:lnTo>
                    <a:pt x="430" y="2925"/>
                  </a:lnTo>
                  <a:lnTo>
                    <a:pt x="487" y="3058"/>
                  </a:lnTo>
                  <a:cubicBezTo>
                    <a:pt x="520" y="3086"/>
                    <a:pt x="599" y="3091"/>
                    <a:pt x="628" y="3094"/>
                  </a:cubicBezTo>
                  <a:lnTo>
                    <a:pt x="661" y="3075"/>
                  </a:lnTo>
                  <a:lnTo>
                    <a:pt x="636" y="3036"/>
                  </a:lnTo>
                  <a:lnTo>
                    <a:pt x="690" y="3021"/>
                  </a:lnTo>
                  <a:lnTo>
                    <a:pt x="604" y="2913"/>
                  </a:lnTo>
                  <a:cubicBezTo>
                    <a:pt x="578" y="2861"/>
                    <a:pt x="574" y="2833"/>
                    <a:pt x="532" y="2710"/>
                  </a:cubicBezTo>
                  <a:cubicBezTo>
                    <a:pt x="534" y="2582"/>
                    <a:pt x="602" y="2260"/>
                    <a:pt x="619" y="2146"/>
                  </a:cubicBezTo>
                  <a:cubicBezTo>
                    <a:pt x="635" y="2031"/>
                    <a:pt x="634" y="2055"/>
                    <a:pt x="637" y="2025"/>
                  </a:cubicBezTo>
                  <a:cubicBezTo>
                    <a:pt x="640" y="1995"/>
                    <a:pt x="642" y="1980"/>
                    <a:pt x="639" y="1968"/>
                  </a:cubicBezTo>
                  <a:cubicBezTo>
                    <a:pt x="670" y="1830"/>
                    <a:pt x="702" y="1693"/>
                    <a:pt x="702" y="1693"/>
                  </a:cubicBezTo>
                  <a:lnTo>
                    <a:pt x="724" y="1692"/>
                  </a:lnTo>
                  <a:cubicBezTo>
                    <a:pt x="724" y="1692"/>
                    <a:pt x="763" y="1505"/>
                    <a:pt x="771" y="1413"/>
                  </a:cubicBezTo>
                  <a:cubicBezTo>
                    <a:pt x="779" y="1321"/>
                    <a:pt x="778" y="1218"/>
                    <a:pt x="772" y="1138"/>
                  </a:cubicBezTo>
                  <a:cubicBezTo>
                    <a:pt x="766" y="1082"/>
                    <a:pt x="745" y="994"/>
                    <a:pt x="735" y="934"/>
                  </a:cubicBezTo>
                  <a:lnTo>
                    <a:pt x="712" y="816"/>
                  </a:lnTo>
                  <a:lnTo>
                    <a:pt x="735" y="786"/>
                  </a:lnTo>
                  <a:lnTo>
                    <a:pt x="820" y="934"/>
                  </a:lnTo>
                  <a:cubicBezTo>
                    <a:pt x="849" y="968"/>
                    <a:pt x="867" y="1006"/>
                    <a:pt x="907" y="990"/>
                  </a:cubicBezTo>
                  <a:cubicBezTo>
                    <a:pt x="947" y="974"/>
                    <a:pt x="1004" y="894"/>
                    <a:pt x="1060" y="838"/>
                  </a:cubicBezTo>
                  <a:lnTo>
                    <a:pt x="1204" y="646"/>
                  </a:lnTo>
                  <a:cubicBezTo>
                    <a:pt x="1246" y="605"/>
                    <a:pt x="1286" y="608"/>
                    <a:pt x="1314" y="592"/>
                  </a:cubicBezTo>
                  <a:cubicBezTo>
                    <a:pt x="1342" y="576"/>
                    <a:pt x="1357" y="572"/>
                    <a:pt x="1374" y="547"/>
                  </a:cubicBezTo>
                  <a:cubicBezTo>
                    <a:pt x="1391" y="522"/>
                    <a:pt x="1416" y="462"/>
                    <a:pt x="1414" y="445"/>
                  </a:cubicBezTo>
                  <a:cubicBezTo>
                    <a:pt x="1401" y="435"/>
                    <a:pt x="1386" y="436"/>
                    <a:pt x="1365" y="445"/>
                  </a:cubicBezTo>
                  <a:lnTo>
                    <a:pt x="1288" y="501"/>
                  </a:lnTo>
                  <a:lnTo>
                    <a:pt x="1209" y="528"/>
                  </a:lnTo>
                  <a:lnTo>
                    <a:pt x="1234" y="445"/>
                  </a:lnTo>
                  <a:cubicBezTo>
                    <a:pt x="1231" y="435"/>
                    <a:pt x="1203" y="447"/>
                    <a:pt x="1192" y="468"/>
                  </a:cubicBezTo>
                  <a:lnTo>
                    <a:pt x="1167" y="573"/>
                  </a:lnTo>
                  <a:cubicBezTo>
                    <a:pt x="1117" y="639"/>
                    <a:pt x="957" y="856"/>
                    <a:pt x="892" y="862"/>
                  </a:cubicBezTo>
                  <a:cubicBezTo>
                    <a:pt x="852" y="790"/>
                    <a:pt x="801" y="672"/>
                    <a:pt x="775" y="607"/>
                  </a:cubicBezTo>
                  <a:cubicBezTo>
                    <a:pt x="751" y="543"/>
                    <a:pt x="766" y="508"/>
                    <a:pt x="747" y="480"/>
                  </a:cubicBezTo>
                  <a:cubicBezTo>
                    <a:pt x="728" y="449"/>
                    <a:pt x="683" y="452"/>
                    <a:pt x="664" y="439"/>
                  </a:cubicBezTo>
                  <a:cubicBezTo>
                    <a:pt x="645" y="426"/>
                    <a:pt x="643" y="412"/>
                    <a:pt x="634" y="402"/>
                  </a:cubicBezTo>
                  <a:lnTo>
                    <a:pt x="609" y="37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9" name="Freeform 12"/>
            <p:cNvSpPr>
              <a:spLocks/>
            </p:cNvSpPr>
            <p:nvPr/>
          </p:nvSpPr>
          <p:spPr bwMode="gray">
            <a:xfrm>
              <a:off x="2619102" y="1736030"/>
              <a:ext cx="746422" cy="1750914"/>
            </a:xfrm>
            <a:custGeom>
              <a:avLst/>
              <a:gdLst>
                <a:gd name="T0" fmla="*/ 149058341 w 1416"/>
                <a:gd name="T1" fmla="*/ 76302254 h 3094"/>
                <a:gd name="T2" fmla="*/ 157364034 w 1416"/>
                <a:gd name="T3" fmla="*/ 52757761 h 3094"/>
                <a:gd name="T4" fmla="*/ 144250053 w 1416"/>
                <a:gd name="T5" fmla="*/ 8502463 h 3094"/>
                <a:gd name="T6" fmla="*/ 89391620 w 1416"/>
                <a:gd name="T7" fmla="*/ 25724971 h 3094"/>
                <a:gd name="T8" fmla="*/ 72125260 w 1416"/>
                <a:gd name="T9" fmla="*/ 75866158 h 3094"/>
                <a:gd name="T10" fmla="*/ 69720882 w 1416"/>
                <a:gd name="T11" fmla="*/ 98102831 h 3094"/>
                <a:gd name="T12" fmla="*/ 9179460 w 1416"/>
                <a:gd name="T13" fmla="*/ 180073393 h 3094"/>
                <a:gd name="T14" fmla="*/ 27538846 w 1416"/>
                <a:gd name="T15" fmla="*/ 216698419 h 3094"/>
                <a:gd name="T16" fmla="*/ 86768450 w 1416"/>
                <a:gd name="T17" fmla="*/ 240897522 h 3094"/>
                <a:gd name="T18" fmla="*/ 27538846 w 1416"/>
                <a:gd name="T19" fmla="*/ 191627592 h 3094"/>
                <a:gd name="T20" fmla="*/ 76059314 w 1416"/>
                <a:gd name="T21" fmla="*/ 142794224 h 3094"/>
                <a:gd name="T22" fmla="*/ 104909044 w 1416"/>
                <a:gd name="T23" fmla="*/ 208632518 h 3094"/>
                <a:gd name="T24" fmla="*/ 73436612 w 1416"/>
                <a:gd name="T25" fmla="*/ 264223967 h 3094"/>
                <a:gd name="T26" fmla="*/ 74966288 w 1416"/>
                <a:gd name="T27" fmla="*/ 366905335 h 3094"/>
                <a:gd name="T28" fmla="*/ 100974990 w 1416"/>
                <a:gd name="T29" fmla="*/ 440155386 h 3094"/>
                <a:gd name="T30" fmla="*/ 93325674 w 1416"/>
                <a:gd name="T31" fmla="*/ 592105750 h 3094"/>
                <a:gd name="T32" fmla="*/ 77370666 w 1416"/>
                <a:gd name="T33" fmla="*/ 606930199 h 3094"/>
                <a:gd name="T34" fmla="*/ 82178954 w 1416"/>
                <a:gd name="T35" fmla="*/ 656853805 h 3094"/>
                <a:gd name="T36" fmla="*/ 87861477 w 1416"/>
                <a:gd name="T37" fmla="*/ 645081559 h 3094"/>
                <a:gd name="T38" fmla="*/ 93981116 w 1416"/>
                <a:gd name="T39" fmla="*/ 637669335 h 3094"/>
                <a:gd name="T40" fmla="*/ 137256179 w 1416"/>
                <a:gd name="T41" fmla="*/ 674512408 h 3094"/>
                <a:gd name="T42" fmla="*/ 139004647 w 1416"/>
                <a:gd name="T43" fmla="*/ 661867971 h 3094"/>
                <a:gd name="T44" fmla="*/ 132010773 w 1416"/>
                <a:gd name="T45" fmla="*/ 635053228 h 3094"/>
                <a:gd name="T46" fmla="*/ 135289386 w 1416"/>
                <a:gd name="T47" fmla="*/ 467842320 h 3094"/>
                <a:gd name="T48" fmla="*/ 139660557 w 1416"/>
                <a:gd name="T49" fmla="*/ 429036816 h 3094"/>
                <a:gd name="T50" fmla="*/ 158238268 w 1416"/>
                <a:gd name="T51" fmla="*/ 368867298 h 3094"/>
                <a:gd name="T52" fmla="*/ 168729079 w 1416"/>
                <a:gd name="T53" fmla="*/ 248091699 h 3094"/>
                <a:gd name="T54" fmla="*/ 155615566 w 1416"/>
                <a:gd name="T55" fmla="*/ 177893382 h 3094"/>
                <a:gd name="T56" fmla="*/ 179219890 w 1416"/>
                <a:gd name="T57" fmla="*/ 203618353 h 3094"/>
                <a:gd name="T58" fmla="*/ 231674412 w 1416"/>
                <a:gd name="T59" fmla="*/ 182689500 h 3094"/>
                <a:gd name="T60" fmla="*/ 287188754 w 1416"/>
                <a:gd name="T61" fmla="*/ 129060015 h 3094"/>
                <a:gd name="T62" fmla="*/ 309045078 w 1416"/>
                <a:gd name="T63" fmla="*/ 97013059 h 3094"/>
                <a:gd name="T64" fmla="*/ 281506232 w 1416"/>
                <a:gd name="T65" fmla="*/ 109221401 h 3094"/>
                <a:gd name="T66" fmla="*/ 269704069 w 1416"/>
                <a:gd name="T67" fmla="*/ 97013059 h 3094"/>
                <a:gd name="T68" fmla="*/ 255060412 w 1416"/>
                <a:gd name="T69" fmla="*/ 124917574 h 3094"/>
                <a:gd name="T70" fmla="*/ 169384521 w 1416"/>
                <a:gd name="T71" fmla="*/ 132329798 h 3094"/>
                <a:gd name="T72" fmla="*/ 145124287 w 1416"/>
                <a:gd name="T73" fmla="*/ 95704772 h 3094"/>
                <a:gd name="T74" fmla="*/ 133103800 w 1416"/>
                <a:gd name="T75" fmla="*/ 82406658 h 309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416" h="3094">
                  <a:moveTo>
                    <a:pt x="609" y="378"/>
                  </a:moveTo>
                  <a:cubicBezTo>
                    <a:pt x="609" y="378"/>
                    <a:pt x="645" y="364"/>
                    <a:pt x="682" y="350"/>
                  </a:cubicBezTo>
                  <a:cubicBezTo>
                    <a:pt x="672" y="314"/>
                    <a:pt x="692" y="278"/>
                    <a:pt x="692" y="278"/>
                  </a:cubicBezTo>
                  <a:cubicBezTo>
                    <a:pt x="698" y="260"/>
                    <a:pt x="715" y="264"/>
                    <a:pt x="720" y="242"/>
                  </a:cubicBezTo>
                  <a:cubicBezTo>
                    <a:pt x="746" y="212"/>
                    <a:pt x="730" y="180"/>
                    <a:pt x="720" y="146"/>
                  </a:cubicBezTo>
                  <a:cubicBezTo>
                    <a:pt x="732" y="106"/>
                    <a:pt x="703" y="61"/>
                    <a:pt x="660" y="39"/>
                  </a:cubicBezTo>
                  <a:cubicBezTo>
                    <a:pt x="617" y="10"/>
                    <a:pt x="531" y="0"/>
                    <a:pt x="483" y="16"/>
                  </a:cubicBezTo>
                  <a:cubicBezTo>
                    <a:pt x="435" y="32"/>
                    <a:pt x="422" y="83"/>
                    <a:pt x="409" y="118"/>
                  </a:cubicBezTo>
                  <a:lnTo>
                    <a:pt x="384" y="223"/>
                  </a:lnTo>
                  <a:cubicBezTo>
                    <a:pt x="384" y="223"/>
                    <a:pt x="376" y="324"/>
                    <a:pt x="330" y="348"/>
                  </a:cubicBezTo>
                  <a:cubicBezTo>
                    <a:pt x="386" y="358"/>
                    <a:pt x="415" y="391"/>
                    <a:pt x="415" y="391"/>
                  </a:cubicBezTo>
                  <a:lnTo>
                    <a:pt x="319" y="450"/>
                  </a:lnTo>
                  <a:lnTo>
                    <a:pt x="244" y="550"/>
                  </a:lnTo>
                  <a:lnTo>
                    <a:pt x="42" y="826"/>
                  </a:lnTo>
                  <a:cubicBezTo>
                    <a:pt x="2" y="886"/>
                    <a:pt x="0" y="892"/>
                    <a:pt x="4" y="907"/>
                  </a:cubicBezTo>
                  <a:cubicBezTo>
                    <a:pt x="8" y="922"/>
                    <a:pt x="70" y="943"/>
                    <a:pt x="126" y="994"/>
                  </a:cubicBezTo>
                  <a:lnTo>
                    <a:pt x="368" y="1150"/>
                  </a:lnTo>
                  <a:lnTo>
                    <a:pt x="397" y="1105"/>
                  </a:lnTo>
                  <a:lnTo>
                    <a:pt x="265" y="1008"/>
                  </a:lnTo>
                  <a:lnTo>
                    <a:pt x="126" y="879"/>
                  </a:lnTo>
                  <a:lnTo>
                    <a:pt x="147" y="841"/>
                  </a:lnTo>
                  <a:cubicBezTo>
                    <a:pt x="147" y="841"/>
                    <a:pt x="247" y="748"/>
                    <a:pt x="348" y="655"/>
                  </a:cubicBezTo>
                  <a:cubicBezTo>
                    <a:pt x="384" y="708"/>
                    <a:pt x="404" y="724"/>
                    <a:pt x="426" y="774"/>
                  </a:cubicBezTo>
                  <a:cubicBezTo>
                    <a:pt x="448" y="824"/>
                    <a:pt x="484" y="902"/>
                    <a:pt x="480" y="957"/>
                  </a:cubicBezTo>
                  <a:lnTo>
                    <a:pt x="399" y="1102"/>
                  </a:lnTo>
                  <a:lnTo>
                    <a:pt x="336" y="1212"/>
                  </a:lnTo>
                  <a:cubicBezTo>
                    <a:pt x="322" y="1244"/>
                    <a:pt x="314" y="1268"/>
                    <a:pt x="315" y="1293"/>
                  </a:cubicBezTo>
                  <a:cubicBezTo>
                    <a:pt x="316" y="1318"/>
                    <a:pt x="334" y="1618"/>
                    <a:pt x="343" y="1683"/>
                  </a:cubicBezTo>
                  <a:lnTo>
                    <a:pt x="367" y="1686"/>
                  </a:lnTo>
                  <a:cubicBezTo>
                    <a:pt x="367" y="1686"/>
                    <a:pt x="414" y="1852"/>
                    <a:pt x="462" y="2019"/>
                  </a:cubicBezTo>
                  <a:cubicBezTo>
                    <a:pt x="417" y="2130"/>
                    <a:pt x="413" y="2159"/>
                    <a:pt x="409" y="2274"/>
                  </a:cubicBezTo>
                  <a:cubicBezTo>
                    <a:pt x="405" y="2389"/>
                    <a:pt x="430" y="2635"/>
                    <a:pt x="427" y="2716"/>
                  </a:cubicBezTo>
                  <a:lnTo>
                    <a:pt x="402" y="2755"/>
                  </a:lnTo>
                  <a:lnTo>
                    <a:pt x="354" y="2784"/>
                  </a:lnTo>
                  <a:cubicBezTo>
                    <a:pt x="354" y="2784"/>
                    <a:pt x="347" y="2819"/>
                    <a:pt x="340" y="2854"/>
                  </a:cubicBezTo>
                  <a:cubicBezTo>
                    <a:pt x="375" y="2899"/>
                    <a:pt x="376" y="3013"/>
                    <a:pt x="376" y="3013"/>
                  </a:cubicBezTo>
                  <a:lnTo>
                    <a:pt x="393" y="3009"/>
                  </a:lnTo>
                  <a:lnTo>
                    <a:pt x="402" y="2959"/>
                  </a:lnTo>
                  <a:lnTo>
                    <a:pt x="424" y="2961"/>
                  </a:lnTo>
                  <a:lnTo>
                    <a:pt x="430" y="2925"/>
                  </a:lnTo>
                  <a:lnTo>
                    <a:pt x="487" y="3058"/>
                  </a:lnTo>
                  <a:cubicBezTo>
                    <a:pt x="520" y="3086"/>
                    <a:pt x="599" y="3091"/>
                    <a:pt x="628" y="3094"/>
                  </a:cubicBezTo>
                  <a:lnTo>
                    <a:pt x="661" y="3075"/>
                  </a:lnTo>
                  <a:lnTo>
                    <a:pt x="636" y="3036"/>
                  </a:lnTo>
                  <a:lnTo>
                    <a:pt x="690" y="3021"/>
                  </a:lnTo>
                  <a:lnTo>
                    <a:pt x="604" y="2913"/>
                  </a:lnTo>
                  <a:cubicBezTo>
                    <a:pt x="578" y="2861"/>
                    <a:pt x="574" y="2833"/>
                    <a:pt x="532" y="2710"/>
                  </a:cubicBezTo>
                  <a:cubicBezTo>
                    <a:pt x="534" y="2582"/>
                    <a:pt x="602" y="2260"/>
                    <a:pt x="619" y="2146"/>
                  </a:cubicBezTo>
                  <a:cubicBezTo>
                    <a:pt x="635" y="2031"/>
                    <a:pt x="634" y="2055"/>
                    <a:pt x="637" y="2025"/>
                  </a:cubicBezTo>
                  <a:cubicBezTo>
                    <a:pt x="640" y="1995"/>
                    <a:pt x="642" y="1980"/>
                    <a:pt x="639" y="1968"/>
                  </a:cubicBezTo>
                  <a:cubicBezTo>
                    <a:pt x="670" y="1830"/>
                    <a:pt x="702" y="1693"/>
                    <a:pt x="702" y="1693"/>
                  </a:cubicBezTo>
                  <a:lnTo>
                    <a:pt x="724" y="1692"/>
                  </a:lnTo>
                  <a:cubicBezTo>
                    <a:pt x="724" y="1692"/>
                    <a:pt x="763" y="1505"/>
                    <a:pt x="771" y="1413"/>
                  </a:cubicBezTo>
                  <a:cubicBezTo>
                    <a:pt x="779" y="1321"/>
                    <a:pt x="778" y="1218"/>
                    <a:pt x="772" y="1138"/>
                  </a:cubicBezTo>
                  <a:cubicBezTo>
                    <a:pt x="766" y="1082"/>
                    <a:pt x="745" y="994"/>
                    <a:pt x="735" y="934"/>
                  </a:cubicBezTo>
                  <a:lnTo>
                    <a:pt x="712" y="816"/>
                  </a:lnTo>
                  <a:lnTo>
                    <a:pt x="735" y="786"/>
                  </a:lnTo>
                  <a:lnTo>
                    <a:pt x="820" y="934"/>
                  </a:lnTo>
                  <a:cubicBezTo>
                    <a:pt x="849" y="968"/>
                    <a:pt x="867" y="1006"/>
                    <a:pt x="907" y="990"/>
                  </a:cubicBezTo>
                  <a:cubicBezTo>
                    <a:pt x="947" y="974"/>
                    <a:pt x="1004" y="894"/>
                    <a:pt x="1060" y="838"/>
                  </a:cubicBezTo>
                  <a:lnTo>
                    <a:pt x="1204" y="646"/>
                  </a:lnTo>
                  <a:cubicBezTo>
                    <a:pt x="1246" y="605"/>
                    <a:pt x="1286" y="608"/>
                    <a:pt x="1314" y="592"/>
                  </a:cubicBezTo>
                  <a:cubicBezTo>
                    <a:pt x="1342" y="576"/>
                    <a:pt x="1357" y="572"/>
                    <a:pt x="1374" y="547"/>
                  </a:cubicBezTo>
                  <a:cubicBezTo>
                    <a:pt x="1391" y="522"/>
                    <a:pt x="1416" y="462"/>
                    <a:pt x="1414" y="445"/>
                  </a:cubicBezTo>
                  <a:cubicBezTo>
                    <a:pt x="1401" y="435"/>
                    <a:pt x="1386" y="436"/>
                    <a:pt x="1365" y="445"/>
                  </a:cubicBezTo>
                  <a:lnTo>
                    <a:pt x="1288" y="501"/>
                  </a:lnTo>
                  <a:lnTo>
                    <a:pt x="1209" y="528"/>
                  </a:lnTo>
                  <a:lnTo>
                    <a:pt x="1234" y="445"/>
                  </a:lnTo>
                  <a:cubicBezTo>
                    <a:pt x="1231" y="435"/>
                    <a:pt x="1203" y="447"/>
                    <a:pt x="1192" y="468"/>
                  </a:cubicBezTo>
                  <a:lnTo>
                    <a:pt x="1167" y="573"/>
                  </a:lnTo>
                  <a:cubicBezTo>
                    <a:pt x="1117" y="639"/>
                    <a:pt x="957" y="856"/>
                    <a:pt x="892" y="862"/>
                  </a:cubicBezTo>
                  <a:cubicBezTo>
                    <a:pt x="852" y="790"/>
                    <a:pt x="801" y="672"/>
                    <a:pt x="775" y="607"/>
                  </a:cubicBezTo>
                  <a:cubicBezTo>
                    <a:pt x="751" y="543"/>
                    <a:pt x="766" y="508"/>
                    <a:pt x="747" y="480"/>
                  </a:cubicBezTo>
                  <a:cubicBezTo>
                    <a:pt x="728" y="449"/>
                    <a:pt x="683" y="452"/>
                    <a:pt x="664" y="439"/>
                  </a:cubicBezTo>
                  <a:cubicBezTo>
                    <a:pt x="645" y="426"/>
                    <a:pt x="643" y="412"/>
                    <a:pt x="634" y="402"/>
                  </a:cubicBezTo>
                  <a:lnTo>
                    <a:pt x="609" y="37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y="50000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" name="Text Box 8"/>
          <p:cNvSpPr txBox="1">
            <a:spLocks noChangeArrowheads="1"/>
          </p:cNvSpPr>
          <p:nvPr/>
        </p:nvSpPr>
        <p:spPr bwMode="black">
          <a:xfrm>
            <a:off x="3671900" y="807554"/>
            <a:ext cx="1729965" cy="526298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82296" tIns="41148" rIns="82296" bIns="41148">
            <a:spAutoFit/>
          </a:bodyPr>
          <a:lstStyle>
            <a:defPPr>
              <a:defRPr lang="zh-CN"/>
            </a:defPPr>
            <a:lvl1pPr algn="ctr" eaLnBrk="0" hangingPunct="0">
              <a:lnSpc>
                <a:spcPct val="120000"/>
              </a:lnSpc>
              <a:spcBef>
                <a:spcPct val="50000"/>
              </a:spcBef>
              <a:buFontTx/>
              <a:buNone/>
              <a:defRPr sz="2800">
                <a:gradFill flip="none" rotWithShape="1">
                  <a:gsLst>
                    <a:gs pos="60000">
                      <a:srgbClr val="BCE8F2"/>
                    </a:gs>
                    <a:gs pos="0">
                      <a:srgbClr val="4EC3DE"/>
                    </a:gs>
                    <a:gs pos="40000">
                      <a:srgbClr val="BCE8F2"/>
                    </a:gs>
                    <a:gs pos="100000">
                      <a:srgbClr val="4EC3DE"/>
                    </a:gs>
                  </a:gsLst>
                  <a:lin ang="0" scaled="1"/>
                  <a:tileRect/>
                </a:gradFill>
                <a:latin typeface="方正兰亭中粗黑_GBK" panose="02000000000000000000" pitchFamily="2" charset="-122"/>
                <a:ea typeface="方正兰亭中粗黑_GBK" panose="02000000000000000000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zh-CN" sz="2400" dirty="0"/>
              <a:t>3-5</a:t>
            </a:r>
            <a:r>
              <a:rPr lang="zh-CN" altLang="en-US" sz="2400" dirty="0"/>
              <a:t>人</a:t>
            </a:r>
            <a:r>
              <a:rPr lang="en-US" altLang="zh-CN" sz="2400" dirty="0"/>
              <a:t>/</a:t>
            </a:r>
            <a:r>
              <a:rPr lang="zh-CN" altLang="en-US" sz="2400" dirty="0"/>
              <a:t>队</a:t>
            </a:r>
          </a:p>
        </p:txBody>
      </p:sp>
      <p:sp>
        <p:nvSpPr>
          <p:cNvPr id="21" name="圆角矩形 20"/>
          <p:cNvSpPr/>
          <p:nvPr/>
        </p:nvSpPr>
        <p:spPr>
          <a:xfrm>
            <a:off x="5436096" y="2859782"/>
            <a:ext cx="2181842" cy="1368152"/>
          </a:xfrm>
          <a:prstGeom prst="roundRect">
            <a:avLst/>
          </a:prstGeom>
          <a:noFill/>
          <a:ln w="12700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  <p:txBody>
          <a:bodyPr lIns="82296" tIns="41148" rIns="82296" bIns="41148"/>
          <a:lstStyle/>
          <a:p>
            <a:r>
              <a:rPr lang="en-US" altLang="zh-CN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endParaRPr lang="zh-CN" altLang="en-US" dirty="0">
              <a:solidFill>
                <a:schemeClr val="tx1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520317" y="2868955"/>
            <a:ext cx="2268252" cy="1404156"/>
          </a:xfrm>
          <a:prstGeom prst="roundRect">
            <a:avLst/>
          </a:prstGeom>
          <a:noFill/>
          <a:ln w="12700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  <p:txBody>
          <a:bodyPr lIns="82296" tIns="41148" rIns="82296" bIns="41148"/>
          <a:lstStyle/>
          <a:p>
            <a:r>
              <a:rPr lang="en-US" altLang="zh-CN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 </a:t>
            </a:r>
            <a:endParaRPr lang="zh-CN" altLang="en-US" dirty="0">
              <a:solidFill>
                <a:schemeClr val="tx1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black">
          <a:xfrm>
            <a:off x="1777365" y="3239911"/>
            <a:ext cx="2154555" cy="2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41148" rIns="82296" bIns="41148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endParaRPr lang="en-US" altLang="zh-CN" sz="1100" dirty="0">
              <a:solidFill>
                <a:srgbClr val="BCE8F2"/>
              </a:solidFill>
              <a:latin typeface="方正正纤黑简体" pitchFamily="2" charset="-122"/>
              <a:ea typeface="方正正纤黑简体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583668" y="3219822"/>
            <a:ext cx="2232248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zh-CN" altLang="en-US" sz="2200" b="1" kern="100" dirty="0">
                <a:latin typeface="+mn-ea"/>
              </a:rPr>
              <a:t>考察理论结合</a:t>
            </a:r>
            <a:endParaRPr lang="en-US" altLang="zh-CN" sz="2200" b="1" kern="100" dirty="0">
              <a:latin typeface="+mn-ea"/>
            </a:endParaRPr>
          </a:p>
          <a:p>
            <a:pPr algn="ctr">
              <a:lnSpc>
                <a:spcPts val="2600"/>
              </a:lnSpc>
            </a:pPr>
            <a:r>
              <a:rPr lang="zh-CN" altLang="en-US" sz="2200" b="1" kern="100" dirty="0">
                <a:latin typeface="+mn-ea"/>
              </a:rPr>
              <a:t>实际的能力</a:t>
            </a:r>
            <a:endParaRPr lang="en-US" altLang="zh-CN" sz="2200" b="1" kern="100" dirty="0">
              <a:latin typeface="+mn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436096" y="3147814"/>
            <a:ext cx="2196244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zh-CN" altLang="en-US" sz="2200" b="1" kern="100" dirty="0">
                <a:latin typeface="+mn-ea"/>
              </a:rPr>
              <a:t>考察解决实际</a:t>
            </a:r>
            <a:endParaRPr lang="en-US" altLang="zh-CN" sz="2200" b="1" kern="100" dirty="0">
              <a:latin typeface="+mn-ea"/>
            </a:endParaRPr>
          </a:p>
          <a:p>
            <a:pPr algn="ctr">
              <a:lnSpc>
                <a:spcPts val="2600"/>
              </a:lnSpc>
            </a:pPr>
            <a:r>
              <a:rPr lang="zh-CN" altLang="en-US" sz="2200" b="1" kern="100" dirty="0">
                <a:latin typeface="+mn-ea"/>
              </a:rPr>
              <a:t>问题的能力</a:t>
            </a:r>
            <a:endParaRPr lang="en-US" altLang="zh-CN" sz="2200" b="1" kern="100" dirty="0">
              <a:latin typeface="+mn-ea"/>
            </a:endParaRPr>
          </a:p>
        </p:txBody>
      </p:sp>
      <p:sp>
        <p:nvSpPr>
          <p:cNvPr id="20" name="Freeform 6"/>
          <p:cNvSpPr>
            <a:spLocks/>
          </p:cNvSpPr>
          <p:nvPr/>
        </p:nvSpPr>
        <p:spPr bwMode="gray">
          <a:xfrm>
            <a:off x="4355976" y="1563638"/>
            <a:ext cx="594360" cy="1300163"/>
          </a:xfrm>
          <a:custGeom>
            <a:avLst/>
            <a:gdLst>
              <a:gd name="T0" fmla="*/ 148344682 w 1416"/>
              <a:gd name="T1" fmla="*/ 76302254 h 3094"/>
              <a:gd name="T2" fmla="*/ 156610409 w 1416"/>
              <a:gd name="T3" fmla="*/ 52757761 h 3094"/>
              <a:gd name="T4" fmla="*/ 143559580 w 1416"/>
              <a:gd name="T5" fmla="*/ 8502463 h 3094"/>
              <a:gd name="T6" fmla="*/ 88963249 w 1416"/>
              <a:gd name="T7" fmla="*/ 25724971 h 3094"/>
              <a:gd name="T8" fmla="*/ 71779790 w 1416"/>
              <a:gd name="T9" fmla="*/ 75866158 h 3094"/>
              <a:gd name="T10" fmla="*/ 69387239 w 1416"/>
              <a:gd name="T11" fmla="*/ 98102831 h 3094"/>
              <a:gd name="T12" fmla="*/ 9135533 w 1416"/>
              <a:gd name="T13" fmla="*/ 180073393 h 3094"/>
              <a:gd name="T14" fmla="*/ 27406600 w 1416"/>
              <a:gd name="T15" fmla="*/ 216698419 h 3094"/>
              <a:gd name="T16" fmla="*/ 86353363 w 1416"/>
              <a:gd name="T17" fmla="*/ 240897522 h 3094"/>
              <a:gd name="T18" fmla="*/ 27406600 w 1416"/>
              <a:gd name="T19" fmla="*/ 191627592 h 3094"/>
              <a:gd name="T20" fmla="*/ 75695085 w 1416"/>
              <a:gd name="T21" fmla="*/ 142794224 h 3094"/>
              <a:gd name="T22" fmla="*/ 104406628 w 1416"/>
              <a:gd name="T23" fmla="*/ 208632518 h 3094"/>
              <a:gd name="T24" fmla="*/ 73084733 w 1416"/>
              <a:gd name="T25" fmla="*/ 264223967 h 3094"/>
              <a:gd name="T26" fmla="*/ 74607477 w 1416"/>
              <a:gd name="T27" fmla="*/ 366905335 h 3094"/>
              <a:gd name="T28" fmla="*/ 100491333 w 1416"/>
              <a:gd name="T29" fmla="*/ 440155386 h 3094"/>
              <a:gd name="T30" fmla="*/ 92878544 w 1416"/>
              <a:gd name="T31" fmla="*/ 592105750 h 3094"/>
              <a:gd name="T32" fmla="*/ 77000028 w 1416"/>
              <a:gd name="T33" fmla="*/ 606930199 h 3094"/>
              <a:gd name="T34" fmla="*/ 81785130 w 1416"/>
              <a:gd name="T35" fmla="*/ 656853805 h 3094"/>
              <a:gd name="T36" fmla="*/ 87440505 w 1416"/>
              <a:gd name="T37" fmla="*/ 645081559 h 3094"/>
              <a:gd name="T38" fmla="*/ 93531016 w 1416"/>
              <a:gd name="T39" fmla="*/ 637669335 h 3094"/>
              <a:gd name="T40" fmla="*/ 136598796 w 1416"/>
              <a:gd name="T41" fmla="*/ 674512408 h 3094"/>
              <a:gd name="T42" fmla="*/ 138338876 w 1416"/>
              <a:gd name="T43" fmla="*/ 661867971 h 3094"/>
              <a:gd name="T44" fmla="*/ 131378558 w 1416"/>
              <a:gd name="T45" fmla="*/ 635053228 h 3094"/>
              <a:gd name="T46" fmla="*/ 134641382 w 1416"/>
              <a:gd name="T47" fmla="*/ 467842320 h 3094"/>
              <a:gd name="T48" fmla="*/ 138991347 w 1416"/>
              <a:gd name="T49" fmla="*/ 429036816 h 3094"/>
              <a:gd name="T50" fmla="*/ 157480215 w 1416"/>
              <a:gd name="T51" fmla="*/ 368867298 h 3094"/>
              <a:gd name="T52" fmla="*/ 167921158 w 1416"/>
              <a:gd name="T53" fmla="*/ 248091699 h 3094"/>
              <a:gd name="T54" fmla="*/ 154870329 w 1416"/>
              <a:gd name="T55" fmla="*/ 177893382 h 3094"/>
              <a:gd name="T56" fmla="*/ 178361634 w 1416"/>
              <a:gd name="T57" fmla="*/ 203618353 h 3094"/>
              <a:gd name="T58" fmla="*/ 230564948 w 1416"/>
              <a:gd name="T59" fmla="*/ 182689500 h 3094"/>
              <a:gd name="T60" fmla="*/ 285813751 w 1416"/>
              <a:gd name="T61" fmla="*/ 129060015 h 3094"/>
              <a:gd name="T62" fmla="*/ 307564977 w 1416"/>
              <a:gd name="T63" fmla="*/ 97013059 h 3094"/>
              <a:gd name="T64" fmla="*/ 280158377 w 1416"/>
              <a:gd name="T65" fmla="*/ 109221401 h 3094"/>
              <a:gd name="T66" fmla="*/ 268412491 w 1416"/>
              <a:gd name="T67" fmla="*/ 97013059 h 3094"/>
              <a:gd name="T68" fmla="*/ 253838918 w 1416"/>
              <a:gd name="T69" fmla="*/ 124917574 h 3094"/>
              <a:gd name="T70" fmla="*/ 168573629 w 1416"/>
              <a:gd name="T71" fmla="*/ 132329798 h 3094"/>
              <a:gd name="T72" fmla="*/ 144429387 w 1416"/>
              <a:gd name="T73" fmla="*/ 95704772 h 3094"/>
              <a:gd name="T74" fmla="*/ 132466166 w 1416"/>
              <a:gd name="T75" fmla="*/ 82406658 h 309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16" h="3094">
                <a:moveTo>
                  <a:pt x="609" y="378"/>
                </a:moveTo>
                <a:cubicBezTo>
                  <a:pt x="609" y="378"/>
                  <a:pt x="645" y="364"/>
                  <a:pt x="682" y="350"/>
                </a:cubicBezTo>
                <a:cubicBezTo>
                  <a:pt x="672" y="314"/>
                  <a:pt x="692" y="278"/>
                  <a:pt x="692" y="278"/>
                </a:cubicBezTo>
                <a:cubicBezTo>
                  <a:pt x="698" y="260"/>
                  <a:pt x="715" y="264"/>
                  <a:pt x="720" y="242"/>
                </a:cubicBezTo>
                <a:cubicBezTo>
                  <a:pt x="746" y="212"/>
                  <a:pt x="730" y="180"/>
                  <a:pt x="720" y="146"/>
                </a:cubicBezTo>
                <a:cubicBezTo>
                  <a:pt x="732" y="106"/>
                  <a:pt x="703" y="61"/>
                  <a:pt x="660" y="39"/>
                </a:cubicBezTo>
                <a:cubicBezTo>
                  <a:pt x="617" y="10"/>
                  <a:pt x="531" y="0"/>
                  <a:pt x="483" y="16"/>
                </a:cubicBezTo>
                <a:cubicBezTo>
                  <a:pt x="435" y="32"/>
                  <a:pt x="422" y="83"/>
                  <a:pt x="409" y="118"/>
                </a:cubicBezTo>
                <a:lnTo>
                  <a:pt x="384" y="223"/>
                </a:lnTo>
                <a:cubicBezTo>
                  <a:pt x="384" y="223"/>
                  <a:pt x="376" y="324"/>
                  <a:pt x="330" y="348"/>
                </a:cubicBezTo>
                <a:cubicBezTo>
                  <a:pt x="386" y="358"/>
                  <a:pt x="415" y="391"/>
                  <a:pt x="415" y="391"/>
                </a:cubicBezTo>
                <a:lnTo>
                  <a:pt x="319" y="450"/>
                </a:lnTo>
                <a:lnTo>
                  <a:pt x="244" y="550"/>
                </a:lnTo>
                <a:lnTo>
                  <a:pt x="42" y="826"/>
                </a:lnTo>
                <a:cubicBezTo>
                  <a:pt x="2" y="886"/>
                  <a:pt x="0" y="892"/>
                  <a:pt x="4" y="907"/>
                </a:cubicBezTo>
                <a:cubicBezTo>
                  <a:pt x="8" y="922"/>
                  <a:pt x="70" y="943"/>
                  <a:pt x="126" y="994"/>
                </a:cubicBezTo>
                <a:lnTo>
                  <a:pt x="368" y="1150"/>
                </a:lnTo>
                <a:lnTo>
                  <a:pt x="397" y="1105"/>
                </a:lnTo>
                <a:lnTo>
                  <a:pt x="265" y="1008"/>
                </a:lnTo>
                <a:lnTo>
                  <a:pt x="126" y="879"/>
                </a:lnTo>
                <a:lnTo>
                  <a:pt x="147" y="841"/>
                </a:lnTo>
                <a:cubicBezTo>
                  <a:pt x="147" y="841"/>
                  <a:pt x="247" y="748"/>
                  <a:pt x="348" y="655"/>
                </a:cubicBezTo>
                <a:cubicBezTo>
                  <a:pt x="384" y="708"/>
                  <a:pt x="404" y="724"/>
                  <a:pt x="426" y="774"/>
                </a:cubicBezTo>
                <a:cubicBezTo>
                  <a:pt x="448" y="824"/>
                  <a:pt x="484" y="902"/>
                  <a:pt x="480" y="957"/>
                </a:cubicBezTo>
                <a:lnTo>
                  <a:pt x="399" y="1102"/>
                </a:lnTo>
                <a:lnTo>
                  <a:pt x="336" y="1212"/>
                </a:lnTo>
                <a:cubicBezTo>
                  <a:pt x="322" y="1244"/>
                  <a:pt x="314" y="1268"/>
                  <a:pt x="315" y="1293"/>
                </a:cubicBezTo>
                <a:cubicBezTo>
                  <a:pt x="316" y="1318"/>
                  <a:pt x="334" y="1618"/>
                  <a:pt x="343" y="1683"/>
                </a:cubicBezTo>
                <a:lnTo>
                  <a:pt x="367" y="1686"/>
                </a:lnTo>
                <a:cubicBezTo>
                  <a:pt x="367" y="1686"/>
                  <a:pt x="414" y="1852"/>
                  <a:pt x="462" y="2019"/>
                </a:cubicBezTo>
                <a:cubicBezTo>
                  <a:pt x="417" y="2130"/>
                  <a:pt x="413" y="2159"/>
                  <a:pt x="409" y="2274"/>
                </a:cubicBezTo>
                <a:cubicBezTo>
                  <a:pt x="405" y="2389"/>
                  <a:pt x="430" y="2635"/>
                  <a:pt x="427" y="2716"/>
                </a:cubicBezTo>
                <a:lnTo>
                  <a:pt x="402" y="2755"/>
                </a:lnTo>
                <a:lnTo>
                  <a:pt x="354" y="2784"/>
                </a:lnTo>
                <a:cubicBezTo>
                  <a:pt x="354" y="2784"/>
                  <a:pt x="347" y="2819"/>
                  <a:pt x="340" y="2854"/>
                </a:cubicBezTo>
                <a:cubicBezTo>
                  <a:pt x="375" y="2899"/>
                  <a:pt x="376" y="3013"/>
                  <a:pt x="376" y="3013"/>
                </a:cubicBezTo>
                <a:lnTo>
                  <a:pt x="393" y="3009"/>
                </a:lnTo>
                <a:lnTo>
                  <a:pt x="402" y="2959"/>
                </a:lnTo>
                <a:lnTo>
                  <a:pt x="424" y="2961"/>
                </a:lnTo>
                <a:lnTo>
                  <a:pt x="430" y="2925"/>
                </a:lnTo>
                <a:lnTo>
                  <a:pt x="487" y="3058"/>
                </a:lnTo>
                <a:cubicBezTo>
                  <a:pt x="520" y="3086"/>
                  <a:pt x="599" y="3091"/>
                  <a:pt x="628" y="3094"/>
                </a:cubicBezTo>
                <a:lnTo>
                  <a:pt x="661" y="3075"/>
                </a:lnTo>
                <a:lnTo>
                  <a:pt x="636" y="3036"/>
                </a:lnTo>
                <a:lnTo>
                  <a:pt x="690" y="3021"/>
                </a:lnTo>
                <a:lnTo>
                  <a:pt x="604" y="2913"/>
                </a:lnTo>
                <a:cubicBezTo>
                  <a:pt x="578" y="2861"/>
                  <a:pt x="574" y="2833"/>
                  <a:pt x="532" y="2710"/>
                </a:cubicBezTo>
                <a:cubicBezTo>
                  <a:pt x="534" y="2582"/>
                  <a:pt x="602" y="2260"/>
                  <a:pt x="619" y="2146"/>
                </a:cubicBezTo>
                <a:cubicBezTo>
                  <a:pt x="635" y="2031"/>
                  <a:pt x="634" y="2055"/>
                  <a:pt x="637" y="2025"/>
                </a:cubicBezTo>
                <a:cubicBezTo>
                  <a:pt x="640" y="1995"/>
                  <a:pt x="642" y="1980"/>
                  <a:pt x="639" y="1968"/>
                </a:cubicBezTo>
                <a:cubicBezTo>
                  <a:pt x="670" y="1830"/>
                  <a:pt x="702" y="1693"/>
                  <a:pt x="702" y="1693"/>
                </a:cubicBezTo>
                <a:lnTo>
                  <a:pt x="724" y="1692"/>
                </a:lnTo>
                <a:cubicBezTo>
                  <a:pt x="724" y="1692"/>
                  <a:pt x="763" y="1505"/>
                  <a:pt x="771" y="1413"/>
                </a:cubicBezTo>
                <a:cubicBezTo>
                  <a:pt x="779" y="1321"/>
                  <a:pt x="778" y="1218"/>
                  <a:pt x="772" y="1138"/>
                </a:cubicBezTo>
                <a:cubicBezTo>
                  <a:pt x="766" y="1082"/>
                  <a:pt x="745" y="994"/>
                  <a:pt x="735" y="934"/>
                </a:cubicBezTo>
                <a:lnTo>
                  <a:pt x="712" y="816"/>
                </a:lnTo>
                <a:lnTo>
                  <a:pt x="735" y="786"/>
                </a:lnTo>
                <a:lnTo>
                  <a:pt x="820" y="934"/>
                </a:lnTo>
                <a:cubicBezTo>
                  <a:pt x="849" y="968"/>
                  <a:pt x="867" y="1006"/>
                  <a:pt x="907" y="990"/>
                </a:cubicBezTo>
                <a:cubicBezTo>
                  <a:pt x="947" y="974"/>
                  <a:pt x="1004" y="894"/>
                  <a:pt x="1060" y="838"/>
                </a:cubicBezTo>
                <a:lnTo>
                  <a:pt x="1204" y="646"/>
                </a:lnTo>
                <a:cubicBezTo>
                  <a:pt x="1246" y="605"/>
                  <a:pt x="1286" y="608"/>
                  <a:pt x="1314" y="592"/>
                </a:cubicBezTo>
                <a:cubicBezTo>
                  <a:pt x="1342" y="576"/>
                  <a:pt x="1357" y="572"/>
                  <a:pt x="1374" y="547"/>
                </a:cubicBezTo>
                <a:cubicBezTo>
                  <a:pt x="1391" y="522"/>
                  <a:pt x="1416" y="462"/>
                  <a:pt x="1414" y="445"/>
                </a:cubicBezTo>
                <a:cubicBezTo>
                  <a:pt x="1401" y="435"/>
                  <a:pt x="1386" y="436"/>
                  <a:pt x="1365" y="445"/>
                </a:cubicBezTo>
                <a:lnTo>
                  <a:pt x="1288" y="501"/>
                </a:lnTo>
                <a:lnTo>
                  <a:pt x="1209" y="528"/>
                </a:lnTo>
                <a:lnTo>
                  <a:pt x="1234" y="445"/>
                </a:lnTo>
                <a:cubicBezTo>
                  <a:pt x="1231" y="435"/>
                  <a:pt x="1203" y="447"/>
                  <a:pt x="1192" y="468"/>
                </a:cubicBezTo>
                <a:lnTo>
                  <a:pt x="1167" y="573"/>
                </a:lnTo>
                <a:cubicBezTo>
                  <a:pt x="1117" y="639"/>
                  <a:pt x="957" y="856"/>
                  <a:pt x="892" y="862"/>
                </a:cubicBezTo>
                <a:cubicBezTo>
                  <a:pt x="852" y="790"/>
                  <a:pt x="801" y="672"/>
                  <a:pt x="775" y="607"/>
                </a:cubicBezTo>
                <a:cubicBezTo>
                  <a:pt x="751" y="543"/>
                  <a:pt x="766" y="508"/>
                  <a:pt x="747" y="480"/>
                </a:cubicBezTo>
                <a:cubicBezTo>
                  <a:pt x="728" y="449"/>
                  <a:pt x="683" y="452"/>
                  <a:pt x="664" y="439"/>
                </a:cubicBezTo>
                <a:cubicBezTo>
                  <a:pt x="645" y="426"/>
                  <a:pt x="643" y="412"/>
                  <a:pt x="634" y="402"/>
                </a:cubicBezTo>
                <a:lnTo>
                  <a:pt x="609" y="3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Freeform 8"/>
          <p:cNvSpPr>
            <a:spLocks noEditPoints="1"/>
          </p:cNvSpPr>
          <p:nvPr/>
        </p:nvSpPr>
        <p:spPr bwMode="gray">
          <a:xfrm>
            <a:off x="3959932" y="1527634"/>
            <a:ext cx="432048" cy="1300160"/>
          </a:xfrm>
          <a:custGeom>
            <a:avLst/>
            <a:gdLst>
              <a:gd name="T0" fmla="*/ 434109 w 1155"/>
              <a:gd name="T1" fmla="*/ 372559 h 3334"/>
              <a:gd name="T2" fmla="*/ 398703 w 1155"/>
              <a:gd name="T3" fmla="*/ 292298 h 3334"/>
              <a:gd name="T4" fmla="*/ 337127 w 1155"/>
              <a:gd name="T5" fmla="*/ 211291 h 3334"/>
              <a:gd name="T6" fmla="*/ 281324 w 1155"/>
              <a:gd name="T7" fmla="*/ 175827 h 3334"/>
              <a:gd name="T8" fmla="*/ 310573 w 1155"/>
              <a:gd name="T9" fmla="*/ 121698 h 3334"/>
              <a:gd name="T10" fmla="*/ 314806 w 1155"/>
              <a:gd name="T11" fmla="*/ 74288 h 3334"/>
              <a:gd name="T12" fmla="*/ 290176 w 1155"/>
              <a:gd name="T13" fmla="*/ 32478 h 3334"/>
              <a:gd name="T14" fmla="*/ 221288 w 1155"/>
              <a:gd name="T15" fmla="*/ 2613 h 3334"/>
              <a:gd name="T16" fmla="*/ 203585 w 1155"/>
              <a:gd name="T17" fmla="*/ 18292 h 3334"/>
              <a:gd name="T18" fmla="*/ 178955 w 1155"/>
              <a:gd name="T19" fmla="*/ 29118 h 3334"/>
              <a:gd name="T20" fmla="*/ 177415 w 1155"/>
              <a:gd name="T21" fmla="*/ 61969 h 3334"/>
              <a:gd name="T22" fmla="*/ 182418 w 1155"/>
              <a:gd name="T23" fmla="*/ 76154 h 3334"/>
              <a:gd name="T24" fmla="*/ 181264 w 1155"/>
              <a:gd name="T25" fmla="*/ 131777 h 3334"/>
              <a:gd name="T26" fmla="*/ 199736 w 1155"/>
              <a:gd name="T27" fmla="*/ 155295 h 3334"/>
              <a:gd name="T28" fmla="*/ 136621 w 1155"/>
              <a:gd name="T29" fmla="*/ 196732 h 3334"/>
              <a:gd name="T30" fmla="*/ 90439 w 1155"/>
              <a:gd name="T31" fmla="*/ 216890 h 3334"/>
              <a:gd name="T32" fmla="*/ 66964 w 1155"/>
              <a:gd name="T33" fmla="*/ 323656 h 3334"/>
              <a:gd name="T34" fmla="*/ 52339 w 1155"/>
              <a:gd name="T35" fmla="*/ 432661 h 3334"/>
              <a:gd name="T36" fmla="*/ 43873 w 1155"/>
              <a:gd name="T37" fmla="*/ 543533 h 3334"/>
              <a:gd name="T38" fmla="*/ 43873 w 1155"/>
              <a:gd name="T39" fmla="*/ 573397 h 3334"/>
              <a:gd name="T40" fmla="*/ 68118 w 1155"/>
              <a:gd name="T41" fmla="*/ 637979 h 3334"/>
              <a:gd name="T42" fmla="*/ 66964 w 1155"/>
              <a:gd name="T43" fmla="*/ 644698 h 3334"/>
              <a:gd name="T44" fmla="*/ 50800 w 1155"/>
              <a:gd name="T45" fmla="*/ 664110 h 3334"/>
              <a:gd name="T46" fmla="*/ 16933 w 1155"/>
              <a:gd name="T47" fmla="*/ 837324 h 3334"/>
              <a:gd name="T48" fmla="*/ 41564 w 1155"/>
              <a:gd name="T49" fmla="*/ 828738 h 3334"/>
              <a:gd name="T50" fmla="*/ 50415 w 1155"/>
              <a:gd name="T51" fmla="*/ 886973 h 3334"/>
              <a:gd name="T52" fmla="*/ 10776 w 1155"/>
              <a:gd name="T53" fmla="*/ 1143061 h 3334"/>
              <a:gd name="T54" fmla="*/ 0 w 1155"/>
              <a:gd name="T55" fmla="*/ 1191217 h 3334"/>
              <a:gd name="T56" fmla="*/ 13855 w 1155"/>
              <a:gd name="T57" fmla="*/ 1222948 h 3334"/>
              <a:gd name="T58" fmla="*/ 41948 w 1155"/>
              <a:gd name="T59" fmla="*/ 1227055 h 3334"/>
              <a:gd name="T60" fmla="*/ 75430 w 1155"/>
              <a:gd name="T61" fmla="*/ 1209136 h 3334"/>
              <a:gd name="T62" fmla="*/ 98521 w 1155"/>
              <a:gd name="T63" fmla="*/ 1154633 h 3334"/>
              <a:gd name="T64" fmla="*/ 109682 w 1155"/>
              <a:gd name="T65" fmla="*/ 1122902 h 3334"/>
              <a:gd name="T66" fmla="*/ 143548 w 1155"/>
              <a:gd name="T67" fmla="*/ 1031816 h 3334"/>
              <a:gd name="T68" fmla="*/ 227061 w 1155"/>
              <a:gd name="T69" fmla="*/ 695095 h 3334"/>
              <a:gd name="T70" fmla="*/ 279015 w 1155"/>
              <a:gd name="T71" fmla="*/ 779088 h 3334"/>
              <a:gd name="T72" fmla="*/ 294409 w 1155"/>
              <a:gd name="T73" fmla="*/ 899293 h 3334"/>
              <a:gd name="T74" fmla="*/ 297103 w 1155"/>
              <a:gd name="T75" fmla="*/ 1141941 h 3334"/>
              <a:gd name="T76" fmla="*/ 311727 w 1155"/>
              <a:gd name="T77" fmla="*/ 1170312 h 3334"/>
              <a:gd name="T78" fmla="*/ 308648 w 1155"/>
              <a:gd name="T79" fmla="*/ 1216975 h 3334"/>
              <a:gd name="T80" fmla="*/ 337127 w 1155"/>
              <a:gd name="T81" fmla="*/ 1243853 h 3334"/>
              <a:gd name="T82" fmla="*/ 370224 w 1155"/>
              <a:gd name="T83" fmla="*/ 1235267 h 3334"/>
              <a:gd name="T84" fmla="*/ 387158 w 1155"/>
              <a:gd name="T85" fmla="*/ 1172552 h 3334"/>
              <a:gd name="T86" fmla="*/ 403321 w 1155"/>
              <a:gd name="T87" fmla="*/ 1153887 h 3334"/>
              <a:gd name="T88" fmla="*/ 403321 w 1155"/>
              <a:gd name="T89" fmla="*/ 1125142 h 3334"/>
              <a:gd name="T90" fmla="*/ 398703 w 1155"/>
              <a:gd name="T91" fmla="*/ 1008671 h 3334"/>
              <a:gd name="T92" fmla="*/ 382155 w 1155"/>
              <a:gd name="T93" fmla="*/ 795887 h 3334"/>
              <a:gd name="T94" fmla="*/ 375997 w 1155"/>
              <a:gd name="T95" fmla="*/ 582356 h 3334"/>
              <a:gd name="T96" fmla="*/ 352136 w 1155"/>
              <a:gd name="T97" fmla="*/ 491643 h 3334"/>
              <a:gd name="T98" fmla="*/ 420639 w 1155"/>
              <a:gd name="T99" fmla="*/ 454313 h 3334"/>
              <a:gd name="T100" fmla="*/ 441421 w 1155"/>
              <a:gd name="T101" fmla="*/ 440874 h 3334"/>
              <a:gd name="T102" fmla="*/ 110067 w 1155"/>
              <a:gd name="T103" fmla="*/ 430048 h 3334"/>
              <a:gd name="T104" fmla="*/ 116994 w 1155"/>
              <a:gd name="T105" fmla="*/ 395330 h 3334"/>
              <a:gd name="T106" fmla="*/ 78124 w 1155"/>
              <a:gd name="T107" fmla="*/ 611101 h 3334"/>
              <a:gd name="T108" fmla="*/ 80818 w 1155"/>
              <a:gd name="T109" fmla="*/ 772742 h 3334"/>
              <a:gd name="T110" fmla="*/ 103524 w 1155"/>
              <a:gd name="T111" fmla="*/ 615581 h 3334"/>
              <a:gd name="T112" fmla="*/ 90439 w 1155"/>
              <a:gd name="T113" fmla="*/ 655151 h 3334"/>
              <a:gd name="T114" fmla="*/ 91209 w 1155"/>
              <a:gd name="T115" fmla="*/ 629019 h 3334"/>
              <a:gd name="T116" fmla="*/ 99676 w 1155"/>
              <a:gd name="T117" fmla="*/ 589449 h 3334"/>
              <a:gd name="T118" fmla="*/ 111991 w 1155"/>
              <a:gd name="T119" fmla="*/ 550999 h 3334"/>
              <a:gd name="T120" fmla="*/ 344055 w 1155"/>
              <a:gd name="T121" fmla="*/ 396824 h 3334"/>
              <a:gd name="T122" fmla="*/ 366761 w 1155"/>
              <a:gd name="T123" fmla="*/ 391597 h 333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55" h="3334">
                <a:moveTo>
                  <a:pt x="1155" y="1096"/>
                </a:moveTo>
                <a:lnTo>
                  <a:pt x="1149" y="1074"/>
                </a:lnTo>
                <a:lnTo>
                  <a:pt x="1148" y="1054"/>
                </a:lnTo>
                <a:lnTo>
                  <a:pt x="1143" y="1037"/>
                </a:lnTo>
                <a:lnTo>
                  <a:pt x="1138" y="1022"/>
                </a:lnTo>
                <a:lnTo>
                  <a:pt x="1133" y="1009"/>
                </a:lnTo>
                <a:lnTo>
                  <a:pt x="1128" y="998"/>
                </a:lnTo>
                <a:lnTo>
                  <a:pt x="1120" y="982"/>
                </a:lnTo>
                <a:lnTo>
                  <a:pt x="1117" y="977"/>
                </a:lnTo>
                <a:lnTo>
                  <a:pt x="1095" y="931"/>
                </a:lnTo>
                <a:lnTo>
                  <a:pt x="1085" y="892"/>
                </a:lnTo>
                <a:lnTo>
                  <a:pt x="1056" y="857"/>
                </a:lnTo>
                <a:lnTo>
                  <a:pt x="1038" y="809"/>
                </a:lnTo>
                <a:lnTo>
                  <a:pt x="1036" y="783"/>
                </a:lnTo>
                <a:lnTo>
                  <a:pt x="1019" y="749"/>
                </a:lnTo>
                <a:lnTo>
                  <a:pt x="991" y="699"/>
                </a:lnTo>
                <a:lnTo>
                  <a:pt x="957" y="637"/>
                </a:lnTo>
                <a:lnTo>
                  <a:pt x="942" y="620"/>
                </a:lnTo>
                <a:lnTo>
                  <a:pt x="938" y="618"/>
                </a:lnTo>
                <a:lnTo>
                  <a:pt x="918" y="598"/>
                </a:lnTo>
                <a:lnTo>
                  <a:pt x="894" y="581"/>
                </a:lnTo>
                <a:lnTo>
                  <a:pt x="876" y="566"/>
                </a:lnTo>
                <a:lnTo>
                  <a:pt x="863" y="563"/>
                </a:lnTo>
                <a:lnTo>
                  <a:pt x="824" y="544"/>
                </a:lnTo>
                <a:lnTo>
                  <a:pt x="808" y="523"/>
                </a:lnTo>
                <a:lnTo>
                  <a:pt x="787" y="522"/>
                </a:lnTo>
                <a:lnTo>
                  <a:pt x="786" y="522"/>
                </a:lnTo>
                <a:lnTo>
                  <a:pt x="778" y="519"/>
                </a:lnTo>
                <a:lnTo>
                  <a:pt x="745" y="473"/>
                </a:lnTo>
                <a:lnTo>
                  <a:pt x="731" y="471"/>
                </a:lnTo>
                <a:lnTo>
                  <a:pt x="734" y="452"/>
                </a:lnTo>
                <a:lnTo>
                  <a:pt x="735" y="453"/>
                </a:lnTo>
                <a:lnTo>
                  <a:pt x="742" y="439"/>
                </a:lnTo>
                <a:lnTo>
                  <a:pt x="750" y="463"/>
                </a:lnTo>
                <a:lnTo>
                  <a:pt x="755" y="463"/>
                </a:lnTo>
                <a:lnTo>
                  <a:pt x="779" y="411"/>
                </a:lnTo>
                <a:lnTo>
                  <a:pt x="807" y="326"/>
                </a:lnTo>
                <a:lnTo>
                  <a:pt x="814" y="305"/>
                </a:lnTo>
                <a:lnTo>
                  <a:pt x="821" y="279"/>
                </a:lnTo>
                <a:lnTo>
                  <a:pt x="829" y="249"/>
                </a:lnTo>
                <a:lnTo>
                  <a:pt x="828" y="236"/>
                </a:lnTo>
                <a:lnTo>
                  <a:pt x="825" y="222"/>
                </a:lnTo>
                <a:lnTo>
                  <a:pt x="821" y="210"/>
                </a:lnTo>
                <a:lnTo>
                  <a:pt x="818" y="199"/>
                </a:lnTo>
                <a:lnTo>
                  <a:pt x="809" y="184"/>
                </a:lnTo>
                <a:lnTo>
                  <a:pt x="805" y="178"/>
                </a:lnTo>
                <a:lnTo>
                  <a:pt x="794" y="163"/>
                </a:lnTo>
                <a:lnTo>
                  <a:pt x="783" y="148"/>
                </a:lnTo>
                <a:lnTo>
                  <a:pt x="773" y="132"/>
                </a:lnTo>
                <a:lnTo>
                  <a:pt x="760" y="89"/>
                </a:lnTo>
                <a:lnTo>
                  <a:pt x="754" y="87"/>
                </a:lnTo>
                <a:lnTo>
                  <a:pt x="730" y="57"/>
                </a:lnTo>
                <a:lnTo>
                  <a:pt x="696" y="51"/>
                </a:lnTo>
                <a:lnTo>
                  <a:pt x="635" y="10"/>
                </a:lnTo>
                <a:lnTo>
                  <a:pt x="629" y="10"/>
                </a:lnTo>
                <a:lnTo>
                  <a:pt x="634" y="25"/>
                </a:lnTo>
                <a:lnTo>
                  <a:pt x="588" y="0"/>
                </a:lnTo>
                <a:lnTo>
                  <a:pt x="598" y="25"/>
                </a:lnTo>
                <a:lnTo>
                  <a:pt x="575" y="7"/>
                </a:lnTo>
                <a:lnTo>
                  <a:pt x="579" y="29"/>
                </a:lnTo>
                <a:lnTo>
                  <a:pt x="574" y="26"/>
                </a:lnTo>
                <a:lnTo>
                  <a:pt x="534" y="14"/>
                </a:lnTo>
                <a:lnTo>
                  <a:pt x="556" y="39"/>
                </a:lnTo>
                <a:lnTo>
                  <a:pt x="554" y="41"/>
                </a:lnTo>
                <a:lnTo>
                  <a:pt x="519" y="19"/>
                </a:lnTo>
                <a:lnTo>
                  <a:pt x="532" y="47"/>
                </a:lnTo>
                <a:lnTo>
                  <a:pt x="529" y="49"/>
                </a:lnTo>
                <a:lnTo>
                  <a:pt x="508" y="19"/>
                </a:lnTo>
                <a:lnTo>
                  <a:pt x="508" y="24"/>
                </a:lnTo>
                <a:lnTo>
                  <a:pt x="507" y="56"/>
                </a:lnTo>
                <a:lnTo>
                  <a:pt x="476" y="46"/>
                </a:lnTo>
                <a:lnTo>
                  <a:pt x="479" y="50"/>
                </a:lnTo>
                <a:lnTo>
                  <a:pt x="505" y="73"/>
                </a:lnTo>
                <a:lnTo>
                  <a:pt x="461" y="74"/>
                </a:lnTo>
                <a:lnTo>
                  <a:pt x="465" y="78"/>
                </a:lnTo>
                <a:lnTo>
                  <a:pt x="489" y="90"/>
                </a:lnTo>
                <a:lnTo>
                  <a:pt x="468" y="94"/>
                </a:lnTo>
                <a:lnTo>
                  <a:pt x="491" y="103"/>
                </a:lnTo>
                <a:lnTo>
                  <a:pt x="458" y="115"/>
                </a:lnTo>
                <a:lnTo>
                  <a:pt x="482" y="126"/>
                </a:lnTo>
                <a:lnTo>
                  <a:pt x="468" y="137"/>
                </a:lnTo>
                <a:lnTo>
                  <a:pt x="482" y="139"/>
                </a:lnTo>
                <a:lnTo>
                  <a:pt x="461" y="166"/>
                </a:lnTo>
                <a:lnTo>
                  <a:pt x="464" y="164"/>
                </a:lnTo>
                <a:lnTo>
                  <a:pt x="479" y="158"/>
                </a:lnTo>
                <a:lnTo>
                  <a:pt x="476" y="167"/>
                </a:lnTo>
                <a:lnTo>
                  <a:pt x="474" y="178"/>
                </a:lnTo>
                <a:lnTo>
                  <a:pt x="473" y="190"/>
                </a:lnTo>
                <a:lnTo>
                  <a:pt x="473" y="198"/>
                </a:lnTo>
                <a:lnTo>
                  <a:pt x="474" y="204"/>
                </a:lnTo>
                <a:lnTo>
                  <a:pt x="471" y="216"/>
                </a:lnTo>
                <a:lnTo>
                  <a:pt x="471" y="229"/>
                </a:lnTo>
                <a:lnTo>
                  <a:pt x="466" y="240"/>
                </a:lnTo>
                <a:lnTo>
                  <a:pt x="460" y="252"/>
                </a:lnTo>
                <a:lnTo>
                  <a:pt x="469" y="304"/>
                </a:lnTo>
                <a:lnTo>
                  <a:pt x="471" y="353"/>
                </a:lnTo>
                <a:lnTo>
                  <a:pt x="473" y="359"/>
                </a:lnTo>
                <a:lnTo>
                  <a:pt x="474" y="365"/>
                </a:lnTo>
                <a:lnTo>
                  <a:pt x="477" y="374"/>
                </a:lnTo>
                <a:lnTo>
                  <a:pt x="481" y="383"/>
                </a:lnTo>
                <a:lnTo>
                  <a:pt x="487" y="391"/>
                </a:lnTo>
                <a:lnTo>
                  <a:pt x="495" y="399"/>
                </a:lnTo>
                <a:lnTo>
                  <a:pt x="505" y="406"/>
                </a:lnTo>
                <a:lnTo>
                  <a:pt x="519" y="416"/>
                </a:lnTo>
                <a:lnTo>
                  <a:pt x="521" y="428"/>
                </a:lnTo>
                <a:lnTo>
                  <a:pt x="519" y="439"/>
                </a:lnTo>
                <a:lnTo>
                  <a:pt x="510" y="441"/>
                </a:lnTo>
                <a:lnTo>
                  <a:pt x="438" y="505"/>
                </a:lnTo>
                <a:lnTo>
                  <a:pt x="415" y="507"/>
                </a:lnTo>
                <a:lnTo>
                  <a:pt x="388" y="523"/>
                </a:lnTo>
                <a:lnTo>
                  <a:pt x="355" y="527"/>
                </a:lnTo>
                <a:lnTo>
                  <a:pt x="343" y="529"/>
                </a:lnTo>
                <a:lnTo>
                  <a:pt x="332" y="532"/>
                </a:lnTo>
                <a:lnTo>
                  <a:pt x="310" y="538"/>
                </a:lnTo>
                <a:lnTo>
                  <a:pt x="289" y="547"/>
                </a:lnTo>
                <a:lnTo>
                  <a:pt x="270" y="556"/>
                </a:lnTo>
                <a:lnTo>
                  <a:pt x="256" y="565"/>
                </a:lnTo>
                <a:lnTo>
                  <a:pt x="245" y="574"/>
                </a:lnTo>
                <a:lnTo>
                  <a:pt x="235" y="581"/>
                </a:lnTo>
                <a:lnTo>
                  <a:pt x="232" y="619"/>
                </a:lnTo>
                <a:lnTo>
                  <a:pt x="205" y="690"/>
                </a:lnTo>
                <a:lnTo>
                  <a:pt x="195" y="731"/>
                </a:lnTo>
                <a:lnTo>
                  <a:pt x="187" y="793"/>
                </a:lnTo>
                <a:lnTo>
                  <a:pt x="183" y="809"/>
                </a:lnTo>
                <a:lnTo>
                  <a:pt x="178" y="837"/>
                </a:lnTo>
                <a:lnTo>
                  <a:pt x="174" y="867"/>
                </a:lnTo>
                <a:lnTo>
                  <a:pt x="169" y="921"/>
                </a:lnTo>
                <a:lnTo>
                  <a:pt x="168" y="962"/>
                </a:lnTo>
                <a:lnTo>
                  <a:pt x="168" y="978"/>
                </a:lnTo>
                <a:lnTo>
                  <a:pt x="155" y="1017"/>
                </a:lnTo>
                <a:lnTo>
                  <a:pt x="146" y="1063"/>
                </a:lnTo>
                <a:lnTo>
                  <a:pt x="137" y="1079"/>
                </a:lnTo>
                <a:lnTo>
                  <a:pt x="134" y="1141"/>
                </a:lnTo>
                <a:lnTo>
                  <a:pt x="136" y="1159"/>
                </a:lnTo>
                <a:lnTo>
                  <a:pt x="130" y="1173"/>
                </a:lnTo>
                <a:lnTo>
                  <a:pt x="113" y="1231"/>
                </a:lnTo>
                <a:lnTo>
                  <a:pt x="116" y="1249"/>
                </a:lnTo>
                <a:lnTo>
                  <a:pt x="121" y="1277"/>
                </a:lnTo>
                <a:lnTo>
                  <a:pt x="111" y="1297"/>
                </a:lnTo>
                <a:lnTo>
                  <a:pt x="113" y="1340"/>
                </a:lnTo>
                <a:lnTo>
                  <a:pt x="114" y="1456"/>
                </a:lnTo>
                <a:lnTo>
                  <a:pt x="113" y="1466"/>
                </a:lnTo>
                <a:lnTo>
                  <a:pt x="97" y="1477"/>
                </a:lnTo>
                <a:lnTo>
                  <a:pt x="102" y="1530"/>
                </a:lnTo>
                <a:lnTo>
                  <a:pt x="111" y="1539"/>
                </a:lnTo>
                <a:lnTo>
                  <a:pt x="114" y="1536"/>
                </a:lnTo>
                <a:lnTo>
                  <a:pt x="116" y="1579"/>
                </a:lnTo>
                <a:lnTo>
                  <a:pt x="119" y="1597"/>
                </a:lnTo>
                <a:lnTo>
                  <a:pt x="120" y="1597"/>
                </a:lnTo>
                <a:lnTo>
                  <a:pt x="114" y="1644"/>
                </a:lnTo>
                <a:lnTo>
                  <a:pt x="126" y="1679"/>
                </a:lnTo>
                <a:lnTo>
                  <a:pt x="146" y="1705"/>
                </a:lnTo>
                <a:lnTo>
                  <a:pt x="164" y="1718"/>
                </a:lnTo>
                <a:lnTo>
                  <a:pt x="177" y="1709"/>
                </a:lnTo>
                <a:lnTo>
                  <a:pt x="184" y="1709"/>
                </a:lnTo>
                <a:lnTo>
                  <a:pt x="185" y="1722"/>
                </a:lnTo>
                <a:lnTo>
                  <a:pt x="183" y="1720"/>
                </a:lnTo>
                <a:lnTo>
                  <a:pt x="179" y="1727"/>
                </a:lnTo>
                <a:lnTo>
                  <a:pt x="174" y="1727"/>
                </a:lnTo>
                <a:lnTo>
                  <a:pt x="166" y="1734"/>
                </a:lnTo>
                <a:lnTo>
                  <a:pt x="159" y="1740"/>
                </a:lnTo>
                <a:lnTo>
                  <a:pt x="152" y="1747"/>
                </a:lnTo>
                <a:lnTo>
                  <a:pt x="146" y="1755"/>
                </a:lnTo>
                <a:lnTo>
                  <a:pt x="137" y="1769"/>
                </a:lnTo>
                <a:lnTo>
                  <a:pt x="132" y="1779"/>
                </a:lnTo>
                <a:lnTo>
                  <a:pt x="131" y="1782"/>
                </a:lnTo>
                <a:lnTo>
                  <a:pt x="33" y="2244"/>
                </a:lnTo>
                <a:lnTo>
                  <a:pt x="30" y="2255"/>
                </a:lnTo>
                <a:lnTo>
                  <a:pt x="44" y="2243"/>
                </a:lnTo>
                <a:lnTo>
                  <a:pt x="56" y="2233"/>
                </a:lnTo>
                <a:lnTo>
                  <a:pt x="68" y="2227"/>
                </a:lnTo>
                <a:lnTo>
                  <a:pt x="79" y="2223"/>
                </a:lnTo>
                <a:lnTo>
                  <a:pt x="89" y="2222"/>
                </a:lnTo>
                <a:lnTo>
                  <a:pt x="95" y="2220"/>
                </a:lnTo>
                <a:lnTo>
                  <a:pt x="102" y="2220"/>
                </a:lnTo>
                <a:lnTo>
                  <a:pt x="108" y="2220"/>
                </a:lnTo>
                <a:lnTo>
                  <a:pt x="115" y="2222"/>
                </a:lnTo>
                <a:lnTo>
                  <a:pt x="122" y="2224"/>
                </a:lnTo>
                <a:lnTo>
                  <a:pt x="131" y="2228"/>
                </a:lnTo>
                <a:lnTo>
                  <a:pt x="148" y="2238"/>
                </a:lnTo>
                <a:lnTo>
                  <a:pt x="164" y="2249"/>
                </a:lnTo>
                <a:lnTo>
                  <a:pt x="159" y="2260"/>
                </a:lnTo>
                <a:lnTo>
                  <a:pt x="158" y="2307"/>
                </a:lnTo>
                <a:lnTo>
                  <a:pt x="131" y="2376"/>
                </a:lnTo>
                <a:lnTo>
                  <a:pt x="97" y="2580"/>
                </a:lnTo>
                <a:lnTo>
                  <a:pt x="77" y="2662"/>
                </a:lnTo>
                <a:lnTo>
                  <a:pt x="51" y="2826"/>
                </a:lnTo>
                <a:lnTo>
                  <a:pt x="37" y="2850"/>
                </a:lnTo>
                <a:lnTo>
                  <a:pt x="35" y="2896"/>
                </a:lnTo>
                <a:lnTo>
                  <a:pt x="34" y="2913"/>
                </a:lnTo>
                <a:lnTo>
                  <a:pt x="28" y="2938"/>
                </a:lnTo>
                <a:lnTo>
                  <a:pt x="28" y="3062"/>
                </a:lnTo>
                <a:lnTo>
                  <a:pt x="35" y="3081"/>
                </a:lnTo>
                <a:lnTo>
                  <a:pt x="21" y="3108"/>
                </a:lnTo>
                <a:lnTo>
                  <a:pt x="10" y="3133"/>
                </a:lnTo>
                <a:lnTo>
                  <a:pt x="2" y="3156"/>
                </a:lnTo>
                <a:lnTo>
                  <a:pt x="0" y="3173"/>
                </a:lnTo>
                <a:lnTo>
                  <a:pt x="0" y="3191"/>
                </a:lnTo>
                <a:lnTo>
                  <a:pt x="3" y="3208"/>
                </a:lnTo>
                <a:lnTo>
                  <a:pt x="5" y="3223"/>
                </a:lnTo>
                <a:lnTo>
                  <a:pt x="13" y="3245"/>
                </a:lnTo>
                <a:lnTo>
                  <a:pt x="15" y="3253"/>
                </a:lnTo>
                <a:lnTo>
                  <a:pt x="23" y="3262"/>
                </a:lnTo>
                <a:lnTo>
                  <a:pt x="29" y="3269"/>
                </a:lnTo>
                <a:lnTo>
                  <a:pt x="36" y="3276"/>
                </a:lnTo>
                <a:lnTo>
                  <a:pt x="45" y="3281"/>
                </a:lnTo>
                <a:lnTo>
                  <a:pt x="52" y="3284"/>
                </a:lnTo>
                <a:lnTo>
                  <a:pt x="60" y="3287"/>
                </a:lnTo>
                <a:lnTo>
                  <a:pt x="74" y="3289"/>
                </a:lnTo>
                <a:lnTo>
                  <a:pt x="88" y="3289"/>
                </a:lnTo>
                <a:lnTo>
                  <a:pt x="99" y="3288"/>
                </a:lnTo>
                <a:lnTo>
                  <a:pt x="109" y="3287"/>
                </a:lnTo>
                <a:lnTo>
                  <a:pt x="125" y="3283"/>
                </a:lnTo>
                <a:lnTo>
                  <a:pt x="140" y="3278"/>
                </a:lnTo>
                <a:lnTo>
                  <a:pt x="152" y="3272"/>
                </a:lnTo>
                <a:lnTo>
                  <a:pt x="163" y="3266"/>
                </a:lnTo>
                <a:lnTo>
                  <a:pt x="173" y="3260"/>
                </a:lnTo>
                <a:lnTo>
                  <a:pt x="182" y="3252"/>
                </a:lnTo>
                <a:lnTo>
                  <a:pt x="189" y="3246"/>
                </a:lnTo>
                <a:lnTo>
                  <a:pt x="196" y="3239"/>
                </a:lnTo>
                <a:lnTo>
                  <a:pt x="205" y="3226"/>
                </a:lnTo>
                <a:lnTo>
                  <a:pt x="211" y="3215"/>
                </a:lnTo>
                <a:lnTo>
                  <a:pt x="215" y="3205"/>
                </a:lnTo>
                <a:lnTo>
                  <a:pt x="216" y="3154"/>
                </a:lnTo>
                <a:lnTo>
                  <a:pt x="216" y="3155"/>
                </a:lnTo>
                <a:lnTo>
                  <a:pt x="240" y="3145"/>
                </a:lnTo>
                <a:lnTo>
                  <a:pt x="256" y="3093"/>
                </a:lnTo>
                <a:lnTo>
                  <a:pt x="254" y="3041"/>
                </a:lnTo>
                <a:lnTo>
                  <a:pt x="262" y="3036"/>
                </a:lnTo>
                <a:lnTo>
                  <a:pt x="269" y="3032"/>
                </a:lnTo>
                <a:lnTo>
                  <a:pt x="275" y="3027"/>
                </a:lnTo>
                <a:lnTo>
                  <a:pt x="279" y="3020"/>
                </a:lnTo>
                <a:lnTo>
                  <a:pt x="283" y="3014"/>
                </a:lnTo>
                <a:lnTo>
                  <a:pt x="285" y="3008"/>
                </a:lnTo>
                <a:lnTo>
                  <a:pt x="289" y="2996"/>
                </a:lnTo>
                <a:lnTo>
                  <a:pt x="289" y="2985"/>
                </a:lnTo>
                <a:lnTo>
                  <a:pt x="289" y="2975"/>
                </a:lnTo>
                <a:lnTo>
                  <a:pt x="286" y="2967"/>
                </a:lnTo>
                <a:lnTo>
                  <a:pt x="306" y="2923"/>
                </a:lnTo>
                <a:lnTo>
                  <a:pt x="335" y="2855"/>
                </a:lnTo>
                <a:lnTo>
                  <a:pt x="373" y="2764"/>
                </a:lnTo>
                <a:lnTo>
                  <a:pt x="434" y="2578"/>
                </a:lnTo>
                <a:lnTo>
                  <a:pt x="469" y="2347"/>
                </a:lnTo>
                <a:lnTo>
                  <a:pt x="528" y="2040"/>
                </a:lnTo>
                <a:lnTo>
                  <a:pt x="542" y="1992"/>
                </a:lnTo>
                <a:lnTo>
                  <a:pt x="556" y="1947"/>
                </a:lnTo>
                <a:lnTo>
                  <a:pt x="574" y="1902"/>
                </a:lnTo>
                <a:lnTo>
                  <a:pt x="590" y="1862"/>
                </a:lnTo>
                <a:lnTo>
                  <a:pt x="616" y="1800"/>
                </a:lnTo>
                <a:lnTo>
                  <a:pt x="627" y="1777"/>
                </a:lnTo>
                <a:lnTo>
                  <a:pt x="646" y="1795"/>
                </a:lnTo>
                <a:lnTo>
                  <a:pt x="651" y="1820"/>
                </a:lnTo>
                <a:lnTo>
                  <a:pt x="697" y="1915"/>
                </a:lnTo>
                <a:lnTo>
                  <a:pt x="714" y="2033"/>
                </a:lnTo>
                <a:lnTo>
                  <a:pt x="720" y="2055"/>
                </a:lnTo>
                <a:lnTo>
                  <a:pt x="725" y="2087"/>
                </a:lnTo>
                <a:lnTo>
                  <a:pt x="725" y="2110"/>
                </a:lnTo>
                <a:lnTo>
                  <a:pt x="726" y="2138"/>
                </a:lnTo>
                <a:lnTo>
                  <a:pt x="729" y="2169"/>
                </a:lnTo>
                <a:lnTo>
                  <a:pt x="733" y="2201"/>
                </a:lnTo>
                <a:lnTo>
                  <a:pt x="739" y="2253"/>
                </a:lnTo>
                <a:lnTo>
                  <a:pt x="742" y="2275"/>
                </a:lnTo>
                <a:lnTo>
                  <a:pt x="765" y="2409"/>
                </a:lnTo>
                <a:lnTo>
                  <a:pt x="812" y="2637"/>
                </a:lnTo>
                <a:lnTo>
                  <a:pt x="798" y="2869"/>
                </a:lnTo>
                <a:lnTo>
                  <a:pt x="814" y="2930"/>
                </a:lnTo>
                <a:lnTo>
                  <a:pt x="812" y="2987"/>
                </a:lnTo>
                <a:lnTo>
                  <a:pt x="775" y="3016"/>
                </a:lnTo>
                <a:lnTo>
                  <a:pt x="772" y="3059"/>
                </a:lnTo>
                <a:lnTo>
                  <a:pt x="773" y="3081"/>
                </a:lnTo>
                <a:lnTo>
                  <a:pt x="777" y="3098"/>
                </a:lnTo>
                <a:lnTo>
                  <a:pt x="782" y="3112"/>
                </a:lnTo>
                <a:lnTo>
                  <a:pt x="788" y="3120"/>
                </a:lnTo>
                <a:lnTo>
                  <a:pt x="794" y="3128"/>
                </a:lnTo>
                <a:lnTo>
                  <a:pt x="800" y="3131"/>
                </a:lnTo>
                <a:lnTo>
                  <a:pt x="805" y="3134"/>
                </a:lnTo>
                <a:lnTo>
                  <a:pt x="810" y="3135"/>
                </a:lnTo>
                <a:lnTo>
                  <a:pt x="799" y="3208"/>
                </a:lnTo>
                <a:lnTo>
                  <a:pt x="798" y="3212"/>
                </a:lnTo>
                <a:lnTo>
                  <a:pt x="795" y="3220"/>
                </a:lnTo>
                <a:lnTo>
                  <a:pt x="795" y="3232"/>
                </a:lnTo>
                <a:lnTo>
                  <a:pt x="797" y="3241"/>
                </a:lnTo>
                <a:lnTo>
                  <a:pt x="798" y="3250"/>
                </a:lnTo>
                <a:lnTo>
                  <a:pt x="802" y="3260"/>
                </a:lnTo>
                <a:lnTo>
                  <a:pt x="805" y="3269"/>
                </a:lnTo>
                <a:lnTo>
                  <a:pt x="812" y="3279"/>
                </a:lnTo>
                <a:lnTo>
                  <a:pt x="820" y="3290"/>
                </a:lnTo>
                <a:lnTo>
                  <a:pt x="830" y="3300"/>
                </a:lnTo>
                <a:lnTo>
                  <a:pt x="842" y="3311"/>
                </a:lnTo>
                <a:lnTo>
                  <a:pt x="857" y="3322"/>
                </a:lnTo>
                <a:lnTo>
                  <a:pt x="876" y="3332"/>
                </a:lnTo>
                <a:lnTo>
                  <a:pt x="878" y="3334"/>
                </a:lnTo>
                <a:lnTo>
                  <a:pt x="887" y="3334"/>
                </a:lnTo>
                <a:lnTo>
                  <a:pt x="902" y="3332"/>
                </a:lnTo>
                <a:lnTo>
                  <a:pt x="919" y="3329"/>
                </a:lnTo>
                <a:lnTo>
                  <a:pt x="929" y="3325"/>
                </a:lnTo>
                <a:lnTo>
                  <a:pt x="940" y="3321"/>
                </a:lnTo>
                <a:lnTo>
                  <a:pt x="951" y="3315"/>
                </a:lnTo>
                <a:lnTo>
                  <a:pt x="962" y="3309"/>
                </a:lnTo>
                <a:lnTo>
                  <a:pt x="974" y="3300"/>
                </a:lnTo>
                <a:lnTo>
                  <a:pt x="985" y="3289"/>
                </a:lnTo>
                <a:lnTo>
                  <a:pt x="998" y="3278"/>
                </a:lnTo>
                <a:lnTo>
                  <a:pt x="1009" y="3263"/>
                </a:lnTo>
                <a:lnTo>
                  <a:pt x="1011" y="3225"/>
                </a:lnTo>
                <a:lnTo>
                  <a:pt x="1009" y="3214"/>
                </a:lnTo>
                <a:lnTo>
                  <a:pt x="1009" y="3179"/>
                </a:lnTo>
                <a:lnTo>
                  <a:pt x="1006" y="3141"/>
                </a:lnTo>
                <a:lnTo>
                  <a:pt x="1019" y="3146"/>
                </a:lnTo>
                <a:lnTo>
                  <a:pt x="1024" y="3142"/>
                </a:lnTo>
                <a:lnTo>
                  <a:pt x="1028" y="3138"/>
                </a:lnTo>
                <a:lnTo>
                  <a:pt x="1033" y="3131"/>
                </a:lnTo>
                <a:lnTo>
                  <a:pt x="1037" y="3124"/>
                </a:lnTo>
                <a:lnTo>
                  <a:pt x="1043" y="3108"/>
                </a:lnTo>
                <a:lnTo>
                  <a:pt x="1048" y="3091"/>
                </a:lnTo>
                <a:lnTo>
                  <a:pt x="1052" y="3075"/>
                </a:lnTo>
                <a:lnTo>
                  <a:pt x="1054" y="3060"/>
                </a:lnTo>
                <a:lnTo>
                  <a:pt x="1057" y="3046"/>
                </a:lnTo>
                <a:lnTo>
                  <a:pt x="1058" y="3032"/>
                </a:lnTo>
                <a:lnTo>
                  <a:pt x="1057" y="3027"/>
                </a:lnTo>
                <a:lnTo>
                  <a:pt x="1054" y="3023"/>
                </a:lnTo>
                <a:lnTo>
                  <a:pt x="1048" y="3014"/>
                </a:lnTo>
                <a:lnTo>
                  <a:pt x="1041" y="3008"/>
                </a:lnTo>
                <a:lnTo>
                  <a:pt x="1033" y="3002"/>
                </a:lnTo>
                <a:lnTo>
                  <a:pt x="1019" y="2995"/>
                </a:lnTo>
                <a:lnTo>
                  <a:pt x="1012" y="2992"/>
                </a:lnTo>
                <a:lnTo>
                  <a:pt x="1021" y="2908"/>
                </a:lnTo>
                <a:lnTo>
                  <a:pt x="1036" y="2718"/>
                </a:lnTo>
                <a:lnTo>
                  <a:pt x="1036" y="2702"/>
                </a:lnTo>
                <a:lnTo>
                  <a:pt x="1035" y="2680"/>
                </a:lnTo>
                <a:lnTo>
                  <a:pt x="1031" y="2626"/>
                </a:lnTo>
                <a:lnTo>
                  <a:pt x="1026" y="2558"/>
                </a:lnTo>
                <a:lnTo>
                  <a:pt x="1026" y="2531"/>
                </a:lnTo>
                <a:lnTo>
                  <a:pt x="1015" y="2386"/>
                </a:lnTo>
                <a:lnTo>
                  <a:pt x="1005" y="2256"/>
                </a:lnTo>
                <a:lnTo>
                  <a:pt x="995" y="2169"/>
                </a:lnTo>
                <a:lnTo>
                  <a:pt x="993" y="2132"/>
                </a:lnTo>
                <a:lnTo>
                  <a:pt x="990" y="2097"/>
                </a:lnTo>
                <a:lnTo>
                  <a:pt x="988" y="2047"/>
                </a:lnTo>
                <a:lnTo>
                  <a:pt x="984" y="1932"/>
                </a:lnTo>
                <a:lnTo>
                  <a:pt x="984" y="1878"/>
                </a:lnTo>
                <a:lnTo>
                  <a:pt x="982" y="1720"/>
                </a:lnTo>
                <a:lnTo>
                  <a:pt x="974" y="1594"/>
                </a:lnTo>
                <a:lnTo>
                  <a:pt x="977" y="1560"/>
                </a:lnTo>
                <a:lnTo>
                  <a:pt x="974" y="1543"/>
                </a:lnTo>
                <a:lnTo>
                  <a:pt x="971" y="1529"/>
                </a:lnTo>
                <a:lnTo>
                  <a:pt x="967" y="1519"/>
                </a:lnTo>
                <a:lnTo>
                  <a:pt x="963" y="1513"/>
                </a:lnTo>
                <a:lnTo>
                  <a:pt x="941" y="1386"/>
                </a:lnTo>
                <a:lnTo>
                  <a:pt x="909" y="1343"/>
                </a:lnTo>
                <a:lnTo>
                  <a:pt x="909" y="1326"/>
                </a:lnTo>
                <a:lnTo>
                  <a:pt x="915" y="1317"/>
                </a:lnTo>
                <a:lnTo>
                  <a:pt x="915" y="1298"/>
                </a:lnTo>
                <a:lnTo>
                  <a:pt x="922" y="1298"/>
                </a:lnTo>
                <a:lnTo>
                  <a:pt x="925" y="1290"/>
                </a:lnTo>
                <a:lnTo>
                  <a:pt x="920" y="1249"/>
                </a:lnTo>
                <a:lnTo>
                  <a:pt x="925" y="1247"/>
                </a:lnTo>
                <a:lnTo>
                  <a:pt x="1012" y="1229"/>
                </a:lnTo>
                <a:lnTo>
                  <a:pt x="1041" y="1222"/>
                </a:lnTo>
                <a:lnTo>
                  <a:pt x="1093" y="1217"/>
                </a:lnTo>
                <a:lnTo>
                  <a:pt x="1104" y="1212"/>
                </a:lnTo>
                <a:lnTo>
                  <a:pt x="1115" y="1207"/>
                </a:lnTo>
                <a:lnTo>
                  <a:pt x="1131" y="1197"/>
                </a:lnTo>
                <a:lnTo>
                  <a:pt x="1141" y="1190"/>
                </a:lnTo>
                <a:lnTo>
                  <a:pt x="1144" y="1186"/>
                </a:lnTo>
                <a:lnTo>
                  <a:pt x="1147" y="1181"/>
                </a:lnTo>
                <a:lnTo>
                  <a:pt x="1148" y="1176"/>
                </a:lnTo>
                <a:lnTo>
                  <a:pt x="1152" y="1163"/>
                </a:lnTo>
                <a:lnTo>
                  <a:pt x="1154" y="1148"/>
                </a:lnTo>
                <a:lnTo>
                  <a:pt x="1155" y="1133"/>
                </a:lnTo>
                <a:lnTo>
                  <a:pt x="1155" y="1107"/>
                </a:lnTo>
                <a:lnTo>
                  <a:pt x="1155" y="1096"/>
                </a:lnTo>
                <a:close/>
                <a:moveTo>
                  <a:pt x="286" y="1152"/>
                </a:moveTo>
                <a:lnTo>
                  <a:pt x="284" y="1127"/>
                </a:lnTo>
                <a:lnTo>
                  <a:pt x="295" y="1109"/>
                </a:lnTo>
                <a:lnTo>
                  <a:pt x="295" y="1068"/>
                </a:lnTo>
                <a:lnTo>
                  <a:pt x="300" y="1056"/>
                </a:lnTo>
                <a:lnTo>
                  <a:pt x="301" y="1056"/>
                </a:lnTo>
                <a:lnTo>
                  <a:pt x="302" y="1057"/>
                </a:lnTo>
                <a:lnTo>
                  <a:pt x="304" y="1059"/>
                </a:lnTo>
                <a:lnTo>
                  <a:pt x="299" y="1107"/>
                </a:lnTo>
                <a:lnTo>
                  <a:pt x="295" y="1155"/>
                </a:lnTo>
                <a:lnTo>
                  <a:pt x="284" y="1189"/>
                </a:lnTo>
                <a:lnTo>
                  <a:pt x="286" y="1162"/>
                </a:lnTo>
                <a:lnTo>
                  <a:pt x="286" y="1152"/>
                </a:lnTo>
                <a:close/>
                <a:moveTo>
                  <a:pt x="190" y="1636"/>
                </a:moveTo>
                <a:lnTo>
                  <a:pt x="194" y="1631"/>
                </a:lnTo>
                <a:lnTo>
                  <a:pt x="203" y="1637"/>
                </a:lnTo>
                <a:lnTo>
                  <a:pt x="205" y="1657"/>
                </a:lnTo>
                <a:lnTo>
                  <a:pt x="201" y="1655"/>
                </a:lnTo>
                <a:lnTo>
                  <a:pt x="196" y="1653"/>
                </a:lnTo>
                <a:lnTo>
                  <a:pt x="193" y="1655"/>
                </a:lnTo>
                <a:lnTo>
                  <a:pt x="189" y="1657"/>
                </a:lnTo>
                <a:lnTo>
                  <a:pt x="190" y="1636"/>
                </a:lnTo>
                <a:close/>
                <a:moveTo>
                  <a:pt x="210" y="2070"/>
                </a:moveTo>
                <a:lnTo>
                  <a:pt x="219" y="1995"/>
                </a:lnTo>
                <a:lnTo>
                  <a:pt x="224" y="2028"/>
                </a:lnTo>
                <a:lnTo>
                  <a:pt x="210" y="2070"/>
                </a:lnTo>
                <a:close/>
                <a:moveTo>
                  <a:pt x="301" y="1489"/>
                </a:moveTo>
                <a:lnTo>
                  <a:pt x="293" y="1531"/>
                </a:lnTo>
                <a:lnTo>
                  <a:pt x="288" y="1552"/>
                </a:lnTo>
                <a:lnTo>
                  <a:pt x="268" y="1584"/>
                </a:lnTo>
                <a:lnTo>
                  <a:pt x="269" y="1649"/>
                </a:lnTo>
                <a:lnTo>
                  <a:pt x="254" y="1725"/>
                </a:lnTo>
                <a:lnTo>
                  <a:pt x="249" y="1794"/>
                </a:lnTo>
                <a:lnTo>
                  <a:pt x="231" y="1906"/>
                </a:lnTo>
                <a:lnTo>
                  <a:pt x="245" y="1796"/>
                </a:lnTo>
                <a:lnTo>
                  <a:pt x="240" y="1766"/>
                </a:lnTo>
                <a:lnTo>
                  <a:pt x="237" y="1759"/>
                </a:lnTo>
                <a:lnTo>
                  <a:pt x="235" y="1755"/>
                </a:lnTo>
                <a:lnTo>
                  <a:pt x="227" y="1746"/>
                </a:lnTo>
                <a:lnTo>
                  <a:pt x="228" y="1742"/>
                </a:lnTo>
                <a:lnTo>
                  <a:pt x="224" y="1741"/>
                </a:lnTo>
                <a:lnTo>
                  <a:pt x="224" y="1690"/>
                </a:lnTo>
                <a:lnTo>
                  <a:pt x="228" y="1688"/>
                </a:lnTo>
                <a:lnTo>
                  <a:pt x="233" y="1687"/>
                </a:lnTo>
                <a:lnTo>
                  <a:pt x="237" y="1685"/>
                </a:lnTo>
                <a:lnTo>
                  <a:pt x="242" y="1681"/>
                </a:lnTo>
                <a:lnTo>
                  <a:pt x="245" y="1677"/>
                </a:lnTo>
                <a:lnTo>
                  <a:pt x="246" y="1674"/>
                </a:lnTo>
                <a:lnTo>
                  <a:pt x="246" y="1639"/>
                </a:lnTo>
                <a:lnTo>
                  <a:pt x="251" y="1603"/>
                </a:lnTo>
                <a:lnTo>
                  <a:pt x="251" y="1577"/>
                </a:lnTo>
                <a:lnTo>
                  <a:pt x="259" y="1579"/>
                </a:lnTo>
                <a:lnTo>
                  <a:pt x="263" y="1575"/>
                </a:lnTo>
                <a:lnTo>
                  <a:pt x="268" y="1510"/>
                </a:lnTo>
                <a:lnTo>
                  <a:pt x="270" y="1512"/>
                </a:lnTo>
                <a:lnTo>
                  <a:pt x="277" y="1448"/>
                </a:lnTo>
                <a:lnTo>
                  <a:pt x="274" y="1444"/>
                </a:lnTo>
                <a:lnTo>
                  <a:pt x="277" y="1441"/>
                </a:lnTo>
                <a:lnTo>
                  <a:pt x="291" y="1476"/>
                </a:lnTo>
                <a:lnTo>
                  <a:pt x="307" y="1477"/>
                </a:lnTo>
                <a:lnTo>
                  <a:pt x="301" y="1489"/>
                </a:lnTo>
                <a:close/>
                <a:moveTo>
                  <a:pt x="952" y="1067"/>
                </a:moveTo>
                <a:lnTo>
                  <a:pt x="946" y="1068"/>
                </a:lnTo>
                <a:lnTo>
                  <a:pt x="932" y="1063"/>
                </a:lnTo>
                <a:lnTo>
                  <a:pt x="902" y="1059"/>
                </a:lnTo>
                <a:lnTo>
                  <a:pt x="894" y="1063"/>
                </a:lnTo>
                <a:lnTo>
                  <a:pt x="893" y="1032"/>
                </a:lnTo>
                <a:lnTo>
                  <a:pt x="883" y="1010"/>
                </a:lnTo>
                <a:lnTo>
                  <a:pt x="884" y="980"/>
                </a:lnTo>
                <a:lnTo>
                  <a:pt x="889" y="961"/>
                </a:lnTo>
                <a:lnTo>
                  <a:pt x="894" y="918"/>
                </a:lnTo>
                <a:lnTo>
                  <a:pt x="908" y="961"/>
                </a:lnTo>
                <a:lnTo>
                  <a:pt x="940" y="1025"/>
                </a:lnTo>
                <a:lnTo>
                  <a:pt x="953" y="1049"/>
                </a:lnTo>
                <a:lnTo>
                  <a:pt x="952" y="10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sy="50000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4" name="Freeform 8"/>
          <p:cNvSpPr>
            <a:spLocks noEditPoints="1"/>
          </p:cNvSpPr>
          <p:nvPr/>
        </p:nvSpPr>
        <p:spPr bwMode="gray">
          <a:xfrm>
            <a:off x="3563888" y="1527634"/>
            <a:ext cx="472058" cy="1300160"/>
          </a:xfrm>
          <a:custGeom>
            <a:avLst/>
            <a:gdLst>
              <a:gd name="T0" fmla="*/ 434109 w 1155"/>
              <a:gd name="T1" fmla="*/ 372559 h 3334"/>
              <a:gd name="T2" fmla="*/ 398703 w 1155"/>
              <a:gd name="T3" fmla="*/ 292298 h 3334"/>
              <a:gd name="T4" fmla="*/ 337127 w 1155"/>
              <a:gd name="T5" fmla="*/ 211291 h 3334"/>
              <a:gd name="T6" fmla="*/ 281324 w 1155"/>
              <a:gd name="T7" fmla="*/ 175827 h 3334"/>
              <a:gd name="T8" fmla="*/ 310573 w 1155"/>
              <a:gd name="T9" fmla="*/ 121698 h 3334"/>
              <a:gd name="T10" fmla="*/ 314806 w 1155"/>
              <a:gd name="T11" fmla="*/ 74288 h 3334"/>
              <a:gd name="T12" fmla="*/ 290176 w 1155"/>
              <a:gd name="T13" fmla="*/ 32478 h 3334"/>
              <a:gd name="T14" fmla="*/ 221288 w 1155"/>
              <a:gd name="T15" fmla="*/ 2613 h 3334"/>
              <a:gd name="T16" fmla="*/ 203585 w 1155"/>
              <a:gd name="T17" fmla="*/ 18292 h 3334"/>
              <a:gd name="T18" fmla="*/ 178955 w 1155"/>
              <a:gd name="T19" fmla="*/ 29118 h 3334"/>
              <a:gd name="T20" fmla="*/ 177415 w 1155"/>
              <a:gd name="T21" fmla="*/ 61969 h 3334"/>
              <a:gd name="T22" fmla="*/ 182418 w 1155"/>
              <a:gd name="T23" fmla="*/ 76154 h 3334"/>
              <a:gd name="T24" fmla="*/ 181264 w 1155"/>
              <a:gd name="T25" fmla="*/ 131777 h 3334"/>
              <a:gd name="T26" fmla="*/ 199736 w 1155"/>
              <a:gd name="T27" fmla="*/ 155295 h 3334"/>
              <a:gd name="T28" fmla="*/ 136621 w 1155"/>
              <a:gd name="T29" fmla="*/ 196732 h 3334"/>
              <a:gd name="T30" fmla="*/ 90439 w 1155"/>
              <a:gd name="T31" fmla="*/ 216890 h 3334"/>
              <a:gd name="T32" fmla="*/ 66964 w 1155"/>
              <a:gd name="T33" fmla="*/ 323656 h 3334"/>
              <a:gd name="T34" fmla="*/ 52339 w 1155"/>
              <a:gd name="T35" fmla="*/ 432661 h 3334"/>
              <a:gd name="T36" fmla="*/ 43873 w 1155"/>
              <a:gd name="T37" fmla="*/ 543533 h 3334"/>
              <a:gd name="T38" fmla="*/ 43873 w 1155"/>
              <a:gd name="T39" fmla="*/ 573397 h 3334"/>
              <a:gd name="T40" fmla="*/ 68118 w 1155"/>
              <a:gd name="T41" fmla="*/ 637979 h 3334"/>
              <a:gd name="T42" fmla="*/ 66964 w 1155"/>
              <a:gd name="T43" fmla="*/ 644698 h 3334"/>
              <a:gd name="T44" fmla="*/ 50800 w 1155"/>
              <a:gd name="T45" fmla="*/ 664110 h 3334"/>
              <a:gd name="T46" fmla="*/ 16933 w 1155"/>
              <a:gd name="T47" fmla="*/ 837324 h 3334"/>
              <a:gd name="T48" fmla="*/ 41564 w 1155"/>
              <a:gd name="T49" fmla="*/ 828738 h 3334"/>
              <a:gd name="T50" fmla="*/ 50415 w 1155"/>
              <a:gd name="T51" fmla="*/ 886973 h 3334"/>
              <a:gd name="T52" fmla="*/ 10776 w 1155"/>
              <a:gd name="T53" fmla="*/ 1143061 h 3334"/>
              <a:gd name="T54" fmla="*/ 0 w 1155"/>
              <a:gd name="T55" fmla="*/ 1191217 h 3334"/>
              <a:gd name="T56" fmla="*/ 13855 w 1155"/>
              <a:gd name="T57" fmla="*/ 1222948 h 3334"/>
              <a:gd name="T58" fmla="*/ 41948 w 1155"/>
              <a:gd name="T59" fmla="*/ 1227055 h 3334"/>
              <a:gd name="T60" fmla="*/ 75430 w 1155"/>
              <a:gd name="T61" fmla="*/ 1209136 h 3334"/>
              <a:gd name="T62" fmla="*/ 98521 w 1155"/>
              <a:gd name="T63" fmla="*/ 1154633 h 3334"/>
              <a:gd name="T64" fmla="*/ 109682 w 1155"/>
              <a:gd name="T65" fmla="*/ 1122902 h 3334"/>
              <a:gd name="T66" fmla="*/ 143548 w 1155"/>
              <a:gd name="T67" fmla="*/ 1031816 h 3334"/>
              <a:gd name="T68" fmla="*/ 227061 w 1155"/>
              <a:gd name="T69" fmla="*/ 695095 h 3334"/>
              <a:gd name="T70" fmla="*/ 279015 w 1155"/>
              <a:gd name="T71" fmla="*/ 779088 h 3334"/>
              <a:gd name="T72" fmla="*/ 294409 w 1155"/>
              <a:gd name="T73" fmla="*/ 899293 h 3334"/>
              <a:gd name="T74" fmla="*/ 297103 w 1155"/>
              <a:gd name="T75" fmla="*/ 1141941 h 3334"/>
              <a:gd name="T76" fmla="*/ 311727 w 1155"/>
              <a:gd name="T77" fmla="*/ 1170312 h 3334"/>
              <a:gd name="T78" fmla="*/ 308648 w 1155"/>
              <a:gd name="T79" fmla="*/ 1216975 h 3334"/>
              <a:gd name="T80" fmla="*/ 337127 w 1155"/>
              <a:gd name="T81" fmla="*/ 1243853 h 3334"/>
              <a:gd name="T82" fmla="*/ 370224 w 1155"/>
              <a:gd name="T83" fmla="*/ 1235267 h 3334"/>
              <a:gd name="T84" fmla="*/ 387158 w 1155"/>
              <a:gd name="T85" fmla="*/ 1172552 h 3334"/>
              <a:gd name="T86" fmla="*/ 403321 w 1155"/>
              <a:gd name="T87" fmla="*/ 1153887 h 3334"/>
              <a:gd name="T88" fmla="*/ 403321 w 1155"/>
              <a:gd name="T89" fmla="*/ 1125142 h 3334"/>
              <a:gd name="T90" fmla="*/ 398703 w 1155"/>
              <a:gd name="T91" fmla="*/ 1008671 h 3334"/>
              <a:gd name="T92" fmla="*/ 382155 w 1155"/>
              <a:gd name="T93" fmla="*/ 795887 h 3334"/>
              <a:gd name="T94" fmla="*/ 375997 w 1155"/>
              <a:gd name="T95" fmla="*/ 582356 h 3334"/>
              <a:gd name="T96" fmla="*/ 352136 w 1155"/>
              <a:gd name="T97" fmla="*/ 491643 h 3334"/>
              <a:gd name="T98" fmla="*/ 420639 w 1155"/>
              <a:gd name="T99" fmla="*/ 454313 h 3334"/>
              <a:gd name="T100" fmla="*/ 441421 w 1155"/>
              <a:gd name="T101" fmla="*/ 440874 h 3334"/>
              <a:gd name="T102" fmla="*/ 110067 w 1155"/>
              <a:gd name="T103" fmla="*/ 430048 h 3334"/>
              <a:gd name="T104" fmla="*/ 116994 w 1155"/>
              <a:gd name="T105" fmla="*/ 395330 h 3334"/>
              <a:gd name="T106" fmla="*/ 78124 w 1155"/>
              <a:gd name="T107" fmla="*/ 611101 h 3334"/>
              <a:gd name="T108" fmla="*/ 80818 w 1155"/>
              <a:gd name="T109" fmla="*/ 772742 h 3334"/>
              <a:gd name="T110" fmla="*/ 103524 w 1155"/>
              <a:gd name="T111" fmla="*/ 615581 h 3334"/>
              <a:gd name="T112" fmla="*/ 90439 w 1155"/>
              <a:gd name="T113" fmla="*/ 655151 h 3334"/>
              <a:gd name="T114" fmla="*/ 91209 w 1155"/>
              <a:gd name="T115" fmla="*/ 629019 h 3334"/>
              <a:gd name="T116" fmla="*/ 99676 w 1155"/>
              <a:gd name="T117" fmla="*/ 589449 h 3334"/>
              <a:gd name="T118" fmla="*/ 111991 w 1155"/>
              <a:gd name="T119" fmla="*/ 550999 h 3334"/>
              <a:gd name="T120" fmla="*/ 344055 w 1155"/>
              <a:gd name="T121" fmla="*/ 396824 h 3334"/>
              <a:gd name="T122" fmla="*/ 366761 w 1155"/>
              <a:gd name="T123" fmla="*/ 391597 h 333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55" h="3334">
                <a:moveTo>
                  <a:pt x="1155" y="1096"/>
                </a:moveTo>
                <a:lnTo>
                  <a:pt x="1149" y="1074"/>
                </a:lnTo>
                <a:lnTo>
                  <a:pt x="1148" y="1054"/>
                </a:lnTo>
                <a:lnTo>
                  <a:pt x="1143" y="1037"/>
                </a:lnTo>
                <a:lnTo>
                  <a:pt x="1138" y="1022"/>
                </a:lnTo>
                <a:lnTo>
                  <a:pt x="1133" y="1009"/>
                </a:lnTo>
                <a:lnTo>
                  <a:pt x="1128" y="998"/>
                </a:lnTo>
                <a:lnTo>
                  <a:pt x="1120" y="982"/>
                </a:lnTo>
                <a:lnTo>
                  <a:pt x="1117" y="977"/>
                </a:lnTo>
                <a:lnTo>
                  <a:pt x="1095" y="931"/>
                </a:lnTo>
                <a:lnTo>
                  <a:pt x="1085" y="892"/>
                </a:lnTo>
                <a:lnTo>
                  <a:pt x="1056" y="857"/>
                </a:lnTo>
                <a:lnTo>
                  <a:pt x="1038" y="809"/>
                </a:lnTo>
                <a:lnTo>
                  <a:pt x="1036" y="783"/>
                </a:lnTo>
                <a:lnTo>
                  <a:pt x="1019" y="749"/>
                </a:lnTo>
                <a:lnTo>
                  <a:pt x="991" y="699"/>
                </a:lnTo>
                <a:lnTo>
                  <a:pt x="957" y="637"/>
                </a:lnTo>
                <a:lnTo>
                  <a:pt x="942" y="620"/>
                </a:lnTo>
                <a:lnTo>
                  <a:pt x="938" y="618"/>
                </a:lnTo>
                <a:lnTo>
                  <a:pt x="918" y="598"/>
                </a:lnTo>
                <a:lnTo>
                  <a:pt x="894" y="581"/>
                </a:lnTo>
                <a:lnTo>
                  <a:pt x="876" y="566"/>
                </a:lnTo>
                <a:lnTo>
                  <a:pt x="863" y="563"/>
                </a:lnTo>
                <a:lnTo>
                  <a:pt x="824" y="544"/>
                </a:lnTo>
                <a:lnTo>
                  <a:pt x="808" y="523"/>
                </a:lnTo>
                <a:lnTo>
                  <a:pt x="787" y="522"/>
                </a:lnTo>
                <a:lnTo>
                  <a:pt x="786" y="522"/>
                </a:lnTo>
                <a:lnTo>
                  <a:pt x="778" y="519"/>
                </a:lnTo>
                <a:lnTo>
                  <a:pt x="745" y="473"/>
                </a:lnTo>
                <a:lnTo>
                  <a:pt x="731" y="471"/>
                </a:lnTo>
                <a:lnTo>
                  <a:pt x="734" y="452"/>
                </a:lnTo>
                <a:lnTo>
                  <a:pt x="735" y="453"/>
                </a:lnTo>
                <a:lnTo>
                  <a:pt x="742" y="439"/>
                </a:lnTo>
                <a:lnTo>
                  <a:pt x="750" y="463"/>
                </a:lnTo>
                <a:lnTo>
                  <a:pt x="755" y="463"/>
                </a:lnTo>
                <a:lnTo>
                  <a:pt x="779" y="411"/>
                </a:lnTo>
                <a:lnTo>
                  <a:pt x="807" y="326"/>
                </a:lnTo>
                <a:lnTo>
                  <a:pt x="814" y="305"/>
                </a:lnTo>
                <a:lnTo>
                  <a:pt x="821" y="279"/>
                </a:lnTo>
                <a:lnTo>
                  <a:pt x="829" y="249"/>
                </a:lnTo>
                <a:lnTo>
                  <a:pt x="828" y="236"/>
                </a:lnTo>
                <a:lnTo>
                  <a:pt x="825" y="222"/>
                </a:lnTo>
                <a:lnTo>
                  <a:pt x="821" y="210"/>
                </a:lnTo>
                <a:lnTo>
                  <a:pt x="818" y="199"/>
                </a:lnTo>
                <a:lnTo>
                  <a:pt x="809" y="184"/>
                </a:lnTo>
                <a:lnTo>
                  <a:pt x="805" y="178"/>
                </a:lnTo>
                <a:lnTo>
                  <a:pt x="794" y="163"/>
                </a:lnTo>
                <a:lnTo>
                  <a:pt x="783" y="148"/>
                </a:lnTo>
                <a:lnTo>
                  <a:pt x="773" y="132"/>
                </a:lnTo>
                <a:lnTo>
                  <a:pt x="760" y="89"/>
                </a:lnTo>
                <a:lnTo>
                  <a:pt x="754" y="87"/>
                </a:lnTo>
                <a:lnTo>
                  <a:pt x="730" y="57"/>
                </a:lnTo>
                <a:lnTo>
                  <a:pt x="696" y="51"/>
                </a:lnTo>
                <a:lnTo>
                  <a:pt x="635" y="10"/>
                </a:lnTo>
                <a:lnTo>
                  <a:pt x="629" y="10"/>
                </a:lnTo>
                <a:lnTo>
                  <a:pt x="634" y="25"/>
                </a:lnTo>
                <a:lnTo>
                  <a:pt x="588" y="0"/>
                </a:lnTo>
                <a:lnTo>
                  <a:pt x="598" y="25"/>
                </a:lnTo>
                <a:lnTo>
                  <a:pt x="575" y="7"/>
                </a:lnTo>
                <a:lnTo>
                  <a:pt x="579" y="29"/>
                </a:lnTo>
                <a:lnTo>
                  <a:pt x="574" y="26"/>
                </a:lnTo>
                <a:lnTo>
                  <a:pt x="534" y="14"/>
                </a:lnTo>
                <a:lnTo>
                  <a:pt x="556" y="39"/>
                </a:lnTo>
                <a:lnTo>
                  <a:pt x="554" y="41"/>
                </a:lnTo>
                <a:lnTo>
                  <a:pt x="519" y="19"/>
                </a:lnTo>
                <a:lnTo>
                  <a:pt x="532" y="47"/>
                </a:lnTo>
                <a:lnTo>
                  <a:pt x="529" y="49"/>
                </a:lnTo>
                <a:lnTo>
                  <a:pt x="508" y="19"/>
                </a:lnTo>
                <a:lnTo>
                  <a:pt x="508" y="24"/>
                </a:lnTo>
                <a:lnTo>
                  <a:pt x="507" y="56"/>
                </a:lnTo>
                <a:lnTo>
                  <a:pt x="476" y="46"/>
                </a:lnTo>
                <a:lnTo>
                  <a:pt x="479" y="50"/>
                </a:lnTo>
                <a:lnTo>
                  <a:pt x="505" y="73"/>
                </a:lnTo>
                <a:lnTo>
                  <a:pt x="461" y="74"/>
                </a:lnTo>
                <a:lnTo>
                  <a:pt x="465" y="78"/>
                </a:lnTo>
                <a:lnTo>
                  <a:pt x="489" y="90"/>
                </a:lnTo>
                <a:lnTo>
                  <a:pt x="468" y="94"/>
                </a:lnTo>
                <a:lnTo>
                  <a:pt x="491" y="103"/>
                </a:lnTo>
                <a:lnTo>
                  <a:pt x="458" y="115"/>
                </a:lnTo>
                <a:lnTo>
                  <a:pt x="482" y="126"/>
                </a:lnTo>
                <a:lnTo>
                  <a:pt x="468" y="137"/>
                </a:lnTo>
                <a:lnTo>
                  <a:pt x="482" y="139"/>
                </a:lnTo>
                <a:lnTo>
                  <a:pt x="461" y="166"/>
                </a:lnTo>
                <a:lnTo>
                  <a:pt x="464" y="164"/>
                </a:lnTo>
                <a:lnTo>
                  <a:pt x="479" y="158"/>
                </a:lnTo>
                <a:lnTo>
                  <a:pt x="476" y="167"/>
                </a:lnTo>
                <a:lnTo>
                  <a:pt x="474" y="178"/>
                </a:lnTo>
                <a:lnTo>
                  <a:pt x="473" y="190"/>
                </a:lnTo>
                <a:lnTo>
                  <a:pt x="473" y="198"/>
                </a:lnTo>
                <a:lnTo>
                  <a:pt x="474" y="204"/>
                </a:lnTo>
                <a:lnTo>
                  <a:pt x="471" y="216"/>
                </a:lnTo>
                <a:lnTo>
                  <a:pt x="471" y="229"/>
                </a:lnTo>
                <a:lnTo>
                  <a:pt x="466" y="240"/>
                </a:lnTo>
                <a:lnTo>
                  <a:pt x="460" y="252"/>
                </a:lnTo>
                <a:lnTo>
                  <a:pt x="469" y="304"/>
                </a:lnTo>
                <a:lnTo>
                  <a:pt x="471" y="353"/>
                </a:lnTo>
                <a:lnTo>
                  <a:pt x="473" y="359"/>
                </a:lnTo>
                <a:lnTo>
                  <a:pt x="474" y="365"/>
                </a:lnTo>
                <a:lnTo>
                  <a:pt x="477" y="374"/>
                </a:lnTo>
                <a:lnTo>
                  <a:pt x="481" y="383"/>
                </a:lnTo>
                <a:lnTo>
                  <a:pt x="487" y="391"/>
                </a:lnTo>
                <a:lnTo>
                  <a:pt x="495" y="399"/>
                </a:lnTo>
                <a:lnTo>
                  <a:pt x="505" y="406"/>
                </a:lnTo>
                <a:lnTo>
                  <a:pt x="519" y="416"/>
                </a:lnTo>
                <a:lnTo>
                  <a:pt x="521" y="428"/>
                </a:lnTo>
                <a:lnTo>
                  <a:pt x="519" y="439"/>
                </a:lnTo>
                <a:lnTo>
                  <a:pt x="510" y="441"/>
                </a:lnTo>
                <a:lnTo>
                  <a:pt x="438" y="505"/>
                </a:lnTo>
                <a:lnTo>
                  <a:pt x="415" y="507"/>
                </a:lnTo>
                <a:lnTo>
                  <a:pt x="388" y="523"/>
                </a:lnTo>
                <a:lnTo>
                  <a:pt x="355" y="527"/>
                </a:lnTo>
                <a:lnTo>
                  <a:pt x="343" y="529"/>
                </a:lnTo>
                <a:lnTo>
                  <a:pt x="332" y="532"/>
                </a:lnTo>
                <a:lnTo>
                  <a:pt x="310" y="538"/>
                </a:lnTo>
                <a:lnTo>
                  <a:pt x="289" y="547"/>
                </a:lnTo>
                <a:lnTo>
                  <a:pt x="270" y="556"/>
                </a:lnTo>
                <a:lnTo>
                  <a:pt x="256" y="565"/>
                </a:lnTo>
                <a:lnTo>
                  <a:pt x="245" y="574"/>
                </a:lnTo>
                <a:lnTo>
                  <a:pt x="235" y="581"/>
                </a:lnTo>
                <a:lnTo>
                  <a:pt x="232" y="619"/>
                </a:lnTo>
                <a:lnTo>
                  <a:pt x="205" y="690"/>
                </a:lnTo>
                <a:lnTo>
                  <a:pt x="195" y="731"/>
                </a:lnTo>
                <a:lnTo>
                  <a:pt x="187" y="793"/>
                </a:lnTo>
                <a:lnTo>
                  <a:pt x="183" y="809"/>
                </a:lnTo>
                <a:lnTo>
                  <a:pt x="178" y="837"/>
                </a:lnTo>
                <a:lnTo>
                  <a:pt x="174" y="867"/>
                </a:lnTo>
                <a:lnTo>
                  <a:pt x="169" y="921"/>
                </a:lnTo>
                <a:lnTo>
                  <a:pt x="168" y="962"/>
                </a:lnTo>
                <a:lnTo>
                  <a:pt x="168" y="978"/>
                </a:lnTo>
                <a:lnTo>
                  <a:pt x="155" y="1017"/>
                </a:lnTo>
                <a:lnTo>
                  <a:pt x="146" y="1063"/>
                </a:lnTo>
                <a:lnTo>
                  <a:pt x="137" y="1079"/>
                </a:lnTo>
                <a:lnTo>
                  <a:pt x="134" y="1141"/>
                </a:lnTo>
                <a:lnTo>
                  <a:pt x="136" y="1159"/>
                </a:lnTo>
                <a:lnTo>
                  <a:pt x="130" y="1173"/>
                </a:lnTo>
                <a:lnTo>
                  <a:pt x="113" y="1231"/>
                </a:lnTo>
                <a:lnTo>
                  <a:pt x="116" y="1249"/>
                </a:lnTo>
                <a:lnTo>
                  <a:pt x="121" y="1277"/>
                </a:lnTo>
                <a:lnTo>
                  <a:pt x="111" y="1297"/>
                </a:lnTo>
                <a:lnTo>
                  <a:pt x="113" y="1340"/>
                </a:lnTo>
                <a:lnTo>
                  <a:pt x="114" y="1456"/>
                </a:lnTo>
                <a:lnTo>
                  <a:pt x="113" y="1466"/>
                </a:lnTo>
                <a:lnTo>
                  <a:pt x="97" y="1477"/>
                </a:lnTo>
                <a:lnTo>
                  <a:pt x="102" y="1530"/>
                </a:lnTo>
                <a:lnTo>
                  <a:pt x="111" y="1539"/>
                </a:lnTo>
                <a:lnTo>
                  <a:pt x="114" y="1536"/>
                </a:lnTo>
                <a:lnTo>
                  <a:pt x="116" y="1579"/>
                </a:lnTo>
                <a:lnTo>
                  <a:pt x="119" y="1597"/>
                </a:lnTo>
                <a:lnTo>
                  <a:pt x="120" y="1597"/>
                </a:lnTo>
                <a:lnTo>
                  <a:pt x="114" y="1644"/>
                </a:lnTo>
                <a:lnTo>
                  <a:pt x="126" y="1679"/>
                </a:lnTo>
                <a:lnTo>
                  <a:pt x="146" y="1705"/>
                </a:lnTo>
                <a:lnTo>
                  <a:pt x="164" y="1718"/>
                </a:lnTo>
                <a:lnTo>
                  <a:pt x="177" y="1709"/>
                </a:lnTo>
                <a:lnTo>
                  <a:pt x="184" y="1709"/>
                </a:lnTo>
                <a:lnTo>
                  <a:pt x="185" y="1722"/>
                </a:lnTo>
                <a:lnTo>
                  <a:pt x="183" y="1720"/>
                </a:lnTo>
                <a:lnTo>
                  <a:pt x="179" y="1727"/>
                </a:lnTo>
                <a:lnTo>
                  <a:pt x="174" y="1727"/>
                </a:lnTo>
                <a:lnTo>
                  <a:pt x="166" y="1734"/>
                </a:lnTo>
                <a:lnTo>
                  <a:pt x="159" y="1740"/>
                </a:lnTo>
                <a:lnTo>
                  <a:pt x="152" y="1747"/>
                </a:lnTo>
                <a:lnTo>
                  <a:pt x="146" y="1755"/>
                </a:lnTo>
                <a:lnTo>
                  <a:pt x="137" y="1769"/>
                </a:lnTo>
                <a:lnTo>
                  <a:pt x="132" y="1779"/>
                </a:lnTo>
                <a:lnTo>
                  <a:pt x="131" y="1782"/>
                </a:lnTo>
                <a:lnTo>
                  <a:pt x="33" y="2244"/>
                </a:lnTo>
                <a:lnTo>
                  <a:pt x="30" y="2255"/>
                </a:lnTo>
                <a:lnTo>
                  <a:pt x="44" y="2243"/>
                </a:lnTo>
                <a:lnTo>
                  <a:pt x="56" y="2233"/>
                </a:lnTo>
                <a:lnTo>
                  <a:pt x="68" y="2227"/>
                </a:lnTo>
                <a:lnTo>
                  <a:pt x="79" y="2223"/>
                </a:lnTo>
                <a:lnTo>
                  <a:pt x="89" y="2222"/>
                </a:lnTo>
                <a:lnTo>
                  <a:pt x="95" y="2220"/>
                </a:lnTo>
                <a:lnTo>
                  <a:pt x="102" y="2220"/>
                </a:lnTo>
                <a:lnTo>
                  <a:pt x="108" y="2220"/>
                </a:lnTo>
                <a:lnTo>
                  <a:pt x="115" y="2222"/>
                </a:lnTo>
                <a:lnTo>
                  <a:pt x="122" y="2224"/>
                </a:lnTo>
                <a:lnTo>
                  <a:pt x="131" y="2228"/>
                </a:lnTo>
                <a:lnTo>
                  <a:pt x="148" y="2238"/>
                </a:lnTo>
                <a:lnTo>
                  <a:pt x="164" y="2249"/>
                </a:lnTo>
                <a:lnTo>
                  <a:pt x="159" y="2260"/>
                </a:lnTo>
                <a:lnTo>
                  <a:pt x="158" y="2307"/>
                </a:lnTo>
                <a:lnTo>
                  <a:pt x="131" y="2376"/>
                </a:lnTo>
                <a:lnTo>
                  <a:pt x="97" y="2580"/>
                </a:lnTo>
                <a:lnTo>
                  <a:pt x="77" y="2662"/>
                </a:lnTo>
                <a:lnTo>
                  <a:pt x="51" y="2826"/>
                </a:lnTo>
                <a:lnTo>
                  <a:pt x="37" y="2850"/>
                </a:lnTo>
                <a:lnTo>
                  <a:pt x="35" y="2896"/>
                </a:lnTo>
                <a:lnTo>
                  <a:pt x="34" y="2913"/>
                </a:lnTo>
                <a:lnTo>
                  <a:pt x="28" y="2938"/>
                </a:lnTo>
                <a:lnTo>
                  <a:pt x="28" y="3062"/>
                </a:lnTo>
                <a:lnTo>
                  <a:pt x="35" y="3081"/>
                </a:lnTo>
                <a:lnTo>
                  <a:pt x="21" y="3108"/>
                </a:lnTo>
                <a:lnTo>
                  <a:pt x="10" y="3133"/>
                </a:lnTo>
                <a:lnTo>
                  <a:pt x="2" y="3156"/>
                </a:lnTo>
                <a:lnTo>
                  <a:pt x="0" y="3173"/>
                </a:lnTo>
                <a:lnTo>
                  <a:pt x="0" y="3191"/>
                </a:lnTo>
                <a:lnTo>
                  <a:pt x="3" y="3208"/>
                </a:lnTo>
                <a:lnTo>
                  <a:pt x="5" y="3223"/>
                </a:lnTo>
                <a:lnTo>
                  <a:pt x="13" y="3245"/>
                </a:lnTo>
                <a:lnTo>
                  <a:pt x="15" y="3253"/>
                </a:lnTo>
                <a:lnTo>
                  <a:pt x="23" y="3262"/>
                </a:lnTo>
                <a:lnTo>
                  <a:pt x="29" y="3269"/>
                </a:lnTo>
                <a:lnTo>
                  <a:pt x="36" y="3276"/>
                </a:lnTo>
                <a:lnTo>
                  <a:pt x="45" y="3281"/>
                </a:lnTo>
                <a:lnTo>
                  <a:pt x="52" y="3284"/>
                </a:lnTo>
                <a:lnTo>
                  <a:pt x="60" y="3287"/>
                </a:lnTo>
                <a:lnTo>
                  <a:pt x="74" y="3289"/>
                </a:lnTo>
                <a:lnTo>
                  <a:pt x="88" y="3289"/>
                </a:lnTo>
                <a:lnTo>
                  <a:pt x="99" y="3288"/>
                </a:lnTo>
                <a:lnTo>
                  <a:pt x="109" y="3287"/>
                </a:lnTo>
                <a:lnTo>
                  <a:pt x="125" y="3283"/>
                </a:lnTo>
                <a:lnTo>
                  <a:pt x="140" y="3278"/>
                </a:lnTo>
                <a:lnTo>
                  <a:pt x="152" y="3272"/>
                </a:lnTo>
                <a:lnTo>
                  <a:pt x="163" y="3266"/>
                </a:lnTo>
                <a:lnTo>
                  <a:pt x="173" y="3260"/>
                </a:lnTo>
                <a:lnTo>
                  <a:pt x="182" y="3252"/>
                </a:lnTo>
                <a:lnTo>
                  <a:pt x="189" y="3246"/>
                </a:lnTo>
                <a:lnTo>
                  <a:pt x="196" y="3239"/>
                </a:lnTo>
                <a:lnTo>
                  <a:pt x="205" y="3226"/>
                </a:lnTo>
                <a:lnTo>
                  <a:pt x="211" y="3215"/>
                </a:lnTo>
                <a:lnTo>
                  <a:pt x="215" y="3205"/>
                </a:lnTo>
                <a:lnTo>
                  <a:pt x="216" y="3154"/>
                </a:lnTo>
                <a:lnTo>
                  <a:pt x="216" y="3155"/>
                </a:lnTo>
                <a:lnTo>
                  <a:pt x="240" y="3145"/>
                </a:lnTo>
                <a:lnTo>
                  <a:pt x="256" y="3093"/>
                </a:lnTo>
                <a:lnTo>
                  <a:pt x="254" y="3041"/>
                </a:lnTo>
                <a:lnTo>
                  <a:pt x="262" y="3036"/>
                </a:lnTo>
                <a:lnTo>
                  <a:pt x="269" y="3032"/>
                </a:lnTo>
                <a:lnTo>
                  <a:pt x="275" y="3027"/>
                </a:lnTo>
                <a:lnTo>
                  <a:pt x="279" y="3020"/>
                </a:lnTo>
                <a:lnTo>
                  <a:pt x="283" y="3014"/>
                </a:lnTo>
                <a:lnTo>
                  <a:pt x="285" y="3008"/>
                </a:lnTo>
                <a:lnTo>
                  <a:pt x="289" y="2996"/>
                </a:lnTo>
                <a:lnTo>
                  <a:pt x="289" y="2985"/>
                </a:lnTo>
                <a:lnTo>
                  <a:pt x="289" y="2975"/>
                </a:lnTo>
                <a:lnTo>
                  <a:pt x="286" y="2967"/>
                </a:lnTo>
                <a:lnTo>
                  <a:pt x="306" y="2923"/>
                </a:lnTo>
                <a:lnTo>
                  <a:pt x="335" y="2855"/>
                </a:lnTo>
                <a:lnTo>
                  <a:pt x="373" y="2764"/>
                </a:lnTo>
                <a:lnTo>
                  <a:pt x="434" y="2578"/>
                </a:lnTo>
                <a:lnTo>
                  <a:pt x="469" y="2347"/>
                </a:lnTo>
                <a:lnTo>
                  <a:pt x="528" y="2040"/>
                </a:lnTo>
                <a:lnTo>
                  <a:pt x="542" y="1992"/>
                </a:lnTo>
                <a:lnTo>
                  <a:pt x="556" y="1947"/>
                </a:lnTo>
                <a:lnTo>
                  <a:pt x="574" y="1902"/>
                </a:lnTo>
                <a:lnTo>
                  <a:pt x="590" y="1862"/>
                </a:lnTo>
                <a:lnTo>
                  <a:pt x="616" y="1800"/>
                </a:lnTo>
                <a:lnTo>
                  <a:pt x="627" y="1777"/>
                </a:lnTo>
                <a:lnTo>
                  <a:pt x="646" y="1795"/>
                </a:lnTo>
                <a:lnTo>
                  <a:pt x="651" y="1820"/>
                </a:lnTo>
                <a:lnTo>
                  <a:pt x="697" y="1915"/>
                </a:lnTo>
                <a:lnTo>
                  <a:pt x="714" y="2033"/>
                </a:lnTo>
                <a:lnTo>
                  <a:pt x="720" y="2055"/>
                </a:lnTo>
                <a:lnTo>
                  <a:pt x="725" y="2087"/>
                </a:lnTo>
                <a:lnTo>
                  <a:pt x="725" y="2110"/>
                </a:lnTo>
                <a:lnTo>
                  <a:pt x="726" y="2138"/>
                </a:lnTo>
                <a:lnTo>
                  <a:pt x="729" y="2169"/>
                </a:lnTo>
                <a:lnTo>
                  <a:pt x="733" y="2201"/>
                </a:lnTo>
                <a:lnTo>
                  <a:pt x="739" y="2253"/>
                </a:lnTo>
                <a:lnTo>
                  <a:pt x="742" y="2275"/>
                </a:lnTo>
                <a:lnTo>
                  <a:pt x="765" y="2409"/>
                </a:lnTo>
                <a:lnTo>
                  <a:pt x="812" y="2637"/>
                </a:lnTo>
                <a:lnTo>
                  <a:pt x="798" y="2869"/>
                </a:lnTo>
                <a:lnTo>
                  <a:pt x="814" y="2930"/>
                </a:lnTo>
                <a:lnTo>
                  <a:pt x="812" y="2987"/>
                </a:lnTo>
                <a:lnTo>
                  <a:pt x="775" y="3016"/>
                </a:lnTo>
                <a:lnTo>
                  <a:pt x="772" y="3059"/>
                </a:lnTo>
                <a:lnTo>
                  <a:pt x="773" y="3081"/>
                </a:lnTo>
                <a:lnTo>
                  <a:pt x="777" y="3098"/>
                </a:lnTo>
                <a:lnTo>
                  <a:pt x="782" y="3112"/>
                </a:lnTo>
                <a:lnTo>
                  <a:pt x="788" y="3120"/>
                </a:lnTo>
                <a:lnTo>
                  <a:pt x="794" y="3128"/>
                </a:lnTo>
                <a:lnTo>
                  <a:pt x="800" y="3131"/>
                </a:lnTo>
                <a:lnTo>
                  <a:pt x="805" y="3134"/>
                </a:lnTo>
                <a:lnTo>
                  <a:pt x="810" y="3135"/>
                </a:lnTo>
                <a:lnTo>
                  <a:pt x="799" y="3208"/>
                </a:lnTo>
                <a:lnTo>
                  <a:pt x="798" y="3212"/>
                </a:lnTo>
                <a:lnTo>
                  <a:pt x="795" y="3220"/>
                </a:lnTo>
                <a:lnTo>
                  <a:pt x="795" y="3232"/>
                </a:lnTo>
                <a:lnTo>
                  <a:pt x="797" y="3241"/>
                </a:lnTo>
                <a:lnTo>
                  <a:pt x="798" y="3250"/>
                </a:lnTo>
                <a:lnTo>
                  <a:pt x="802" y="3260"/>
                </a:lnTo>
                <a:lnTo>
                  <a:pt x="805" y="3269"/>
                </a:lnTo>
                <a:lnTo>
                  <a:pt x="812" y="3279"/>
                </a:lnTo>
                <a:lnTo>
                  <a:pt x="820" y="3290"/>
                </a:lnTo>
                <a:lnTo>
                  <a:pt x="830" y="3300"/>
                </a:lnTo>
                <a:lnTo>
                  <a:pt x="842" y="3311"/>
                </a:lnTo>
                <a:lnTo>
                  <a:pt x="857" y="3322"/>
                </a:lnTo>
                <a:lnTo>
                  <a:pt x="876" y="3332"/>
                </a:lnTo>
                <a:lnTo>
                  <a:pt x="878" y="3334"/>
                </a:lnTo>
                <a:lnTo>
                  <a:pt x="887" y="3334"/>
                </a:lnTo>
                <a:lnTo>
                  <a:pt x="902" y="3332"/>
                </a:lnTo>
                <a:lnTo>
                  <a:pt x="919" y="3329"/>
                </a:lnTo>
                <a:lnTo>
                  <a:pt x="929" y="3325"/>
                </a:lnTo>
                <a:lnTo>
                  <a:pt x="940" y="3321"/>
                </a:lnTo>
                <a:lnTo>
                  <a:pt x="951" y="3315"/>
                </a:lnTo>
                <a:lnTo>
                  <a:pt x="962" y="3309"/>
                </a:lnTo>
                <a:lnTo>
                  <a:pt x="974" y="3300"/>
                </a:lnTo>
                <a:lnTo>
                  <a:pt x="985" y="3289"/>
                </a:lnTo>
                <a:lnTo>
                  <a:pt x="998" y="3278"/>
                </a:lnTo>
                <a:lnTo>
                  <a:pt x="1009" y="3263"/>
                </a:lnTo>
                <a:lnTo>
                  <a:pt x="1011" y="3225"/>
                </a:lnTo>
                <a:lnTo>
                  <a:pt x="1009" y="3214"/>
                </a:lnTo>
                <a:lnTo>
                  <a:pt x="1009" y="3179"/>
                </a:lnTo>
                <a:lnTo>
                  <a:pt x="1006" y="3141"/>
                </a:lnTo>
                <a:lnTo>
                  <a:pt x="1019" y="3146"/>
                </a:lnTo>
                <a:lnTo>
                  <a:pt x="1024" y="3142"/>
                </a:lnTo>
                <a:lnTo>
                  <a:pt x="1028" y="3138"/>
                </a:lnTo>
                <a:lnTo>
                  <a:pt x="1033" y="3131"/>
                </a:lnTo>
                <a:lnTo>
                  <a:pt x="1037" y="3124"/>
                </a:lnTo>
                <a:lnTo>
                  <a:pt x="1043" y="3108"/>
                </a:lnTo>
                <a:lnTo>
                  <a:pt x="1048" y="3091"/>
                </a:lnTo>
                <a:lnTo>
                  <a:pt x="1052" y="3075"/>
                </a:lnTo>
                <a:lnTo>
                  <a:pt x="1054" y="3060"/>
                </a:lnTo>
                <a:lnTo>
                  <a:pt x="1057" y="3046"/>
                </a:lnTo>
                <a:lnTo>
                  <a:pt x="1058" y="3032"/>
                </a:lnTo>
                <a:lnTo>
                  <a:pt x="1057" y="3027"/>
                </a:lnTo>
                <a:lnTo>
                  <a:pt x="1054" y="3023"/>
                </a:lnTo>
                <a:lnTo>
                  <a:pt x="1048" y="3014"/>
                </a:lnTo>
                <a:lnTo>
                  <a:pt x="1041" y="3008"/>
                </a:lnTo>
                <a:lnTo>
                  <a:pt x="1033" y="3002"/>
                </a:lnTo>
                <a:lnTo>
                  <a:pt x="1019" y="2995"/>
                </a:lnTo>
                <a:lnTo>
                  <a:pt x="1012" y="2992"/>
                </a:lnTo>
                <a:lnTo>
                  <a:pt x="1021" y="2908"/>
                </a:lnTo>
                <a:lnTo>
                  <a:pt x="1036" y="2718"/>
                </a:lnTo>
                <a:lnTo>
                  <a:pt x="1036" y="2702"/>
                </a:lnTo>
                <a:lnTo>
                  <a:pt x="1035" y="2680"/>
                </a:lnTo>
                <a:lnTo>
                  <a:pt x="1031" y="2626"/>
                </a:lnTo>
                <a:lnTo>
                  <a:pt x="1026" y="2558"/>
                </a:lnTo>
                <a:lnTo>
                  <a:pt x="1026" y="2531"/>
                </a:lnTo>
                <a:lnTo>
                  <a:pt x="1015" y="2386"/>
                </a:lnTo>
                <a:lnTo>
                  <a:pt x="1005" y="2256"/>
                </a:lnTo>
                <a:lnTo>
                  <a:pt x="995" y="2169"/>
                </a:lnTo>
                <a:lnTo>
                  <a:pt x="993" y="2132"/>
                </a:lnTo>
                <a:lnTo>
                  <a:pt x="990" y="2097"/>
                </a:lnTo>
                <a:lnTo>
                  <a:pt x="988" y="2047"/>
                </a:lnTo>
                <a:lnTo>
                  <a:pt x="984" y="1932"/>
                </a:lnTo>
                <a:lnTo>
                  <a:pt x="984" y="1878"/>
                </a:lnTo>
                <a:lnTo>
                  <a:pt x="982" y="1720"/>
                </a:lnTo>
                <a:lnTo>
                  <a:pt x="974" y="1594"/>
                </a:lnTo>
                <a:lnTo>
                  <a:pt x="977" y="1560"/>
                </a:lnTo>
                <a:lnTo>
                  <a:pt x="974" y="1543"/>
                </a:lnTo>
                <a:lnTo>
                  <a:pt x="971" y="1529"/>
                </a:lnTo>
                <a:lnTo>
                  <a:pt x="967" y="1519"/>
                </a:lnTo>
                <a:lnTo>
                  <a:pt x="963" y="1513"/>
                </a:lnTo>
                <a:lnTo>
                  <a:pt x="941" y="1386"/>
                </a:lnTo>
                <a:lnTo>
                  <a:pt x="909" y="1343"/>
                </a:lnTo>
                <a:lnTo>
                  <a:pt x="909" y="1326"/>
                </a:lnTo>
                <a:lnTo>
                  <a:pt x="915" y="1317"/>
                </a:lnTo>
                <a:lnTo>
                  <a:pt x="915" y="1298"/>
                </a:lnTo>
                <a:lnTo>
                  <a:pt x="922" y="1298"/>
                </a:lnTo>
                <a:lnTo>
                  <a:pt x="925" y="1290"/>
                </a:lnTo>
                <a:lnTo>
                  <a:pt x="920" y="1249"/>
                </a:lnTo>
                <a:lnTo>
                  <a:pt x="925" y="1247"/>
                </a:lnTo>
                <a:lnTo>
                  <a:pt x="1012" y="1229"/>
                </a:lnTo>
                <a:lnTo>
                  <a:pt x="1041" y="1222"/>
                </a:lnTo>
                <a:lnTo>
                  <a:pt x="1093" y="1217"/>
                </a:lnTo>
                <a:lnTo>
                  <a:pt x="1104" y="1212"/>
                </a:lnTo>
                <a:lnTo>
                  <a:pt x="1115" y="1207"/>
                </a:lnTo>
                <a:lnTo>
                  <a:pt x="1131" y="1197"/>
                </a:lnTo>
                <a:lnTo>
                  <a:pt x="1141" y="1190"/>
                </a:lnTo>
                <a:lnTo>
                  <a:pt x="1144" y="1186"/>
                </a:lnTo>
                <a:lnTo>
                  <a:pt x="1147" y="1181"/>
                </a:lnTo>
                <a:lnTo>
                  <a:pt x="1148" y="1176"/>
                </a:lnTo>
                <a:lnTo>
                  <a:pt x="1152" y="1163"/>
                </a:lnTo>
                <a:lnTo>
                  <a:pt x="1154" y="1148"/>
                </a:lnTo>
                <a:lnTo>
                  <a:pt x="1155" y="1133"/>
                </a:lnTo>
                <a:lnTo>
                  <a:pt x="1155" y="1107"/>
                </a:lnTo>
                <a:lnTo>
                  <a:pt x="1155" y="1096"/>
                </a:lnTo>
                <a:close/>
                <a:moveTo>
                  <a:pt x="286" y="1152"/>
                </a:moveTo>
                <a:lnTo>
                  <a:pt x="284" y="1127"/>
                </a:lnTo>
                <a:lnTo>
                  <a:pt x="295" y="1109"/>
                </a:lnTo>
                <a:lnTo>
                  <a:pt x="295" y="1068"/>
                </a:lnTo>
                <a:lnTo>
                  <a:pt x="300" y="1056"/>
                </a:lnTo>
                <a:lnTo>
                  <a:pt x="301" y="1056"/>
                </a:lnTo>
                <a:lnTo>
                  <a:pt x="302" y="1057"/>
                </a:lnTo>
                <a:lnTo>
                  <a:pt x="304" y="1059"/>
                </a:lnTo>
                <a:lnTo>
                  <a:pt x="299" y="1107"/>
                </a:lnTo>
                <a:lnTo>
                  <a:pt x="295" y="1155"/>
                </a:lnTo>
                <a:lnTo>
                  <a:pt x="284" y="1189"/>
                </a:lnTo>
                <a:lnTo>
                  <a:pt x="286" y="1162"/>
                </a:lnTo>
                <a:lnTo>
                  <a:pt x="286" y="1152"/>
                </a:lnTo>
                <a:close/>
                <a:moveTo>
                  <a:pt x="190" y="1636"/>
                </a:moveTo>
                <a:lnTo>
                  <a:pt x="194" y="1631"/>
                </a:lnTo>
                <a:lnTo>
                  <a:pt x="203" y="1637"/>
                </a:lnTo>
                <a:lnTo>
                  <a:pt x="205" y="1657"/>
                </a:lnTo>
                <a:lnTo>
                  <a:pt x="201" y="1655"/>
                </a:lnTo>
                <a:lnTo>
                  <a:pt x="196" y="1653"/>
                </a:lnTo>
                <a:lnTo>
                  <a:pt x="193" y="1655"/>
                </a:lnTo>
                <a:lnTo>
                  <a:pt x="189" y="1657"/>
                </a:lnTo>
                <a:lnTo>
                  <a:pt x="190" y="1636"/>
                </a:lnTo>
                <a:close/>
                <a:moveTo>
                  <a:pt x="210" y="2070"/>
                </a:moveTo>
                <a:lnTo>
                  <a:pt x="219" y="1995"/>
                </a:lnTo>
                <a:lnTo>
                  <a:pt x="224" y="2028"/>
                </a:lnTo>
                <a:lnTo>
                  <a:pt x="210" y="2070"/>
                </a:lnTo>
                <a:close/>
                <a:moveTo>
                  <a:pt x="301" y="1489"/>
                </a:moveTo>
                <a:lnTo>
                  <a:pt x="293" y="1531"/>
                </a:lnTo>
                <a:lnTo>
                  <a:pt x="288" y="1552"/>
                </a:lnTo>
                <a:lnTo>
                  <a:pt x="268" y="1584"/>
                </a:lnTo>
                <a:lnTo>
                  <a:pt x="269" y="1649"/>
                </a:lnTo>
                <a:lnTo>
                  <a:pt x="254" y="1725"/>
                </a:lnTo>
                <a:lnTo>
                  <a:pt x="249" y="1794"/>
                </a:lnTo>
                <a:lnTo>
                  <a:pt x="231" y="1906"/>
                </a:lnTo>
                <a:lnTo>
                  <a:pt x="245" y="1796"/>
                </a:lnTo>
                <a:lnTo>
                  <a:pt x="240" y="1766"/>
                </a:lnTo>
                <a:lnTo>
                  <a:pt x="237" y="1759"/>
                </a:lnTo>
                <a:lnTo>
                  <a:pt x="235" y="1755"/>
                </a:lnTo>
                <a:lnTo>
                  <a:pt x="227" y="1746"/>
                </a:lnTo>
                <a:lnTo>
                  <a:pt x="228" y="1742"/>
                </a:lnTo>
                <a:lnTo>
                  <a:pt x="224" y="1741"/>
                </a:lnTo>
                <a:lnTo>
                  <a:pt x="224" y="1690"/>
                </a:lnTo>
                <a:lnTo>
                  <a:pt x="228" y="1688"/>
                </a:lnTo>
                <a:lnTo>
                  <a:pt x="233" y="1687"/>
                </a:lnTo>
                <a:lnTo>
                  <a:pt x="237" y="1685"/>
                </a:lnTo>
                <a:lnTo>
                  <a:pt x="242" y="1681"/>
                </a:lnTo>
                <a:lnTo>
                  <a:pt x="245" y="1677"/>
                </a:lnTo>
                <a:lnTo>
                  <a:pt x="246" y="1674"/>
                </a:lnTo>
                <a:lnTo>
                  <a:pt x="246" y="1639"/>
                </a:lnTo>
                <a:lnTo>
                  <a:pt x="251" y="1603"/>
                </a:lnTo>
                <a:lnTo>
                  <a:pt x="251" y="1577"/>
                </a:lnTo>
                <a:lnTo>
                  <a:pt x="259" y="1579"/>
                </a:lnTo>
                <a:lnTo>
                  <a:pt x="263" y="1575"/>
                </a:lnTo>
                <a:lnTo>
                  <a:pt x="268" y="1510"/>
                </a:lnTo>
                <a:lnTo>
                  <a:pt x="270" y="1512"/>
                </a:lnTo>
                <a:lnTo>
                  <a:pt x="277" y="1448"/>
                </a:lnTo>
                <a:lnTo>
                  <a:pt x="274" y="1444"/>
                </a:lnTo>
                <a:lnTo>
                  <a:pt x="277" y="1441"/>
                </a:lnTo>
                <a:lnTo>
                  <a:pt x="291" y="1476"/>
                </a:lnTo>
                <a:lnTo>
                  <a:pt x="307" y="1477"/>
                </a:lnTo>
                <a:lnTo>
                  <a:pt x="301" y="1489"/>
                </a:lnTo>
                <a:close/>
                <a:moveTo>
                  <a:pt x="952" y="1067"/>
                </a:moveTo>
                <a:lnTo>
                  <a:pt x="946" y="1068"/>
                </a:lnTo>
                <a:lnTo>
                  <a:pt x="932" y="1063"/>
                </a:lnTo>
                <a:lnTo>
                  <a:pt x="902" y="1059"/>
                </a:lnTo>
                <a:lnTo>
                  <a:pt x="894" y="1063"/>
                </a:lnTo>
                <a:lnTo>
                  <a:pt x="893" y="1032"/>
                </a:lnTo>
                <a:lnTo>
                  <a:pt x="883" y="1010"/>
                </a:lnTo>
                <a:lnTo>
                  <a:pt x="884" y="980"/>
                </a:lnTo>
                <a:lnTo>
                  <a:pt x="889" y="961"/>
                </a:lnTo>
                <a:lnTo>
                  <a:pt x="894" y="918"/>
                </a:lnTo>
                <a:lnTo>
                  <a:pt x="908" y="961"/>
                </a:lnTo>
                <a:lnTo>
                  <a:pt x="940" y="1025"/>
                </a:lnTo>
                <a:lnTo>
                  <a:pt x="953" y="1049"/>
                </a:lnTo>
                <a:lnTo>
                  <a:pt x="952" y="10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700" dir="5400000" sy="50000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6" name="Freeform 6"/>
          <p:cNvSpPr>
            <a:spLocks/>
          </p:cNvSpPr>
          <p:nvPr/>
        </p:nvSpPr>
        <p:spPr bwMode="gray">
          <a:xfrm>
            <a:off x="4608004" y="1599642"/>
            <a:ext cx="594360" cy="1300163"/>
          </a:xfrm>
          <a:custGeom>
            <a:avLst/>
            <a:gdLst>
              <a:gd name="T0" fmla="*/ 148344682 w 1416"/>
              <a:gd name="T1" fmla="*/ 76302254 h 3094"/>
              <a:gd name="T2" fmla="*/ 156610409 w 1416"/>
              <a:gd name="T3" fmla="*/ 52757761 h 3094"/>
              <a:gd name="T4" fmla="*/ 143559580 w 1416"/>
              <a:gd name="T5" fmla="*/ 8502463 h 3094"/>
              <a:gd name="T6" fmla="*/ 88963249 w 1416"/>
              <a:gd name="T7" fmla="*/ 25724971 h 3094"/>
              <a:gd name="T8" fmla="*/ 71779790 w 1416"/>
              <a:gd name="T9" fmla="*/ 75866158 h 3094"/>
              <a:gd name="T10" fmla="*/ 69387239 w 1416"/>
              <a:gd name="T11" fmla="*/ 98102831 h 3094"/>
              <a:gd name="T12" fmla="*/ 9135533 w 1416"/>
              <a:gd name="T13" fmla="*/ 180073393 h 3094"/>
              <a:gd name="T14" fmla="*/ 27406600 w 1416"/>
              <a:gd name="T15" fmla="*/ 216698419 h 3094"/>
              <a:gd name="T16" fmla="*/ 86353363 w 1416"/>
              <a:gd name="T17" fmla="*/ 240897522 h 3094"/>
              <a:gd name="T18" fmla="*/ 27406600 w 1416"/>
              <a:gd name="T19" fmla="*/ 191627592 h 3094"/>
              <a:gd name="T20" fmla="*/ 75695085 w 1416"/>
              <a:gd name="T21" fmla="*/ 142794224 h 3094"/>
              <a:gd name="T22" fmla="*/ 104406628 w 1416"/>
              <a:gd name="T23" fmla="*/ 208632518 h 3094"/>
              <a:gd name="T24" fmla="*/ 73084733 w 1416"/>
              <a:gd name="T25" fmla="*/ 264223967 h 3094"/>
              <a:gd name="T26" fmla="*/ 74607477 w 1416"/>
              <a:gd name="T27" fmla="*/ 366905335 h 3094"/>
              <a:gd name="T28" fmla="*/ 100491333 w 1416"/>
              <a:gd name="T29" fmla="*/ 440155386 h 3094"/>
              <a:gd name="T30" fmla="*/ 92878544 w 1416"/>
              <a:gd name="T31" fmla="*/ 592105750 h 3094"/>
              <a:gd name="T32" fmla="*/ 77000028 w 1416"/>
              <a:gd name="T33" fmla="*/ 606930199 h 3094"/>
              <a:gd name="T34" fmla="*/ 81785130 w 1416"/>
              <a:gd name="T35" fmla="*/ 656853805 h 3094"/>
              <a:gd name="T36" fmla="*/ 87440505 w 1416"/>
              <a:gd name="T37" fmla="*/ 645081559 h 3094"/>
              <a:gd name="T38" fmla="*/ 93531016 w 1416"/>
              <a:gd name="T39" fmla="*/ 637669335 h 3094"/>
              <a:gd name="T40" fmla="*/ 136598796 w 1416"/>
              <a:gd name="T41" fmla="*/ 674512408 h 3094"/>
              <a:gd name="T42" fmla="*/ 138338876 w 1416"/>
              <a:gd name="T43" fmla="*/ 661867971 h 3094"/>
              <a:gd name="T44" fmla="*/ 131378558 w 1416"/>
              <a:gd name="T45" fmla="*/ 635053228 h 3094"/>
              <a:gd name="T46" fmla="*/ 134641382 w 1416"/>
              <a:gd name="T47" fmla="*/ 467842320 h 3094"/>
              <a:gd name="T48" fmla="*/ 138991347 w 1416"/>
              <a:gd name="T49" fmla="*/ 429036816 h 3094"/>
              <a:gd name="T50" fmla="*/ 157480215 w 1416"/>
              <a:gd name="T51" fmla="*/ 368867298 h 3094"/>
              <a:gd name="T52" fmla="*/ 167921158 w 1416"/>
              <a:gd name="T53" fmla="*/ 248091699 h 3094"/>
              <a:gd name="T54" fmla="*/ 154870329 w 1416"/>
              <a:gd name="T55" fmla="*/ 177893382 h 3094"/>
              <a:gd name="T56" fmla="*/ 178361634 w 1416"/>
              <a:gd name="T57" fmla="*/ 203618353 h 3094"/>
              <a:gd name="T58" fmla="*/ 230564948 w 1416"/>
              <a:gd name="T59" fmla="*/ 182689500 h 3094"/>
              <a:gd name="T60" fmla="*/ 285813751 w 1416"/>
              <a:gd name="T61" fmla="*/ 129060015 h 3094"/>
              <a:gd name="T62" fmla="*/ 307564977 w 1416"/>
              <a:gd name="T63" fmla="*/ 97013059 h 3094"/>
              <a:gd name="T64" fmla="*/ 280158377 w 1416"/>
              <a:gd name="T65" fmla="*/ 109221401 h 3094"/>
              <a:gd name="T66" fmla="*/ 268412491 w 1416"/>
              <a:gd name="T67" fmla="*/ 97013059 h 3094"/>
              <a:gd name="T68" fmla="*/ 253838918 w 1416"/>
              <a:gd name="T69" fmla="*/ 124917574 h 3094"/>
              <a:gd name="T70" fmla="*/ 168573629 w 1416"/>
              <a:gd name="T71" fmla="*/ 132329798 h 3094"/>
              <a:gd name="T72" fmla="*/ 144429387 w 1416"/>
              <a:gd name="T73" fmla="*/ 95704772 h 3094"/>
              <a:gd name="T74" fmla="*/ 132466166 w 1416"/>
              <a:gd name="T75" fmla="*/ 82406658 h 309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416" h="3094">
                <a:moveTo>
                  <a:pt x="609" y="378"/>
                </a:moveTo>
                <a:cubicBezTo>
                  <a:pt x="609" y="378"/>
                  <a:pt x="645" y="364"/>
                  <a:pt x="682" y="350"/>
                </a:cubicBezTo>
                <a:cubicBezTo>
                  <a:pt x="672" y="314"/>
                  <a:pt x="692" y="278"/>
                  <a:pt x="692" y="278"/>
                </a:cubicBezTo>
                <a:cubicBezTo>
                  <a:pt x="698" y="260"/>
                  <a:pt x="715" y="264"/>
                  <a:pt x="720" y="242"/>
                </a:cubicBezTo>
                <a:cubicBezTo>
                  <a:pt x="746" y="212"/>
                  <a:pt x="730" y="180"/>
                  <a:pt x="720" y="146"/>
                </a:cubicBezTo>
                <a:cubicBezTo>
                  <a:pt x="732" y="106"/>
                  <a:pt x="703" y="61"/>
                  <a:pt x="660" y="39"/>
                </a:cubicBezTo>
                <a:cubicBezTo>
                  <a:pt x="617" y="10"/>
                  <a:pt x="531" y="0"/>
                  <a:pt x="483" y="16"/>
                </a:cubicBezTo>
                <a:cubicBezTo>
                  <a:pt x="435" y="32"/>
                  <a:pt x="422" y="83"/>
                  <a:pt x="409" y="118"/>
                </a:cubicBezTo>
                <a:lnTo>
                  <a:pt x="384" y="223"/>
                </a:lnTo>
                <a:cubicBezTo>
                  <a:pt x="384" y="223"/>
                  <a:pt x="376" y="324"/>
                  <a:pt x="330" y="348"/>
                </a:cubicBezTo>
                <a:cubicBezTo>
                  <a:pt x="386" y="358"/>
                  <a:pt x="415" y="391"/>
                  <a:pt x="415" y="391"/>
                </a:cubicBezTo>
                <a:lnTo>
                  <a:pt x="319" y="450"/>
                </a:lnTo>
                <a:lnTo>
                  <a:pt x="244" y="550"/>
                </a:lnTo>
                <a:lnTo>
                  <a:pt x="42" y="826"/>
                </a:lnTo>
                <a:cubicBezTo>
                  <a:pt x="2" y="886"/>
                  <a:pt x="0" y="892"/>
                  <a:pt x="4" y="907"/>
                </a:cubicBezTo>
                <a:cubicBezTo>
                  <a:pt x="8" y="922"/>
                  <a:pt x="70" y="943"/>
                  <a:pt x="126" y="994"/>
                </a:cubicBezTo>
                <a:lnTo>
                  <a:pt x="368" y="1150"/>
                </a:lnTo>
                <a:lnTo>
                  <a:pt x="397" y="1105"/>
                </a:lnTo>
                <a:lnTo>
                  <a:pt x="265" y="1008"/>
                </a:lnTo>
                <a:lnTo>
                  <a:pt x="126" y="879"/>
                </a:lnTo>
                <a:lnTo>
                  <a:pt x="147" y="841"/>
                </a:lnTo>
                <a:cubicBezTo>
                  <a:pt x="147" y="841"/>
                  <a:pt x="247" y="748"/>
                  <a:pt x="348" y="655"/>
                </a:cubicBezTo>
                <a:cubicBezTo>
                  <a:pt x="384" y="708"/>
                  <a:pt x="404" y="724"/>
                  <a:pt x="426" y="774"/>
                </a:cubicBezTo>
                <a:cubicBezTo>
                  <a:pt x="448" y="824"/>
                  <a:pt x="484" y="902"/>
                  <a:pt x="480" y="957"/>
                </a:cubicBezTo>
                <a:lnTo>
                  <a:pt x="399" y="1102"/>
                </a:lnTo>
                <a:lnTo>
                  <a:pt x="336" y="1212"/>
                </a:lnTo>
                <a:cubicBezTo>
                  <a:pt x="322" y="1244"/>
                  <a:pt x="314" y="1268"/>
                  <a:pt x="315" y="1293"/>
                </a:cubicBezTo>
                <a:cubicBezTo>
                  <a:pt x="316" y="1318"/>
                  <a:pt x="334" y="1618"/>
                  <a:pt x="343" y="1683"/>
                </a:cubicBezTo>
                <a:lnTo>
                  <a:pt x="367" y="1686"/>
                </a:lnTo>
                <a:cubicBezTo>
                  <a:pt x="367" y="1686"/>
                  <a:pt x="414" y="1852"/>
                  <a:pt x="462" y="2019"/>
                </a:cubicBezTo>
                <a:cubicBezTo>
                  <a:pt x="417" y="2130"/>
                  <a:pt x="413" y="2159"/>
                  <a:pt x="409" y="2274"/>
                </a:cubicBezTo>
                <a:cubicBezTo>
                  <a:pt x="405" y="2389"/>
                  <a:pt x="430" y="2635"/>
                  <a:pt x="427" y="2716"/>
                </a:cubicBezTo>
                <a:lnTo>
                  <a:pt x="402" y="2755"/>
                </a:lnTo>
                <a:lnTo>
                  <a:pt x="354" y="2784"/>
                </a:lnTo>
                <a:cubicBezTo>
                  <a:pt x="354" y="2784"/>
                  <a:pt x="347" y="2819"/>
                  <a:pt x="340" y="2854"/>
                </a:cubicBezTo>
                <a:cubicBezTo>
                  <a:pt x="375" y="2899"/>
                  <a:pt x="376" y="3013"/>
                  <a:pt x="376" y="3013"/>
                </a:cubicBezTo>
                <a:lnTo>
                  <a:pt x="393" y="3009"/>
                </a:lnTo>
                <a:lnTo>
                  <a:pt x="402" y="2959"/>
                </a:lnTo>
                <a:lnTo>
                  <a:pt x="424" y="2961"/>
                </a:lnTo>
                <a:lnTo>
                  <a:pt x="430" y="2925"/>
                </a:lnTo>
                <a:lnTo>
                  <a:pt x="487" y="3058"/>
                </a:lnTo>
                <a:cubicBezTo>
                  <a:pt x="520" y="3086"/>
                  <a:pt x="599" y="3091"/>
                  <a:pt x="628" y="3094"/>
                </a:cubicBezTo>
                <a:lnTo>
                  <a:pt x="661" y="3075"/>
                </a:lnTo>
                <a:lnTo>
                  <a:pt x="636" y="3036"/>
                </a:lnTo>
                <a:lnTo>
                  <a:pt x="690" y="3021"/>
                </a:lnTo>
                <a:lnTo>
                  <a:pt x="604" y="2913"/>
                </a:lnTo>
                <a:cubicBezTo>
                  <a:pt x="578" y="2861"/>
                  <a:pt x="574" y="2833"/>
                  <a:pt x="532" y="2710"/>
                </a:cubicBezTo>
                <a:cubicBezTo>
                  <a:pt x="534" y="2582"/>
                  <a:pt x="602" y="2260"/>
                  <a:pt x="619" y="2146"/>
                </a:cubicBezTo>
                <a:cubicBezTo>
                  <a:pt x="635" y="2031"/>
                  <a:pt x="634" y="2055"/>
                  <a:pt x="637" y="2025"/>
                </a:cubicBezTo>
                <a:cubicBezTo>
                  <a:pt x="640" y="1995"/>
                  <a:pt x="642" y="1980"/>
                  <a:pt x="639" y="1968"/>
                </a:cubicBezTo>
                <a:cubicBezTo>
                  <a:pt x="670" y="1830"/>
                  <a:pt x="702" y="1693"/>
                  <a:pt x="702" y="1693"/>
                </a:cubicBezTo>
                <a:lnTo>
                  <a:pt x="724" y="1692"/>
                </a:lnTo>
                <a:cubicBezTo>
                  <a:pt x="724" y="1692"/>
                  <a:pt x="763" y="1505"/>
                  <a:pt x="771" y="1413"/>
                </a:cubicBezTo>
                <a:cubicBezTo>
                  <a:pt x="779" y="1321"/>
                  <a:pt x="778" y="1218"/>
                  <a:pt x="772" y="1138"/>
                </a:cubicBezTo>
                <a:cubicBezTo>
                  <a:pt x="766" y="1082"/>
                  <a:pt x="745" y="994"/>
                  <a:pt x="735" y="934"/>
                </a:cubicBezTo>
                <a:lnTo>
                  <a:pt x="712" y="816"/>
                </a:lnTo>
                <a:lnTo>
                  <a:pt x="735" y="786"/>
                </a:lnTo>
                <a:lnTo>
                  <a:pt x="820" y="934"/>
                </a:lnTo>
                <a:cubicBezTo>
                  <a:pt x="849" y="968"/>
                  <a:pt x="867" y="1006"/>
                  <a:pt x="907" y="990"/>
                </a:cubicBezTo>
                <a:cubicBezTo>
                  <a:pt x="947" y="974"/>
                  <a:pt x="1004" y="894"/>
                  <a:pt x="1060" y="838"/>
                </a:cubicBezTo>
                <a:lnTo>
                  <a:pt x="1204" y="646"/>
                </a:lnTo>
                <a:cubicBezTo>
                  <a:pt x="1246" y="605"/>
                  <a:pt x="1286" y="608"/>
                  <a:pt x="1314" y="592"/>
                </a:cubicBezTo>
                <a:cubicBezTo>
                  <a:pt x="1342" y="576"/>
                  <a:pt x="1357" y="572"/>
                  <a:pt x="1374" y="547"/>
                </a:cubicBezTo>
                <a:cubicBezTo>
                  <a:pt x="1391" y="522"/>
                  <a:pt x="1416" y="462"/>
                  <a:pt x="1414" y="445"/>
                </a:cubicBezTo>
                <a:cubicBezTo>
                  <a:pt x="1401" y="435"/>
                  <a:pt x="1386" y="436"/>
                  <a:pt x="1365" y="445"/>
                </a:cubicBezTo>
                <a:lnTo>
                  <a:pt x="1288" y="501"/>
                </a:lnTo>
                <a:lnTo>
                  <a:pt x="1209" y="528"/>
                </a:lnTo>
                <a:lnTo>
                  <a:pt x="1234" y="445"/>
                </a:lnTo>
                <a:cubicBezTo>
                  <a:pt x="1231" y="435"/>
                  <a:pt x="1203" y="447"/>
                  <a:pt x="1192" y="468"/>
                </a:cubicBezTo>
                <a:lnTo>
                  <a:pt x="1167" y="573"/>
                </a:lnTo>
                <a:cubicBezTo>
                  <a:pt x="1117" y="639"/>
                  <a:pt x="957" y="856"/>
                  <a:pt x="892" y="862"/>
                </a:cubicBezTo>
                <a:cubicBezTo>
                  <a:pt x="852" y="790"/>
                  <a:pt x="801" y="672"/>
                  <a:pt x="775" y="607"/>
                </a:cubicBezTo>
                <a:cubicBezTo>
                  <a:pt x="751" y="543"/>
                  <a:pt x="766" y="508"/>
                  <a:pt x="747" y="480"/>
                </a:cubicBezTo>
                <a:cubicBezTo>
                  <a:pt x="728" y="449"/>
                  <a:pt x="683" y="452"/>
                  <a:pt x="664" y="439"/>
                </a:cubicBezTo>
                <a:cubicBezTo>
                  <a:pt x="645" y="426"/>
                  <a:pt x="643" y="412"/>
                  <a:pt x="634" y="402"/>
                </a:cubicBezTo>
                <a:lnTo>
                  <a:pt x="609" y="3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sy="50000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3851920" y="3327834"/>
            <a:ext cx="1584176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000" dirty="0">
                <a:ln>
                  <a:solidFill>
                    <a:srgbClr val="FF0000"/>
                  </a:solidFill>
                </a:ln>
              </a:rPr>
              <a:t>团队实践赛</a:t>
            </a:r>
          </a:p>
        </p:txBody>
      </p:sp>
      <p:sp>
        <p:nvSpPr>
          <p:cNvPr id="28" name="剪去单角的矩形 27"/>
          <p:cNvSpPr/>
          <p:nvPr/>
        </p:nvSpPr>
        <p:spPr>
          <a:xfrm flipH="1">
            <a:off x="5976155" y="-2482"/>
            <a:ext cx="3172719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+mn-ea"/>
              </a:rPr>
              <a:t>二、 竞赛规则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27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33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50926 L 4.16667E-6 -1.85185E-6 " pathEditMode="relative" rAng="0" ptsTypes="AA">
                                      <p:cBhvr>
                                        <p:cTn id="37" dur="8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7560332" y="1959682"/>
            <a:ext cx="1138999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3" name="直接连接符 2"/>
          <p:cNvCxnSpPr/>
          <p:nvPr/>
        </p:nvCxnSpPr>
        <p:spPr>
          <a:xfrm flipH="1">
            <a:off x="7560332" y="1959682"/>
            <a:ext cx="4826" cy="929516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4" name="直接连接符 3"/>
          <p:cNvCxnSpPr/>
          <p:nvPr/>
        </p:nvCxnSpPr>
        <p:spPr>
          <a:xfrm>
            <a:off x="6408204" y="2859782"/>
            <a:ext cx="1138999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5" name="直接连接符 4"/>
          <p:cNvCxnSpPr/>
          <p:nvPr/>
        </p:nvCxnSpPr>
        <p:spPr>
          <a:xfrm flipH="1">
            <a:off x="6408204" y="2859782"/>
            <a:ext cx="6339" cy="926321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6" name="直接连接符 5"/>
          <p:cNvCxnSpPr/>
          <p:nvPr/>
        </p:nvCxnSpPr>
        <p:spPr>
          <a:xfrm>
            <a:off x="5292080" y="3759882"/>
            <a:ext cx="1116124" cy="36004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7" name="直接连接符 6"/>
          <p:cNvCxnSpPr/>
          <p:nvPr/>
        </p:nvCxnSpPr>
        <p:spPr>
          <a:xfrm>
            <a:off x="5328084" y="3759882"/>
            <a:ext cx="0" cy="828092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8" name="直接连接符 7"/>
          <p:cNvCxnSpPr/>
          <p:nvPr/>
        </p:nvCxnSpPr>
        <p:spPr>
          <a:xfrm>
            <a:off x="4177829" y="4610996"/>
            <a:ext cx="1138999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cxnSp>
        <p:nvCxnSpPr>
          <p:cNvPr id="9" name="直接连接符 8"/>
          <p:cNvCxnSpPr/>
          <p:nvPr/>
        </p:nvCxnSpPr>
        <p:spPr>
          <a:xfrm>
            <a:off x="4188510" y="4610998"/>
            <a:ext cx="0" cy="672713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  <a:headEnd/>
            <a:tailEnd/>
          </a:ln>
          <a:effectLst>
            <a:glow rad="88900">
              <a:schemeClr val="accent1">
                <a:alpha val="30000"/>
              </a:schemeClr>
            </a:glow>
          </a:effectLst>
        </p:spPr>
      </p:cxnSp>
      <p:grpSp>
        <p:nvGrpSpPr>
          <p:cNvPr id="34" name="组合 35"/>
          <p:cNvGrpSpPr/>
          <p:nvPr/>
        </p:nvGrpSpPr>
        <p:grpSpPr>
          <a:xfrm>
            <a:off x="7668344" y="1059582"/>
            <a:ext cx="743889" cy="743889"/>
            <a:chOff x="8051785" y="947066"/>
            <a:chExt cx="826543" cy="826543"/>
          </a:xfrm>
        </p:grpSpPr>
        <p:sp>
          <p:nvSpPr>
            <p:cNvPr id="10" name="椭圆 9"/>
            <p:cNvSpPr/>
            <p:nvPr/>
          </p:nvSpPr>
          <p:spPr>
            <a:xfrm>
              <a:off x="8051785" y="947066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8139438" y="1034719"/>
              <a:ext cx="651236" cy="651236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15259" y="976670"/>
              <a:ext cx="556064" cy="786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BCE8F2"/>
                  </a:solidFill>
                </a:rPr>
                <a:t>4</a:t>
              </a:r>
              <a:endParaRPr lang="zh-CN" altLang="en-US" sz="4000" b="1" dirty="0">
                <a:solidFill>
                  <a:srgbClr val="BCE8F2"/>
                </a:solidFill>
              </a:endParaRPr>
            </a:p>
          </p:txBody>
        </p:sp>
      </p:grpSp>
      <p:grpSp>
        <p:nvGrpSpPr>
          <p:cNvPr id="35" name="组合 43"/>
          <p:cNvGrpSpPr/>
          <p:nvPr/>
        </p:nvGrpSpPr>
        <p:grpSpPr>
          <a:xfrm>
            <a:off x="495571" y="1243761"/>
            <a:ext cx="6998092" cy="741274"/>
            <a:chOff x="61883" y="798707"/>
            <a:chExt cx="7775655" cy="823636"/>
          </a:xfrm>
        </p:grpSpPr>
        <p:cxnSp>
          <p:nvCxnSpPr>
            <p:cNvPr id="13" name="直接箭头连接符 12"/>
            <p:cNvCxnSpPr/>
            <p:nvPr/>
          </p:nvCxnSpPr>
          <p:spPr>
            <a:xfrm>
              <a:off x="315528" y="1598793"/>
              <a:ext cx="7427905" cy="23550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>
              <a:glow rad="88900">
                <a:schemeClr val="accent1">
                  <a:satMod val="175000"/>
                  <a:alpha val="3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组合 42"/>
            <p:cNvGrpSpPr/>
            <p:nvPr/>
          </p:nvGrpSpPr>
          <p:grpSpPr>
            <a:xfrm>
              <a:off x="61883" y="798707"/>
              <a:ext cx="7775655" cy="816684"/>
              <a:chOff x="61883" y="808867"/>
              <a:chExt cx="7775655" cy="816684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61883" y="808867"/>
                <a:ext cx="1293761" cy="4787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6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itchFamily="34" charset="0"/>
                  </a:defRPr>
                </a:lvl2pPr>
                <a:lvl3pPr>
                  <a:defRPr sz="2400">
                    <a:latin typeface="Calibri" pitchFamily="34" charset="0"/>
                  </a:defRPr>
                </a:lvl3pPr>
                <a:lvl4pPr>
                  <a:defRPr sz="2000">
                    <a:latin typeface="Calibri" pitchFamily="34" charset="0"/>
                  </a:defRPr>
                </a:lvl4pPr>
                <a:lvl5pPr>
                  <a:defRPr sz="2000">
                    <a:latin typeface="Calibri" pitchFamily="34" charset="0"/>
                  </a:defRPr>
                </a:lvl5pPr>
                <a:lvl6pPr>
                  <a:buFont typeface="Arial" charset="0"/>
                  <a:defRPr sz="2000">
                    <a:latin typeface="Calibri" pitchFamily="34" charset="0"/>
                  </a:defRPr>
                </a:lvl6pPr>
                <a:lvl7pPr>
                  <a:buFont typeface="Arial" charset="0"/>
                  <a:defRPr sz="2000">
                    <a:latin typeface="Calibri" pitchFamily="34" charset="0"/>
                  </a:defRPr>
                </a:lvl7pPr>
                <a:lvl8pPr>
                  <a:buFont typeface="Arial" charset="0"/>
                  <a:defRPr sz="2000">
                    <a:latin typeface="Calibri" pitchFamily="34" charset="0"/>
                  </a:defRPr>
                </a:lvl8pPr>
                <a:lvl9pPr>
                  <a:buFont typeface="Arial" charset="0"/>
                  <a:defRPr sz="2000">
                    <a:latin typeface="Calibri" pitchFamily="34" charset="0"/>
                  </a:defRPr>
                </a:lvl9pPr>
              </a:lstStyle>
              <a:p>
                <a:r>
                  <a:rPr lang="zh-CN" altLang="en-US" sz="2200" dirty="0"/>
                  <a:t>国赛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716860" y="1215183"/>
                <a:ext cx="6120678" cy="410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dirty="0">
                    <a:solidFill>
                      <a:srgbClr val="FF0000"/>
                    </a:solidFill>
                    <a:latin typeface="方正华隶简体" pitchFamily="65" charset="-122"/>
                    <a:ea typeface="方正华隶简体" pitchFamily="65" charset="-122"/>
                  </a:rPr>
                  <a:t>现场答辩：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陈述、展示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10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分钟</a:t>
                </a:r>
                <a:r>
                  <a:rPr lang="en-US" altLang="zh-CN" dirty="0">
                    <a:solidFill>
                      <a:srgbClr val="FF0000"/>
                    </a:solidFill>
                    <a:latin typeface="方正华隶简体" pitchFamily="65" charset="-122"/>
                    <a:ea typeface="方正华隶简体" pitchFamily="65" charset="-122"/>
                  </a:rPr>
                  <a:t>+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答辩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5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分钟</a:t>
                </a:r>
                <a:r>
                  <a:rPr lang="zh-CN" altLang="en-US" sz="1200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。</a:t>
                </a:r>
                <a:endParaRPr lang="en-US" altLang="zh-CN" sz="1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方正华隶简体" pitchFamily="65" charset="-122"/>
                  <a:ea typeface="方正华隶简体" pitchFamily="65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6588224" y="2067694"/>
            <a:ext cx="743889" cy="743889"/>
            <a:chOff x="6852825" y="2063639"/>
            <a:chExt cx="826543" cy="826543"/>
          </a:xfrm>
        </p:grpSpPr>
        <p:sp>
          <p:nvSpPr>
            <p:cNvPr id="16" name="椭圆 15"/>
            <p:cNvSpPr/>
            <p:nvPr/>
          </p:nvSpPr>
          <p:spPr>
            <a:xfrm>
              <a:off x="6852825" y="2063639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6940478" y="2151293"/>
              <a:ext cx="651236" cy="651236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6300" y="2093242"/>
              <a:ext cx="556064" cy="7865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BCE8F2"/>
                  </a:solidFill>
                </a:rPr>
                <a:t>3</a:t>
              </a:r>
              <a:endParaRPr lang="zh-CN" altLang="en-US" sz="4000" b="1" dirty="0">
                <a:solidFill>
                  <a:srgbClr val="BCE8F2"/>
                </a:solidFill>
              </a:endParaRPr>
            </a:p>
          </p:txBody>
        </p:sp>
      </p:grpSp>
      <p:grpSp>
        <p:nvGrpSpPr>
          <p:cNvPr id="38" name="组合 44"/>
          <p:cNvGrpSpPr/>
          <p:nvPr/>
        </p:nvGrpSpPr>
        <p:grpSpPr>
          <a:xfrm>
            <a:off x="683568" y="2228355"/>
            <a:ext cx="5756151" cy="691173"/>
            <a:chOff x="297315" y="1930527"/>
            <a:chExt cx="6395723" cy="767972"/>
          </a:xfrm>
        </p:grpSpPr>
        <p:cxnSp>
          <p:nvCxnSpPr>
            <p:cNvPr id="19" name="直接箭头连接符 18"/>
            <p:cNvCxnSpPr/>
            <p:nvPr/>
          </p:nvCxnSpPr>
          <p:spPr>
            <a:xfrm>
              <a:off x="297315" y="2698499"/>
              <a:ext cx="6252147" cy="0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>
              <a:glow rad="88900">
                <a:schemeClr val="accent1">
                  <a:satMod val="175000"/>
                  <a:alpha val="3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组合 41"/>
            <p:cNvGrpSpPr/>
            <p:nvPr/>
          </p:nvGrpSpPr>
          <p:grpSpPr>
            <a:xfrm>
              <a:off x="297315" y="1930527"/>
              <a:ext cx="6395723" cy="718147"/>
              <a:chOff x="297315" y="1950847"/>
              <a:chExt cx="6395723" cy="718147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97315" y="1989524"/>
                <a:ext cx="1107996" cy="4787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itchFamily="34" charset="0"/>
                  </a:defRPr>
                </a:lvl2pPr>
                <a:lvl3pPr>
                  <a:defRPr sz="2400">
                    <a:latin typeface="Calibri" pitchFamily="34" charset="0"/>
                  </a:defRPr>
                </a:lvl3pPr>
                <a:lvl4pPr>
                  <a:defRPr sz="2000">
                    <a:latin typeface="Calibri" pitchFamily="34" charset="0"/>
                  </a:defRPr>
                </a:lvl4pPr>
                <a:lvl5pPr>
                  <a:defRPr sz="2000">
                    <a:latin typeface="Calibri" pitchFamily="34" charset="0"/>
                  </a:defRPr>
                </a:lvl5pPr>
                <a:lvl6pPr>
                  <a:buFont typeface="Arial" charset="0"/>
                  <a:defRPr sz="2000">
                    <a:latin typeface="Calibri" pitchFamily="34" charset="0"/>
                  </a:defRPr>
                </a:lvl6pPr>
                <a:lvl7pPr>
                  <a:buFont typeface="Arial" charset="0"/>
                  <a:defRPr sz="2000">
                    <a:latin typeface="Calibri" pitchFamily="34" charset="0"/>
                  </a:defRPr>
                </a:lvl7pPr>
                <a:lvl8pPr>
                  <a:buFont typeface="Arial" charset="0"/>
                  <a:defRPr sz="2000">
                    <a:latin typeface="Calibri" pitchFamily="34" charset="0"/>
                  </a:defRPr>
                </a:lvl8pPr>
                <a:lvl9pPr>
                  <a:buFont typeface="Arial" charset="0"/>
                  <a:defRPr sz="2000">
                    <a:latin typeface="Calibri" pitchFamily="34" charset="0"/>
                  </a:defRPr>
                </a:lvl9pPr>
              </a:lstStyle>
              <a:p>
                <a:r>
                  <a:rPr lang="zh-CN" altLang="en-US" sz="2200" dirty="0"/>
                  <a:t>省赛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212429" y="1950847"/>
                <a:ext cx="5480609" cy="718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各校参加省赛队数，按本校网考通过人数除以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20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（四舍五入）计算，每个校最多不超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15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支队。</a:t>
                </a:r>
                <a:endParaRPr lang="en-US" altLang="zh-CN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方正华隶简体" pitchFamily="65" charset="-122"/>
                  <a:ea typeface="方正华隶简体" pitchFamily="65" charset="-122"/>
                </a:endParaRPr>
              </a:p>
            </p:txBody>
          </p:sp>
        </p:grpSp>
      </p:grpSp>
      <p:grpSp>
        <p:nvGrpSpPr>
          <p:cNvPr id="40" name="组合 37"/>
          <p:cNvGrpSpPr/>
          <p:nvPr/>
        </p:nvGrpSpPr>
        <p:grpSpPr>
          <a:xfrm>
            <a:off x="5508104" y="3075806"/>
            <a:ext cx="743889" cy="743889"/>
            <a:chOff x="5607753" y="3170764"/>
            <a:chExt cx="826543" cy="826543"/>
          </a:xfrm>
        </p:grpSpPr>
        <p:sp>
          <p:nvSpPr>
            <p:cNvPr id="22" name="椭圆 21"/>
            <p:cNvSpPr/>
            <p:nvPr/>
          </p:nvSpPr>
          <p:spPr>
            <a:xfrm>
              <a:off x="5607753" y="3170764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5695406" y="3258417"/>
              <a:ext cx="651236" cy="651236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71228" y="3200368"/>
              <a:ext cx="556064" cy="786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BCE8F2"/>
                  </a:solidFill>
                </a:rPr>
                <a:t>2</a:t>
              </a:r>
              <a:endParaRPr lang="zh-CN" altLang="en-US" sz="4000" b="1" dirty="0">
                <a:solidFill>
                  <a:srgbClr val="BCE8F2"/>
                </a:solidFill>
              </a:endParaRPr>
            </a:p>
          </p:txBody>
        </p:sp>
      </p:grpSp>
      <p:grpSp>
        <p:nvGrpSpPr>
          <p:cNvPr id="41" name="组合 45"/>
          <p:cNvGrpSpPr/>
          <p:nvPr/>
        </p:nvGrpSpPr>
        <p:grpSpPr>
          <a:xfrm>
            <a:off x="683568" y="3084560"/>
            <a:ext cx="4756213" cy="675320"/>
            <a:chOff x="1528232" y="3068870"/>
            <a:chExt cx="3789420" cy="750357"/>
          </a:xfrm>
        </p:grpSpPr>
        <p:cxnSp>
          <p:nvCxnSpPr>
            <p:cNvPr id="25" name="直接箭头连接符 24"/>
            <p:cNvCxnSpPr/>
            <p:nvPr/>
          </p:nvCxnSpPr>
          <p:spPr>
            <a:xfrm flipV="1">
              <a:off x="1528232" y="3805941"/>
              <a:ext cx="3658416" cy="13286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>
              <a:glow rad="88900">
                <a:schemeClr val="accent1">
                  <a:satMod val="175000"/>
                  <a:alpha val="3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组合 40"/>
            <p:cNvGrpSpPr/>
            <p:nvPr/>
          </p:nvGrpSpPr>
          <p:grpSpPr>
            <a:xfrm>
              <a:off x="1528232" y="3068870"/>
              <a:ext cx="3789420" cy="718146"/>
              <a:chOff x="1528232" y="3038390"/>
              <a:chExt cx="3789420" cy="718146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528232" y="3107051"/>
                <a:ext cx="1107996" cy="4787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itchFamily="34" charset="0"/>
                  </a:defRPr>
                </a:lvl2pPr>
                <a:lvl3pPr>
                  <a:defRPr sz="2400">
                    <a:latin typeface="Calibri" pitchFamily="34" charset="0"/>
                  </a:defRPr>
                </a:lvl3pPr>
                <a:lvl4pPr>
                  <a:defRPr sz="2000">
                    <a:latin typeface="Calibri" pitchFamily="34" charset="0"/>
                  </a:defRPr>
                </a:lvl4pPr>
                <a:lvl5pPr>
                  <a:defRPr sz="2000">
                    <a:latin typeface="Calibri" pitchFamily="34" charset="0"/>
                  </a:defRPr>
                </a:lvl5pPr>
                <a:lvl6pPr>
                  <a:buFont typeface="Arial" charset="0"/>
                  <a:defRPr sz="2000">
                    <a:latin typeface="Calibri" pitchFamily="34" charset="0"/>
                  </a:defRPr>
                </a:lvl6pPr>
                <a:lvl7pPr>
                  <a:buFont typeface="Arial" charset="0"/>
                  <a:defRPr sz="2000">
                    <a:latin typeface="Calibri" pitchFamily="34" charset="0"/>
                  </a:defRPr>
                </a:lvl7pPr>
                <a:lvl8pPr>
                  <a:buFont typeface="Arial" charset="0"/>
                  <a:defRPr sz="2000">
                    <a:latin typeface="Calibri" pitchFamily="34" charset="0"/>
                  </a:defRPr>
                </a:lvl8pPr>
                <a:lvl9pPr>
                  <a:buFont typeface="Arial" charset="0"/>
                  <a:defRPr sz="2000">
                    <a:latin typeface="Calibri" pitchFamily="34" charset="0"/>
                  </a:defRPr>
                </a:lvl9pPr>
              </a:lstStyle>
              <a:p>
                <a:r>
                  <a:rPr lang="zh-CN" altLang="en-US" sz="2200" dirty="0"/>
                  <a:t>命题赛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420418" y="3038390"/>
                <a:ext cx="2897234" cy="718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dirty="0">
                    <a:solidFill>
                      <a:srgbClr val="FF0000"/>
                    </a:solidFill>
                    <a:latin typeface="方正华隶简体" pitchFamily="65" charset="-122"/>
                    <a:ea typeface="方正华隶简体" pitchFamily="65" charset="-122"/>
                  </a:rPr>
                  <a:t>正大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题报告前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15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名团队</a:t>
                </a:r>
                <a:r>
                  <a:rPr lang="zh-CN" altLang="en-US" dirty="0">
                    <a:solidFill>
                      <a:srgbClr val="FF0000"/>
                    </a:solidFill>
                    <a:latin typeface="方正华隶简体" pitchFamily="65" charset="-122"/>
                    <a:ea typeface="方正华隶简体" pitchFamily="65" charset="-122"/>
                  </a:rPr>
                  <a:t>、美的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题报告前</a:t>
                </a:r>
                <a:r>
                  <a:rPr lang="en-US" altLang="zh-CN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3</a:t>
                </a: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名团队直接参加国赛。</a:t>
                </a:r>
                <a:endParaRPr lang="en-US" altLang="zh-CN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方正华隶简体" pitchFamily="65" charset="-122"/>
                  <a:ea typeface="方正华隶简体" pitchFamily="65" charset="-122"/>
                </a:endParaRPr>
              </a:p>
            </p:txBody>
          </p:sp>
        </p:grpSp>
      </p:grpSp>
      <p:grpSp>
        <p:nvGrpSpPr>
          <p:cNvPr id="43" name="组合 38"/>
          <p:cNvGrpSpPr/>
          <p:nvPr/>
        </p:nvGrpSpPr>
        <p:grpSpPr>
          <a:xfrm>
            <a:off x="4383615" y="3870844"/>
            <a:ext cx="743889" cy="743889"/>
            <a:chOff x="4362681" y="4300937"/>
            <a:chExt cx="826543" cy="826543"/>
          </a:xfrm>
        </p:grpSpPr>
        <p:sp>
          <p:nvSpPr>
            <p:cNvPr id="28" name="椭圆 27"/>
            <p:cNvSpPr/>
            <p:nvPr/>
          </p:nvSpPr>
          <p:spPr>
            <a:xfrm>
              <a:off x="4362681" y="4300937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450334" y="4388590"/>
              <a:ext cx="651236" cy="651236"/>
            </a:xfrm>
            <a:prstGeom prst="ellipse">
              <a:avLst/>
            </a:pr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>
              <a:glow rad="88900">
                <a:schemeClr val="accent1">
                  <a:alpha val="30000"/>
                </a:schemeClr>
              </a:glow>
            </a:effectLst>
          </p:spPr>
          <p:txBody>
            <a:bodyPr rtlCol="0" anchor="ctr"/>
            <a:lstStyle/>
            <a:p>
              <a:pPr algn="ctr"/>
              <a:endParaRPr lang="zh-CN" altLang="en-US">
                <a:solidFill>
                  <a:srgbClr val="C89800"/>
                </a:solidFill>
                <a:latin typeface="Arial" charset="0"/>
                <a:ea typeface="宋体" pitchFamily="2" charset="-122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26156" y="4330540"/>
              <a:ext cx="556064" cy="786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b="1" dirty="0">
                  <a:solidFill>
                    <a:srgbClr val="BCE8F2"/>
                  </a:solidFill>
                </a:rPr>
                <a:t>1</a:t>
              </a:r>
              <a:endParaRPr lang="zh-CN" altLang="en-US" sz="4000" b="1" dirty="0">
                <a:solidFill>
                  <a:srgbClr val="BCE8F2"/>
                </a:solidFill>
              </a:endParaRPr>
            </a:p>
          </p:txBody>
        </p:sp>
      </p:grpSp>
      <p:grpSp>
        <p:nvGrpSpPr>
          <p:cNvPr id="44" name="组合 46"/>
          <p:cNvGrpSpPr/>
          <p:nvPr/>
        </p:nvGrpSpPr>
        <p:grpSpPr>
          <a:xfrm>
            <a:off x="1403648" y="4011904"/>
            <a:ext cx="2916325" cy="680960"/>
            <a:chOff x="1561778" y="4457662"/>
            <a:chExt cx="2717274" cy="490376"/>
          </a:xfrm>
        </p:grpSpPr>
        <p:cxnSp>
          <p:nvCxnSpPr>
            <p:cNvPr id="31" name="直接箭头连接符 30"/>
            <p:cNvCxnSpPr/>
            <p:nvPr/>
          </p:nvCxnSpPr>
          <p:spPr>
            <a:xfrm>
              <a:off x="1657109" y="4892665"/>
              <a:ext cx="2434657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>
              <a:glow rad="88900">
                <a:schemeClr val="accent1">
                  <a:satMod val="175000"/>
                  <a:alpha val="3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组合 39"/>
            <p:cNvGrpSpPr/>
            <p:nvPr/>
          </p:nvGrpSpPr>
          <p:grpSpPr>
            <a:xfrm>
              <a:off x="1561778" y="4457662"/>
              <a:ext cx="2717274" cy="490376"/>
              <a:chOff x="1561778" y="4427182"/>
              <a:chExt cx="2717274" cy="490376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561778" y="4427182"/>
                <a:ext cx="923531" cy="4787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itchFamily="34" charset="0"/>
                  </a:defRPr>
                </a:lvl2pPr>
                <a:lvl3pPr>
                  <a:defRPr sz="2400">
                    <a:latin typeface="Calibri" pitchFamily="34" charset="0"/>
                  </a:defRPr>
                </a:lvl3pPr>
                <a:lvl4pPr>
                  <a:defRPr sz="2000">
                    <a:latin typeface="Calibri" pitchFamily="34" charset="0"/>
                  </a:defRPr>
                </a:lvl4pPr>
                <a:lvl5pPr>
                  <a:defRPr sz="2000">
                    <a:latin typeface="Calibri" pitchFamily="34" charset="0"/>
                  </a:defRPr>
                </a:lvl5pPr>
                <a:lvl6pPr>
                  <a:buFont typeface="Arial" charset="0"/>
                  <a:defRPr sz="2000">
                    <a:latin typeface="Calibri" pitchFamily="34" charset="0"/>
                  </a:defRPr>
                </a:lvl6pPr>
                <a:lvl7pPr>
                  <a:buFont typeface="Arial" charset="0"/>
                  <a:defRPr sz="2000">
                    <a:latin typeface="Calibri" pitchFamily="34" charset="0"/>
                  </a:defRPr>
                </a:lvl7pPr>
                <a:lvl8pPr>
                  <a:buFont typeface="Arial" charset="0"/>
                  <a:defRPr sz="2000">
                    <a:latin typeface="Calibri" pitchFamily="34" charset="0"/>
                  </a:defRPr>
                </a:lvl8pPr>
                <a:lvl9pPr>
                  <a:buFont typeface="Arial" charset="0"/>
                  <a:defRPr sz="2000">
                    <a:latin typeface="Calibri" pitchFamily="34" charset="0"/>
                  </a:defRPr>
                </a:lvl9pPr>
              </a:lstStyle>
              <a:p>
                <a:r>
                  <a:rPr lang="zh-CN" altLang="en-US" sz="2200" dirty="0"/>
                  <a:t>校赛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266257" y="4507191"/>
                <a:ext cx="2012795" cy="4103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网考通过人员参加</a:t>
                </a:r>
                <a:r>
                  <a:rPr lang="zh-CN" altLang="en-US" sz="1600" dirty="0"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方正华隶简体" pitchFamily="65" charset="-122"/>
                    <a:ea typeface="方正华隶简体" pitchFamily="65" charset="-122"/>
                  </a:rPr>
                  <a:t>。</a:t>
                </a:r>
                <a:endParaRPr lang="en-US" altLang="zh-CN" sz="16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方正华隶简体" pitchFamily="65" charset="-122"/>
                  <a:ea typeface="方正华隶简体" pitchFamily="65" charset="-122"/>
                </a:endParaRPr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1975020" y="704795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方正华隶简体" pitchFamily="65" charset="-122"/>
                <a:ea typeface="方正华隶简体" pitchFamily="65" charset="-122"/>
              </a:rPr>
              <a:t>报告评审：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省赛胜出队</a:t>
            </a:r>
            <a:r>
              <a:rPr lang="en-US" altLang="zh-CN" dirty="0">
                <a:solidFill>
                  <a:srgbClr val="FF0000"/>
                </a:solidFill>
                <a:latin typeface="方正华隶简体" pitchFamily="65" charset="-122"/>
                <a:ea typeface="方正华隶简体" pitchFamily="65" charset="-122"/>
              </a:rPr>
              <a:t>+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命题赛胜出队</a:t>
            </a:r>
            <a:r>
              <a:rPr lang="en-US" altLang="zh-CN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+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省赛承办校各</a:t>
            </a:r>
            <a:r>
              <a:rPr lang="en-US" altLang="zh-CN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1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支直接晋级队</a:t>
            </a:r>
            <a:r>
              <a:rPr lang="en-US" altLang="zh-CN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+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总决赛承办校</a:t>
            </a:r>
            <a:r>
              <a:rPr lang="en-US" altLang="zh-CN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2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支直接晋级</a:t>
            </a:r>
            <a:r>
              <a:rPr lang="zh-CN" alt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队（</a:t>
            </a:r>
            <a:r>
              <a:rPr lang="zh-CN" altLang="en-US" dirty="0">
                <a:solidFill>
                  <a:srgbClr val="FF0000"/>
                </a:solidFill>
                <a:latin typeface="方正华隶简体" pitchFamily="65" charset="-122"/>
                <a:ea typeface="方正华隶简体" pitchFamily="65" charset="-122"/>
              </a:rPr>
              <a:t>注：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每所学校最多不超过</a:t>
            </a:r>
            <a:r>
              <a:rPr lang="en-US" altLang="zh-CN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5</a:t>
            </a:r>
            <a:r>
              <a:rPr lang="zh-CN" altLang="en-US" dirty="0">
                <a:solidFill>
                  <a:schemeClr val="accent3">
                    <a:lumMod val="40000"/>
                    <a:lumOff val="60000"/>
                  </a:schemeClr>
                </a:solidFill>
                <a:latin typeface="方正华隶简体" pitchFamily="65" charset="-122"/>
                <a:ea typeface="方正华隶简体" pitchFamily="65" charset="-122"/>
              </a:rPr>
              <a:t>支队）。</a:t>
            </a:r>
            <a:endParaRPr lang="en-US" altLang="zh-CN" dirty="0">
              <a:solidFill>
                <a:schemeClr val="accent3">
                  <a:lumMod val="40000"/>
                  <a:lumOff val="60000"/>
                </a:schemeClr>
              </a:solidFill>
              <a:latin typeface="方正华隶简体" pitchFamily="65" charset="-122"/>
              <a:ea typeface="方正华隶简体" pitchFamily="65" charset="-122"/>
            </a:endParaRPr>
          </a:p>
        </p:txBody>
      </p:sp>
      <p:sp>
        <p:nvSpPr>
          <p:cNvPr id="52" name="剪去单角的矩形 51"/>
          <p:cNvSpPr/>
          <p:nvPr/>
        </p:nvSpPr>
        <p:spPr>
          <a:xfrm flipH="1">
            <a:off x="5127504" y="0"/>
            <a:ext cx="4016496" cy="486000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+mj-ea"/>
              </a:rPr>
              <a:t>二、</a:t>
            </a:r>
            <a:r>
              <a:rPr lang="zh-CN" altLang="en-US" sz="2800" dirty="0">
                <a:latin typeface="+mj-ea"/>
                <a:ea typeface="+mj-ea"/>
              </a:rPr>
              <a:t>竞赛规则</a:t>
            </a:r>
            <a:r>
              <a:rPr lang="en-US" altLang="zh-CN" sz="2800" dirty="0">
                <a:latin typeface="+mj-ea"/>
                <a:ea typeface="+mj-ea"/>
              </a:rPr>
              <a:t>—</a:t>
            </a: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</a:rPr>
              <a:t>本科组</a:t>
            </a:r>
          </a:p>
        </p:txBody>
      </p:sp>
      <p:sp>
        <p:nvSpPr>
          <p:cNvPr id="53" name="左大括号 52"/>
          <p:cNvSpPr/>
          <p:nvPr/>
        </p:nvSpPr>
        <p:spPr>
          <a:xfrm>
            <a:off x="1655676" y="1016544"/>
            <a:ext cx="324036" cy="792088"/>
          </a:xfrm>
          <a:prstGeom prst="leftBrace">
            <a:avLst>
              <a:gd name="adj1" fmla="val 0"/>
              <a:gd name="adj2" fmla="val 50000"/>
            </a:avLst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286745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9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4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9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50926 L 4.16667E-6 -1.85185E-6 " pathEditMode="relative" rAng="0" ptsTypes="AA">
                                      <p:cBhvr>
                                        <p:cTn id="77" dur="8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2575</Words>
  <Application>Microsoft Office PowerPoint</Application>
  <PresentationFormat>全屏显示(16:9)</PresentationFormat>
  <Paragraphs>437</Paragraphs>
  <Slides>29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报告评审规则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2015-05-24T04:07:56Z</dcterms:created>
  <dcterms:modified xsi:type="dcterms:W3CDTF">2021-01-15T01:55:28Z</dcterms:modified>
</cp:coreProperties>
</file>