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8"/>
  </p:notesMasterIdLst>
  <p:sldIdLst>
    <p:sldId id="256" r:id="rId2"/>
    <p:sldId id="258" r:id="rId3"/>
    <p:sldId id="308" r:id="rId4"/>
    <p:sldId id="310" r:id="rId5"/>
    <p:sldId id="259" r:id="rId6"/>
    <p:sldId id="291" r:id="rId7"/>
    <p:sldId id="257" r:id="rId8"/>
    <p:sldId id="299" r:id="rId9"/>
    <p:sldId id="262" r:id="rId10"/>
    <p:sldId id="300" r:id="rId11"/>
    <p:sldId id="301" r:id="rId12"/>
    <p:sldId id="305" r:id="rId13"/>
    <p:sldId id="306" r:id="rId14"/>
    <p:sldId id="307" r:id="rId15"/>
    <p:sldId id="319" r:id="rId16"/>
    <p:sldId id="320" r:id="rId17"/>
    <p:sldId id="321" r:id="rId18"/>
    <p:sldId id="322" r:id="rId19"/>
    <p:sldId id="324" r:id="rId20"/>
    <p:sldId id="323" r:id="rId21"/>
    <p:sldId id="325" r:id="rId22"/>
    <p:sldId id="326" r:id="rId23"/>
    <p:sldId id="327" r:id="rId24"/>
    <p:sldId id="328" r:id="rId25"/>
    <p:sldId id="329" r:id="rId26"/>
    <p:sldId id="343" r:id="rId27"/>
    <p:sldId id="344" r:id="rId28"/>
    <p:sldId id="345" r:id="rId29"/>
    <p:sldId id="346" r:id="rId30"/>
    <p:sldId id="347" r:id="rId31"/>
    <p:sldId id="348" r:id="rId32"/>
    <p:sldId id="357" r:id="rId33"/>
    <p:sldId id="358" r:id="rId34"/>
    <p:sldId id="359" r:id="rId35"/>
    <p:sldId id="360" r:id="rId36"/>
    <p:sldId id="361" r:id="rId37"/>
    <p:sldId id="349" r:id="rId38"/>
    <p:sldId id="350" r:id="rId39"/>
    <p:sldId id="351" r:id="rId40"/>
    <p:sldId id="352" r:id="rId41"/>
    <p:sldId id="353" r:id="rId42"/>
    <p:sldId id="354" r:id="rId43"/>
    <p:sldId id="355" r:id="rId44"/>
    <p:sldId id="292" r:id="rId45"/>
    <p:sldId id="293" r:id="rId46"/>
    <p:sldId id="298" r:id="rId47"/>
  </p:sldIdLst>
  <p:sldSz cx="12192000" cy="6858000"/>
  <p:notesSz cx="6858000" cy="9144000"/>
  <p:defaultTextStyle>
    <a:defPPr>
      <a:defRPr lang="zh-CN"/>
    </a:defPPr>
    <a:lvl1pPr marL="0" algn="l" defTabSz="913765" rtl="0" eaLnBrk="1" latinLnBrk="0" hangingPunct="1">
      <a:defRPr sz="1900" kern="1200">
        <a:solidFill>
          <a:schemeClr val="tx1"/>
        </a:solidFill>
        <a:latin typeface="+mn-lt"/>
        <a:ea typeface="+mn-ea"/>
        <a:cs typeface="+mn-cs"/>
      </a:defRPr>
    </a:lvl1pPr>
    <a:lvl2pPr marL="457200" algn="l" defTabSz="913765" rtl="0" eaLnBrk="1" latinLnBrk="0" hangingPunct="1">
      <a:defRPr sz="1900" kern="1200">
        <a:solidFill>
          <a:schemeClr val="tx1"/>
        </a:solidFill>
        <a:latin typeface="+mn-lt"/>
        <a:ea typeface="+mn-ea"/>
        <a:cs typeface="+mn-cs"/>
      </a:defRPr>
    </a:lvl2pPr>
    <a:lvl3pPr marL="914400" algn="l" defTabSz="913765" rtl="0" eaLnBrk="1" latinLnBrk="0" hangingPunct="1">
      <a:defRPr sz="1900" kern="1200">
        <a:solidFill>
          <a:schemeClr val="tx1"/>
        </a:solidFill>
        <a:latin typeface="+mn-lt"/>
        <a:ea typeface="+mn-ea"/>
        <a:cs typeface="+mn-cs"/>
      </a:defRPr>
    </a:lvl3pPr>
    <a:lvl4pPr marL="1371600" algn="l" defTabSz="913765" rtl="0" eaLnBrk="1" latinLnBrk="0" hangingPunct="1">
      <a:defRPr sz="1900" kern="1200">
        <a:solidFill>
          <a:schemeClr val="tx1"/>
        </a:solidFill>
        <a:latin typeface="+mn-lt"/>
        <a:ea typeface="+mn-ea"/>
        <a:cs typeface="+mn-cs"/>
      </a:defRPr>
    </a:lvl4pPr>
    <a:lvl5pPr marL="1828800" algn="l" defTabSz="913765" rtl="0" eaLnBrk="1" latinLnBrk="0" hangingPunct="1">
      <a:defRPr sz="1900" kern="1200">
        <a:solidFill>
          <a:schemeClr val="tx1"/>
        </a:solidFill>
        <a:latin typeface="+mn-lt"/>
        <a:ea typeface="+mn-ea"/>
        <a:cs typeface="+mn-cs"/>
      </a:defRPr>
    </a:lvl5pPr>
    <a:lvl6pPr marL="2286000" algn="l" defTabSz="913765" rtl="0" eaLnBrk="1" latinLnBrk="0" hangingPunct="1">
      <a:defRPr sz="1900" kern="1200">
        <a:solidFill>
          <a:schemeClr val="tx1"/>
        </a:solidFill>
        <a:latin typeface="+mn-lt"/>
        <a:ea typeface="+mn-ea"/>
        <a:cs typeface="+mn-cs"/>
      </a:defRPr>
    </a:lvl6pPr>
    <a:lvl7pPr marL="2743200" algn="l" defTabSz="913765" rtl="0" eaLnBrk="1" latinLnBrk="0" hangingPunct="1">
      <a:defRPr sz="1900" kern="1200">
        <a:solidFill>
          <a:schemeClr val="tx1"/>
        </a:solidFill>
        <a:latin typeface="+mn-lt"/>
        <a:ea typeface="+mn-ea"/>
        <a:cs typeface="+mn-cs"/>
      </a:defRPr>
    </a:lvl7pPr>
    <a:lvl8pPr marL="3200400" algn="l" defTabSz="913765" rtl="0" eaLnBrk="1" latinLnBrk="0" hangingPunct="1">
      <a:defRPr sz="1900" kern="1200">
        <a:solidFill>
          <a:schemeClr val="tx1"/>
        </a:solidFill>
        <a:latin typeface="+mn-lt"/>
        <a:ea typeface="+mn-ea"/>
        <a:cs typeface="+mn-cs"/>
      </a:defRPr>
    </a:lvl8pPr>
    <a:lvl9pPr marL="3657600" algn="l" defTabSz="913765"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225">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a:srgbClr val="44546A"/>
    <a:srgbClr val="4472C4"/>
    <a:srgbClr val="2F5597"/>
    <a:srgbClr val="A2A2A2"/>
    <a:srgbClr val="EBE9DC"/>
    <a:srgbClr val="540000"/>
    <a:srgbClr val="AD1C21"/>
    <a:srgbClr val="7B1216"/>
    <a:srgbClr val="BAB7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12" autoAdjust="0"/>
    <p:restoredTop sz="93826" autoAdjust="0"/>
  </p:normalViewPr>
  <p:slideViewPr>
    <p:cSldViewPr snapToGrid="0">
      <p:cViewPr>
        <p:scale>
          <a:sx n="71" d="100"/>
          <a:sy n="71" d="100"/>
        </p:scale>
        <p:origin x="-216" y="-48"/>
      </p:cViewPr>
      <p:guideLst>
        <p:guide orient="horz" pos="2225"/>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83AA3F-A82B-43BF-B18C-5608A05C57EB}" type="datetimeFigureOut">
              <a:rPr lang="zh-CN" altLang="en-US" smtClean="0"/>
              <a:t>2018/11/19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530F0D-1A5A-4EA2-B28F-0EC912CB6BA5}" type="slidenum">
              <a:rPr lang="zh-CN" altLang="en-US" smtClean="0"/>
              <a:t>‹#›</a:t>
            </a:fld>
            <a:endParaRPr lang="zh-CN" altLang="en-US"/>
          </a:p>
        </p:txBody>
      </p:sp>
    </p:spTree>
    <p:extLst>
      <p:ext uri="{BB962C8B-B14F-4D97-AF65-F5344CB8AC3E}">
        <p14:creationId xmlns:p14="http://schemas.microsoft.com/office/powerpoint/2010/main" val="3257537068"/>
      </p:ext>
    </p:extLst>
  </p:cSld>
  <p:clrMap bg1="lt1" tx1="dk1" bg2="lt2" tx2="dk2" accent1="accent1" accent2="accent2" accent3="accent3" accent4="accent4" accent5="accent5" accent6="accent6" hlink="hlink" folHlink="folHlink"/>
  <p:notesStyle>
    <a:lvl1pPr marL="0" algn="l" defTabSz="913765" rtl="0" eaLnBrk="1" latinLnBrk="0" hangingPunct="1">
      <a:defRPr sz="1200" kern="1200">
        <a:solidFill>
          <a:schemeClr val="tx1"/>
        </a:solidFill>
        <a:latin typeface="+mn-lt"/>
        <a:ea typeface="+mn-ea"/>
        <a:cs typeface="+mn-cs"/>
      </a:defRPr>
    </a:lvl1pPr>
    <a:lvl2pPr marL="457200" algn="l" defTabSz="913765" rtl="0" eaLnBrk="1" latinLnBrk="0" hangingPunct="1">
      <a:defRPr sz="1200" kern="1200">
        <a:solidFill>
          <a:schemeClr val="tx1"/>
        </a:solidFill>
        <a:latin typeface="+mn-lt"/>
        <a:ea typeface="+mn-ea"/>
        <a:cs typeface="+mn-cs"/>
      </a:defRPr>
    </a:lvl2pPr>
    <a:lvl3pPr marL="914400" algn="l" defTabSz="913765" rtl="0" eaLnBrk="1" latinLnBrk="0" hangingPunct="1">
      <a:defRPr sz="1200" kern="1200">
        <a:solidFill>
          <a:schemeClr val="tx1"/>
        </a:solidFill>
        <a:latin typeface="+mn-lt"/>
        <a:ea typeface="+mn-ea"/>
        <a:cs typeface="+mn-cs"/>
      </a:defRPr>
    </a:lvl3pPr>
    <a:lvl4pPr marL="1371600" algn="l" defTabSz="913765" rtl="0" eaLnBrk="1" latinLnBrk="0" hangingPunct="1">
      <a:defRPr sz="1200" kern="1200">
        <a:solidFill>
          <a:schemeClr val="tx1"/>
        </a:solidFill>
        <a:latin typeface="+mn-lt"/>
        <a:ea typeface="+mn-ea"/>
        <a:cs typeface="+mn-cs"/>
      </a:defRPr>
    </a:lvl4pPr>
    <a:lvl5pPr marL="1828800" algn="l" defTabSz="913765" rtl="0" eaLnBrk="1" latinLnBrk="0" hangingPunct="1">
      <a:defRPr sz="1200" kern="1200">
        <a:solidFill>
          <a:schemeClr val="tx1"/>
        </a:solidFill>
        <a:latin typeface="+mn-lt"/>
        <a:ea typeface="+mn-ea"/>
        <a:cs typeface="+mn-cs"/>
      </a:defRPr>
    </a:lvl5pPr>
    <a:lvl6pPr marL="2286000" algn="l" defTabSz="913765" rtl="0" eaLnBrk="1" latinLnBrk="0" hangingPunct="1">
      <a:defRPr sz="1200" kern="1200">
        <a:solidFill>
          <a:schemeClr val="tx1"/>
        </a:solidFill>
        <a:latin typeface="+mn-lt"/>
        <a:ea typeface="+mn-ea"/>
        <a:cs typeface="+mn-cs"/>
      </a:defRPr>
    </a:lvl6pPr>
    <a:lvl7pPr marL="2743200" algn="l" defTabSz="913765" rtl="0" eaLnBrk="1" latinLnBrk="0" hangingPunct="1">
      <a:defRPr sz="1200" kern="1200">
        <a:solidFill>
          <a:schemeClr val="tx1"/>
        </a:solidFill>
        <a:latin typeface="+mn-lt"/>
        <a:ea typeface="+mn-ea"/>
        <a:cs typeface="+mn-cs"/>
      </a:defRPr>
    </a:lvl7pPr>
    <a:lvl8pPr marL="3200400" algn="l" defTabSz="913765" rtl="0" eaLnBrk="1" latinLnBrk="0" hangingPunct="1">
      <a:defRPr sz="1200" kern="1200">
        <a:solidFill>
          <a:schemeClr val="tx1"/>
        </a:solidFill>
        <a:latin typeface="+mn-lt"/>
        <a:ea typeface="+mn-ea"/>
        <a:cs typeface="+mn-cs"/>
      </a:defRPr>
    </a:lvl8pPr>
    <a:lvl9pPr marL="3657600" algn="l" defTabSz="91376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亮亮图文旗舰店</a:t>
            </a:r>
            <a:r>
              <a:rPr lang="en-US" altLang="zh-CN" dirty="0"/>
              <a:t>https://liangliangtuwen.tmall.com</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B530F0D-1A5A-4EA2-B28F-0EC912CB6BA5}" type="slidenum">
              <a:rPr lang="zh-CN" altLang="en-US" smtClean="0"/>
              <a:t>6</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B530F0D-1A5A-4EA2-B28F-0EC912CB6BA5}" type="slidenum">
              <a:rPr lang="zh-CN" altLang="en-US" smtClean="0"/>
              <a:t>8</a:t>
            </a:fld>
            <a:endParaRPr lang="zh-CN" altLang="en-US"/>
          </a:p>
        </p:txBody>
      </p:sp>
    </p:spTree>
    <p:extLst>
      <p:ext uri="{BB962C8B-B14F-4D97-AF65-F5344CB8AC3E}">
        <p14:creationId xmlns:p14="http://schemas.microsoft.com/office/powerpoint/2010/main" val="1636495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B530F0D-1A5A-4EA2-B28F-0EC912CB6BA5}" type="slidenum">
              <a:rPr lang="zh-CN" altLang="en-US" smtClean="0"/>
              <a:t>15</a:t>
            </a:fld>
            <a:endParaRPr lang="zh-CN" altLang="en-US"/>
          </a:p>
        </p:txBody>
      </p:sp>
    </p:spTree>
    <p:extLst>
      <p:ext uri="{BB962C8B-B14F-4D97-AF65-F5344CB8AC3E}">
        <p14:creationId xmlns:p14="http://schemas.microsoft.com/office/powerpoint/2010/main" val="346935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B530F0D-1A5A-4EA2-B28F-0EC912CB6BA5}" type="slidenum">
              <a:rPr lang="zh-CN" altLang="en-US" smtClean="0"/>
              <a:t>34</a:t>
            </a:fld>
            <a:endParaRPr lang="zh-CN" altLang="en-US"/>
          </a:p>
        </p:txBody>
      </p:sp>
    </p:spTree>
    <p:extLst>
      <p:ext uri="{BB962C8B-B14F-4D97-AF65-F5344CB8AC3E}">
        <p14:creationId xmlns:p14="http://schemas.microsoft.com/office/powerpoint/2010/main" val="701338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C721462-D095-4E59-A8AC-4FBA96965AB6}"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46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7"/>
            <a:ext cx="9144000" cy="1655763"/>
          </a:xfrm>
        </p:spPr>
        <p:txBody>
          <a:bodyPr/>
          <a:lstStyle>
            <a:lvl1pPr marL="0" indent="0" algn="ctr">
              <a:buNone/>
              <a:defRPr sz="2400"/>
            </a:lvl1pPr>
            <a:lvl2pPr marL="457200" indent="0" algn="ctr">
              <a:buNone/>
              <a:defRPr sz="2000"/>
            </a:lvl2pPr>
            <a:lvl3pPr marL="914400" indent="0" algn="ctr">
              <a:buNone/>
              <a:defRPr sz="19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71AB7A37-B852-49AB-B2E2-96296AB21F67}" type="datetimeFigureOut">
              <a:rPr lang="zh-CN" altLang="en-US" smtClean="0"/>
              <a:t>2018/11/19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8F8D02-9041-4C59-BC62-13DE0E5C6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1AB7A37-B852-49AB-B2E2-96296AB21F67}" type="datetimeFigureOut">
              <a:rPr lang="zh-CN" altLang="en-US" smtClean="0"/>
              <a:t>2018/11/19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8F8D02-9041-4C59-BC62-13DE0E5C6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7"/>
            <a:ext cx="2628900" cy="5811839"/>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2" y="365127"/>
            <a:ext cx="7734300" cy="581183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1AB7A37-B852-49AB-B2E2-96296AB21F67}" type="datetimeFigureOut">
              <a:rPr lang="zh-CN" altLang="en-US" smtClean="0"/>
              <a:t>2018/11/19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8F8D02-9041-4C59-BC62-13DE0E5C6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1AB7A37-B852-49AB-B2E2-96296AB21F67}" type="datetimeFigureOut">
              <a:rPr lang="zh-CN" altLang="en-US" smtClean="0"/>
              <a:t>2018/11/19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8F8D02-9041-4C59-BC62-13DE0E5C6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1"/>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9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71AB7A37-B852-49AB-B2E2-96296AB21F67}" type="datetimeFigureOut">
              <a:rPr lang="zh-CN" altLang="en-US" smtClean="0"/>
              <a:t>2018/11/19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8F8D02-9041-4C59-BC62-13DE0E5C6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71AB7A37-B852-49AB-B2E2-96296AB21F67}" type="datetimeFigureOut">
              <a:rPr lang="zh-CN" altLang="en-US" smtClean="0"/>
              <a:t>2018/11/19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8F8D02-9041-4C59-BC62-13DE0E5C6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9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9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2"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1AB7A37-B852-49AB-B2E2-96296AB21F67}" type="datetimeFigureOut">
              <a:rPr lang="zh-CN" altLang="en-US" smtClean="0"/>
              <a:t>2018/11/19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88F8D02-9041-4C59-BC62-13DE0E5C6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1AB7A37-B852-49AB-B2E2-96296AB21F67}" type="datetimeFigureOut">
              <a:rPr lang="zh-CN" altLang="en-US" smtClean="0"/>
              <a:t>2018/11/19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88F8D02-9041-4C59-BC62-13DE0E5C6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1AB7A37-B852-49AB-B2E2-96296AB21F67}" type="datetimeFigureOut">
              <a:rPr lang="zh-CN" altLang="en-US" smtClean="0"/>
              <a:t>2018/11/19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88F8D02-9041-4C59-BC62-13DE0E5C6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2"/>
            <a:ext cx="3932237" cy="3811588"/>
          </a:xfrm>
        </p:spPr>
        <p:txBody>
          <a:bodyPr/>
          <a:lstStyle>
            <a:lvl1pPr marL="0" indent="0">
              <a:buNone/>
              <a:defRPr sz="1600"/>
            </a:lvl1pPr>
            <a:lvl2pPr marL="457200" indent="0">
              <a:buNone/>
              <a:defRPr sz="1500"/>
            </a:lvl2pPr>
            <a:lvl3pPr marL="914400" indent="0">
              <a:buNone/>
              <a:defRPr sz="1200"/>
            </a:lvl3pPr>
            <a:lvl4pPr marL="1371600" indent="0">
              <a:buNone/>
              <a:defRPr sz="1100"/>
            </a:lvl4pPr>
            <a:lvl5pPr marL="1828800" indent="0">
              <a:buNone/>
              <a:defRPr sz="1100"/>
            </a:lvl5pPr>
            <a:lvl6pPr marL="2286000" indent="0">
              <a:buNone/>
              <a:defRPr sz="1100"/>
            </a:lvl6pPr>
            <a:lvl7pPr marL="2743200" indent="0">
              <a:buNone/>
              <a:defRPr sz="1100"/>
            </a:lvl7pPr>
            <a:lvl8pPr marL="3200400" indent="0">
              <a:buNone/>
              <a:defRPr sz="1100"/>
            </a:lvl8pPr>
            <a:lvl9pPr marL="3657600" indent="0">
              <a:buNone/>
              <a:defRPr sz="11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1AB7A37-B852-49AB-B2E2-96296AB21F67}" type="datetimeFigureOut">
              <a:rPr lang="zh-CN" altLang="en-US" smtClean="0"/>
              <a:t>2018/11/19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8F8D02-9041-4C59-BC62-13DE0E5C6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2"/>
            <a:ext cx="3932237" cy="3811588"/>
          </a:xfrm>
        </p:spPr>
        <p:txBody>
          <a:bodyPr/>
          <a:lstStyle>
            <a:lvl1pPr marL="0" indent="0">
              <a:buNone/>
              <a:defRPr sz="1600"/>
            </a:lvl1pPr>
            <a:lvl2pPr marL="457200" indent="0">
              <a:buNone/>
              <a:defRPr sz="1500"/>
            </a:lvl2pPr>
            <a:lvl3pPr marL="914400" indent="0">
              <a:buNone/>
              <a:defRPr sz="1200"/>
            </a:lvl3pPr>
            <a:lvl4pPr marL="1371600" indent="0">
              <a:buNone/>
              <a:defRPr sz="1100"/>
            </a:lvl4pPr>
            <a:lvl5pPr marL="1828800" indent="0">
              <a:buNone/>
              <a:defRPr sz="1100"/>
            </a:lvl5pPr>
            <a:lvl6pPr marL="2286000" indent="0">
              <a:buNone/>
              <a:defRPr sz="1100"/>
            </a:lvl6pPr>
            <a:lvl7pPr marL="2743200" indent="0">
              <a:buNone/>
              <a:defRPr sz="1100"/>
            </a:lvl7pPr>
            <a:lvl8pPr marL="3200400" indent="0">
              <a:buNone/>
              <a:defRPr sz="1100"/>
            </a:lvl8pPr>
            <a:lvl9pPr marL="3657600" indent="0">
              <a:buNone/>
              <a:defRPr sz="11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1AB7A37-B852-49AB-B2E2-96296AB21F67}" type="datetimeFigureOut">
              <a:rPr lang="zh-CN" altLang="en-US" smtClean="0"/>
              <a:t>2018/11/19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8F8D02-9041-4C59-BC62-13DE0E5C6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36" tIns="45718" rIns="91436" bIns="45718"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9"/>
          </a:xfrm>
          <a:prstGeom prst="rect">
            <a:avLst/>
          </a:prstGeom>
        </p:spPr>
        <p:txBody>
          <a:bodyPr vert="horz" lIns="91436" tIns="45718" rIns="91436" bIns="45718"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2"/>
            <a:ext cx="2743200" cy="365125"/>
          </a:xfrm>
          <a:prstGeom prst="rect">
            <a:avLst/>
          </a:prstGeom>
        </p:spPr>
        <p:txBody>
          <a:bodyPr vert="horz" lIns="91436" tIns="45718" rIns="91436" bIns="45718" rtlCol="0" anchor="ctr"/>
          <a:lstStyle>
            <a:lvl1pPr algn="l">
              <a:defRPr sz="1200">
                <a:solidFill>
                  <a:schemeClr val="tx1">
                    <a:tint val="75000"/>
                  </a:schemeClr>
                </a:solidFill>
              </a:defRPr>
            </a:lvl1pPr>
          </a:lstStyle>
          <a:p>
            <a:fld id="{71AB7A37-B852-49AB-B2E2-96296AB21F67}" type="datetimeFigureOut">
              <a:rPr lang="zh-CN" altLang="en-US" smtClean="0"/>
              <a:t>2018/11/19</a:t>
            </a:fld>
            <a:endParaRPr lang="zh-CN" altLang="en-US"/>
          </a:p>
        </p:txBody>
      </p:sp>
      <p:sp>
        <p:nvSpPr>
          <p:cNvPr id="5" name="页脚占位符 4"/>
          <p:cNvSpPr>
            <a:spLocks noGrp="1"/>
          </p:cNvSpPr>
          <p:nvPr>
            <p:ph type="ftr" sz="quarter" idx="3"/>
          </p:nvPr>
        </p:nvSpPr>
        <p:spPr>
          <a:xfrm>
            <a:off x="4038600" y="6356352"/>
            <a:ext cx="4114800" cy="365125"/>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2"/>
            <a:ext cx="2743200" cy="365125"/>
          </a:xfrm>
          <a:prstGeom prst="rect">
            <a:avLst/>
          </a:prstGeom>
        </p:spPr>
        <p:txBody>
          <a:bodyPr vert="horz" lIns="91436" tIns="45718" rIns="91436" bIns="45718" rtlCol="0" anchor="ctr"/>
          <a:lstStyle>
            <a:lvl1pPr algn="r">
              <a:defRPr sz="1200">
                <a:solidFill>
                  <a:schemeClr val="tx1">
                    <a:tint val="75000"/>
                  </a:schemeClr>
                </a:solidFill>
              </a:defRPr>
            </a:lvl1pPr>
          </a:lstStyle>
          <a:p>
            <a:fld id="{888F8D02-9041-4C59-BC62-13DE0E5C6713}"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376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3765"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376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376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376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4pPr>
      <a:lvl5pPr marL="2057400" indent="-228600" algn="l" defTabSz="91376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5pPr>
      <a:lvl6pPr marL="2514600" indent="-228600" algn="l" defTabSz="91376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800" indent="-228600" algn="l" defTabSz="91376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9000" indent="-228600" algn="l" defTabSz="91376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200" indent="-228600" algn="l" defTabSz="91376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zh-CN"/>
      </a:defPPr>
      <a:lvl1pPr marL="0" algn="l" defTabSz="913765" rtl="0" eaLnBrk="1" latinLnBrk="0" hangingPunct="1">
        <a:defRPr sz="1900" kern="1200">
          <a:solidFill>
            <a:schemeClr val="tx1"/>
          </a:solidFill>
          <a:latin typeface="+mn-lt"/>
          <a:ea typeface="+mn-ea"/>
          <a:cs typeface="+mn-cs"/>
        </a:defRPr>
      </a:lvl1pPr>
      <a:lvl2pPr marL="457200" algn="l" defTabSz="913765" rtl="0" eaLnBrk="1" latinLnBrk="0" hangingPunct="1">
        <a:defRPr sz="1900" kern="1200">
          <a:solidFill>
            <a:schemeClr val="tx1"/>
          </a:solidFill>
          <a:latin typeface="+mn-lt"/>
          <a:ea typeface="+mn-ea"/>
          <a:cs typeface="+mn-cs"/>
        </a:defRPr>
      </a:lvl2pPr>
      <a:lvl3pPr marL="914400" algn="l" defTabSz="913765" rtl="0" eaLnBrk="1" latinLnBrk="0" hangingPunct="1">
        <a:defRPr sz="1900" kern="1200">
          <a:solidFill>
            <a:schemeClr val="tx1"/>
          </a:solidFill>
          <a:latin typeface="+mn-lt"/>
          <a:ea typeface="+mn-ea"/>
          <a:cs typeface="+mn-cs"/>
        </a:defRPr>
      </a:lvl3pPr>
      <a:lvl4pPr marL="1371600" algn="l" defTabSz="913765" rtl="0" eaLnBrk="1" latinLnBrk="0" hangingPunct="1">
        <a:defRPr sz="1900" kern="1200">
          <a:solidFill>
            <a:schemeClr val="tx1"/>
          </a:solidFill>
          <a:latin typeface="+mn-lt"/>
          <a:ea typeface="+mn-ea"/>
          <a:cs typeface="+mn-cs"/>
        </a:defRPr>
      </a:lvl4pPr>
      <a:lvl5pPr marL="1828800" algn="l" defTabSz="913765" rtl="0" eaLnBrk="1" latinLnBrk="0" hangingPunct="1">
        <a:defRPr sz="1900" kern="1200">
          <a:solidFill>
            <a:schemeClr val="tx1"/>
          </a:solidFill>
          <a:latin typeface="+mn-lt"/>
          <a:ea typeface="+mn-ea"/>
          <a:cs typeface="+mn-cs"/>
        </a:defRPr>
      </a:lvl5pPr>
      <a:lvl6pPr marL="2286000" algn="l" defTabSz="913765" rtl="0" eaLnBrk="1" latinLnBrk="0" hangingPunct="1">
        <a:defRPr sz="1900" kern="1200">
          <a:solidFill>
            <a:schemeClr val="tx1"/>
          </a:solidFill>
          <a:latin typeface="+mn-lt"/>
          <a:ea typeface="+mn-ea"/>
          <a:cs typeface="+mn-cs"/>
        </a:defRPr>
      </a:lvl6pPr>
      <a:lvl7pPr marL="2743200" algn="l" defTabSz="913765" rtl="0" eaLnBrk="1" latinLnBrk="0" hangingPunct="1">
        <a:defRPr sz="1900" kern="1200">
          <a:solidFill>
            <a:schemeClr val="tx1"/>
          </a:solidFill>
          <a:latin typeface="+mn-lt"/>
          <a:ea typeface="+mn-ea"/>
          <a:cs typeface="+mn-cs"/>
        </a:defRPr>
      </a:lvl7pPr>
      <a:lvl8pPr marL="3200400" algn="l" defTabSz="913765" rtl="0" eaLnBrk="1" latinLnBrk="0" hangingPunct="1">
        <a:defRPr sz="1900" kern="1200">
          <a:solidFill>
            <a:schemeClr val="tx1"/>
          </a:solidFill>
          <a:latin typeface="+mn-lt"/>
          <a:ea typeface="+mn-ea"/>
          <a:cs typeface="+mn-cs"/>
        </a:defRPr>
      </a:lvl8pPr>
      <a:lvl9pPr marL="3657600" algn="l" defTabSz="913765"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a:xfrm>
            <a:off x="-8551" y="4056104"/>
            <a:ext cx="12192000" cy="1234251"/>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grpSp>
        <p:nvGrpSpPr>
          <p:cNvPr id="61" name="组合 60"/>
          <p:cNvGrpSpPr/>
          <p:nvPr/>
        </p:nvGrpSpPr>
        <p:grpSpPr>
          <a:xfrm rot="16200000">
            <a:off x="11436485" y="4490195"/>
            <a:ext cx="1271471" cy="363349"/>
            <a:chOff x="6507038" y="462977"/>
            <a:chExt cx="2430800" cy="471379"/>
          </a:xfrm>
        </p:grpSpPr>
        <p:grpSp>
          <p:nvGrpSpPr>
            <p:cNvPr id="62" name="组合 61"/>
            <p:cNvGrpSpPr/>
            <p:nvPr/>
          </p:nvGrpSpPr>
          <p:grpSpPr>
            <a:xfrm flipV="1">
              <a:off x="6507038" y="462977"/>
              <a:ext cx="1917435" cy="471379"/>
              <a:chOff x="810775" y="1533962"/>
              <a:chExt cx="7782374" cy="1913206"/>
            </a:xfrm>
          </p:grpSpPr>
          <p:sp>
            <p:nvSpPr>
              <p:cNvPr id="64" name="圆角矩形 63"/>
              <p:cNvSpPr/>
              <p:nvPr/>
            </p:nvSpPr>
            <p:spPr>
              <a:xfrm>
                <a:off x="2848247" y="1533962"/>
                <a:ext cx="1744394" cy="1913206"/>
              </a:xfrm>
              <a:prstGeom prst="roundRect">
                <a:avLst>
                  <a:gd name="adj" fmla="val 5039"/>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圆角矩形 64"/>
              <p:cNvSpPr/>
              <p:nvPr/>
            </p:nvSpPr>
            <p:spPr>
              <a:xfrm>
                <a:off x="810775" y="1533962"/>
                <a:ext cx="1744394" cy="1913206"/>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圆角矩形 65"/>
              <p:cNvSpPr/>
              <p:nvPr/>
            </p:nvSpPr>
            <p:spPr>
              <a:xfrm>
                <a:off x="6848755" y="1533962"/>
                <a:ext cx="1744394" cy="1913206"/>
              </a:xfrm>
              <a:prstGeom prst="roundRect">
                <a:avLst>
                  <a:gd name="adj" fmla="val 5039"/>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圆角矩形 66"/>
              <p:cNvSpPr/>
              <p:nvPr/>
            </p:nvSpPr>
            <p:spPr>
              <a:xfrm>
                <a:off x="4811283" y="1533962"/>
                <a:ext cx="1744394" cy="1913206"/>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3" name="圆角矩形 62"/>
            <p:cNvSpPr/>
            <p:nvPr/>
          </p:nvSpPr>
          <p:spPr>
            <a:xfrm flipV="1">
              <a:off x="8508051" y="462977"/>
              <a:ext cx="429787" cy="471379"/>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3" name="矩形 42"/>
          <p:cNvSpPr/>
          <p:nvPr/>
        </p:nvSpPr>
        <p:spPr>
          <a:xfrm>
            <a:off x="5313180" y="5514390"/>
            <a:ext cx="1822726" cy="400110"/>
          </a:xfrm>
          <a:prstGeom prst="rect">
            <a:avLst/>
          </a:prstGeom>
        </p:spPr>
        <p:txBody>
          <a:bodyPr wrap="square">
            <a:spAutoFit/>
          </a:bodyPr>
          <a:lstStyle/>
          <a:p>
            <a:r>
              <a:rPr lang="en-US" altLang="zh-CN" sz="2000" b="1" dirty="0">
                <a:solidFill>
                  <a:schemeClr val="tx1">
                    <a:lumMod val="50000"/>
                    <a:lumOff val="50000"/>
                  </a:schemeClr>
                </a:solidFill>
                <a:latin typeface="微软雅黑" panose="020B0503020204020204" pitchFamily="34" charset="-122"/>
              </a:rPr>
              <a:t>2018.11.24</a:t>
            </a:r>
            <a:endParaRPr lang="zh-CN" altLang="en-US" sz="2000" b="1"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1798096" y="2638956"/>
            <a:ext cx="8207056" cy="769437"/>
          </a:xfrm>
          <a:prstGeom prst="rect">
            <a:avLst/>
          </a:prstGeom>
          <a:noFill/>
        </p:spPr>
        <p:txBody>
          <a:bodyPr wrap="square" lIns="91436" tIns="45718" rIns="91436" bIns="45718" rtlCol="0">
            <a:spAutoFit/>
          </a:bodyPr>
          <a:lstStyle/>
          <a:p>
            <a:pPr algn="ctr"/>
            <a:r>
              <a:rPr lang="zh-CN" altLang="en-US" sz="4400" b="1" spc="600" dirty="0">
                <a:solidFill>
                  <a:srgbClr val="44546A"/>
                </a:solidFill>
                <a:latin typeface="Calibri" panose="020F0502020204030204" pitchFamily="34" charset="0"/>
                <a:cs typeface="Segoe UI Semilight" panose="020B0402040204020203" pitchFamily="34" charset="0"/>
              </a:rPr>
              <a:t>“调查方案设计”指导心得</a:t>
            </a:r>
          </a:p>
        </p:txBody>
      </p:sp>
      <p:sp>
        <p:nvSpPr>
          <p:cNvPr id="48" name="文本框 47"/>
          <p:cNvSpPr txBox="1"/>
          <p:nvPr/>
        </p:nvSpPr>
        <p:spPr>
          <a:xfrm>
            <a:off x="3536347" y="1534337"/>
            <a:ext cx="5718895" cy="830995"/>
          </a:xfrm>
          <a:prstGeom prst="rect">
            <a:avLst/>
          </a:prstGeom>
          <a:noFill/>
        </p:spPr>
        <p:txBody>
          <a:bodyPr wrap="square" lIns="91438" tIns="45719" rIns="91438" bIns="45719" rtlCol="0">
            <a:spAutoFit/>
          </a:bodyPr>
          <a:lstStyle/>
          <a:p>
            <a:r>
              <a:rPr lang="zh-CN" altLang="en-US" sz="4800" dirty="0">
                <a:ln w="0"/>
                <a:solidFill>
                  <a:schemeClr val="tx2"/>
                </a:solidFill>
                <a:latin typeface="微软雅黑" panose="020B0503020204020204" pitchFamily="34" charset="-122"/>
              </a:rPr>
              <a:t>市场调研书面报告</a:t>
            </a:r>
            <a:endParaRPr lang="zh-CN" altLang="en-US" sz="4800" dirty="0">
              <a:ln w="0"/>
              <a:solidFill>
                <a:schemeClr val="tx2"/>
              </a:solidFill>
              <a:latin typeface="微软雅黑" panose="020B0503020204020204" pitchFamily="34" charset="-122"/>
              <a:ea typeface="微软雅黑" panose="020B0503020204020204" pitchFamily="34" charset="-122"/>
            </a:endParaRPr>
          </a:p>
        </p:txBody>
      </p:sp>
      <p:grpSp>
        <p:nvGrpSpPr>
          <p:cNvPr id="49" name="组合 48"/>
          <p:cNvGrpSpPr/>
          <p:nvPr/>
        </p:nvGrpSpPr>
        <p:grpSpPr>
          <a:xfrm>
            <a:off x="5660223" y="843612"/>
            <a:ext cx="484560" cy="382547"/>
            <a:chOff x="4625150" y="6808104"/>
            <a:chExt cx="540316" cy="426565"/>
          </a:xfrm>
          <a:solidFill>
            <a:srgbClr val="4C98CF"/>
          </a:solidFill>
        </p:grpSpPr>
        <p:sp>
          <p:nvSpPr>
            <p:cNvPr id="50" name="Freeform 127"/>
            <p:cNvSpPr/>
            <p:nvPr/>
          </p:nvSpPr>
          <p:spPr bwMode="auto">
            <a:xfrm>
              <a:off x="4625150" y="6808104"/>
              <a:ext cx="540316" cy="352040"/>
            </a:xfrm>
            <a:custGeom>
              <a:avLst/>
              <a:gdLst>
                <a:gd name="T0" fmla="*/ 34 w 233"/>
                <a:gd name="T1" fmla="*/ 77 h 152"/>
                <a:gd name="T2" fmla="*/ 117 w 233"/>
                <a:gd name="T3" fmla="*/ 126 h 152"/>
                <a:gd name="T4" fmla="*/ 214 w 233"/>
                <a:gd name="T5" fmla="*/ 67 h 152"/>
                <a:gd name="T6" fmla="*/ 214 w 233"/>
                <a:gd name="T7" fmla="*/ 67 h 152"/>
                <a:gd name="T8" fmla="*/ 233 w 233"/>
                <a:gd name="T9" fmla="*/ 56 h 152"/>
                <a:gd name="T10" fmla="*/ 116 w 233"/>
                <a:gd name="T11" fmla="*/ 0 h 152"/>
                <a:gd name="T12" fmla="*/ 0 w 233"/>
                <a:gd name="T13" fmla="*/ 56 h 152"/>
                <a:gd name="T14" fmla="*/ 16 w 233"/>
                <a:gd name="T15" fmla="*/ 66 h 152"/>
                <a:gd name="T16" fmla="*/ 16 w 233"/>
                <a:gd name="T17" fmla="*/ 152 h 152"/>
                <a:gd name="T18" fmla="*/ 24 w 233"/>
                <a:gd name="T19" fmla="*/ 152 h 152"/>
                <a:gd name="T20" fmla="*/ 24 w 233"/>
                <a:gd name="T21" fmla="*/ 71 h 152"/>
                <a:gd name="T22" fmla="*/ 34 w 233"/>
                <a:gd name="T23" fmla="*/ 77 h 152"/>
                <a:gd name="T24" fmla="*/ 34 w 233"/>
                <a:gd name="T25" fmla="*/ 7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3" h="152">
                  <a:moveTo>
                    <a:pt x="34" y="77"/>
                  </a:moveTo>
                  <a:cubicBezTo>
                    <a:pt x="117" y="126"/>
                    <a:pt x="117" y="126"/>
                    <a:pt x="117" y="126"/>
                  </a:cubicBezTo>
                  <a:cubicBezTo>
                    <a:pt x="214" y="67"/>
                    <a:pt x="214" y="67"/>
                    <a:pt x="214" y="67"/>
                  </a:cubicBezTo>
                  <a:cubicBezTo>
                    <a:pt x="214" y="67"/>
                    <a:pt x="214" y="67"/>
                    <a:pt x="214" y="67"/>
                  </a:cubicBezTo>
                  <a:cubicBezTo>
                    <a:pt x="233" y="56"/>
                    <a:pt x="233" y="56"/>
                    <a:pt x="233" y="56"/>
                  </a:cubicBezTo>
                  <a:cubicBezTo>
                    <a:pt x="116" y="0"/>
                    <a:pt x="116" y="0"/>
                    <a:pt x="116" y="0"/>
                  </a:cubicBezTo>
                  <a:cubicBezTo>
                    <a:pt x="0" y="56"/>
                    <a:pt x="0" y="56"/>
                    <a:pt x="0" y="56"/>
                  </a:cubicBezTo>
                  <a:cubicBezTo>
                    <a:pt x="16" y="66"/>
                    <a:pt x="16" y="66"/>
                    <a:pt x="16" y="66"/>
                  </a:cubicBezTo>
                  <a:cubicBezTo>
                    <a:pt x="16" y="152"/>
                    <a:pt x="16" y="152"/>
                    <a:pt x="16" y="152"/>
                  </a:cubicBezTo>
                  <a:cubicBezTo>
                    <a:pt x="24" y="152"/>
                    <a:pt x="24" y="152"/>
                    <a:pt x="24" y="152"/>
                  </a:cubicBezTo>
                  <a:cubicBezTo>
                    <a:pt x="24" y="71"/>
                    <a:pt x="24" y="71"/>
                    <a:pt x="24" y="71"/>
                  </a:cubicBezTo>
                  <a:cubicBezTo>
                    <a:pt x="34" y="77"/>
                    <a:pt x="34" y="77"/>
                    <a:pt x="34" y="77"/>
                  </a:cubicBezTo>
                  <a:cubicBezTo>
                    <a:pt x="34" y="77"/>
                    <a:pt x="34" y="77"/>
                    <a:pt x="34" y="77"/>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2">
                    <a:lumMod val="75000"/>
                  </a:schemeClr>
                </a:solidFill>
              </a:endParaRPr>
            </a:p>
          </p:txBody>
        </p:sp>
        <p:sp>
          <p:nvSpPr>
            <p:cNvPr id="51" name="Freeform 128"/>
            <p:cNvSpPr/>
            <p:nvPr/>
          </p:nvSpPr>
          <p:spPr bwMode="auto">
            <a:xfrm>
              <a:off x="4736940" y="7025799"/>
              <a:ext cx="314776" cy="208870"/>
            </a:xfrm>
            <a:custGeom>
              <a:avLst/>
              <a:gdLst>
                <a:gd name="T0" fmla="*/ 305 w 321"/>
                <a:gd name="T1" fmla="*/ 12 h 213"/>
                <a:gd name="T2" fmla="*/ 163 w 321"/>
                <a:gd name="T3" fmla="*/ 97 h 213"/>
                <a:gd name="T4" fmla="*/ 21 w 321"/>
                <a:gd name="T5" fmla="*/ 12 h 213"/>
                <a:gd name="T6" fmla="*/ 21 w 321"/>
                <a:gd name="T7" fmla="*/ 12 h 213"/>
                <a:gd name="T8" fmla="*/ 19 w 321"/>
                <a:gd name="T9" fmla="*/ 12 h 213"/>
                <a:gd name="T10" fmla="*/ 0 w 321"/>
                <a:gd name="T11" fmla="*/ 0 h 213"/>
                <a:gd name="T12" fmla="*/ 0 w 321"/>
                <a:gd name="T13" fmla="*/ 213 h 213"/>
                <a:gd name="T14" fmla="*/ 321 w 321"/>
                <a:gd name="T15" fmla="*/ 213 h 213"/>
                <a:gd name="T16" fmla="*/ 321 w 321"/>
                <a:gd name="T17" fmla="*/ 3 h 213"/>
                <a:gd name="T18" fmla="*/ 305 w 321"/>
                <a:gd name="T19" fmla="*/ 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1" h="213">
                  <a:moveTo>
                    <a:pt x="305" y="12"/>
                  </a:moveTo>
                  <a:lnTo>
                    <a:pt x="163" y="97"/>
                  </a:lnTo>
                  <a:lnTo>
                    <a:pt x="21" y="12"/>
                  </a:lnTo>
                  <a:lnTo>
                    <a:pt x="21" y="12"/>
                  </a:lnTo>
                  <a:lnTo>
                    <a:pt x="19" y="12"/>
                  </a:lnTo>
                  <a:lnTo>
                    <a:pt x="0" y="0"/>
                  </a:lnTo>
                  <a:lnTo>
                    <a:pt x="0" y="213"/>
                  </a:lnTo>
                  <a:lnTo>
                    <a:pt x="321" y="213"/>
                  </a:lnTo>
                  <a:lnTo>
                    <a:pt x="321" y="3"/>
                  </a:lnTo>
                  <a:lnTo>
                    <a:pt x="305" y="12"/>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D1C21"/>
                </a:solidFill>
              </a:endParaRPr>
            </a:p>
          </p:txBody>
        </p:sp>
      </p:grpSp>
      <p:sp>
        <p:nvSpPr>
          <p:cNvPr id="46" name="文本框 45"/>
          <p:cNvSpPr txBox="1"/>
          <p:nvPr/>
        </p:nvSpPr>
        <p:spPr>
          <a:xfrm>
            <a:off x="2614790" y="4448963"/>
            <a:ext cx="6962418" cy="523216"/>
          </a:xfrm>
          <a:prstGeom prst="rect">
            <a:avLst/>
          </a:prstGeom>
          <a:noFill/>
        </p:spPr>
        <p:txBody>
          <a:bodyPr wrap="square" lIns="91436" tIns="45718" rIns="91436" bIns="45718" rtlCol="0">
            <a:spAutoFit/>
          </a:bodyPr>
          <a:lstStyle/>
          <a:p>
            <a:r>
              <a:rPr lang="zh-CN" altLang="en-US" sz="2800" b="1" dirty="0" smtClean="0">
                <a:latin typeface="微软雅黑" panose="020B0503020204020204" pitchFamily="34" charset="-122"/>
                <a:ea typeface="微软雅黑" panose="020B0503020204020204" pitchFamily="34" charset="-122"/>
              </a:rPr>
              <a:t>      天津财经大学 </a:t>
            </a:r>
            <a:r>
              <a:rPr lang="zh-CN" altLang="en-US" sz="2800" b="1" dirty="0">
                <a:latin typeface="微软雅黑" panose="020B0503020204020204" pitchFamily="34" charset="-122"/>
                <a:ea typeface="微软雅黑" panose="020B0503020204020204" pitchFamily="34" charset="-122"/>
              </a:rPr>
              <a:t>统计学院     </a:t>
            </a:r>
            <a:r>
              <a:rPr lang="zh-CN" altLang="en-US" sz="2800" b="1" dirty="0" smtClean="0">
                <a:latin typeface="Segoe UI Semilight" panose="020B0402040204020203" pitchFamily="34" charset="0"/>
                <a:ea typeface="微软雅黑" panose="020B0503020204020204" pitchFamily="34" charset="-122"/>
                <a:cs typeface="Segoe UI Semilight" panose="020B0402040204020203" pitchFamily="34" charset="0"/>
              </a:rPr>
              <a:t>王 健</a:t>
            </a:r>
            <a:endParaRPr lang="zh-CN" altLang="en-US" sz="2800" b="1" dirty="0">
              <a:latin typeface="Segoe UI Semilight" panose="020B0402040204020203" pitchFamily="34" charset="0"/>
              <a:ea typeface="微软雅黑" panose="020B0503020204020204" pitchFamily="34" charset="-122"/>
              <a:cs typeface="Segoe UI Semilight" panose="020B0402040204020203" pitchFamily="34" charset="0"/>
            </a:endParaRPr>
          </a:p>
        </p:txBody>
      </p:sp>
      <p:sp>
        <p:nvSpPr>
          <p:cNvPr id="57" name="圆角矩形 56"/>
          <p:cNvSpPr/>
          <p:nvPr/>
        </p:nvSpPr>
        <p:spPr>
          <a:xfrm rot="16200000" flipV="1">
            <a:off x="10447003" y="4018719"/>
            <a:ext cx="1282079" cy="130015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76" name="Freeform 96"/>
          <p:cNvSpPr/>
          <p:nvPr/>
        </p:nvSpPr>
        <p:spPr bwMode="auto">
          <a:xfrm>
            <a:off x="10716633" y="4310495"/>
            <a:ext cx="742823" cy="716604"/>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36" tIns="45718" rIns="91436" bIns="45718" numCol="1" anchor="t" anchorCtr="0" compatLnSpc="1"/>
          <a:lstStyle/>
          <a:p>
            <a:endParaRPr lang="zh-CN" altLang="en-US">
              <a:solidFill>
                <a:srgbClr val="AD1C2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3647144"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（三）确定调查项目</a:t>
            </a:r>
          </a:p>
        </p:txBody>
      </p:sp>
      <p:sp>
        <p:nvSpPr>
          <p:cNvPr id="2" name="矩形 1"/>
          <p:cNvSpPr/>
          <p:nvPr/>
        </p:nvSpPr>
        <p:spPr>
          <a:xfrm>
            <a:off x="520313" y="1742204"/>
            <a:ext cx="11086449" cy="2797046"/>
          </a:xfrm>
          <a:prstGeom prst="rect">
            <a:avLst/>
          </a:prstGeom>
        </p:spPr>
        <p:txBody>
          <a:bodyPr wrap="square" lIns="91438" tIns="45719" rIns="91438" bIns="45719">
            <a:spAutoFit/>
          </a:bodyPr>
          <a:lstStyle/>
          <a:p>
            <a:pPr>
              <a:lnSpc>
                <a:spcPct val="150000"/>
              </a:lnSpc>
            </a:pPr>
            <a:r>
              <a:rPr lang="zh-CN" altLang="en-US" sz="2400" b="1" dirty="0" smtClean="0">
                <a:latin typeface="微软雅黑" panose="020B0503020204020204" pitchFamily="34" charset="-122"/>
              </a:rPr>
              <a:t>       明确</a:t>
            </a:r>
            <a:r>
              <a:rPr lang="zh-CN" altLang="en-US" sz="2400" b="1" dirty="0">
                <a:latin typeface="微软雅黑" panose="020B0503020204020204" pitchFamily="34" charset="-122"/>
              </a:rPr>
              <a:t>了整个信息需求以后，就要将调查内容进一步细化为调查项目。调查项目是指对调查单位所要调查的主要内容，确定调查项目就是要明确向被调查者了解什么问题，也是问卷设计的前期工作。调查内容需要通过指标加以反映。统计指标是说明客观现象数量特征的概念和数值，具有确定的统计范围和相应的计量单位，调查的时间范围，形成可操作的概念和定义。</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圆角矩形 19"/>
          <p:cNvSpPr/>
          <p:nvPr/>
        </p:nvSpPr>
        <p:spPr>
          <a:xfrm>
            <a:off x="4862681" y="2884521"/>
            <a:ext cx="2259019" cy="2236715"/>
          </a:xfrm>
          <a:prstGeom prst="ellipse">
            <a:avLst/>
          </a:prstGeom>
          <a:solidFill>
            <a:srgbClr val="4472C4">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nvGrpSpPr>
          <p:cNvPr id="19" name="组合 18"/>
          <p:cNvGrpSpPr/>
          <p:nvPr/>
        </p:nvGrpSpPr>
        <p:grpSpPr>
          <a:xfrm>
            <a:off x="5022145" y="2573326"/>
            <a:ext cx="2418483" cy="2515367"/>
            <a:chOff x="4721608" y="1835707"/>
            <a:chExt cx="1879634" cy="1954931"/>
          </a:xfrm>
          <a:solidFill>
            <a:srgbClr val="4472C4">
              <a:alpha val="39000"/>
            </a:srgbClr>
          </a:solidFill>
        </p:grpSpPr>
        <p:sp>
          <p:nvSpPr>
            <p:cNvPr id="20" name="圆角矩形 19"/>
            <p:cNvSpPr/>
            <p:nvPr/>
          </p:nvSpPr>
          <p:spPr>
            <a:xfrm>
              <a:off x="4721608" y="1835707"/>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sp>
          <p:nvSpPr>
            <p:cNvPr id="21" name="圆角矩形 20"/>
            <p:cNvSpPr/>
            <p:nvPr/>
          </p:nvSpPr>
          <p:spPr>
            <a:xfrm>
              <a:off x="4845543" y="2052274"/>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sp>
        <p:nvSpPr>
          <p:cNvPr id="2" name="矩形 1"/>
          <p:cNvSpPr/>
          <p:nvPr/>
        </p:nvSpPr>
        <p:spPr>
          <a:xfrm>
            <a:off x="5398016" y="3023611"/>
            <a:ext cx="1527435" cy="1614799"/>
          </a:xfrm>
          <a:prstGeom prst="rect">
            <a:avLst/>
          </a:prstGeom>
        </p:spPr>
        <p:txBody>
          <a:bodyPr wrap="square" lIns="91438" tIns="45719" rIns="91438" bIns="45719">
            <a:spAutoFit/>
          </a:bodyPr>
          <a:lstStyle/>
          <a:p>
            <a:pPr algn="ctr">
              <a:lnSpc>
                <a:spcPct val="130000"/>
              </a:lnSpc>
            </a:pPr>
            <a:r>
              <a:rPr lang="zh-CN" altLang="en-US" sz="4000" b="1" dirty="0">
                <a:solidFill>
                  <a:schemeClr val="bg1"/>
                </a:solidFill>
                <a:latin typeface="微软雅黑" panose="020B0503020204020204" pitchFamily="34" charset="-122"/>
                <a:ea typeface="微软雅黑" panose="020B0503020204020204" pitchFamily="34" charset="-122"/>
              </a:rPr>
              <a:t>注意问题</a:t>
            </a:r>
          </a:p>
        </p:txBody>
      </p:sp>
      <p:sp>
        <p:nvSpPr>
          <p:cNvPr id="24" name="圆角矩形 23"/>
          <p:cNvSpPr/>
          <p:nvPr/>
        </p:nvSpPr>
        <p:spPr>
          <a:xfrm rot="10800000" flipV="1">
            <a:off x="689205" y="1428269"/>
            <a:ext cx="617485" cy="457820"/>
          </a:xfrm>
          <a:prstGeom prst="roundRect">
            <a:avLst>
              <a:gd name="adj" fmla="val 0"/>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1</a:t>
            </a:r>
            <a:endParaRPr lang="zh-CN" altLang="en-US" sz="36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1381158" y="1377234"/>
            <a:ext cx="3802029" cy="2169823"/>
          </a:xfrm>
          <a:prstGeom prst="rect">
            <a:avLst/>
          </a:prstGeom>
          <a:noFill/>
        </p:spPr>
        <p:txBody>
          <a:bodyPr wrap="square" lIns="91438" tIns="45719" rIns="91438" bIns="45719" rtlCol="0">
            <a:spAutoFit/>
          </a:bodyPr>
          <a:lstStyle/>
          <a:p>
            <a:pPr indent="360045">
              <a:lnSpc>
                <a:spcPct val="150000"/>
              </a:lnSpc>
            </a:pPr>
            <a:r>
              <a:rPr lang="zh-CN" altLang="en-US" sz="1800" dirty="0" smtClean="0">
                <a:solidFill>
                  <a:schemeClr val="tx2"/>
                </a:solidFill>
                <a:latin typeface="微软雅黑" panose="020B0503020204020204" pitchFamily="34" charset="-122"/>
              </a:rPr>
              <a:t>  确定</a:t>
            </a:r>
            <a:r>
              <a:rPr lang="zh-CN" altLang="en-US" sz="1800" dirty="0">
                <a:solidFill>
                  <a:schemeClr val="tx2"/>
                </a:solidFill>
                <a:latin typeface="微软雅黑" panose="020B0503020204020204" pitchFamily="34" charset="-122"/>
              </a:rPr>
              <a:t>的调查项目应当既是调查任务所需，又是能够取得结果的。凡是调查目的需要又可以取得结果的调查项目要充分满足，否则不应列入。</a:t>
            </a:r>
            <a:endParaRPr lang="zh-CN" altLang="en-US" sz="1800" dirty="0">
              <a:solidFill>
                <a:schemeClr val="tx2"/>
              </a:solidFill>
              <a:latin typeface="微软雅黑" panose="020B0503020204020204" pitchFamily="34" charset="-122"/>
              <a:ea typeface="微软雅黑" panose="020B0503020204020204" pitchFamily="34" charset="-122"/>
            </a:endParaRPr>
          </a:p>
        </p:txBody>
      </p:sp>
      <p:sp>
        <p:nvSpPr>
          <p:cNvPr id="43" name="矩形 42"/>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3647144"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（三）确定调查项目</a:t>
            </a:r>
          </a:p>
        </p:txBody>
      </p:sp>
      <p:grpSp>
        <p:nvGrpSpPr>
          <p:cNvPr id="46" name="组 13"/>
          <p:cNvGrpSpPr/>
          <p:nvPr/>
        </p:nvGrpSpPr>
        <p:grpSpPr>
          <a:xfrm>
            <a:off x="8072284" y="252857"/>
            <a:ext cx="4119714" cy="484288"/>
            <a:chOff x="8072283" y="252856"/>
            <a:chExt cx="4119714" cy="484288"/>
          </a:xfrm>
        </p:grpSpPr>
        <p:grpSp>
          <p:nvGrpSpPr>
            <p:cNvPr id="47" name="组 2"/>
            <p:cNvGrpSpPr/>
            <p:nvPr/>
          </p:nvGrpSpPr>
          <p:grpSpPr>
            <a:xfrm>
              <a:off x="11454105" y="252856"/>
              <a:ext cx="737892" cy="484288"/>
              <a:chOff x="11454105" y="252856"/>
              <a:chExt cx="737892" cy="484288"/>
            </a:xfrm>
          </p:grpSpPr>
          <p:grpSp>
            <p:nvGrpSpPr>
              <p:cNvPr id="49" name="组 1"/>
              <p:cNvGrpSpPr/>
              <p:nvPr/>
            </p:nvGrpSpPr>
            <p:grpSpPr>
              <a:xfrm>
                <a:off x="12039604" y="252856"/>
                <a:ext cx="152393" cy="484287"/>
                <a:chOff x="12039604" y="252856"/>
                <a:chExt cx="152393" cy="484287"/>
              </a:xfrm>
            </p:grpSpPr>
            <p:sp>
              <p:nvSpPr>
                <p:cNvPr id="53"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0" name="组合 49"/>
              <p:cNvGrpSpPr/>
              <p:nvPr/>
            </p:nvGrpSpPr>
            <p:grpSpPr>
              <a:xfrm>
                <a:off x="11454105" y="252857"/>
                <a:ext cx="491115" cy="484287"/>
                <a:chOff x="1528923" y="220268"/>
                <a:chExt cx="1284096" cy="1266241"/>
              </a:xfrm>
            </p:grpSpPr>
            <p:sp>
              <p:nvSpPr>
                <p:cNvPr id="51"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8" name="文本框 47"/>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28" name="圆角矩形 23"/>
          <p:cNvSpPr/>
          <p:nvPr/>
        </p:nvSpPr>
        <p:spPr>
          <a:xfrm rot="10800000" flipV="1">
            <a:off x="689205" y="4021409"/>
            <a:ext cx="617485" cy="457820"/>
          </a:xfrm>
          <a:prstGeom prst="roundRect">
            <a:avLst>
              <a:gd name="adj" fmla="val 0"/>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2</a:t>
            </a:r>
            <a:endParaRPr lang="zh-CN" altLang="en-US" sz="3600" dirty="0">
              <a:latin typeface="微软雅黑" panose="020B0503020204020204" pitchFamily="34" charset="-122"/>
              <a:ea typeface="微软雅黑" panose="020B0503020204020204" pitchFamily="34" charset="-122"/>
            </a:endParaRPr>
          </a:p>
        </p:txBody>
      </p:sp>
      <p:sp>
        <p:nvSpPr>
          <p:cNvPr id="29" name="文本框 28"/>
          <p:cNvSpPr txBox="1"/>
          <p:nvPr/>
        </p:nvSpPr>
        <p:spPr>
          <a:xfrm>
            <a:off x="1381158" y="3970374"/>
            <a:ext cx="3640987" cy="2585321"/>
          </a:xfrm>
          <a:prstGeom prst="rect">
            <a:avLst/>
          </a:prstGeom>
          <a:noFill/>
        </p:spPr>
        <p:txBody>
          <a:bodyPr wrap="square" lIns="91438" tIns="45719" rIns="91438" bIns="45719" rtlCol="0">
            <a:spAutoFit/>
          </a:bodyPr>
          <a:lstStyle/>
          <a:p>
            <a:pPr indent="360045">
              <a:lnSpc>
                <a:spcPct val="150000"/>
              </a:lnSpc>
            </a:pPr>
            <a:r>
              <a:rPr lang="zh-CN" altLang="en-US" sz="1800" dirty="0" smtClean="0">
                <a:solidFill>
                  <a:schemeClr val="tx2"/>
                </a:solidFill>
                <a:latin typeface="微软雅黑" panose="020B0503020204020204" pitchFamily="34" charset="-122"/>
              </a:rPr>
              <a:t>  项目</a:t>
            </a:r>
            <a:r>
              <a:rPr lang="zh-CN" altLang="en-US" sz="1800" dirty="0">
                <a:solidFill>
                  <a:schemeClr val="tx2"/>
                </a:solidFill>
                <a:latin typeface="微软雅黑" panose="020B0503020204020204" pitchFamily="34" charset="-122"/>
              </a:rPr>
              <a:t>的表达必须明确，要使问题备选结果具有确定的表示形式，如数字式、是否式或文字式等。否则，会使被调查者产生不同理解而做出不同的回答，造成汇总时的困难。</a:t>
            </a:r>
            <a:endParaRPr lang="zh-CN" altLang="en-US" sz="1800" dirty="0">
              <a:solidFill>
                <a:schemeClr val="tx2"/>
              </a:solidFill>
              <a:latin typeface="微软雅黑" panose="020B0503020204020204" pitchFamily="34" charset="-122"/>
              <a:ea typeface="微软雅黑" panose="020B0503020204020204" pitchFamily="34" charset="-122"/>
            </a:endParaRPr>
          </a:p>
        </p:txBody>
      </p:sp>
      <p:sp>
        <p:nvSpPr>
          <p:cNvPr id="30" name="圆角矩形 23"/>
          <p:cNvSpPr/>
          <p:nvPr/>
        </p:nvSpPr>
        <p:spPr>
          <a:xfrm rot="10800000" flipV="1">
            <a:off x="7507018" y="1428269"/>
            <a:ext cx="617485" cy="457820"/>
          </a:xfrm>
          <a:prstGeom prst="roundRect">
            <a:avLst>
              <a:gd name="adj" fmla="val 0"/>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3</a:t>
            </a:r>
            <a:endParaRPr lang="zh-CN" altLang="en-US" sz="3600" dirty="0">
              <a:latin typeface="微软雅黑" panose="020B0503020204020204" pitchFamily="34" charset="-122"/>
              <a:ea typeface="微软雅黑" panose="020B0503020204020204" pitchFamily="34" charset="-122"/>
            </a:endParaRPr>
          </a:p>
        </p:txBody>
      </p:sp>
      <p:sp>
        <p:nvSpPr>
          <p:cNvPr id="31" name="文本框 30"/>
          <p:cNvSpPr txBox="1"/>
          <p:nvPr/>
        </p:nvSpPr>
        <p:spPr>
          <a:xfrm>
            <a:off x="8198971" y="1377234"/>
            <a:ext cx="3802029" cy="2169823"/>
          </a:xfrm>
          <a:prstGeom prst="rect">
            <a:avLst/>
          </a:prstGeom>
          <a:noFill/>
        </p:spPr>
        <p:txBody>
          <a:bodyPr wrap="square" lIns="91438" tIns="45719" rIns="91438" bIns="45719" rtlCol="0">
            <a:spAutoFit/>
          </a:bodyPr>
          <a:lstStyle/>
          <a:p>
            <a:pPr indent="360045">
              <a:lnSpc>
                <a:spcPct val="150000"/>
              </a:lnSpc>
            </a:pPr>
            <a:r>
              <a:rPr lang="zh-CN" altLang="en-US" sz="1800" dirty="0" smtClean="0">
                <a:solidFill>
                  <a:schemeClr val="tx2"/>
                </a:solidFill>
                <a:latin typeface="微软雅黑" panose="020B0503020204020204" pitchFamily="34" charset="-122"/>
              </a:rPr>
              <a:t> 确定</a:t>
            </a:r>
            <a:r>
              <a:rPr lang="zh-CN" altLang="en-US" sz="1800" dirty="0">
                <a:solidFill>
                  <a:schemeClr val="tx2"/>
                </a:solidFill>
                <a:latin typeface="微软雅黑" panose="020B0503020204020204" pitchFamily="34" charset="-122"/>
              </a:rPr>
              <a:t>调查项目应尽可能做到项目之间相互关联，使取得的资料相互对照，以便了解现象发生变化的原因、条件和后果，便于验证回答的准确性。</a:t>
            </a:r>
            <a:endParaRPr lang="zh-CN" altLang="en-US" sz="1800" dirty="0">
              <a:solidFill>
                <a:schemeClr val="tx2"/>
              </a:solidFill>
              <a:latin typeface="微软雅黑" panose="020B0503020204020204" pitchFamily="34" charset="-122"/>
              <a:ea typeface="微软雅黑" panose="020B0503020204020204" pitchFamily="34" charset="-122"/>
            </a:endParaRPr>
          </a:p>
        </p:txBody>
      </p:sp>
      <p:sp>
        <p:nvSpPr>
          <p:cNvPr id="32" name="圆角矩形 23"/>
          <p:cNvSpPr/>
          <p:nvPr/>
        </p:nvSpPr>
        <p:spPr>
          <a:xfrm rot="10800000" flipV="1">
            <a:off x="7507018" y="4606361"/>
            <a:ext cx="617485" cy="457820"/>
          </a:xfrm>
          <a:prstGeom prst="roundRect">
            <a:avLst>
              <a:gd name="adj" fmla="val 0"/>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4</a:t>
            </a:r>
            <a:endParaRPr lang="zh-CN" altLang="en-US" sz="3600" dirty="0">
              <a:latin typeface="微软雅黑" panose="020B0503020204020204" pitchFamily="34" charset="-122"/>
              <a:ea typeface="微软雅黑" panose="020B0503020204020204" pitchFamily="34" charset="-122"/>
            </a:endParaRPr>
          </a:p>
        </p:txBody>
      </p:sp>
      <p:sp>
        <p:nvSpPr>
          <p:cNvPr id="33" name="文本框 32"/>
          <p:cNvSpPr txBox="1"/>
          <p:nvPr/>
        </p:nvSpPr>
        <p:spPr>
          <a:xfrm>
            <a:off x="8198971" y="4555326"/>
            <a:ext cx="3640987" cy="923328"/>
          </a:xfrm>
          <a:prstGeom prst="rect">
            <a:avLst/>
          </a:prstGeom>
          <a:noFill/>
        </p:spPr>
        <p:txBody>
          <a:bodyPr wrap="square" lIns="91438" tIns="45719" rIns="91438" bIns="45719" rtlCol="0">
            <a:spAutoFit/>
          </a:bodyPr>
          <a:lstStyle/>
          <a:p>
            <a:pPr indent="360045">
              <a:lnSpc>
                <a:spcPct val="150000"/>
              </a:lnSpc>
            </a:pPr>
            <a:r>
              <a:rPr lang="zh-CN" altLang="en-US" sz="1800" dirty="0" smtClean="0">
                <a:solidFill>
                  <a:schemeClr val="tx2"/>
                </a:solidFill>
                <a:latin typeface="微软雅黑" panose="020B0503020204020204" pitchFamily="34" charset="-122"/>
              </a:rPr>
              <a:t> 调查</a:t>
            </a:r>
            <a:r>
              <a:rPr lang="zh-CN" altLang="en-US" sz="1800" dirty="0">
                <a:solidFill>
                  <a:schemeClr val="tx2"/>
                </a:solidFill>
                <a:latin typeface="微软雅黑" panose="020B0503020204020204" pitchFamily="34" charset="-122"/>
              </a:rPr>
              <a:t>项目的含义要明确，必要时可附加调查细目。</a:t>
            </a:r>
            <a:endParaRPr lang="zh-CN" altLang="en-US" sz="1800"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4801306"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（四）确定调查方式和方法</a:t>
            </a:r>
          </a:p>
        </p:txBody>
      </p:sp>
      <p:sp>
        <p:nvSpPr>
          <p:cNvPr id="2" name="矩形 1"/>
          <p:cNvSpPr/>
          <p:nvPr/>
        </p:nvSpPr>
        <p:spPr>
          <a:xfrm>
            <a:off x="393290" y="1585507"/>
            <a:ext cx="11086449" cy="4192941"/>
          </a:xfrm>
          <a:prstGeom prst="rect">
            <a:avLst/>
          </a:prstGeom>
        </p:spPr>
        <p:txBody>
          <a:bodyPr wrap="square" lIns="91438" tIns="45719" rIns="91438" bIns="45719">
            <a:spAutoFit/>
          </a:bodyPr>
          <a:lstStyle/>
          <a:p>
            <a:pPr>
              <a:lnSpc>
                <a:spcPct val="150000"/>
              </a:lnSpc>
            </a:pPr>
            <a:r>
              <a:rPr lang="zh-CN" altLang="en-US" sz="2000" b="1" dirty="0" smtClean="0">
                <a:latin typeface="微软雅黑" panose="020B0503020204020204" pitchFamily="34" charset="-122"/>
              </a:rPr>
              <a:t>       在</a:t>
            </a:r>
            <a:r>
              <a:rPr lang="zh-CN" altLang="en-US" sz="2000" b="1" dirty="0">
                <a:latin typeface="微软雅黑" panose="020B0503020204020204" pitchFamily="34" charset="-122"/>
              </a:rPr>
              <a:t>调查方案中，还要规定采用什么组织方式和方法取得调查资料。调查方式的选择，需要考虑到多种因素。要得到充分而全面的信息，全面调查可能更好或者是必要的，但它的工作量比较大，费用比较高，时间也可能比较长。而选择抽样调查的最主要原因是其能在充分满足客户所需信息质量的前提下，提供一种更快、更节省的方法。相对于全面调查来说，抽样调查规模小，因而更容易进行监控。在抽样调查和全面调查之间做择时，既要根据市场调查的目的与研究对象的特点考虑总体大小、小区域（范围）的估计、属性的多寡，调查误差、特殊要求等因素，也要考虑实施调查的费用、时效及其他因素等现实要求。但全面调查和抽样调查并不是完全对立的，根据具体调查的需要，可将这两种调查方法结合起来使用。例如，在工业企业的调查中，对大型企业进行全面调查，而对小型企业进行抽样调查。</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4801306"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（四）确定调查方式和方法</a:t>
            </a:r>
          </a:p>
        </p:txBody>
      </p:sp>
      <p:sp>
        <p:nvSpPr>
          <p:cNvPr id="2" name="矩形 1"/>
          <p:cNvSpPr/>
          <p:nvPr/>
        </p:nvSpPr>
        <p:spPr>
          <a:xfrm>
            <a:off x="537881" y="1585507"/>
            <a:ext cx="10941857" cy="4524313"/>
          </a:xfrm>
          <a:prstGeom prst="rect">
            <a:avLst/>
          </a:prstGeom>
        </p:spPr>
        <p:txBody>
          <a:bodyPr wrap="square" lIns="91438" tIns="45719" rIns="91438" bIns="45719">
            <a:spAutoFit/>
          </a:bodyPr>
          <a:lstStyle/>
          <a:p>
            <a:pPr>
              <a:lnSpc>
                <a:spcPct val="150000"/>
              </a:lnSpc>
            </a:pPr>
            <a:r>
              <a:rPr lang="zh-CN" altLang="en-US" sz="2400" b="1" dirty="0" smtClean="0">
                <a:latin typeface="微软雅黑" panose="020B0503020204020204" pitchFamily="34" charset="-122"/>
              </a:rPr>
              <a:t>       在</a:t>
            </a:r>
            <a:r>
              <a:rPr lang="zh-CN" altLang="en-US" sz="2400" b="1" dirty="0">
                <a:latin typeface="微软雅黑" panose="020B0503020204020204" pitchFamily="34" charset="-122"/>
              </a:rPr>
              <a:t>确定选择抽样调查时，要进一步明确目标总体与调查总体的关系；确定合适的抽样框及其类型，抽样框有缺陷时知道如何补救；明确抽样误差的影响因素及其控制</a:t>
            </a:r>
            <a:r>
              <a:rPr lang="zh-CN" altLang="en-US" sz="2400" b="1" dirty="0" smtClean="0">
                <a:latin typeface="微软雅黑" panose="020B0503020204020204" pitchFamily="34" charset="-122"/>
              </a:rPr>
              <a:t>方法</a:t>
            </a:r>
            <a:r>
              <a:rPr lang="zh-CN" altLang="en-US" sz="2400" b="1" dirty="0">
                <a:latin typeface="微软雅黑" panose="020B0503020204020204" pitchFamily="34" charset="-122"/>
              </a:rPr>
              <a:t>。</a:t>
            </a:r>
            <a:endParaRPr lang="en-US" altLang="zh-CN" sz="2400" b="1" dirty="0" smtClean="0">
              <a:latin typeface="微软雅黑" panose="020B0503020204020204" pitchFamily="34" charset="-122"/>
            </a:endParaRPr>
          </a:p>
          <a:p>
            <a:pPr>
              <a:lnSpc>
                <a:spcPct val="150000"/>
              </a:lnSpc>
            </a:pPr>
            <a:r>
              <a:rPr lang="zh-CN" altLang="en-US" sz="2400" b="1" dirty="0" smtClean="0">
                <a:latin typeface="微软雅黑" panose="020B0503020204020204" pitchFamily="34" charset="-122"/>
              </a:rPr>
              <a:t>       搜集</a:t>
            </a:r>
            <a:r>
              <a:rPr lang="zh-CN" altLang="en-US" sz="2400" b="1" dirty="0">
                <a:latin typeface="微软雅黑" panose="020B0503020204020204" pitchFamily="34" charset="-122"/>
              </a:rPr>
              <a:t>资料的具体调查方法有定性调查研究方法和定量调查研究方法。具体包括文案法、小组座谈法、深层访谈法、投影技法、询问法，观察法和实验法等。每一种方法都具有各自的优点与不足，都存在合适的应用场景，在调查时，采用何种方法不是固定和统一的，而是取决于调查对象和调查任务的需要，尤其应注意多种调查方法的组合运用。</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6340189"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（五）确定调查资料整理和分析方法</a:t>
            </a:r>
          </a:p>
        </p:txBody>
      </p:sp>
      <p:sp>
        <p:nvSpPr>
          <p:cNvPr id="2" name="矩形 1"/>
          <p:cNvSpPr/>
          <p:nvPr/>
        </p:nvSpPr>
        <p:spPr>
          <a:xfrm>
            <a:off x="393290" y="1585507"/>
            <a:ext cx="11086449" cy="4247315"/>
          </a:xfrm>
          <a:prstGeom prst="rect">
            <a:avLst/>
          </a:prstGeom>
        </p:spPr>
        <p:txBody>
          <a:bodyPr wrap="square" lIns="91438" tIns="45719" rIns="91438" bIns="45719">
            <a:spAutoFit/>
          </a:bodyPr>
          <a:lstStyle/>
          <a:p>
            <a:pPr>
              <a:lnSpc>
                <a:spcPct val="150000"/>
              </a:lnSpc>
            </a:pPr>
            <a:r>
              <a:rPr lang="zh-CN" altLang="en-US" sz="2000" b="1" dirty="0" smtClean="0">
                <a:latin typeface="微软雅黑" panose="020B0503020204020204" pitchFamily="34" charset="-122"/>
              </a:rPr>
              <a:t>       采用</a:t>
            </a:r>
            <a:r>
              <a:rPr lang="zh-CN" altLang="en-US" sz="2000" b="1" dirty="0">
                <a:latin typeface="微软雅黑" panose="020B0503020204020204" pitchFamily="34" charset="-122"/>
              </a:rPr>
              <a:t>实地调查方法搜集的原始资料大多是零散的、不系统的，只能反映事物的表象，无法深人研究事物的本质和规律性，这就需要对大量原始资料进行加工汇总，使之系统化、条理化。目前这种资料处理工作一般已可借助计算机进行，这在设计中也应予以考虑，包括确定是采用定性分析还是定量分析的方法；在使用定量分析时需采用何种操作程序以保证必要的运算速度、计算精度及特殊目的。</a:t>
            </a:r>
          </a:p>
          <a:p>
            <a:pPr>
              <a:lnSpc>
                <a:spcPct val="150000"/>
              </a:lnSpc>
            </a:pPr>
            <a:r>
              <a:rPr lang="zh-CN" altLang="en-US" sz="2000" b="1" dirty="0" smtClean="0">
                <a:latin typeface="微软雅黑" panose="020B0503020204020204" pitchFamily="34" charset="-122"/>
              </a:rPr>
              <a:t>       随着</a:t>
            </a:r>
            <a:r>
              <a:rPr lang="zh-CN" altLang="en-US" sz="2000" b="1" dirty="0">
                <a:latin typeface="微软雅黑" panose="020B0503020204020204" pitchFamily="34" charset="-122"/>
              </a:rPr>
              <a:t>计量分析方法的发展和计算机的运用，越来越多的现代统计分析手段可供我们在定量分析时选择，如回归分析、相关分析、聚类分析等。每种分析技术都有其自身的特点和适用性，有对数据收集的相应要求。因此，应根据调查的需要，各类数据获取的可能，选择最合适的分析方法并在方案中加以规定。</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6340189"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（六）确定调查时间和调查工作期限</a:t>
            </a:r>
          </a:p>
        </p:txBody>
      </p:sp>
      <p:sp>
        <p:nvSpPr>
          <p:cNvPr id="2" name="矩形 1"/>
          <p:cNvSpPr/>
          <p:nvPr/>
        </p:nvSpPr>
        <p:spPr>
          <a:xfrm>
            <a:off x="393290" y="1493396"/>
            <a:ext cx="11086449" cy="4708979"/>
          </a:xfrm>
          <a:prstGeom prst="rect">
            <a:avLst/>
          </a:prstGeom>
        </p:spPr>
        <p:txBody>
          <a:bodyPr wrap="square" lIns="91438" tIns="45719" rIns="91438" bIns="45719">
            <a:spAutoFit/>
          </a:bodyPr>
          <a:lstStyle/>
          <a:p>
            <a:pPr>
              <a:lnSpc>
                <a:spcPct val="150000"/>
              </a:lnSpc>
            </a:pPr>
            <a:r>
              <a:rPr lang="zh-CN" altLang="en-US" sz="2000" b="1" dirty="0" smtClean="0">
                <a:latin typeface="微软雅黑" panose="020B0503020204020204" pitchFamily="34" charset="-122"/>
              </a:rPr>
              <a:t>       调查</a:t>
            </a:r>
            <a:r>
              <a:rPr lang="zh-CN" altLang="en-US" sz="2000" b="1" dirty="0">
                <a:latin typeface="微软雅黑" panose="020B0503020204020204" pitchFamily="34" charset="-122"/>
              </a:rPr>
              <a:t>时间是指调查资料所属的时间，如果所要调查的是时期现象，就要明确规定资料所反映的是调查对象从何时起到何时止的资料。如果所要调查的是时点现象，就要明确规定统一的标准调查时点</a:t>
            </a:r>
            <a:r>
              <a:rPr lang="zh-CN" altLang="en-US" sz="2000" b="1" dirty="0" smtClean="0">
                <a:latin typeface="微软雅黑" panose="020B0503020204020204" pitchFamily="34" charset="-122"/>
              </a:rPr>
              <a:t>。</a:t>
            </a:r>
            <a:endParaRPr lang="en-US" altLang="zh-CN" sz="2000" b="1" dirty="0">
              <a:latin typeface="微软雅黑" panose="020B0503020204020204" pitchFamily="34" charset="-122"/>
            </a:endParaRPr>
          </a:p>
          <a:p>
            <a:pPr>
              <a:lnSpc>
                <a:spcPct val="150000"/>
              </a:lnSpc>
            </a:pPr>
            <a:r>
              <a:rPr lang="zh-CN" altLang="en-US" sz="2000" b="1" dirty="0" smtClean="0">
                <a:latin typeface="微软雅黑" panose="020B0503020204020204" pitchFamily="34" charset="-122"/>
              </a:rPr>
              <a:t>       调查</a:t>
            </a:r>
            <a:r>
              <a:rPr lang="zh-CN" altLang="en-US" sz="2000" b="1" dirty="0">
                <a:latin typeface="微软雅黑" panose="020B0503020204020204" pitchFamily="34" charset="-122"/>
              </a:rPr>
              <a:t>期限是规定调查工作的开始时间和结束时间。包括从调查方案设计到提交调查报告的整个工作进度，也包括各个阶段的起始时间，其目的是使调查工作能及时开展按时完成。</a:t>
            </a:r>
          </a:p>
          <a:p>
            <a:pPr>
              <a:lnSpc>
                <a:spcPct val="150000"/>
              </a:lnSpc>
            </a:pPr>
            <a:r>
              <a:rPr lang="zh-CN" altLang="en-US" sz="2000" b="1" dirty="0" smtClean="0">
                <a:latin typeface="微软雅黑" panose="020B0503020204020204" pitchFamily="34" charset="-122"/>
              </a:rPr>
              <a:t>       详细</a:t>
            </a:r>
            <a:r>
              <a:rPr lang="zh-CN" altLang="en-US" sz="2000" b="1" dirty="0">
                <a:latin typeface="微软雅黑" panose="020B0503020204020204" pitchFamily="34" charset="-122"/>
              </a:rPr>
              <a:t>的调查进度计划要使各个时期的工作大致平衡，避免出现前紧后松或前松后紧的现象，同时也有利于调查机构的管理部门依据进度计划表检查有关部门在各个时期完成进度的情况。调查进度计划的确定通常采用逆推的办法，即从最后的截止日期逆顺序地向前安排完成各项任务所需的时间，并推算出起花的期限，落实承接相应工作的部门或个人。表</a:t>
            </a:r>
            <a:r>
              <a:rPr lang="en-US" altLang="zh-CN" sz="2000" b="1" dirty="0">
                <a:latin typeface="微软雅黑" panose="020B0503020204020204" pitchFamily="34" charset="-122"/>
              </a:rPr>
              <a:t>1</a:t>
            </a:r>
            <a:r>
              <a:rPr lang="zh-CN" altLang="en-US" sz="2000" b="1" dirty="0">
                <a:latin typeface="微软雅黑" panose="020B0503020204020204" pitchFamily="34" charset="-122"/>
              </a:rPr>
              <a:t>是安排调查进度计划的一个示例。 </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6340189"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（六）确定调查时间和调查工作期限</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pic>
        <p:nvPicPr>
          <p:cNvPr id="20" name="图片 19"/>
          <p:cNvPicPr>
            <a:picLocks noChangeAspect="1"/>
          </p:cNvPicPr>
          <p:nvPr/>
        </p:nvPicPr>
        <p:blipFill>
          <a:blip r:embed="rId2"/>
          <a:stretch>
            <a:fillRect/>
          </a:stretch>
        </p:blipFill>
        <p:spPr>
          <a:xfrm>
            <a:off x="1156448" y="2252895"/>
            <a:ext cx="11161202" cy="3650065"/>
          </a:xfrm>
          <a:prstGeom prst="rect">
            <a:avLst/>
          </a:prstGeom>
        </p:spPr>
      </p:pic>
      <p:sp>
        <p:nvSpPr>
          <p:cNvPr id="21" name="文本框 20"/>
          <p:cNvSpPr txBox="1"/>
          <p:nvPr/>
        </p:nvSpPr>
        <p:spPr>
          <a:xfrm>
            <a:off x="4250055" y="1836171"/>
            <a:ext cx="2982595" cy="337185"/>
          </a:xfrm>
          <a:prstGeom prst="rect">
            <a:avLst/>
          </a:prstGeom>
          <a:noFill/>
        </p:spPr>
        <p:txBody>
          <a:bodyPr wrap="square" rtlCol="0">
            <a:spAutoFit/>
          </a:bodyPr>
          <a:lstStyle/>
          <a:p>
            <a:r>
              <a:rPr lang="zh-CN" altLang="en-US" sz="1600" b="1" dirty="0">
                <a:latin typeface="+mn-ea"/>
                <a:cs typeface="+mn-ea"/>
              </a:rPr>
              <a:t>表1 ××项目调查进度安排</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4416586"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（七）确定调查预算经费</a:t>
            </a:r>
          </a:p>
        </p:txBody>
      </p:sp>
      <p:sp>
        <p:nvSpPr>
          <p:cNvPr id="2" name="矩形 1"/>
          <p:cNvSpPr/>
          <p:nvPr/>
        </p:nvSpPr>
        <p:spPr>
          <a:xfrm>
            <a:off x="712263" y="2272081"/>
            <a:ext cx="10601196" cy="2862320"/>
          </a:xfrm>
          <a:prstGeom prst="rect">
            <a:avLst/>
          </a:prstGeom>
        </p:spPr>
        <p:txBody>
          <a:bodyPr wrap="square" lIns="91438" tIns="45719" rIns="91438" bIns="45719">
            <a:spAutoFit/>
          </a:bodyPr>
          <a:lstStyle/>
          <a:p>
            <a:pPr>
              <a:lnSpc>
                <a:spcPct val="150000"/>
              </a:lnSpc>
            </a:pPr>
            <a:r>
              <a:rPr lang="zh-CN" altLang="en-US" sz="2000" b="1" dirty="0" smtClean="0">
                <a:latin typeface="微软雅黑" panose="020B0503020204020204" pitchFamily="34" charset="-122"/>
              </a:rPr>
              <a:t>       市场</a:t>
            </a:r>
            <a:r>
              <a:rPr lang="zh-CN" altLang="en-US" sz="2000" b="1" dirty="0">
                <a:latin typeface="微软雅黑" panose="020B0503020204020204" pitchFamily="34" charset="-122"/>
              </a:rPr>
              <a:t>调研费用的多少通常视调查范围和难易程度而定。不管何种调查，费用问题总是十分重要和难以回避的，故对费用的估算也是设计调查方案时必须考虑的内容之一。根据拟定的调查方案，可将调查项目分解成若干子项目，然后匡算各个子项目所需的时间和费用。调查项目的费用预算包括直接和间接的人工、材料、交通、管理费用及其他一切费用开支。如果是专业调查机构承接的调查项目，还应包括服务费</a:t>
            </a:r>
            <a:r>
              <a:rPr lang="en-US" altLang="zh-CN" sz="2000" b="1" dirty="0">
                <a:latin typeface="微软雅黑" panose="020B0503020204020204" pitchFamily="34" charset="-122"/>
              </a:rPr>
              <a:t>——</a:t>
            </a:r>
            <a:r>
              <a:rPr lang="zh-CN" altLang="en-US" sz="2000" b="1" dirty="0">
                <a:latin typeface="微软雅黑" panose="020B0503020204020204" pitchFamily="34" charset="-122"/>
              </a:rPr>
              <a:t>佣金，通常佣金按占总报价的百分比计算。调查中的各种费用预算示例参见表</a:t>
            </a:r>
            <a:r>
              <a:rPr lang="en-US" altLang="zh-CN" sz="2000" b="1" dirty="0">
                <a:latin typeface="微软雅黑" panose="020B0503020204020204" pitchFamily="34" charset="-122"/>
              </a:rPr>
              <a:t>2</a:t>
            </a:r>
            <a:r>
              <a:rPr lang="zh-CN" altLang="en-US" sz="2000" b="1" dirty="0">
                <a:latin typeface="微软雅黑" panose="020B0503020204020204" pitchFamily="34" charset="-122"/>
              </a:rPr>
              <a:t>。 </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5364604"/>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5364604"/>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4416586"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（七）确定调查预算经费</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pic>
        <p:nvPicPr>
          <p:cNvPr id="34" name="图片 33"/>
          <p:cNvPicPr>
            <a:picLocks noChangeAspect="1"/>
          </p:cNvPicPr>
          <p:nvPr/>
        </p:nvPicPr>
        <p:blipFill>
          <a:blip r:embed="rId2"/>
          <a:stretch>
            <a:fillRect/>
          </a:stretch>
        </p:blipFill>
        <p:spPr>
          <a:xfrm>
            <a:off x="2275840" y="1931433"/>
            <a:ext cx="8905845" cy="4926567"/>
          </a:xfrm>
          <a:prstGeom prst="rect">
            <a:avLst/>
          </a:prstGeom>
        </p:spPr>
      </p:pic>
      <p:sp>
        <p:nvSpPr>
          <p:cNvPr id="35" name="文本框 34"/>
          <p:cNvSpPr txBox="1"/>
          <p:nvPr/>
        </p:nvSpPr>
        <p:spPr>
          <a:xfrm>
            <a:off x="4429442" y="1254235"/>
            <a:ext cx="3333115" cy="629920"/>
          </a:xfrm>
          <a:prstGeom prst="rect">
            <a:avLst/>
          </a:prstGeom>
          <a:noFill/>
        </p:spPr>
        <p:txBody>
          <a:bodyPr wrap="square" rtlCol="0">
            <a:spAutoFit/>
          </a:bodyPr>
          <a:lstStyle/>
          <a:p>
            <a:endParaRPr lang="zh-CN" altLang="en-US" dirty="0"/>
          </a:p>
          <a:p>
            <a:pPr algn="ctr"/>
            <a:r>
              <a:rPr lang="zh-CN" altLang="en-US" sz="1600" b="1" dirty="0"/>
              <a:t>        表2 调查费用预算表</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4801306"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（八）确定提交报告的方式</a:t>
            </a:r>
          </a:p>
        </p:txBody>
      </p:sp>
      <p:sp>
        <p:nvSpPr>
          <p:cNvPr id="2" name="矩形 1"/>
          <p:cNvSpPr/>
          <p:nvPr/>
        </p:nvSpPr>
        <p:spPr>
          <a:xfrm>
            <a:off x="393290" y="2272081"/>
            <a:ext cx="11086449" cy="1200327"/>
          </a:xfrm>
          <a:prstGeom prst="rect">
            <a:avLst/>
          </a:prstGeom>
        </p:spPr>
        <p:txBody>
          <a:bodyPr wrap="square" lIns="91438" tIns="45719" rIns="91438" bIns="45719">
            <a:spAutoFit/>
          </a:bodyPr>
          <a:lstStyle/>
          <a:p>
            <a:pPr indent="720090">
              <a:lnSpc>
                <a:spcPct val="150000"/>
              </a:lnSpc>
            </a:pPr>
            <a:r>
              <a:rPr lang="zh-CN" altLang="en-US" sz="2400" b="1" dirty="0">
                <a:latin typeface="微软雅黑" panose="020B0503020204020204" pitchFamily="34" charset="-122"/>
              </a:rPr>
              <a:t>市场调查项目完成的最终成果之一是书面报告。确定提交报告的方式主要包括书面报告书的形式和份数，书面报告的基本内容、图表数量等。</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直接连接符 79"/>
          <p:cNvCxnSpPr/>
          <p:nvPr/>
        </p:nvCxnSpPr>
        <p:spPr>
          <a:xfrm>
            <a:off x="3774195" y="-668042"/>
            <a:ext cx="0" cy="5643645"/>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 name="矩形 3"/>
          <p:cNvSpPr/>
          <p:nvPr/>
        </p:nvSpPr>
        <p:spPr>
          <a:xfrm rot="5400000">
            <a:off x="-2741856" y="2736809"/>
            <a:ext cx="6818603" cy="1344991"/>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grpSp>
        <p:nvGrpSpPr>
          <p:cNvPr id="15" name="组 14"/>
          <p:cNvGrpSpPr/>
          <p:nvPr/>
        </p:nvGrpSpPr>
        <p:grpSpPr>
          <a:xfrm>
            <a:off x="-22301" y="6654791"/>
            <a:ext cx="1271471" cy="203211"/>
            <a:chOff x="-22302" y="6654791"/>
            <a:chExt cx="1271471" cy="203210"/>
          </a:xfrm>
        </p:grpSpPr>
        <p:sp>
          <p:nvSpPr>
            <p:cNvPr id="9" name="圆角矩形 8"/>
            <p:cNvSpPr/>
            <p:nvPr/>
          </p:nvSpPr>
          <p:spPr>
            <a:xfrm flipV="1">
              <a:off x="240276" y="6654791"/>
              <a:ext cx="224807" cy="203210"/>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flipV="1">
              <a:off x="-22302" y="6654791"/>
              <a:ext cx="224807" cy="203210"/>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flipV="1">
              <a:off x="755838" y="6654791"/>
              <a:ext cx="224807" cy="203210"/>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flipV="1">
              <a:off x="493260" y="6654791"/>
              <a:ext cx="224807" cy="203210"/>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flipV="1">
              <a:off x="1024362" y="6654791"/>
              <a:ext cx="224807" cy="203210"/>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文本框 19"/>
          <p:cNvSpPr txBox="1"/>
          <p:nvPr/>
        </p:nvSpPr>
        <p:spPr>
          <a:xfrm>
            <a:off x="113075" y="245328"/>
            <a:ext cx="1031043" cy="4519883"/>
          </a:xfrm>
          <a:prstGeom prst="rect">
            <a:avLst/>
          </a:prstGeom>
          <a:noFill/>
        </p:spPr>
        <p:txBody>
          <a:bodyPr vert="eaVert" wrap="square" lIns="91436" tIns="45718" rIns="91436" bIns="45718" rtlCol="0">
            <a:spAutoFit/>
          </a:bodyPr>
          <a:lstStyle/>
          <a:p>
            <a:r>
              <a:rPr lang="en-US" altLang="zh-CN" sz="5500" b="1" dirty="0">
                <a:solidFill>
                  <a:schemeClr val="bg1"/>
                </a:solidFill>
                <a:latin typeface="Eras Light ITC" panose="020B0402030504020804" pitchFamily="34" charset="0"/>
              </a:rPr>
              <a:t>CONTENTS</a:t>
            </a:r>
            <a:endParaRPr lang="zh-CN" altLang="en-US" sz="5500" b="1" dirty="0">
              <a:solidFill>
                <a:schemeClr val="bg1"/>
              </a:solidFill>
              <a:latin typeface="Eras Light ITC" panose="020B0402030504020804" pitchFamily="34" charset="0"/>
            </a:endParaRPr>
          </a:p>
        </p:txBody>
      </p:sp>
      <p:sp>
        <p:nvSpPr>
          <p:cNvPr id="73" name="圆角矩形 72"/>
          <p:cNvSpPr/>
          <p:nvPr/>
        </p:nvSpPr>
        <p:spPr>
          <a:xfrm rot="10800000" flipV="1">
            <a:off x="3532053" y="1444337"/>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1</a:t>
            </a:r>
            <a:endParaRPr lang="zh-CN" altLang="en-US" sz="3600" dirty="0"/>
          </a:p>
        </p:txBody>
      </p:sp>
      <p:sp>
        <p:nvSpPr>
          <p:cNvPr id="74" name="圆角矩形 73"/>
          <p:cNvSpPr/>
          <p:nvPr/>
        </p:nvSpPr>
        <p:spPr>
          <a:xfrm rot="10800000" flipV="1">
            <a:off x="3532053" y="2567609"/>
            <a:ext cx="484287" cy="491115"/>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77" name="圆角矩形 76"/>
          <p:cNvSpPr/>
          <p:nvPr/>
        </p:nvSpPr>
        <p:spPr>
          <a:xfrm rot="10800000" flipV="1">
            <a:off x="3532983" y="3578839"/>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78" name="圆角矩形 77"/>
          <p:cNvSpPr/>
          <p:nvPr/>
        </p:nvSpPr>
        <p:spPr>
          <a:xfrm rot="10800000" flipV="1">
            <a:off x="3532983" y="4663541"/>
            <a:ext cx="484287" cy="491115"/>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4</a:t>
            </a:r>
            <a:endParaRPr lang="zh-CN" altLang="en-US" sz="3600" dirty="0"/>
          </a:p>
        </p:txBody>
      </p:sp>
      <p:sp>
        <p:nvSpPr>
          <p:cNvPr id="87" name="文本框 86"/>
          <p:cNvSpPr txBox="1"/>
          <p:nvPr/>
        </p:nvSpPr>
        <p:spPr>
          <a:xfrm>
            <a:off x="4015409" y="1417872"/>
            <a:ext cx="4852602" cy="523216"/>
          </a:xfrm>
          <a:prstGeom prst="rect">
            <a:avLst/>
          </a:prstGeom>
          <a:noFill/>
        </p:spPr>
        <p:txBody>
          <a:bodyPr wrap="none" lIns="91436" tIns="45718" rIns="91436" bIns="45718" rtlCol="0">
            <a:spAutoFit/>
          </a:bodyPr>
          <a:lstStyle/>
          <a:p>
            <a:r>
              <a:rPr lang="zh-CN" altLang="en-US" sz="2800" b="1" dirty="0">
                <a:solidFill>
                  <a:schemeClr val="tx2"/>
                </a:solidFill>
                <a:latin typeface="微软雅黑" panose="020B0503020204020204" pitchFamily="34" charset="-122"/>
              </a:rPr>
              <a:t>“调查方案设计”的评审标准</a:t>
            </a:r>
            <a:endParaRPr lang="zh-CN" altLang="en-US" sz="2800" b="1" dirty="0">
              <a:solidFill>
                <a:schemeClr val="tx2"/>
              </a:solidFill>
              <a:latin typeface="微软雅黑" panose="020B0503020204020204" pitchFamily="34" charset="-122"/>
              <a:ea typeface="微软雅黑" panose="020B0503020204020204" pitchFamily="34" charset="-122"/>
            </a:endParaRPr>
          </a:p>
        </p:txBody>
      </p:sp>
      <p:sp>
        <p:nvSpPr>
          <p:cNvPr id="89" name="文本框 88"/>
          <p:cNvSpPr txBox="1"/>
          <p:nvPr/>
        </p:nvSpPr>
        <p:spPr>
          <a:xfrm>
            <a:off x="4015409" y="2551346"/>
            <a:ext cx="4852602" cy="523216"/>
          </a:xfrm>
          <a:prstGeom prst="rect">
            <a:avLst/>
          </a:prstGeom>
          <a:noFill/>
        </p:spPr>
        <p:txBody>
          <a:bodyPr wrap="none" lIns="91436" tIns="45718" rIns="91436" bIns="45718" rtlCol="0">
            <a:spAutoFit/>
          </a:bodyPr>
          <a:lstStyle/>
          <a:p>
            <a:r>
              <a:rPr lang="zh-CN" altLang="en-US" sz="2800" b="1" dirty="0">
                <a:solidFill>
                  <a:schemeClr val="tx2"/>
                </a:solidFill>
                <a:latin typeface="微软雅黑" panose="020B0503020204020204" pitchFamily="34" charset="-122"/>
              </a:rPr>
              <a:t>“调查方案设计”的基本内容</a:t>
            </a:r>
            <a:endParaRPr lang="zh-CN" altLang="en-US" sz="2800" b="1" dirty="0">
              <a:solidFill>
                <a:schemeClr val="tx2"/>
              </a:solidFill>
              <a:latin typeface="微软雅黑" panose="020B0503020204020204" pitchFamily="34" charset="-122"/>
              <a:ea typeface="微软雅黑" panose="020B0503020204020204" pitchFamily="34" charset="-122"/>
            </a:endParaRPr>
          </a:p>
        </p:txBody>
      </p:sp>
      <p:grpSp>
        <p:nvGrpSpPr>
          <p:cNvPr id="14" name="组 13"/>
          <p:cNvGrpSpPr/>
          <p:nvPr/>
        </p:nvGrpSpPr>
        <p:grpSpPr>
          <a:xfrm>
            <a:off x="8072284" y="252857"/>
            <a:ext cx="4119714" cy="484288"/>
            <a:chOff x="8072283" y="252856"/>
            <a:chExt cx="4119714" cy="484288"/>
          </a:xfrm>
        </p:grpSpPr>
        <p:grpSp>
          <p:nvGrpSpPr>
            <p:cNvPr id="3" name="组 2"/>
            <p:cNvGrpSpPr/>
            <p:nvPr/>
          </p:nvGrpSpPr>
          <p:grpSpPr>
            <a:xfrm>
              <a:off x="11454105" y="252856"/>
              <a:ext cx="737892" cy="484288"/>
              <a:chOff x="11454105" y="252856"/>
              <a:chExt cx="737892" cy="484288"/>
            </a:xfrm>
          </p:grpSpPr>
          <p:grpSp>
            <p:nvGrpSpPr>
              <p:cNvPr id="2" name="组 1"/>
              <p:cNvGrpSpPr/>
              <p:nvPr/>
            </p:nvGrpSpPr>
            <p:grpSpPr>
              <a:xfrm>
                <a:off x="12039604" y="252856"/>
                <a:ext cx="152393" cy="484287"/>
                <a:chOff x="12039604" y="252856"/>
                <a:chExt cx="152393" cy="484287"/>
              </a:xfrm>
            </p:grpSpPr>
            <p:sp>
              <p:nvSpPr>
                <p:cNvPr id="96"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0" name="组合 99"/>
              <p:cNvGrpSpPr/>
              <p:nvPr/>
            </p:nvGrpSpPr>
            <p:grpSpPr>
              <a:xfrm>
                <a:off x="11454105" y="252857"/>
                <a:ext cx="491115" cy="484287"/>
                <a:chOff x="1528923" y="220268"/>
                <a:chExt cx="1284096" cy="1266241"/>
              </a:xfrm>
            </p:grpSpPr>
            <p:sp>
              <p:nvSpPr>
                <p:cNvPr id="101"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42" name="文本框 41"/>
          <p:cNvSpPr txBox="1"/>
          <p:nvPr/>
        </p:nvSpPr>
        <p:spPr>
          <a:xfrm>
            <a:off x="4015409" y="3568904"/>
            <a:ext cx="3374634" cy="523216"/>
          </a:xfrm>
          <a:prstGeom prst="rect">
            <a:avLst/>
          </a:prstGeom>
          <a:noFill/>
        </p:spPr>
        <p:txBody>
          <a:bodyPr wrap="none" lIns="91436" tIns="45718" rIns="91436" bIns="45718" rtlCol="0">
            <a:spAutoFit/>
          </a:bodyPr>
          <a:lstStyle/>
          <a:p>
            <a:r>
              <a:rPr lang="zh-CN" altLang="en-US" sz="2800" dirty="0">
                <a:solidFill>
                  <a:schemeClr val="tx2"/>
                </a:solidFill>
                <a:latin typeface="微软雅黑" panose="020B0503020204020204" pitchFamily="34" charset="-122"/>
              </a:rPr>
              <a:t>   </a:t>
            </a:r>
            <a:r>
              <a:rPr lang="zh-CN" altLang="en-US" sz="2800" b="1" dirty="0">
                <a:solidFill>
                  <a:schemeClr val="tx2"/>
                </a:solidFill>
                <a:latin typeface="微软雅黑" panose="020B0503020204020204" pitchFamily="34" charset="-122"/>
              </a:rPr>
              <a:t>往年参赛作品分享</a:t>
            </a:r>
            <a:endParaRPr lang="zh-CN" altLang="en-US" sz="2800" b="1" dirty="0">
              <a:solidFill>
                <a:schemeClr val="tx2"/>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4017270" y="4663541"/>
            <a:ext cx="3374634" cy="523216"/>
          </a:xfrm>
          <a:prstGeom prst="rect">
            <a:avLst/>
          </a:prstGeom>
          <a:noFill/>
        </p:spPr>
        <p:txBody>
          <a:bodyPr wrap="none" lIns="91436" tIns="45718" rIns="91436" bIns="45718" rtlCol="0">
            <a:spAutoFit/>
          </a:bodyPr>
          <a:lstStyle/>
          <a:p>
            <a:r>
              <a:rPr lang="zh-CN" altLang="en-US" sz="2800" dirty="0">
                <a:solidFill>
                  <a:schemeClr val="tx2"/>
                </a:solidFill>
                <a:latin typeface="微软雅黑" panose="020B0503020204020204" pitchFamily="34" charset="-122"/>
              </a:rPr>
              <a:t>   </a:t>
            </a:r>
            <a:r>
              <a:rPr lang="zh-CN" altLang="en-US" sz="2800" b="1" dirty="0">
                <a:solidFill>
                  <a:schemeClr val="tx2"/>
                </a:solidFill>
                <a:latin typeface="微软雅黑" panose="020B0503020204020204" pitchFamily="34" charset="-122"/>
              </a:rPr>
              <a:t>对大赛的几点思考</a:t>
            </a:r>
            <a:endParaRPr lang="zh-CN" altLang="en-US" sz="2800" b="1"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5570748"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（九）制定调查的组织实施计划</a:t>
            </a:r>
          </a:p>
        </p:txBody>
      </p:sp>
      <p:sp>
        <p:nvSpPr>
          <p:cNvPr id="2" name="矩形 1"/>
          <p:cNvSpPr/>
          <p:nvPr/>
        </p:nvSpPr>
        <p:spPr>
          <a:xfrm>
            <a:off x="712263" y="1849014"/>
            <a:ext cx="10484655" cy="3970316"/>
          </a:xfrm>
          <a:prstGeom prst="rect">
            <a:avLst/>
          </a:prstGeom>
        </p:spPr>
        <p:txBody>
          <a:bodyPr wrap="square" lIns="91438" tIns="45719" rIns="91438" bIns="45719">
            <a:spAutoFit/>
          </a:bodyPr>
          <a:lstStyle/>
          <a:p>
            <a:pPr indent="720090">
              <a:lnSpc>
                <a:spcPct val="150000"/>
              </a:lnSpc>
            </a:pPr>
            <a:r>
              <a:rPr lang="en-US" altLang="zh-CN" sz="2400" b="1" dirty="0" smtClean="0">
                <a:latin typeface="微软雅黑" panose="020B0503020204020204" pitchFamily="34" charset="-122"/>
              </a:rPr>
              <a:t>调查的组织计划是指为确保实施调查的具体工作计划</a:t>
            </a:r>
            <a:r>
              <a:rPr lang="en-US" altLang="zh-CN" sz="2400" b="1" dirty="0">
                <a:latin typeface="微软雅黑" panose="020B0503020204020204" pitchFamily="34" charset="-122"/>
              </a:rPr>
              <a:t>，主要是指调查的组织管理、调查项目组的设置、人员的选择和培训、调查的误差控制和质量保障措施等。其中，对调查员的培训包括解说问卷内容，分配调查对象，掌握访问技巧，明确工作进程及质量要求等。在市场调查中，为保证调查的顺利实施，保障调查质量，在方案确定后和印制调查问卷之前，可先从各类调查对象中抽取少量样本进行预调查。通过预调查，修改问卷，探索针对具体调查对象的访问技巧等，为全面推开调查做好准备。</a:t>
            </a:r>
            <a:endParaRPr lang="zh-CN" altLang="en-US" sz="2400" b="1" dirty="0">
              <a:latin typeface="微软雅黑" panose="020B0503020204020204" pitchFamily="34" charset="-122"/>
            </a:endParaRP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4801306"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（十）修改并完善调查方案</a:t>
            </a:r>
          </a:p>
        </p:txBody>
      </p:sp>
      <p:sp>
        <p:nvSpPr>
          <p:cNvPr id="2" name="矩形 1"/>
          <p:cNvSpPr/>
          <p:nvPr/>
        </p:nvSpPr>
        <p:spPr>
          <a:xfrm>
            <a:off x="472919" y="2134322"/>
            <a:ext cx="11086449" cy="2797046"/>
          </a:xfrm>
          <a:prstGeom prst="rect">
            <a:avLst/>
          </a:prstGeom>
        </p:spPr>
        <p:txBody>
          <a:bodyPr wrap="square" lIns="91438" tIns="45719" rIns="91438" bIns="45719">
            <a:spAutoFit/>
          </a:bodyPr>
          <a:lstStyle/>
          <a:p>
            <a:pPr indent="720090">
              <a:lnSpc>
                <a:spcPct val="150000"/>
              </a:lnSpc>
            </a:pPr>
            <a:r>
              <a:rPr lang="zh-CN" altLang="en-US" sz="2400" b="1" dirty="0">
                <a:latin typeface="微软雅黑" panose="020B0503020204020204" pitchFamily="34" charset="-122"/>
              </a:rPr>
              <a:t> 一般在调查方案设计完成后与正式调查实施前会通过预调查的组织实施，检验方案设计的科学性与合理性，并使用其反馈结果修改和完善设计的调查方案。预调查法是指依据调查方案抽取较小规模样本进行实地调查并获取数据，基于调查过程与调查数据进行分析与评估的方法。小规模的样本称为试点，因而预调查法又称为试点调查。 </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1507136" cy="461661"/>
          </a:xfrm>
          <a:prstGeom prst="rect">
            <a:avLst/>
          </a:prstGeom>
          <a:noFill/>
        </p:spPr>
        <p:txBody>
          <a:bodyPr wrap="none" lIns="91436" tIns="45718" rIns="91436" bIns="45718" rtlCol="0">
            <a:spAutoFit/>
          </a:bodyPr>
          <a:lstStyle/>
          <a:p>
            <a:r>
              <a:rPr lang="en-US" altLang="zh-CN" sz="2400" spc="600" dirty="0">
                <a:solidFill>
                  <a:schemeClr val="bg1"/>
                </a:solidFill>
                <a:latin typeface="微软雅黑" panose="020B0503020204020204" pitchFamily="34" charset="-122"/>
              </a:rPr>
              <a:t> </a:t>
            </a:r>
            <a:r>
              <a:rPr lang="zh-CN" altLang="en-US" sz="2400" b="1" spc="600" dirty="0">
                <a:solidFill>
                  <a:schemeClr val="bg1"/>
                </a:solidFill>
                <a:latin typeface="微软雅黑" panose="020B0503020204020204" pitchFamily="34" charset="-122"/>
              </a:rPr>
              <a:t>预调查</a:t>
            </a:r>
          </a:p>
        </p:txBody>
      </p:sp>
      <p:sp>
        <p:nvSpPr>
          <p:cNvPr id="2" name="矩形 1"/>
          <p:cNvSpPr/>
          <p:nvPr/>
        </p:nvSpPr>
        <p:spPr>
          <a:xfrm>
            <a:off x="472407" y="1485494"/>
            <a:ext cx="11086449" cy="3970316"/>
          </a:xfrm>
          <a:prstGeom prst="rect">
            <a:avLst/>
          </a:prstGeom>
        </p:spPr>
        <p:txBody>
          <a:bodyPr wrap="square" lIns="91438" tIns="45719" rIns="91438" bIns="45719">
            <a:spAutoFit/>
          </a:bodyPr>
          <a:lstStyle/>
          <a:p>
            <a:pPr indent="720090">
              <a:lnSpc>
                <a:spcPct val="150000"/>
              </a:lnSpc>
            </a:pPr>
            <a:r>
              <a:rPr lang="zh-CN" altLang="en-US" sz="2400" b="1" dirty="0">
                <a:latin typeface="微软雅黑" panose="020B0503020204020204" pitchFamily="34" charset="-122"/>
              </a:rPr>
              <a:t>预调查的任务主要有以下两个：</a:t>
            </a:r>
          </a:p>
          <a:p>
            <a:pPr indent="720090">
              <a:lnSpc>
                <a:spcPct val="150000"/>
              </a:lnSpc>
            </a:pPr>
            <a:r>
              <a:rPr lang="en-US" altLang="zh-CN" sz="2400" b="1" dirty="0" smtClean="0">
                <a:latin typeface="微软雅黑" panose="020B0503020204020204" pitchFamily="34" charset="-122"/>
              </a:rPr>
              <a:t>1.</a:t>
            </a:r>
            <a:r>
              <a:rPr lang="zh-CN" altLang="en-US" sz="2400" b="1" dirty="0" smtClean="0">
                <a:latin typeface="微软雅黑" panose="020B0503020204020204" pitchFamily="34" charset="-122"/>
              </a:rPr>
              <a:t>对</a:t>
            </a:r>
            <a:r>
              <a:rPr lang="zh-CN" altLang="en-US" sz="2400" b="1" dirty="0">
                <a:latin typeface="微软雅黑" panose="020B0503020204020204" pitchFamily="34" charset="-122"/>
              </a:rPr>
              <a:t>调查方案内容进行实地检验。调查方案的设计是否切合实际，还要通过预调查进行实地检验，检查目标制定是否恰当，调查指标设计是否正确，哪些需要增加，哪些需要减少，哪些说明和规定需要修改和补充。预调查完成后，要分门别类地提出具体意见和建议，使调查方案的制定既科学合理，又具有可操作性。</a:t>
            </a:r>
            <a:endParaRPr lang="en-US" altLang="zh-CN" sz="2400" b="1" dirty="0">
              <a:latin typeface="微软雅黑" panose="020B0503020204020204" pitchFamily="34" charset="-122"/>
            </a:endParaRPr>
          </a:p>
          <a:p>
            <a:pPr indent="720090">
              <a:lnSpc>
                <a:spcPct val="150000"/>
              </a:lnSpc>
            </a:pPr>
            <a:r>
              <a:rPr lang="en-US" altLang="zh-CN" sz="2400" b="1" dirty="0" smtClean="0">
                <a:latin typeface="微软雅黑" panose="020B0503020204020204" pitchFamily="34" charset="-122"/>
              </a:rPr>
              <a:t>2</a:t>
            </a:r>
            <a:r>
              <a:rPr lang="en-US" altLang="zh-CN" sz="2400" b="1" dirty="0">
                <a:latin typeface="微软雅黑" panose="020B0503020204020204" pitchFamily="34" charset="-122"/>
              </a:rPr>
              <a:t>.</a:t>
            </a:r>
            <a:r>
              <a:rPr lang="zh-CN" altLang="en-US" sz="2400" b="1" dirty="0" smtClean="0">
                <a:latin typeface="微软雅黑" panose="020B0503020204020204" pitchFamily="34" charset="-122"/>
              </a:rPr>
              <a:t>为</a:t>
            </a:r>
            <a:r>
              <a:rPr lang="zh-CN" altLang="en-US" sz="2400" b="1" dirty="0">
                <a:latin typeface="微软雅黑" panose="020B0503020204020204" pitchFamily="34" charset="-122"/>
              </a:rPr>
              <a:t>实战前的演习，可以了解调查工作安排是否合理，哪些是薄弱环节，进而针对实施过程中的不合理和薄弱环节进行修改与完善。</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圆角矩形 19"/>
          <p:cNvSpPr/>
          <p:nvPr/>
        </p:nvSpPr>
        <p:spPr>
          <a:xfrm>
            <a:off x="4862681" y="2884521"/>
            <a:ext cx="2259019" cy="2236715"/>
          </a:xfrm>
          <a:prstGeom prst="ellipse">
            <a:avLst/>
          </a:prstGeom>
          <a:solidFill>
            <a:srgbClr val="4472C4">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nvGrpSpPr>
          <p:cNvPr id="19" name="组合 18"/>
          <p:cNvGrpSpPr/>
          <p:nvPr/>
        </p:nvGrpSpPr>
        <p:grpSpPr>
          <a:xfrm>
            <a:off x="5042785" y="2594954"/>
            <a:ext cx="2418483" cy="2515367"/>
            <a:chOff x="4721608" y="1835707"/>
            <a:chExt cx="1879634" cy="1954931"/>
          </a:xfrm>
          <a:solidFill>
            <a:srgbClr val="4472C4">
              <a:alpha val="39000"/>
            </a:srgbClr>
          </a:solidFill>
        </p:grpSpPr>
        <p:sp>
          <p:nvSpPr>
            <p:cNvPr id="20" name="圆角矩形 19"/>
            <p:cNvSpPr/>
            <p:nvPr/>
          </p:nvSpPr>
          <p:spPr>
            <a:xfrm>
              <a:off x="4721608" y="1835707"/>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sp>
          <p:nvSpPr>
            <p:cNvPr id="21" name="圆角矩形 20"/>
            <p:cNvSpPr/>
            <p:nvPr/>
          </p:nvSpPr>
          <p:spPr>
            <a:xfrm>
              <a:off x="4845543" y="2052274"/>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sp>
        <p:nvSpPr>
          <p:cNvPr id="2" name="矩形 1"/>
          <p:cNvSpPr/>
          <p:nvPr/>
        </p:nvSpPr>
        <p:spPr>
          <a:xfrm>
            <a:off x="5398016" y="3023611"/>
            <a:ext cx="1527435" cy="1614799"/>
          </a:xfrm>
          <a:prstGeom prst="rect">
            <a:avLst/>
          </a:prstGeom>
        </p:spPr>
        <p:txBody>
          <a:bodyPr wrap="square" lIns="91438" tIns="45719" rIns="91438" bIns="45719">
            <a:spAutoFit/>
          </a:bodyPr>
          <a:lstStyle/>
          <a:p>
            <a:pPr algn="ctr">
              <a:lnSpc>
                <a:spcPct val="130000"/>
              </a:lnSpc>
            </a:pPr>
            <a:r>
              <a:rPr lang="zh-CN" altLang="en-US" sz="4000" b="1" dirty="0">
                <a:solidFill>
                  <a:schemeClr val="bg1"/>
                </a:solidFill>
                <a:latin typeface="微软雅黑" panose="020B0503020204020204" pitchFamily="34" charset="-122"/>
                <a:ea typeface="微软雅黑" panose="020B0503020204020204" pitchFamily="34" charset="-122"/>
              </a:rPr>
              <a:t>注意问题</a:t>
            </a:r>
          </a:p>
        </p:txBody>
      </p:sp>
      <p:sp>
        <p:nvSpPr>
          <p:cNvPr id="24" name="圆角矩形 23"/>
          <p:cNvSpPr/>
          <p:nvPr/>
        </p:nvSpPr>
        <p:spPr>
          <a:xfrm rot="10800000" flipV="1">
            <a:off x="689205" y="1428269"/>
            <a:ext cx="617485" cy="457820"/>
          </a:xfrm>
          <a:prstGeom prst="roundRect">
            <a:avLst>
              <a:gd name="adj" fmla="val 0"/>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1</a:t>
            </a:r>
            <a:endParaRPr lang="zh-CN" altLang="en-US" sz="36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1381158" y="1377234"/>
            <a:ext cx="3802029" cy="1754324"/>
          </a:xfrm>
          <a:prstGeom prst="rect">
            <a:avLst/>
          </a:prstGeom>
          <a:noFill/>
        </p:spPr>
        <p:txBody>
          <a:bodyPr wrap="square" lIns="91438" tIns="45719" rIns="91438" bIns="45719" rtlCol="0">
            <a:spAutoFit/>
          </a:bodyPr>
          <a:lstStyle/>
          <a:p>
            <a:pPr indent="360045">
              <a:lnSpc>
                <a:spcPct val="150000"/>
              </a:lnSpc>
            </a:pPr>
            <a:r>
              <a:rPr lang="zh-CN" altLang="en-US" sz="1800" dirty="0" smtClean="0">
                <a:solidFill>
                  <a:schemeClr val="tx2"/>
                </a:solidFill>
                <a:latin typeface="微软雅黑" panose="020B0503020204020204" pitchFamily="34" charset="-122"/>
              </a:rPr>
              <a:t>  应</a:t>
            </a:r>
            <a:r>
              <a:rPr lang="zh-CN" altLang="en-US" sz="1800" dirty="0">
                <a:solidFill>
                  <a:schemeClr val="tx2"/>
                </a:solidFill>
                <a:latin typeface="微软雅黑" panose="020B0503020204020204" pitchFamily="34" charset="-122"/>
              </a:rPr>
              <a:t>建立一支精干有力的调查队伍，队伍成员应该包括有关负责人、调查方案设计者和调查骨干，这是搞好试点工作的组织保证。</a:t>
            </a:r>
            <a:endParaRPr lang="zh-CN" altLang="en-US" sz="1800" dirty="0">
              <a:solidFill>
                <a:schemeClr val="tx2"/>
              </a:solidFill>
              <a:latin typeface="微软雅黑" panose="020B0503020204020204" pitchFamily="34" charset="-122"/>
              <a:ea typeface="微软雅黑" panose="020B0503020204020204" pitchFamily="34" charset="-122"/>
            </a:endParaRPr>
          </a:p>
        </p:txBody>
      </p:sp>
      <p:sp>
        <p:nvSpPr>
          <p:cNvPr id="43" name="矩形 42"/>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1507136" cy="461661"/>
          </a:xfrm>
          <a:prstGeom prst="rect">
            <a:avLst/>
          </a:prstGeom>
          <a:noFill/>
        </p:spPr>
        <p:txBody>
          <a:bodyPr wrap="none" lIns="91436" tIns="45718" rIns="91436" bIns="45718" rtlCol="0">
            <a:spAutoFit/>
          </a:bodyPr>
          <a:lstStyle/>
          <a:p>
            <a:r>
              <a:rPr lang="en-US" altLang="zh-CN" sz="2400" spc="600" dirty="0">
                <a:solidFill>
                  <a:schemeClr val="bg1"/>
                </a:solidFill>
                <a:latin typeface="微软雅黑" panose="020B0503020204020204" pitchFamily="34" charset="-122"/>
              </a:rPr>
              <a:t> </a:t>
            </a:r>
            <a:r>
              <a:rPr lang="zh-CN" altLang="en-US" sz="2400" b="1" spc="600" dirty="0">
                <a:solidFill>
                  <a:schemeClr val="bg1"/>
                </a:solidFill>
                <a:latin typeface="微软雅黑" panose="020B0503020204020204" pitchFamily="34" charset="-122"/>
              </a:rPr>
              <a:t>预调查</a:t>
            </a:r>
          </a:p>
        </p:txBody>
      </p:sp>
      <p:grpSp>
        <p:nvGrpSpPr>
          <p:cNvPr id="46" name="组 13"/>
          <p:cNvGrpSpPr/>
          <p:nvPr/>
        </p:nvGrpSpPr>
        <p:grpSpPr>
          <a:xfrm>
            <a:off x="8072284" y="252857"/>
            <a:ext cx="4119714" cy="484288"/>
            <a:chOff x="8072283" y="252856"/>
            <a:chExt cx="4119714" cy="484288"/>
          </a:xfrm>
        </p:grpSpPr>
        <p:grpSp>
          <p:nvGrpSpPr>
            <p:cNvPr id="47" name="组 2"/>
            <p:cNvGrpSpPr/>
            <p:nvPr/>
          </p:nvGrpSpPr>
          <p:grpSpPr>
            <a:xfrm>
              <a:off x="11454105" y="252856"/>
              <a:ext cx="737892" cy="484288"/>
              <a:chOff x="11454105" y="252856"/>
              <a:chExt cx="737892" cy="484288"/>
            </a:xfrm>
          </p:grpSpPr>
          <p:grpSp>
            <p:nvGrpSpPr>
              <p:cNvPr id="49" name="组 1"/>
              <p:cNvGrpSpPr/>
              <p:nvPr/>
            </p:nvGrpSpPr>
            <p:grpSpPr>
              <a:xfrm>
                <a:off x="12039604" y="252856"/>
                <a:ext cx="152393" cy="484287"/>
                <a:chOff x="12039604" y="252856"/>
                <a:chExt cx="152393" cy="484287"/>
              </a:xfrm>
            </p:grpSpPr>
            <p:sp>
              <p:nvSpPr>
                <p:cNvPr id="53"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0" name="组合 49"/>
              <p:cNvGrpSpPr/>
              <p:nvPr/>
            </p:nvGrpSpPr>
            <p:grpSpPr>
              <a:xfrm>
                <a:off x="11454105" y="252857"/>
                <a:ext cx="491115" cy="484287"/>
                <a:chOff x="1528923" y="220268"/>
                <a:chExt cx="1284096" cy="1266241"/>
              </a:xfrm>
            </p:grpSpPr>
            <p:sp>
              <p:nvSpPr>
                <p:cNvPr id="51"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8" name="文本框 47"/>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28" name="圆角矩形 23"/>
          <p:cNvSpPr/>
          <p:nvPr/>
        </p:nvSpPr>
        <p:spPr>
          <a:xfrm rot="10800000" flipV="1">
            <a:off x="689205" y="4021409"/>
            <a:ext cx="617485" cy="457820"/>
          </a:xfrm>
          <a:prstGeom prst="roundRect">
            <a:avLst>
              <a:gd name="adj" fmla="val 0"/>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2</a:t>
            </a:r>
            <a:endParaRPr lang="zh-CN" altLang="en-US" sz="3600" dirty="0">
              <a:latin typeface="微软雅黑" panose="020B0503020204020204" pitchFamily="34" charset="-122"/>
              <a:ea typeface="微软雅黑" panose="020B0503020204020204" pitchFamily="34" charset="-122"/>
            </a:endParaRPr>
          </a:p>
        </p:txBody>
      </p:sp>
      <p:sp>
        <p:nvSpPr>
          <p:cNvPr id="29" name="文本框 28"/>
          <p:cNvSpPr txBox="1"/>
          <p:nvPr/>
        </p:nvSpPr>
        <p:spPr>
          <a:xfrm>
            <a:off x="1381158" y="3970374"/>
            <a:ext cx="3640987" cy="2169823"/>
          </a:xfrm>
          <a:prstGeom prst="rect">
            <a:avLst/>
          </a:prstGeom>
          <a:noFill/>
        </p:spPr>
        <p:txBody>
          <a:bodyPr wrap="square" lIns="91438" tIns="45719" rIns="91438" bIns="45719" rtlCol="0">
            <a:spAutoFit/>
          </a:bodyPr>
          <a:lstStyle/>
          <a:p>
            <a:pPr indent="360045">
              <a:lnSpc>
                <a:spcPct val="150000"/>
              </a:lnSpc>
            </a:pPr>
            <a:r>
              <a:rPr lang="zh-CN" altLang="en-US" sz="1800" dirty="0" smtClean="0">
                <a:solidFill>
                  <a:schemeClr val="tx2"/>
                </a:solidFill>
                <a:latin typeface="微软雅黑" panose="020B0503020204020204" pitchFamily="34" charset="-122"/>
              </a:rPr>
              <a:t>  应选</a:t>
            </a:r>
            <a:r>
              <a:rPr lang="zh-CN" altLang="en-US" sz="1800" dirty="0">
                <a:solidFill>
                  <a:schemeClr val="tx2"/>
                </a:solidFill>
                <a:latin typeface="微软雅黑" panose="020B0503020204020204" pitchFamily="34" charset="-122"/>
              </a:rPr>
              <a:t>择适当的调查对象。要选择规模较小，代表性较强的试点单位。必要时可采取少数单位先试点，再扩大试点范围、然后全面铺开的做法。</a:t>
            </a:r>
          </a:p>
        </p:txBody>
      </p:sp>
      <p:sp>
        <p:nvSpPr>
          <p:cNvPr id="30" name="圆角矩形 23"/>
          <p:cNvSpPr/>
          <p:nvPr/>
        </p:nvSpPr>
        <p:spPr>
          <a:xfrm rot="10800000" flipV="1">
            <a:off x="7507018" y="1428269"/>
            <a:ext cx="617485" cy="457820"/>
          </a:xfrm>
          <a:prstGeom prst="roundRect">
            <a:avLst>
              <a:gd name="adj" fmla="val 0"/>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3</a:t>
            </a:r>
            <a:endParaRPr lang="zh-CN" altLang="en-US" sz="3600" dirty="0">
              <a:latin typeface="微软雅黑" panose="020B0503020204020204" pitchFamily="34" charset="-122"/>
              <a:ea typeface="微软雅黑" panose="020B0503020204020204" pitchFamily="34" charset="-122"/>
            </a:endParaRPr>
          </a:p>
        </p:txBody>
      </p:sp>
      <p:sp>
        <p:nvSpPr>
          <p:cNvPr id="31" name="文本框 30"/>
          <p:cNvSpPr txBox="1"/>
          <p:nvPr/>
        </p:nvSpPr>
        <p:spPr>
          <a:xfrm>
            <a:off x="8198971" y="1377234"/>
            <a:ext cx="3802029" cy="1754324"/>
          </a:xfrm>
          <a:prstGeom prst="rect">
            <a:avLst/>
          </a:prstGeom>
          <a:noFill/>
        </p:spPr>
        <p:txBody>
          <a:bodyPr wrap="square" lIns="91438" tIns="45719" rIns="91438" bIns="45719" rtlCol="0">
            <a:spAutoFit/>
          </a:bodyPr>
          <a:lstStyle/>
          <a:p>
            <a:pPr indent="360045">
              <a:lnSpc>
                <a:spcPct val="150000"/>
              </a:lnSpc>
            </a:pPr>
            <a:r>
              <a:rPr lang="zh-CN" altLang="en-US" sz="1800" dirty="0" smtClean="0">
                <a:solidFill>
                  <a:schemeClr val="tx2"/>
                </a:solidFill>
                <a:latin typeface="微软雅黑" panose="020B0503020204020204" pitchFamily="34" charset="-122"/>
              </a:rPr>
              <a:t> 应</a:t>
            </a:r>
            <a:r>
              <a:rPr lang="zh-CN" altLang="en-US" sz="1800" dirty="0">
                <a:solidFill>
                  <a:schemeClr val="tx2"/>
                </a:solidFill>
                <a:latin typeface="微软雅黑" panose="020B0503020204020204" pitchFamily="34" charset="-122"/>
              </a:rPr>
              <a:t>采取灵活的调查方式和方法。调查方式和方法可以多用几种，经过对比后，从中选择适合的方式和方法。</a:t>
            </a:r>
            <a:endParaRPr lang="zh-CN" altLang="en-US" sz="1800" dirty="0">
              <a:solidFill>
                <a:schemeClr val="tx2"/>
              </a:solidFill>
              <a:latin typeface="微软雅黑" panose="020B0503020204020204" pitchFamily="34" charset="-122"/>
              <a:ea typeface="微软雅黑" panose="020B0503020204020204" pitchFamily="34" charset="-122"/>
            </a:endParaRPr>
          </a:p>
        </p:txBody>
      </p:sp>
      <p:sp>
        <p:nvSpPr>
          <p:cNvPr id="32" name="圆角矩形 23"/>
          <p:cNvSpPr/>
          <p:nvPr/>
        </p:nvSpPr>
        <p:spPr>
          <a:xfrm rot="10800000" flipV="1">
            <a:off x="7507018" y="3685408"/>
            <a:ext cx="617485" cy="457820"/>
          </a:xfrm>
          <a:prstGeom prst="roundRect">
            <a:avLst>
              <a:gd name="adj" fmla="val 0"/>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4</a:t>
            </a:r>
            <a:endParaRPr lang="zh-CN" altLang="en-US" sz="3600" dirty="0">
              <a:latin typeface="微软雅黑" panose="020B0503020204020204" pitchFamily="34" charset="-122"/>
              <a:ea typeface="微软雅黑" panose="020B0503020204020204" pitchFamily="34" charset="-122"/>
            </a:endParaRPr>
          </a:p>
        </p:txBody>
      </p:sp>
      <p:sp>
        <p:nvSpPr>
          <p:cNvPr id="33" name="文本框 32"/>
          <p:cNvSpPr txBox="1"/>
          <p:nvPr/>
        </p:nvSpPr>
        <p:spPr>
          <a:xfrm>
            <a:off x="8198971" y="3634373"/>
            <a:ext cx="3640987" cy="3000819"/>
          </a:xfrm>
          <a:prstGeom prst="rect">
            <a:avLst/>
          </a:prstGeom>
          <a:noFill/>
        </p:spPr>
        <p:txBody>
          <a:bodyPr wrap="square" lIns="91438" tIns="45719" rIns="91438" bIns="45719" rtlCol="0">
            <a:spAutoFit/>
          </a:bodyPr>
          <a:lstStyle/>
          <a:p>
            <a:pPr indent="360045">
              <a:lnSpc>
                <a:spcPct val="150000"/>
              </a:lnSpc>
            </a:pPr>
            <a:r>
              <a:rPr lang="zh-CN" altLang="en-US" sz="1800" dirty="0" smtClean="0">
                <a:solidFill>
                  <a:schemeClr val="tx2"/>
                </a:solidFill>
                <a:latin typeface="微软雅黑" panose="020B0503020204020204" pitchFamily="34" charset="-122"/>
              </a:rPr>
              <a:t> 应</a:t>
            </a:r>
            <a:r>
              <a:rPr lang="zh-CN" altLang="en-US" sz="1800" dirty="0">
                <a:solidFill>
                  <a:schemeClr val="tx2"/>
                </a:solidFill>
                <a:latin typeface="微软雅黑" panose="020B0503020204020204" pitchFamily="34" charset="-122"/>
              </a:rPr>
              <a:t>做好试点的总结工作。即要认真分析试点的结果，找出影响调查成败的主客观原因。不仅要善于发现问题，还要善于结合实际探求解决问题的方法，充实和完善原有调查方案，使之更加科学和易于操作。</a:t>
            </a:r>
            <a:endParaRPr lang="zh-CN" altLang="en-US" sz="1800"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5186027"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“调查方案设计”的基本内容</a:t>
            </a:r>
          </a:p>
        </p:txBody>
      </p:sp>
      <p:sp>
        <p:nvSpPr>
          <p:cNvPr id="2" name="矩形 1"/>
          <p:cNvSpPr/>
          <p:nvPr/>
        </p:nvSpPr>
        <p:spPr>
          <a:xfrm>
            <a:off x="472407" y="2307476"/>
            <a:ext cx="11086449" cy="2243048"/>
          </a:xfrm>
          <a:prstGeom prst="rect">
            <a:avLst/>
          </a:prstGeom>
        </p:spPr>
        <p:txBody>
          <a:bodyPr wrap="square" lIns="91438" tIns="45719" rIns="91438" bIns="45719">
            <a:spAutoFit/>
          </a:bodyPr>
          <a:lstStyle/>
          <a:p>
            <a:pPr indent="720090">
              <a:lnSpc>
                <a:spcPct val="150000"/>
              </a:lnSpc>
            </a:pPr>
            <a:r>
              <a:rPr lang="zh-CN" altLang="en-US" sz="2400" b="1" dirty="0">
                <a:latin typeface="微软雅黑" panose="020B0503020204020204" pitchFamily="34" charset="-122"/>
              </a:rPr>
              <a:t>一个设计好的市场调查方案在正式采用前还可以进行自我评价。具体内容包括：方案设计是否体现调查目的和要求；方案设计是否科学，完整和可操作；方案设计能否使调查质量有所提高；调查实效检验，即通过实践检验调查方案的科学性。</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 26"/>
          <p:cNvGrpSpPr/>
          <p:nvPr/>
        </p:nvGrpSpPr>
        <p:grpSpPr>
          <a:xfrm>
            <a:off x="9284090" y="252856"/>
            <a:ext cx="2907908" cy="551815"/>
            <a:chOff x="9284089" y="252855"/>
            <a:chExt cx="2907908" cy="551815"/>
          </a:xfrm>
        </p:grpSpPr>
        <p:grpSp>
          <p:nvGrpSpPr>
            <p:cNvPr id="28" name="组 27"/>
            <p:cNvGrpSpPr/>
            <p:nvPr/>
          </p:nvGrpSpPr>
          <p:grpSpPr>
            <a:xfrm>
              <a:off x="11454105" y="252856"/>
              <a:ext cx="737892" cy="484288"/>
              <a:chOff x="11454105" y="252856"/>
              <a:chExt cx="737892" cy="484288"/>
            </a:xfrm>
          </p:grpSpPr>
          <p:grpSp>
            <p:nvGrpSpPr>
              <p:cNvPr id="30" name="组 29"/>
              <p:cNvGrpSpPr/>
              <p:nvPr/>
            </p:nvGrpSpPr>
            <p:grpSpPr>
              <a:xfrm>
                <a:off x="12039604" y="252856"/>
                <a:ext cx="152393" cy="484287"/>
                <a:chOff x="12039604" y="252856"/>
                <a:chExt cx="152393" cy="484287"/>
              </a:xfrm>
            </p:grpSpPr>
            <p:sp>
              <p:nvSpPr>
                <p:cNvPr id="34" name="圆角矩形 33"/>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圆角矩形 34"/>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圆角矩形 35"/>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圆角矩形 36"/>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圆角矩形 37"/>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 name="组合 99"/>
              <p:cNvGrpSpPr/>
              <p:nvPr/>
            </p:nvGrpSpPr>
            <p:grpSpPr>
              <a:xfrm>
                <a:off x="11454105" y="252857"/>
                <a:ext cx="491115" cy="484287"/>
                <a:chOff x="1528923" y="220268"/>
                <a:chExt cx="1284096" cy="1266241"/>
              </a:xfrm>
            </p:grpSpPr>
            <p:sp>
              <p:nvSpPr>
                <p:cNvPr id="32" name="圆角矩形 31"/>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9" name="文本框 28"/>
            <p:cNvSpPr txBox="1"/>
            <p:nvPr/>
          </p:nvSpPr>
          <p:spPr>
            <a:xfrm>
              <a:off x="9284089" y="252855"/>
              <a:ext cx="2170011" cy="551815"/>
            </a:xfrm>
            <a:prstGeom prst="rect">
              <a:avLst/>
            </a:prstGeom>
            <a:noFill/>
          </p:spPr>
          <p:txBody>
            <a:bodyPr wrap="square" lIns="91438" tIns="45719" rIns="91438" bIns="45719" rtlCol="0">
              <a:spAutoFit/>
            </a:bodyPr>
            <a:lstStyle/>
            <a:p>
              <a:pPr algn="r"/>
              <a:r>
                <a:rPr lang="zh-CN" altLang="en-US" sz="1500" dirty="0">
                  <a:solidFill>
                    <a:schemeClr val="tx1">
                      <a:lumMod val="50000"/>
                      <a:lumOff val="50000"/>
                    </a:schemeClr>
                  </a:solidFill>
                  <a:latin typeface="微软雅黑" panose="020B0503020204020204" pitchFamily="34" charset="-122"/>
                  <a:ea typeface="微软雅黑" panose="020B0503020204020204" pitchFamily="34" charset="-122"/>
                </a:rPr>
                <a:t>       </a:t>
              </a:r>
              <a:endParaRPr lang="en-US" altLang="zh-CN" sz="1500" dirty="0">
                <a:solidFill>
                  <a:schemeClr val="tx1">
                    <a:lumMod val="50000"/>
                    <a:lumOff val="50000"/>
                  </a:schemeClr>
                </a:solidFill>
                <a:latin typeface="微软雅黑" panose="020B0503020204020204" pitchFamily="34" charset="-122"/>
                <a:ea typeface="微软雅黑" panose="020B0503020204020204" pitchFamily="34" charset="-122"/>
              </a:endParaRPr>
            </a:p>
            <a:p>
              <a:pPr algn="r"/>
              <a:endParaRPr lang="zh-CN" altLang="en-US" sz="1500" dirty="0">
                <a:solidFill>
                  <a:schemeClr val="tx1">
                    <a:lumMod val="50000"/>
                    <a:lumOff val="50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p:txBody>
        </p:sp>
      </p:grpSp>
      <p:grpSp>
        <p:nvGrpSpPr>
          <p:cNvPr id="24" name="组 3"/>
          <p:cNvGrpSpPr/>
          <p:nvPr/>
        </p:nvGrpSpPr>
        <p:grpSpPr>
          <a:xfrm>
            <a:off x="-860612" y="2847434"/>
            <a:ext cx="12192001" cy="1296345"/>
            <a:chOff x="-860612" y="2847433"/>
            <a:chExt cx="12192000" cy="1296345"/>
          </a:xfrm>
        </p:grpSpPr>
        <p:sp>
          <p:nvSpPr>
            <p:cNvPr id="25" name="矩形 24"/>
            <p:cNvSpPr/>
            <p:nvPr/>
          </p:nvSpPr>
          <p:spPr>
            <a:xfrm flipH="1">
              <a:off x="-860612" y="2882956"/>
              <a:ext cx="12192000" cy="1252063"/>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圆角矩形 39"/>
            <p:cNvSpPr/>
            <p:nvPr/>
          </p:nvSpPr>
          <p:spPr>
            <a:xfrm rot="10800000" flipV="1">
              <a:off x="464451" y="2847433"/>
              <a:ext cx="1273995" cy="129103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r>
                <a:rPr lang="en-US" altLang="zh-CN" sz="6000" dirty="0">
                  <a:solidFill>
                    <a:schemeClr val="tx1"/>
                  </a:solidFill>
                </a:rPr>
                <a:t>3</a:t>
              </a:r>
              <a:endParaRPr lang="zh-CN" altLang="en-US" sz="6000" dirty="0">
                <a:solidFill>
                  <a:schemeClr val="tx1"/>
                </a:solidFill>
              </a:endParaRPr>
            </a:p>
          </p:txBody>
        </p:sp>
        <p:sp>
          <p:nvSpPr>
            <p:cNvPr id="39" name="文本框 38"/>
            <p:cNvSpPr txBox="1"/>
            <p:nvPr/>
          </p:nvSpPr>
          <p:spPr>
            <a:xfrm>
              <a:off x="2342616" y="3122220"/>
              <a:ext cx="4903903" cy="707884"/>
            </a:xfrm>
            <a:prstGeom prst="rect">
              <a:avLst/>
            </a:prstGeom>
            <a:noFill/>
          </p:spPr>
          <p:txBody>
            <a:bodyPr wrap="none" lIns="91438" tIns="45719" rIns="91438" bIns="45719" rtlCol="0">
              <a:spAutoFit/>
            </a:bodyPr>
            <a:lstStyle/>
            <a:p>
              <a:r>
                <a:rPr lang="zh-CN" altLang="en-US" sz="4000" b="1" spc="600" dirty="0">
                  <a:latin typeface="微软雅黑" panose="020B0503020204020204" pitchFamily="34" charset="-122"/>
                </a:rPr>
                <a:t>往年参赛作品分享</a:t>
              </a:r>
            </a:p>
          </p:txBody>
        </p:sp>
        <p:grpSp>
          <p:nvGrpSpPr>
            <p:cNvPr id="41" name="组 2"/>
            <p:cNvGrpSpPr/>
            <p:nvPr/>
          </p:nvGrpSpPr>
          <p:grpSpPr>
            <a:xfrm>
              <a:off x="-21102" y="2858492"/>
              <a:ext cx="242777" cy="1285286"/>
              <a:chOff x="-21102" y="2858492"/>
              <a:chExt cx="242777" cy="1285286"/>
            </a:xfrm>
          </p:grpSpPr>
          <p:sp>
            <p:nvSpPr>
              <p:cNvPr id="43" name="圆角矩形 45"/>
              <p:cNvSpPr/>
              <p:nvPr/>
            </p:nvSpPr>
            <p:spPr>
              <a:xfrm rot="16200000" flipV="1">
                <a:off x="-13338" y="3643334"/>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圆角矩形 46"/>
              <p:cNvSpPr/>
              <p:nvPr/>
            </p:nvSpPr>
            <p:spPr>
              <a:xfrm rot="16200000" flipV="1">
                <a:off x="-13338" y="3908764"/>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圆角矩形 47"/>
              <p:cNvSpPr/>
              <p:nvPr/>
            </p:nvSpPr>
            <p:spPr>
              <a:xfrm rot="16200000" flipV="1">
                <a:off x="-13338" y="3122170"/>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48"/>
              <p:cNvSpPr/>
              <p:nvPr/>
            </p:nvSpPr>
            <p:spPr>
              <a:xfrm rot="16200000" flipV="1">
                <a:off x="-13338" y="3387600"/>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44"/>
              <p:cNvSpPr/>
              <p:nvPr/>
            </p:nvSpPr>
            <p:spPr>
              <a:xfrm rot="16200000" flipV="1">
                <a:off x="-13338" y="2850728"/>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圆角矩形 19"/>
          <p:cNvSpPr/>
          <p:nvPr/>
        </p:nvSpPr>
        <p:spPr>
          <a:xfrm>
            <a:off x="503406" y="2349851"/>
            <a:ext cx="2259019" cy="2236715"/>
          </a:xfrm>
          <a:prstGeom prst="ellipse">
            <a:avLst/>
          </a:prstGeom>
          <a:solidFill>
            <a:srgbClr val="4472C4">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nvGrpSpPr>
          <p:cNvPr id="19" name="组合 18"/>
          <p:cNvGrpSpPr/>
          <p:nvPr/>
        </p:nvGrpSpPr>
        <p:grpSpPr>
          <a:xfrm>
            <a:off x="683510" y="2060284"/>
            <a:ext cx="2418483" cy="2515367"/>
            <a:chOff x="4721608" y="1835707"/>
            <a:chExt cx="1879634" cy="1954931"/>
          </a:xfrm>
          <a:solidFill>
            <a:srgbClr val="4472C4">
              <a:alpha val="39000"/>
            </a:srgbClr>
          </a:solidFill>
        </p:grpSpPr>
        <p:sp>
          <p:nvSpPr>
            <p:cNvPr id="20" name="圆角矩形 19"/>
            <p:cNvSpPr/>
            <p:nvPr/>
          </p:nvSpPr>
          <p:spPr>
            <a:xfrm>
              <a:off x="4721608" y="1835707"/>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sp>
          <p:nvSpPr>
            <p:cNvPr id="21" name="圆角矩形 20"/>
            <p:cNvSpPr/>
            <p:nvPr/>
          </p:nvSpPr>
          <p:spPr>
            <a:xfrm>
              <a:off x="4845543" y="2052274"/>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sp>
        <p:nvSpPr>
          <p:cNvPr id="2" name="矩形 1"/>
          <p:cNvSpPr/>
          <p:nvPr/>
        </p:nvSpPr>
        <p:spPr>
          <a:xfrm>
            <a:off x="1072396" y="2885816"/>
            <a:ext cx="1527435" cy="814580"/>
          </a:xfrm>
          <a:prstGeom prst="rect">
            <a:avLst/>
          </a:prstGeom>
        </p:spPr>
        <p:txBody>
          <a:bodyPr wrap="square" lIns="91438" tIns="45719" rIns="91438" bIns="45719">
            <a:spAutoFit/>
          </a:bodyPr>
          <a:lstStyle/>
          <a:p>
            <a:pPr algn="ctr">
              <a:lnSpc>
                <a:spcPct val="130000"/>
              </a:lnSpc>
            </a:pPr>
            <a:r>
              <a:rPr lang="zh-CN" sz="4000" b="1" dirty="0">
                <a:solidFill>
                  <a:schemeClr val="bg1"/>
                </a:solidFill>
                <a:latin typeface="微软雅黑" panose="020B0503020204020204" pitchFamily="34" charset="-122"/>
                <a:ea typeface="微软雅黑" panose="020B0503020204020204" pitchFamily="34" charset="-122"/>
              </a:rPr>
              <a:t>案例</a:t>
            </a:r>
            <a:r>
              <a:rPr lang="en-US" altLang="zh-CN" sz="4000" b="1" dirty="0">
                <a:solidFill>
                  <a:schemeClr val="bg1"/>
                </a:solidFill>
                <a:latin typeface="微软雅黑" panose="020B0503020204020204" pitchFamily="34" charset="-122"/>
                <a:ea typeface="微软雅黑" panose="020B0503020204020204" pitchFamily="34" charset="-122"/>
              </a:rPr>
              <a:t>1</a:t>
            </a:r>
          </a:p>
        </p:txBody>
      </p:sp>
      <p:sp>
        <p:nvSpPr>
          <p:cNvPr id="4" name="文本框 3"/>
          <p:cNvSpPr txBox="1"/>
          <p:nvPr/>
        </p:nvSpPr>
        <p:spPr>
          <a:xfrm>
            <a:off x="3725545" y="2713990"/>
            <a:ext cx="7648575" cy="1227455"/>
          </a:xfrm>
          <a:prstGeom prst="rect">
            <a:avLst/>
          </a:prstGeom>
          <a:noFill/>
        </p:spPr>
        <p:txBody>
          <a:bodyPr wrap="square" rtlCol="0">
            <a:spAutoFit/>
          </a:bodyPr>
          <a:lstStyle/>
          <a:p>
            <a:pPr algn="ctr"/>
            <a:r>
              <a:rPr lang="zh-CN" altLang="en-US" sz="3600" b="1" dirty="0">
                <a:solidFill>
                  <a:schemeClr val="tx2"/>
                </a:solidFill>
                <a:latin typeface="微软雅黑" panose="020B0503020204020204" pitchFamily="34" charset="-122"/>
                <a:ea typeface="微软雅黑" panose="020B0503020204020204" pitchFamily="34" charset="-122"/>
              </a:rPr>
              <a:t>风雨中的伴履</a:t>
            </a:r>
          </a:p>
          <a:p>
            <a:pPr algn="ctr"/>
            <a:r>
              <a:rPr lang="zh-CN" altLang="en-US" sz="3600" b="1" dirty="0">
                <a:solidFill>
                  <a:schemeClr val="tx2"/>
                </a:solidFill>
                <a:latin typeface="微软雅黑" panose="020B0503020204020204" pitchFamily="34" charset="-122"/>
                <a:ea typeface="微软雅黑" panose="020B0503020204020204" pitchFamily="34" charset="-122"/>
              </a:rPr>
              <a:t>——戈尔特斯进军跑鞋市场策略研究</a:t>
            </a: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647700" y="1900555"/>
            <a:ext cx="4780915" cy="3831818"/>
          </a:xfrm>
          <a:prstGeom prst="rect">
            <a:avLst/>
          </a:prstGeom>
          <a:noFill/>
        </p:spPr>
        <p:txBody>
          <a:bodyPr wrap="square" rtlCol="0">
            <a:spAutoFit/>
          </a:bodyPr>
          <a:lstStyle/>
          <a:p>
            <a:pPr algn="just">
              <a:lnSpc>
                <a:spcPct val="150000"/>
              </a:lnSpc>
            </a:pPr>
            <a:r>
              <a:rPr lang="en-US" altLang="zh-CN" sz="1800" dirty="0"/>
              <a:t>     </a:t>
            </a:r>
            <a:r>
              <a:rPr lang="en-US" altLang="zh-CN" sz="1800" dirty="0" smtClean="0"/>
              <a:t>  </a:t>
            </a:r>
            <a:r>
              <a:rPr lang="zh-CN" altLang="en-US" sz="1800" dirty="0" smtClean="0"/>
              <a:t>通过</a:t>
            </a:r>
            <a:r>
              <a:rPr lang="zh-CN" altLang="en-US" sz="1800" dirty="0"/>
              <a:t>对团长的深访，明确跑者的定义，得到跑者的大致分类及相关特征；结合团长所描述的分类，在不同的城市分别找到对应类别的跑者进行小组座谈，了解不同类别跑者的主要特征以及对于跑步装备的需求偏好；综合定性调查的结果设计问卷进行发放，对回收的问卷进行数据分析，获得跑者的分类以及比例分布，从而得到IF面料的主力客户人群，针对主力客户的跑步行为及特征提出精确的营销策略建议。</a:t>
            </a:r>
          </a:p>
        </p:txBody>
      </p:sp>
      <p:pic>
        <p:nvPicPr>
          <p:cNvPr id="3" name="图片 2"/>
          <p:cNvPicPr>
            <a:picLocks noChangeAspect="1"/>
          </p:cNvPicPr>
          <p:nvPr/>
        </p:nvPicPr>
        <p:blipFill>
          <a:blip r:embed="rId2"/>
          <a:srcRect l="11526" t="1679" r="7751" b="1963"/>
          <a:stretch>
            <a:fillRect/>
          </a:stretch>
        </p:blipFill>
        <p:spPr>
          <a:xfrm>
            <a:off x="5720080" y="1524000"/>
            <a:ext cx="5839460" cy="4956810"/>
          </a:xfrm>
          <a:prstGeom prst="rect">
            <a:avLst/>
          </a:prstGeom>
        </p:spPr>
      </p:pic>
      <p:sp>
        <p:nvSpPr>
          <p:cNvPr id="100" name="文本框 99"/>
          <p:cNvSpPr txBox="1"/>
          <p:nvPr/>
        </p:nvSpPr>
        <p:spPr>
          <a:xfrm>
            <a:off x="531495" y="1111885"/>
            <a:ext cx="5080000" cy="461665"/>
          </a:xfrm>
          <a:prstGeom prst="rect">
            <a:avLst/>
          </a:prstGeom>
          <a:noFill/>
          <a:ln w="9525">
            <a:noFill/>
          </a:ln>
        </p:spPr>
        <p:txBody>
          <a:bodyPr>
            <a:spAutoFit/>
          </a:bodyPr>
          <a:lstStyle/>
          <a:p>
            <a:pPr marL="0" indent="177800" algn="l"/>
            <a:r>
              <a:rPr lang="zh-CN" altLang="en-US" sz="2400" b="1" u="none" dirty="0">
                <a:latin typeface="微软雅黑" panose="020B0503020204020204" pitchFamily="34" charset="-122"/>
                <a:ea typeface="微软雅黑" panose="020B0503020204020204" pitchFamily="34" charset="-122"/>
                <a:cs typeface="黑体" panose="02010609060101010101" charset="-122"/>
              </a:rPr>
              <a:t>（一）调研思路</a:t>
            </a:r>
          </a:p>
        </p:txBody>
      </p:sp>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970708" y="258691"/>
            <a:ext cx="2492982" cy="461661"/>
          </a:xfrm>
          <a:prstGeom prst="rect">
            <a:avLst/>
          </a:prstGeom>
          <a:noFill/>
        </p:spPr>
        <p:txBody>
          <a:bodyPr wrap="none" lIns="91436" tIns="45718" rIns="91436" bIns="45718" rtlCol="0">
            <a:spAutoFit/>
          </a:bodyPr>
          <a:lstStyle/>
          <a:p>
            <a:pPr algn="l"/>
            <a:r>
              <a:rPr lang="zh-CN" altLang="en-US" sz="2400" b="1" spc="600" dirty="0">
                <a:solidFill>
                  <a:schemeClr val="bg1"/>
                </a:solidFill>
                <a:latin typeface="微软雅黑" panose="020B0503020204020204" pitchFamily="34" charset="-122"/>
                <a:sym typeface="+mn-ea"/>
              </a:rPr>
              <a:t>风雨中的伴履</a:t>
            </a:r>
            <a:endParaRPr lang="zh-CN" altLang="en-US" sz="2400" b="1" spc="600" dirty="0">
              <a:solidFill>
                <a:schemeClr val="bg1"/>
              </a:solidFill>
              <a:latin typeface="微软雅黑" panose="020B0503020204020204" pitchFamily="34" charset="-122"/>
            </a:endParaRP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78790" y="831850"/>
            <a:ext cx="5080000" cy="1107996"/>
          </a:xfrm>
          <a:prstGeom prst="rect">
            <a:avLst/>
          </a:prstGeom>
          <a:noFill/>
          <a:ln w="9525">
            <a:noFill/>
          </a:ln>
        </p:spPr>
        <p:txBody>
          <a:bodyPr>
            <a:spAutoFit/>
          </a:bodyPr>
          <a:lstStyle/>
          <a:p>
            <a:pPr marL="0" indent="177800" algn="l">
              <a:lnSpc>
                <a:spcPct val="150000"/>
              </a:lnSpc>
            </a:pPr>
            <a:r>
              <a:rPr lang="zh-CN" altLang="en-US" sz="2400" b="1" u="none" dirty="0">
                <a:latin typeface="微软雅黑" panose="020B0503020204020204" pitchFamily="34" charset="-122"/>
                <a:ea typeface="微软雅黑" panose="020B0503020204020204" pitchFamily="34" charset="-122"/>
                <a:cs typeface="黑体" panose="02010609060101010101" charset="-122"/>
              </a:rPr>
              <a:t>（二）调研方案设计</a:t>
            </a:r>
          </a:p>
          <a:p>
            <a:pPr marL="0" indent="177800" algn="l">
              <a:lnSpc>
                <a:spcPct val="150000"/>
              </a:lnSpc>
            </a:pPr>
            <a:r>
              <a:rPr lang="zh-CN" altLang="en-US" sz="2000" b="0" u="none" dirty="0">
                <a:latin typeface="微软雅黑" panose="020B0503020204020204" pitchFamily="34" charset="-122"/>
                <a:ea typeface="微软雅黑" panose="020B0503020204020204" pitchFamily="34" charset="-122"/>
                <a:cs typeface="黑体" panose="02010609060101010101" charset="-122"/>
              </a:rPr>
              <a:t>1.定性调查设计</a:t>
            </a:r>
          </a:p>
        </p:txBody>
      </p:sp>
      <p:graphicFrame>
        <p:nvGraphicFramePr>
          <p:cNvPr id="2" name="表格 1"/>
          <p:cNvGraphicFramePr/>
          <p:nvPr/>
        </p:nvGraphicFramePr>
        <p:xfrm>
          <a:off x="478790" y="2011045"/>
          <a:ext cx="11103610" cy="4521835"/>
        </p:xfrm>
        <a:graphic>
          <a:graphicData uri="http://schemas.openxmlformats.org/drawingml/2006/table">
            <a:tbl>
              <a:tblPr firstRow="1" bandRow="1">
                <a:tableStyleId>{5C22544A-7EE6-4342-B048-85BDC9FD1C3A}</a:tableStyleId>
              </a:tblPr>
              <a:tblGrid>
                <a:gridCol w="1412240">
                  <a:extLst>
                    <a:ext uri="{9D8B030D-6E8A-4147-A177-3AD203B41FA5}">
                      <a16:colId xmlns:a16="http://schemas.microsoft.com/office/drawing/2014/main" xmlns="" val="20000"/>
                    </a:ext>
                  </a:extLst>
                </a:gridCol>
                <a:gridCol w="9691370">
                  <a:extLst>
                    <a:ext uri="{9D8B030D-6E8A-4147-A177-3AD203B41FA5}">
                      <a16:colId xmlns:a16="http://schemas.microsoft.com/office/drawing/2014/main" xmlns="" val="20001"/>
                    </a:ext>
                  </a:extLst>
                </a:gridCol>
              </a:tblGrid>
              <a:tr h="588645">
                <a:tc>
                  <a:txBody>
                    <a:bodyPr/>
                    <a:lstStyle/>
                    <a:p>
                      <a:pPr algn="ctr">
                        <a:buNone/>
                      </a:pPr>
                      <a:r>
                        <a:rPr lang="zh-CN" altLang="en-US" sz="2000" dirty="0">
                          <a:latin typeface="微软雅黑" panose="020B0503020204020204" pitchFamily="34" charset="-122"/>
                          <a:ea typeface="微软雅黑" panose="020B0503020204020204" pitchFamily="34" charset="-122"/>
                        </a:rPr>
                        <a:t>项目</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内容</a:t>
                      </a:r>
                    </a:p>
                  </a:txBody>
                  <a:tcPr anchor="ctr"/>
                </a:tc>
                <a:extLst>
                  <a:ext uri="{0D108BD9-81ED-4DB2-BD59-A6C34878D82A}">
                    <a16:rowId xmlns:a16="http://schemas.microsoft.com/office/drawing/2014/main" xmlns="" val="10000"/>
                  </a:ext>
                </a:extLst>
              </a:tr>
              <a:tr h="722630">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调查对象</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ctr">
                        <a:buNone/>
                      </a:pPr>
                      <a:r>
                        <a:rPr lang="zh-CN" altLang="en-US" sz="2000" dirty="0">
                          <a:latin typeface="微软雅黑" panose="020B0503020204020204" pitchFamily="34" charset="-122"/>
                          <a:ea typeface="微软雅黑" panose="020B0503020204020204" pitchFamily="34" charset="-122"/>
                          <a:cs typeface="宋体" panose="02010600030101010101" pitchFamily="2" charset="-122"/>
                          <a:sym typeface="+mn-ea"/>
                        </a:rPr>
                        <a:t>跑团团长（年龄在</a:t>
                      </a:r>
                      <a:r>
                        <a:rPr lang="en-US" altLang="zh-CN" sz="2000" dirty="0">
                          <a:latin typeface="微软雅黑" panose="020B0503020204020204" pitchFamily="34" charset="-122"/>
                          <a:ea typeface="微软雅黑" panose="020B0503020204020204" pitchFamily="34" charset="-122"/>
                          <a:cs typeface="宋体" panose="02010600030101010101" pitchFamily="2" charset="-122"/>
                          <a:sym typeface="+mn-ea"/>
                        </a:rPr>
                        <a:t>20-45</a:t>
                      </a:r>
                      <a:r>
                        <a:rPr lang="zh-CN" altLang="en-US" sz="2000" dirty="0">
                          <a:latin typeface="微软雅黑" panose="020B0503020204020204" pitchFamily="34" charset="-122"/>
                          <a:ea typeface="微软雅黑" panose="020B0503020204020204" pitchFamily="34" charset="-122"/>
                          <a:cs typeface="宋体" panose="02010600030101010101" pitchFamily="2" charset="-122"/>
                          <a:sym typeface="+mn-ea"/>
                        </a:rPr>
                        <a:t>岁之间，跑步时间长、经验丰富）；</a:t>
                      </a:r>
                    </a:p>
                    <a:p>
                      <a:pPr algn="ctr">
                        <a:buNone/>
                      </a:pPr>
                      <a:r>
                        <a:rPr lang="zh-CN" altLang="en-US" sz="2000" dirty="0">
                          <a:latin typeface="微软雅黑" panose="020B0503020204020204" pitchFamily="34" charset="-122"/>
                          <a:ea typeface="微软雅黑" panose="020B0503020204020204" pitchFamily="34" charset="-122"/>
                          <a:cs typeface="宋体" panose="02010600030101010101" pitchFamily="2" charset="-122"/>
                          <a:sym typeface="+mn-ea"/>
                        </a:rPr>
                        <a:t>跑者（每组</a:t>
                      </a:r>
                      <a:r>
                        <a:rPr lang="en-US" altLang="zh-CN" sz="2000" dirty="0">
                          <a:latin typeface="微软雅黑" panose="020B0503020204020204" pitchFamily="34" charset="-122"/>
                          <a:ea typeface="微软雅黑" panose="020B0503020204020204" pitchFamily="34" charset="-122"/>
                          <a:cs typeface="宋体" panose="02010600030101010101" pitchFamily="2" charset="-122"/>
                          <a:sym typeface="+mn-ea"/>
                        </a:rPr>
                        <a:t>16-25</a:t>
                      </a:r>
                      <a:r>
                        <a:rPr lang="zh-CN" altLang="en-US" sz="2000" dirty="0">
                          <a:latin typeface="微软雅黑" panose="020B0503020204020204" pitchFamily="34" charset="-122"/>
                          <a:ea typeface="微软雅黑" panose="020B0503020204020204" pitchFamily="34" charset="-122"/>
                          <a:cs typeface="宋体" panose="02010600030101010101" pitchFamily="2" charset="-122"/>
                          <a:sym typeface="+mn-ea"/>
                        </a:rPr>
                        <a:t>岁</a:t>
                      </a:r>
                      <a:r>
                        <a:rPr lang="en-US" altLang="zh-CN" sz="2000" dirty="0">
                          <a:latin typeface="微软雅黑" panose="020B0503020204020204" pitchFamily="34" charset="-122"/>
                          <a:ea typeface="微软雅黑" panose="020B0503020204020204" pitchFamily="34" charset="-122"/>
                          <a:cs typeface="宋体" panose="02010600030101010101" pitchFamily="2" charset="-122"/>
                          <a:sym typeface="+mn-ea"/>
                        </a:rPr>
                        <a:t>1</a:t>
                      </a:r>
                      <a:r>
                        <a:rPr lang="zh-CN" altLang="en-US" sz="2000" dirty="0">
                          <a:latin typeface="微软雅黑" panose="020B0503020204020204" pitchFamily="34" charset="-122"/>
                          <a:ea typeface="微软雅黑" panose="020B0503020204020204" pitchFamily="34" charset="-122"/>
                          <a:cs typeface="宋体" panose="02010600030101010101" pitchFamily="2" charset="-122"/>
                          <a:sym typeface="+mn-ea"/>
                        </a:rPr>
                        <a:t>人、</a:t>
                      </a:r>
                      <a:r>
                        <a:rPr lang="en-US" altLang="zh-CN" sz="2000" dirty="0">
                          <a:latin typeface="微软雅黑" panose="020B0503020204020204" pitchFamily="34" charset="-122"/>
                          <a:ea typeface="微软雅黑" panose="020B0503020204020204" pitchFamily="34" charset="-122"/>
                          <a:cs typeface="宋体" panose="02010600030101010101" pitchFamily="2" charset="-122"/>
                          <a:sym typeface="+mn-ea"/>
                        </a:rPr>
                        <a:t>26-40</a:t>
                      </a:r>
                      <a:r>
                        <a:rPr lang="zh-CN" altLang="en-US" sz="2000" dirty="0">
                          <a:latin typeface="微软雅黑" panose="020B0503020204020204" pitchFamily="34" charset="-122"/>
                          <a:ea typeface="微软雅黑" panose="020B0503020204020204" pitchFamily="34" charset="-122"/>
                          <a:cs typeface="宋体" panose="02010600030101010101" pitchFamily="2" charset="-122"/>
                          <a:sym typeface="+mn-ea"/>
                        </a:rPr>
                        <a:t>岁</a:t>
                      </a:r>
                      <a:r>
                        <a:rPr lang="en-US" altLang="zh-CN" sz="2000" dirty="0">
                          <a:latin typeface="微软雅黑" panose="020B0503020204020204" pitchFamily="34" charset="-122"/>
                          <a:ea typeface="微软雅黑" panose="020B0503020204020204" pitchFamily="34" charset="-122"/>
                          <a:cs typeface="宋体" panose="02010600030101010101" pitchFamily="2" charset="-122"/>
                          <a:sym typeface="+mn-ea"/>
                        </a:rPr>
                        <a:t>5</a:t>
                      </a:r>
                      <a:r>
                        <a:rPr lang="zh-CN" altLang="en-US" sz="2000" dirty="0">
                          <a:latin typeface="微软雅黑" panose="020B0503020204020204" pitchFamily="34" charset="-122"/>
                          <a:ea typeface="微软雅黑" panose="020B0503020204020204" pitchFamily="34" charset="-122"/>
                          <a:cs typeface="宋体" panose="02010600030101010101" pitchFamily="2" charset="-122"/>
                          <a:sym typeface="+mn-ea"/>
                        </a:rPr>
                        <a:t>人、</a:t>
                      </a:r>
                      <a:r>
                        <a:rPr lang="en-US" altLang="zh-CN" sz="2000" dirty="0">
                          <a:latin typeface="微软雅黑" panose="020B0503020204020204" pitchFamily="34" charset="-122"/>
                          <a:ea typeface="微软雅黑" panose="020B0503020204020204" pitchFamily="34" charset="-122"/>
                          <a:cs typeface="宋体" panose="02010600030101010101" pitchFamily="2" charset="-122"/>
                          <a:sym typeface="+mn-ea"/>
                        </a:rPr>
                        <a:t>41-50</a:t>
                      </a:r>
                      <a:r>
                        <a:rPr lang="zh-CN" altLang="en-US" sz="2000" dirty="0">
                          <a:latin typeface="微软雅黑" panose="020B0503020204020204" pitchFamily="34" charset="-122"/>
                          <a:ea typeface="微软雅黑" panose="020B0503020204020204" pitchFamily="34" charset="-122"/>
                          <a:cs typeface="宋体" panose="02010600030101010101" pitchFamily="2" charset="-122"/>
                          <a:sym typeface="+mn-ea"/>
                        </a:rPr>
                        <a:t>岁</a:t>
                      </a:r>
                      <a:r>
                        <a:rPr lang="en-US" altLang="zh-CN" sz="2000" dirty="0">
                          <a:latin typeface="微软雅黑" panose="020B0503020204020204" pitchFamily="34" charset="-122"/>
                          <a:ea typeface="微软雅黑" panose="020B0503020204020204" pitchFamily="34" charset="-122"/>
                          <a:cs typeface="宋体" panose="02010600030101010101" pitchFamily="2" charset="-122"/>
                          <a:sym typeface="+mn-ea"/>
                        </a:rPr>
                        <a:t>2</a:t>
                      </a:r>
                      <a:r>
                        <a:rPr lang="zh-CN" altLang="en-US" sz="2000" dirty="0">
                          <a:latin typeface="微软雅黑" panose="020B0503020204020204" pitchFamily="34" charset="-122"/>
                          <a:ea typeface="微软雅黑" panose="020B0503020204020204" pitchFamily="34" charset="-122"/>
                          <a:cs typeface="宋体" panose="02010600030101010101" pitchFamily="2" charset="-122"/>
                          <a:sym typeface="+mn-ea"/>
                        </a:rPr>
                        <a:t>人）</a:t>
                      </a:r>
                      <a:endParaRPr lang="zh-CN" altLang="en-US" sz="2000" b="0" u="none" dirty="0">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extLst>
                  <a:ext uri="{0D108BD9-81ED-4DB2-BD59-A6C34878D82A}">
                    <a16:rowId xmlns:a16="http://schemas.microsoft.com/office/drawing/2014/main" xmlns="" val="10001"/>
                  </a:ext>
                </a:extLst>
              </a:tr>
              <a:tr h="722630">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调查地区</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北京、上海、沈阳</a:t>
                      </a:r>
                    </a:p>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选择理由：与客户商讨的结果（北京干燥多风、上海阴雨天较多、沈阳冬季雨雪较多）</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extLst>
                  <a:ext uri="{0D108BD9-81ED-4DB2-BD59-A6C34878D82A}">
                    <a16:rowId xmlns:a16="http://schemas.microsoft.com/office/drawing/2014/main" xmlns="" val="10002"/>
                  </a:ext>
                </a:extLst>
              </a:tr>
              <a:tr h="588010">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调查内容</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跑团团长深访提纲和跑者焦点座谈会提纲见附录</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1</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和附录</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2</a:t>
                      </a:r>
                      <a:endParaRPr lang="en-US" altLang="zh-CN"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extLst>
                  <a:ext uri="{0D108BD9-81ED-4DB2-BD59-A6C34878D82A}">
                    <a16:rowId xmlns:a16="http://schemas.microsoft.com/office/drawing/2014/main" xmlns="" val="10003"/>
                  </a:ext>
                </a:extLst>
              </a:tr>
              <a:tr h="588645">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调查方法</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深度访谈</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德尔菲法；焦点小组座谈会</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extLst>
                  <a:ext uri="{0D108BD9-81ED-4DB2-BD59-A6C34878D82A}">
                    <a16:rowId xmlns:a16="http://schemas.microsoft.com/office/drawing/2014/main" xmlns="" val="10004"/>
                  </a:ext>
                </a:extLst>
              </a:tr>
              <a:tr h="722630">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调查数量</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跑团团长深访</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5</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人（北京、上海各</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2</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人，沈阳</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1</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人）；</a:t>
                      </a:r>
                    </a:p>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跑者焦点座谈会</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96</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人（北京、上海、沈阳每个城市</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4</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组，每组</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8</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人）</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extLst>
                  <a:ext uri="{0D108BD9-81ED-4DB2-BD59-A6C34878D82A}">
                    <a16:rowId xmlns:a16="http://schemas.microsoft.com/office/drawing/2014/main" xmlns="" val="10005"/>
                  </a:ext>
                </a:extLst>
              </a:tr>
              <a:tr h="588645">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调研时间</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ctr">
                        <a:buNone/>
                      </a:pP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2017</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年</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2</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月</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16</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日到</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3</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月</a:t>
                      </a: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11</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日</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extLst>
                  <a:ext uri="{0D108BD9-81ED-4DB2-BD59-A6C34878D82A}">
                    <a16:rowId xmlns:a16="http://schemas.microsoft.com/office/drawing/2014/main" xmlns="" val="10006"/>
                  </a:ext>
                </a:extLst>
              </a:tr>
            </a:tbl>
          </a:graphicData>
        </a:graphic>
      </p:graphicFrame>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970708" y="258691"/>
            <a:ext cx="2492982" cy="461661"/>
          </a:xfrm>
          <a:prstGeom prst="rect">
            <a:avLst/>
          </a:prstGeom>
          <a:noFill/>
        </p:spPr>
        <p:txBody>
          <a:bodyPr wrap="none" lIns="91436" tIns="45718" rIns="91436" bIns="45718" rtlCol="0">
            <a:spAutoFit/>
          </a:bodyPr>
          <a:lstStyle/>
          <a:p>
            <a:pPr algn="l"/>
            <a:r>
              <a:rPr lang="zh-CN" altLang="en-US" sz="2400" b="1" spc="600" dirty="0">
                <a:solidFill>
                  <a:schemeClr val="bg1"/>
                </a:solidFill>
                <a:latin typeface="微软雅黑" panose="020B0503020204020204" pitchFamily="34" charset="-122"/>
                <a:sym typeface="+mn-ea"/>
              </a:rPr>
              <a:t>风雨中的伴履</a:t>
            </a:r>
            <a:endParaRPr lang="zh-CN" altLang="en-US" sz="2400" b="1" spc="600" dirty="0">
              <a:solidFill>
                <a:schemeClr val="bg1"/>
              </a:solidFill>
              <a:latin typeface="微软雅黑" panose="020B0503020204020204" pitchFamily="34" charset="-122"/>
            </a:endParaRP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31651" y="831850"/>
            <a:ext cx="5080000" cy="1107996"/>
          </a:xfrm>
          <a:prstGeom prst="rect">
            <a:avLst/>
          </a:prstGeom>
          <a:noFill/>
          <a:ln w="9525">
            <a:noFill/>
          </a:ln>
        </p:spPr>
        <p:txBody>
          <a:bodyPr>
            <a:spAutoFit/>
          </a:bodyPr>
          <a:lstStyle/>
          <a:p>
            <a:pPr marL="0" indent="177800" algn="l">
              <a:lnSpc>
                <a:spcPct val="150000"/>
              </a:lnSpc>
            </a:pPr>
            <a:r>
              <a:rPr lang="zh-CN" altLang="en-US" sz="2400" b="1" u="none" dirty="0">
                <a:latin typeface="微软雅黑" panose="020B0503020204020204" pitchFamily="34" charset="-122"/>
                <a:ea typeface="微软雅黑" panose="020B0503020204020204" pitchFamily="34" charset="-122"/>
                <a:cs typeface="黑体" panose="02010609060101010101" charset="-122"/>
              </a:rPr>
              <a:t>（二）调研方案设计</a:t>
            </a:r>
          </a:p>
          <a:p>
            <a:pPr marL="0" indent="177800" algn="l">
              <a:lnSpc>
                <a:spcPct val="150000"/>
              </a:lnSpc>
            </a:pPr>
            <a:r>
              <a:rPr lang="zh-CN" altLang="en-US" sz="2000" b="0" u="none" dirty="0">
                <a:latin typeface="微软雅黑" panose="020B0503020204020204" pitchFamily="34" charset="-122"/>
                <a:ea typeface="微软雅黑" panose="020B0503020204020204" pitchFamily="34" charset="-122"/>
                <a:cs typeface="黑体" panose="02010609060101010101" charset="-122"/>
              </a:rPr>
              <a:t>２.定量调查设计</a:t>
            </a:r>
          </a:p>
        </p:txBody>
      </p:sp>
      <p:graphicFrame>
        <p:nvGraphicFramePr>
          <p:cNvPr id="2" name="表格 1"/>
          <p:cNvGraphicFramePr/>
          <p:nvPr/>
        </p:nvGraphicFramePr>
        <p:xfrm>
          <a:off x="478790" y="1868805"/>
          <a:ext cx="11103610" cy="4659630"/>
        </p:xfrm>
        <a:graphic>
          <a:graphicData uri="http://schemas.openxmlformats.org/drawingml/2006/table">
            <a:tbl>
              <a:tblPr firstRow="1" bandRow="1">
                <a:tableStyleId>{5C22544A-7EE6-4342-B048-85BDC9FD1C3A}</a:tableStyleId>
              </a:tblPr>
              <a:tblGrid>
                <a:gridCol w="1429385">
                  <a:extLst>
                    <a:ext uri="{9D8B030D-6E8A-4147-A177-3AD203B41FA5}">
                      <a16:colId xmlns:a16="http://schemas.microsoft.com/office/drawing/2014/main" xmlns="" val="20000"/>
                    </a:ext>
                  </a:extLst>
                </a:gridCol>
                <a:gridCol w="9674225">
                  <a:extLst>
                    <a:ext uri="{9D8B030D-6E8A-4147-A177-3AD203B41FA5}">
                      <a16:colId xmlns:a16="http://schemas.microsoft.com/office/drawing/2014/main" xmlns="" val="20001"/>
                    </a:ext>
                  </a:extLst>
                </a:gridCol>
              </a:tblGrid>
              <a:tr h="521335">
                <a:tc>
                  <a:txBody>
                    <a:bodyPr/>
                    <a:lstStyle/>
                    <a:p>
                      <a:pPr algn="ctr">
                        <a:buNone/>
                      </a:pPr>
                      <a:r>
                        <a:rPr lang="zh-CN" altLang="en-US" sz="2000">
                          <a:latin typeface="微软雅黑" panose="020B0503020204020204" pitchFamily="34" charset="-122"/>
                          <a:ea typeface="微软雅黑" panose="020B0503020204020204" pitchFamily="34" charset="-122"/>
                        </a:rPr>
                        <a:t>项目</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内容</a:t>
                      </a:r>
                    </a:p>
                  </a:txBody>
                  <a:tcPr anchor="ctr"/>
                </a:tc>
                <a:extLst>
                  <a:ext uri="{0D108BD9-81ED-4DB2-BD59-A6C34878D82A}">
                    <a16:rowId xmlns:a16="http://schemas.microsoft.com/office/drawing/2014/main" xmlns="" val="10000"/>
                  </a:ext>
                </a:extLst>
              </a:tr>
              <a:tr h="521335">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调查对象</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ctr">
                        <a:buNone/>
                      </a:pPr>
                      <a:r>
                        <a:rPr sz="2000">
                          <a:latin typeface="微软雅黑" panose="020B0503020204020204" pitchFamily="34" charset="-122"/>
                          <a:ea typeface="微软雅黑" panose="020B0503020204020204" pitchFamily="34" charset="-122"/>
                          <a:cs typeface="宋体" panose="02010600030101010101" pitchFamily="2" charset="-122"/>
                          <a:sym typeface="+mn-ea"/>
                        </a:rPr>
                        <a:t>16-50岁跑者</a:t>
                      </a:r>
                    </a:p>
                  </a:txBody>
                  <a:tcPr anchor="ctr"/>
                </a:tc>
                <a:extLst>
                  <a:ext uri="{0D108BD9-81ED-4DB2-BD59-A6C34878D82A}">
                    <a16:rowId xmlns:a16="http://schemas.microsoft.com/office/drawing/2014/main" xmlns="" val="10001"/>
                  </a:ext>
                </a:extLst>
              </a:tr>
              <a:tr h="521335">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调查地区</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北京、上海、沈阳</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extLst>
                  <a:ext uri="{0D108BD9-81ED-4DB2-BD59-A6C34878D82A}">
                    <a16:rowId xmlns:a16="http://schemas.microsoft.com/office/drawing/2014/main" xmlns="" val="10002"/>
                  </a:ext>
                </a:extLst>
              </a:tr>
              <a:tr h="521335">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调查方法</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ctr">
                        <a:buNone/>
                      </a:pPr>
                      <a:r>
                        <a:rPr sz="2000">
                          <a:latin typeface="微软雅黑" panose="020B0503020204020204" pitchFamily="34" charset="-122"/>
                          <a:ea typeface="微软雅黑" panose="020B0503020204020204" pitchFamily="34" charset="-122"/>
                          <a:cs typeface="宋体" panose="02010600030101010101" pitchFamily="2" charset="-122"/>
                          <a:sym typeface="+mn-ea"/>
                        </a:rPr>
                        <a:t>采用网络平台问卷调查方式收集数据</a:t>
                      </a:r>
                    </a:p>
                  </a:txBody>
                  <a:tcPr anchor="ctr"/>
                </a:tc>
                <a:extLst>
                  <a:ext uri="{0D108BD9-81ED-4DB2-BD59-A6C34878D82A}">
                    <a16:rowId xmlns:a16="http://schemas.microsoft.com/office/drawing/2014/main" xmlns="" val="10003"/>
                  </a:ext>
                </a:extLst>
              </a:tr>
              <a:tr h="1365885">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调查数量</a:t>
                      </a:r>
                      <a:endPar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l">
                        <a:lnSpc>
                          <a:spcPct val="120000"/>
                        </a:lnSpc>
                        <a:buNone/>
                      </a:pPr>
                      <a:r>
                        <a:rPr lang="zh-CN" sz="2000">
                          <a:latin typeface="微软雅黑" panose="020B0503020204020204" pitchFamily="34" charset="-122"/>
                          <a:ea typeface="微软雅黑" panose="020B0503020204020204" pitchFamily="34" charset="-122"/>
                          <a:cs typeface="宋体" panose="02010600030101010101" pitchFamily="2" charset="-122"/>
                          <a:sym typeface="+mn-ea"/>
                        </a:rPr>
                        <a:t>　　　　</a:t>
                      </a:r>
                      <a:r>
                        <a:rPr sz="2000">
                          <a:latin typeface="微软雅黑" panose="020B0503020204020204" pitchFamily="34" charset="-122"/>
                          <a:ea typeface="微软雅黑" panose="020B0503020204020204" pitchFamily="34" charset="-122"/>
                          <a:cs typeface="宋体" panose="02010600030101010101" pitchFamily="2" charset="-122"/>
                          <a:sym typeface="+mn-ea"/>
                        </a:rPr>
                        <a:t>在确定样本量时，常用以下计算公式：</a:t>
                      </a:r>
                    </a:p>
                    <a:p>
                      <a:pPr algn="l">
                        <a:lnSpc>
                          <a:spcPct val="120000"/>
                        </a:lnSpc>
                        <a:buNone/>
                      </a:pPr>
                      <a:r>
                        <a:rPr lang="zh-CN" sz="2000">
                          <a:latin typeface="微软雅黑" panose="020B0503020204020204" pitchFamily="34" charset="-122"/>
                          <a:ea typeface="微软雅黑" panose="020B0503020204020204" pitchFamily="34" charset="-122"/>
                          <a:cs typeface="宋体" panose="02010600030101010101" pitchFamily="2" charset="-122"/>
                          <a:sym typeface="+mn-ea"/>
                        </a:rPr>
                        <a:t>　　　　</a:t>
                      </a:r>
                      <a:r>
                        <a:rPr sz="2000">
                          <a:latin typeface="微软雅黑" panose="020B0503020204020204" pitchFamily="34" charset="-122"/>
                          <a:ea typeface="微软雅黑" panose="020B0503020204020204" pitchFamily="34" charset="-122"/>
                          <a:cs typeface="宋体" panose="02010600030101010101" pitchFamily="2" charset="-122"/>
                          <a:sym typeface="+mn-ea"/>
                        </a:rPr>
                        <a:t>控制95%的置信度，在3%的误差范围内，计算得到的样本量为1089份</a:t>
                      </a:r>
                    </a:p>
                    <a:p>
                      <a:pPr algn="l">
                        <a:lnSpc>
                          <a:spcPct val="120000"/>
                        </a:lnSpc>
                        <a:buNone/>
                      </a:pPr>
                      <a:r>
                        <a:rPr lang="zh-CN" sz="2000">
                          <a:latin typeface="微软雅黑" panose="020B0503020204020204" pitchFamily="34" charset="-122"/>
                          <a:ea typeface="微软雅黑" panose="020B0503020204020204" pitchFamily="34" charset="-122"/>
                          <a:cs typeface="宋体" panose="02010600030101010101" pitchFamily="2" charset="-122"/>
                          <a:sym typeface="+mn-ea"/>
                        </a:rPr>
                        <a:t>　　　　</a:t>
                      </a:r>
                      <a:r>
                        <a:rPr sz="2000">
                          <a:latin typeface="微软雅黑" panose="020B0503020204020204" pitchFamily="34" charset="-122"/>
                          <a:ea typeface="微软雅黑" panose="020B0503020204020204" pitchFamily="34" charset="-122"/>
                          <a:cs typeface="宋体" panose="02010600030101010101" pitchFamily="2" charset="-122"/>
                          <a:sym typeface="+mn-ea"/>
                        </a:rPr>
                        <a:t>结合本次调查的实际情况，最终确定样本数量为1150份</a:t>
                      </a:r>
                    </a:p>
                  </a:txBody>
                  <a:tcPr anchor="ctr"/>
                </a:tc>
                <a:extLst>
                  <a:ext uri="{0D108BD9-81ED-4DB2-BD59-A6C34878D82A}">
                    <a16:rowId xmlns:a16="http://schemas.microsoft.com/office/drawing/2014/main" xmlns="" val="10004"/>
                  </a:ext>
                </a:extLst>
              </a:tr>
              <a:tr h="1208405">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样本分配</a:t>
                      </a:r>
                    </a:p>
                  </a:txBody>
                  <a:tcPr anchor="ctr"/>
                </a:tc>
                <a:tc>
                  <a:txBody>
                    <a:bodyPr/>
                    <a:lstStyle/>
                    <a:p>
                      <a:pPr algn="ctr">
                        <a:buNone/>
                      </a:pPr>
                      <a:r>
                        <a:rPr sz="2000">
                          <a:latin typeface="微软雅黑" panose="020B0503020204020204" pitchFamily="34" charset="-122"/>
                          <a:ea typeface="微软雅黑" panose="020B0503020204020204" pitchFamily="34" charset="-122"/>
                          <a:cs typeface="宋体" panose="02010600030101010101" pitchFamily="2" charset="-122"/>
                          <a:sym typeface="+mn-ea"/>
                        </a:rPr>
                        <a:t>基于户外市场规模调查“跑者数量”指标分布：北京328万，上海325万，沈阳72万</a:t>
                      </a:r>
                    </a:p>
                    <a:p>
                      <a:pPr algn="ctr">
                        <a:lnSpc>
                          <a:spcPct val="120000"/>
                        </a:lnSpc>
                        <a:buNone/>
                      </a:pPr>
                      <a:r>
                        <a:rPr sz="2000">
                          <a:latin typeface="微软雅黑" panose="020B0503020204020204" pitchFamily="34" charset="-122"/>
                          <a:ea typeface="微软雅黑" panose="020B0503020204020204" pitchFamily="34" charset="-122"/>
                          <a:cs typeface="宋体" panose="02010600030101010101" pitchFamily="2" charset="-122"/>
                          <a:sym typeface="+mn-ea"/>
                        </a:rPr>
                        <a:t>结合配额抽样的方法，制定样本分配计划</a:t>
                      </a:r>
                      <a:r>
                        <a:rPr lang="zh-CN" sz="2000">
                          <a:latin typeface="微软雅黑" panose="020B0503020204020204" pitchFamily="34" charset="-122"/>
                          <a:ea typeface="微软雅黑" panose="020B0503020204020204" pitchFamily="34" charset="-122"/>
                          <a:cs typeface="宋体" panose="02010600030101010101" pitchFamily="2" charset="-122"/>
                          <a:sym typeface="+mn-ea"/>
                        </a:rPr>
                        <a:t>：</a:t>
                      </a:r>
                      <a:r>
                        <a:rPr sz="2000">
                          <a:latin typeface="微软雅黑" panose="020B0503020204020204" pitchFamily="34" charset="-122"/>
                          <a:ea typeface="微软雅黑" panose="020B0503020204020204" pitchFamily="34" charset="-122"/>
                          <a:cs typeface="宋体" panose="02010600030101010101" pitchFamily="2" charset="-122"/>
                          <a:sym typeface="+mn-ea"/>
                        </a:rPr>
                        <a:t>北京500份</a:t>
                      </a:r>
                      <a:r>
                        <a:rPr lang="zh-CN" sz="2000">
                          <a:latin typeface="微软雅黑" panose="020B0503020204020204" pitchFamily="34" charset="-122"/>
                          <a:ea typeface="微软雅黑" panose="020B0503020204020204" pitchFamily="34" charset="-122"/>
                          <a:cs typeface="宋体" panose="02010600030101010101" pitchFamily="2" charset="-122"/>
                          <a:sym typeface="+mn-ea"/>
                        </a:rPr>
                        <a:t>，</a:t>
                      </a:r>
                      <a:r>
                        <a:rPr sz="2000">
                          <a:latin typeface="微软雅黑" panose="020B0503020204020204" pitchFamily="34" charset="-122"/>
                          <a:ea typeface="微软雅黑" panose="020B0503020204020204" pitchFamily="34" charset="-122"/>
                          <a:cs typeface="宋体" panose="02010600030101010101" pitchFamily="2" charset="-122"/>
                          <a:sym typeface="+mn-ea"/>
                        </a:rPr>
                        <a:t>上海500份，沈阳150份</a:t>
                      </a:r>
                    </a:p>
                  </a:txBody>
                  <a:tcPr anchor="ctr"/>
                </a:tc>
                <a:extLst>
                  <a:ext uri="{0D108BD9-81ED-4DB2-BD59-A6C34878D82A}">
                    <a16:rowId xmlns:a16="http://schemas.microsoft.com/office/drawing/2014/main" xmlns="" val="10005"/>
                  </a:ext>
                </a:extLst>
              </a:tr>
            </a:tbl>
          </a:graphicData>
        </a:graphic>
      </p:graphicFrame>
      <p:pic>
        <p:nvPicPr>
          <p:cNvPr id="6" name="图片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7450455" y="4065905"/>
            <a:ext cx="2374900" cy="465455"/>
          </a:xfrm>
          <a:prstGeom prst="rect">
            <a:avLst/>
          </a:prstGeom>
          <a:noFill/>
          <a:ln>
            <a:noFill/>
          </a:ln>
        </p:spPr>
      </p:pic>
      <p:sp>
        <p:nvSpPr>
          <p:cNvPr id="19" name="文本框 18"/>
          <p:cNvSpPr txBox="1"/>
          <p:nvPr/>
        </p:nvSpPr>
        <p:spPr>
          <a:xfrm>
            <a:off x="11072495" y="6528435"/>
            <a:ext cx="967105" cy="401320"/>
          </a:xfrm>
          <a:prstGeom prst="rect">
            <a:avLst/>
          </a:prstGeom>
          <a:noFill/>
        </p:spPr>
        <p:txBody>
          <a:bodyPr wrap="square" rtlCol="0">
            <a:spAutoFit/>
          </a:bodyPr>
          <a:lstStyle/>
          <a:p>
            <a:r>
              <a:rPr lang="zh-CN" altLang="en-US"/>
              <a:t>续下表</a:t>
            </a:r>
          </a:p>
        </p:txBody>
      </p:sp>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970708" y="258691"/>
            <a:ext cx="2492982" cy="461661"/>
          </a:xfrm>
          <a:prstGeom prst="rect">
            <a:avLst/>
          </a:prstGeom>
          <a:noFill/>
        </p:spPr>
        <p:txBody>
          <a:bodyPr wrap="none" lIns="91436" tIns="45718" rIns="91436" bIns="45718" rtlCol="0">
            <a:spAutoFit/>
          </a:bodyPr>
          <a:lstStyle/>
          <a:p>
            <a:pPr algn="l"/>
            <a:r>
              <a:rPr lang="zh-CN" altLang="en-US" sz="2400" b="1" spc="600" dirty="0">
                <a:solidFill>
                  <a:schemeClr val="bg1"/>
                </a:solidFill>
                <a:latin typeface="微软雅黑" panose="020B0503020204020204" pitchFamily="34" charset="-122"/>
                <a:sym typeface="+mn-ea"/>
              </a:rPr>
              <a:t>风雨中的伴履</a:t>
            </a:r>
            <a:endParaRPr lang="zh-CN" altLang="en-US" sz="2400" b="1" spc="600" dirty="0">
              <a:solidFill>
                <a:schemeClr val="bg1"/>
              </a:solidFill>
              <a:latin typeface="微软雅黑" panose="020B0503020204020204" pitchFamily="34" charset="-122"/>
            </a:endParaRP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 26"/>
          <p:cNvGrpSpPr/>
          <p:nvPr/>
        </p:nvGrpSpPr>
        <p:grpSpPr>
          <a:xfrm>
            <a:off x="9284090" y="252856"/>
            <a:ext cx="2907908" cy="551815"/>
            <a:chOff x="9284089" y="252855"/>
            <a:chExt cx="2907908" cy="551815"/>
          </a:xfrm>
        </p:grpSpPr>
        <p:grpSp>
          <p:nvGrpSpPr>
            <p:cNvPr id="28" name="组 27"/>
            <p:cNvGrpSpPr/>
            <p:nvPr/>
          </p:nvGrpSpPr>
          <p:grpSpPr>
            <a:xfrm>
              <a:off x="11454105" y="252856"/>
              <a:ext cx="737892" cy="484288"/>
              <a:chOff x="11454105" y="252856"/>
              <a:chExt cx="737892" cy="484288"/>
            </a:xfrm>
          </p:grpSpPr>
          <p:grpSp>
            <p:nvGrpSpPr>
              <p:cNvPr id="30" name="组 29"/>
              <p:cNvGrpSpPr/>
              <p:nvPr/>
            </p:nvGrpSpPr>
            <p:grpSpPr>
              <a:xfrm>
                <a:off x="12039604" y="252856"/>
                <a:ext cx="152393" cy="484287"/>
                <a:chOff x="12039604" y="252856"/>
                <a:chExt cx="152393" cy="484287"/>
              </a:xfrm>
            </p:grpSpPr>
            <p:sp>
              <p:nvSpPr>
                <p:cNvPr id="34" name="圆角矩形 33"/>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圆角矩形 34"/>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圆角矩形 35"/>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圆角矩形 36"/>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圆角矩形 37"/>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 name="组合 99"/>
              <p:cNvGrpSpPr/>
              <p:nvPr/>
            </p:nvGrpSpPr>
            <p:grpSpPr>
              <a:xfrm>
                <a:off x="11454105" y="252857"/>
                <a:ext cx="491115" cy="484287"/>
                <a:chOff x="1528923" y="220268"/>
                <a:chExt cx="1284096" cy="1266241"/>
              </a:xfrm>
            </p:grpSpPr>
            <p:sp>
              <p:nvSpPr>
                <p:cNvPr id="32" name="圆角矩形 31"/>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9" name="文本框 28"/>
            <p:cNvSpPr txBox="1"/>
            <p:nvPr/>
          </p:nvSpPr>
          <p:spPr>
            <a:xfrm>
              <a:off x="9284089" y="252855"/>
              <a:ext cx="2170011" cy="551815"/>
            </a:xfrm>
            <a:prstGeom prst="rect">
              <a:avLst/>
            </a:prstGeom>
            <a:noFill/>
          </p:spPr>
          <p:txBody>
            <a:bodyPr wrap="square" lIns="91438" tIns="45719" rIns="91438" bIns="45719" rtlCol="0">
              <a:spAutoFit/>
            </a:bodyPr>
            <a:lstStyle/>
            <a:p>
              <a:pPr algn="r"/>
              <a:r>
                <a:rPr lang="zh-CN" altLang="en-US" sz="1500" dirty="0">
                  <a:solidFill>
                    <a:schemeClr val="tx1">
                      <a:lumMod val="50000"/>
                      <a:lumOff val="50000"/>
                    </a:schemeClr>
                  </a:solidFill>
                  <a:latin typeface="微软雅黑" panose="020B0503020204020204" pitchFamily="34" charset="-122"/>
                  <a:ea typeface="微软雅黑" panose="020B0503020204020204" pitchFamily="34" charset="-122"/>
                </a:rPr>
                <a:t>       </a:t>
              </a:r>
              <a:endParaRPr lang="en-US" altLang="zh-CN" sz="1500" dirty="0">
                <a:solidFill>
                  <a:schemeClr val="tx1">
                    <a:lumMod val="50000"/>
                    <a:lumOff val="50000"/>
                  </a:schemeClr>
                </a:solidFill>
                <a:latin typeface="微软雅黑" panose="020B0503020204020204" pitchFamily="34" charset="-122"/>
                <a:ea typeface="微软雅黑" panose="020B0503020204020204" pitchFamily="34" charset="-122"/>
              </a:endParaRPr>
            </a:p>
            <a:p>
              <a:pPr algn="r"/>
              <a:endParaRPr lang="zh-CN" altLang="en-US" sz="1500" dirty="0">
                <a:solidFill>
                  <a:schemeClr val="tx1">
                    <a:lumMod val="50000"/>
                    <a:lumOff val="50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p:txBody>
        </p:sp>
      </p:grpSp>
      <p:grpSp>
        <p:nvGrpSpPr>
          <p:cNvPr id="24" name="组 3"/>
          <p:cNvGrpSpPr/>
          <p:nvPr/>
        </p:nvGrpSpPr>
        <p:grpSpPr>
          <a:xfrm>
            <a:off x="-21102" y="2847434"/>
            <a:ext cx="12213103" cy="1296345"/>
            <a:chOff x="-21102" y="2847433"/>
            <a:chExt cx="12213102" cy="1296345"/>
          </a:xfrm>
        </p:grpSpPr>
        <p:sp>
          <p:nvSpPr>
            <p:cNvPr id="25" name="矩形 24"/>
            <p:cNvSpPr/>
            <p:nvPr/>
          </p:nvSpPr>
          <p:spPr>
            <a:xfrm flipH="1">
              <a:off x="0" y="2872348"/>
              <a:ext cx="12192000" cy="1252063"/>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圆角矩形 39"/>
            <p:cNvSpPr/>
            <p:nvPr/>
          </p:nvSpPr>
          <p:spPr>
            <a:xfrm rot="10800000" flipV="1">
              <a:off x="464451" y="2847433"/>
              <a:ext cx="1273995" cy="129103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r>
                <a:rPr lang="en-US" altLang="zh-CN" sz="6000" dirty="0">
                  <a:solidFill>
                    <a:schemeClr val="tx1"/>
                  </a:solidFill>
                </a:rPr>
                <a:t>1</a:t>
              </a:r>
              <a:endParaRPr lang="zh-CN" altLang="en-US" sz="6000" dirty="0">
                <a:solidFill>
                  <a:schemeClr val="tx1"/>
                </a:solidFill>
              </a:endParaRPr>
            </a:p>
          </p:txBody>
        </p:sp>
        <p:sp>
          <p:nvSpPr>
            <p:cNvPr id="39" name="文本框 38"/>
            <p:cNvSpPr txBox="1"/>
            <p:nvPr/>
          </p:nvSpPr>
          <p:spPr>
            <a:xfrm>
              <a:off x="2169286" y="3139010"/>
              <a:ext cx="7853427" cy="707884"/>
            </a:xfrm>
            <a:prstGeom prst="rect">
              <a:avLst/>
            </a:prstGeom>
            <a:noFill/>
          </p:spPr>
          <p:txBody>
            <a:bodyPr wrap="none" lIns="91438" tIns="45719" rIns="91438" bIns="45719" rtlCol="0">
              <a:spAutoFit/>
            </a:bodyPr>
            <a:lstStyle/>
            <a:p>
              <a:r>
                <a:rPr lang="zh-CN" altLang="en-US" sz="4000" b="1" spc="600" dirty="0">
                  <a:latin typeface="微软雅黑" panose="020B0503020204020204" pitchFamily="34" charset="-122"/>
                </a:rPr>
                <a:t>“调查方案设计”的评审标准</a:t>
              </a:r>
            </a:p>
          </p:txBody>
        </p:sp>
        <p:grpSp>
          <p:nvGrpSpPr>
            <p:cNvPr id="41" name="组 2"/>
            <p:cNvGrpSpPr/>
            <p:nvPr/>
          </p:nvGrpSpPr>
          <p:grpSpPr>
            <a:xfrm>
              <a:off x="-21102" y="2858492"/>
              <a:ext cx="242777" cy="1285286"/>
              <a:chOff x="-21102" y="2858492"/>
              <a:chExt cx="242777" cy="1285286"/>
            </a:xfrm>
          </p:grpSpPr>
          <p:sp>
            <p:nvSpPr>
              <p:cNvPr id="43" name="圆角矩形 45"/>
              <p:cNvSpPr/>
              <p:nvPr/>
            </p:nvSpPr>
            <p:spPr>
              <a:xfrm rot="16200000" flipV="1">
                <a:off x="-13338" y="3643334"/>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圆角矩形 46"/>
              <p:cNvSpPr/>
              <p:nvPr/>
            </p:nvSpPr>
            <p:spPr>
              <a:xfrm rot="16200000" flipV="1">
                <a:off x="-13338" y="3908764"/>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圆角矩形 47"/>
              <p:cNvSpPr/>
              <p:nvPr/>
            </p:nvSpPr>
            <p:spPr>
              <a:xfrm rot="16200000" flipV="1">
                <a:off x="-13338" y="3122170"/>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48"/>
              <p:cNvSpPr/>
              <p:nvPr/>
            </p:nvSpPr>
            <p:spPr>
              <a:xfrm rot="16200000" flipV="1">
                <a:off x="-13338" y="3387600"/>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44"/>
              <p:cNvSpPr/>
              <p:nvPr/>
            </p:nvSpPr>
            <p:spPr>
              <a:xfrm rot="16200000" flipV="1">
                <a:off x="-13338" y="2850728"/>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78790" y="831850"/>
            <a:ext cx="5080000" cy="1107996"/>
          </a:xfrm>
          <a:prstGeom prst="rect">
            <a:avLst/>
          </a:prstGeom>
          <a:noFill/>
          <a:ln w="9525">
            <a:noFill/>
          </a:ln>
        </p:spPr>
        <p:txBody>
          <a:bodyPr>
            <a:spAutoFit/>
          </a:bodyPr>
          <a:lstStyle/>
          <a:p>
            <a:pPr marL="0" indent="177800" algn="l">
              <a:lnSpc>
                <a:spcPct val="150000"/>
              </a:lnSpc>
            </a:pPr>
            <a:r>
              <a:rPr lang="zh-CN" altLang="en-US" sz="2400" b="1" u="none" dirty="0">
                <a:latin typeface="微软雅黑" panose="020B0503020204020204" pitchFamily="34" charset="-122"/>
                <a:ea typeface="微软雅黑" panose="020B0503020204020204" pitchFamily="34" charset="-122"/>
                <a:cs typeface="黑体" panose="02010609060101010101" charset="-122"/>
              </a:rPr>
              <a:t>（二）调研方案设计</a:t>
            </a:r>
          </a:p>
          <a:p>
            <a:pPr marL="0" indent="177800" algn="l">
              <a:lnSpc>
                <a:spcPct val="150000"/>
              </a:lnSpc>
            </a:pPr>
            <a:r>
              <a:rPr lang="zh-CN" altLang="en-US" sz="2000" b="0" u="none" dirty="0">
                <a:latin typeface="微软雅黑" panose="020B0503020204020204" pitchFamily="34" charset="-122"/>
                <a:ea typeface="微软雅黑" panose="020B0503020204020204" pitchFamily="34" charset="-122"/>
                <a:cs typeface="黑体" panose="02010609060101010101" charset="-122"/>
              </a:rPr>
              <a:t>２.定量调查设计</a:t>
            </a:r>
          </a:p>
        </p:txBody>
      </p:sp>
      <p:graphicFrame>
        <p:nvGraphicFramePr>
          <p:cNvPr id="2" name="表格 1"/>
          <p:cNvGraphicFramePr/>
          <p:nvPr/>
        </p:nvGraphicFramePr>
        <p:xfrm>
          <a:off x="544195" y="1994535"/>
          <a:ext cx="11103610" cy="4368800"/>
        </p:xfrm>
        <a:graphic>
          <a:graphicData uri="http://schemas.openxmlformats.org/drawingml/2006/table">
            <a:tbl>
              <a:tblPr firstRow="1" bandRow="1">
                <a:tableStyleId>{5C22544A-7EE6-4342-B048-85BDC9FD1C3A}</a:tableStyleId>
              </a:tblPr>
              <a:tblGrid>
                <a:gridCol w="1429385">
                  <a:extLst>
                    <a:ext uri="{9D8B030D-6E8A-4147-A177-3AD203B41FA5}">
                      <a16:colId xmlns:a16="http://schemas.microsoft.com/office/drawing/2014/main" xmlns="" val="20000"/>
                    </a:ext>
                  </a:extLst>
                </a:gridCol>
                <a:gridCol w="9674225">
                  <a:extLst>
                    <a:ext uri="{9D8B030D-6E8A-4147-A177-3AD203B41FA5}">
                      <a16:colId xmlns:a16="http://schemas.microsoft.com/office/drawing/2014/main" xmlns="" val="20001"/>
                    </a:ext>
                  </a:extLst>
                </a:gridCol>
              </a:tblGrid>
              <a:tr h="669290">
                <a:tc>
                  <a:txBody>
                    <a:bodyPr/>
                    <a:lstStyle/>
                    <a:p>
                      <a:pPr algn="ctr">
                        <a:buNone/>
                      </a:pPr>
                      <a:r>
                        <a:rPr lang="zh-CN" altLang="en-US" sz="2000">
                          <a:latin typeface="微软雅黑" panose="020B0503020204020204" pitchFamily="34" charset="-122"/>
                          <a:ea typeface="微软雅黑" panose="020B0503020204020204" pitchFamily="34" charset="-122"/>
                        </a:rPr>
                        <a:t>项目</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内容</a:t>
                      </a:r>
                    </a:p>
                  </a:txBody>
                  <a:tcPr anchor="ctr"/>
                </a:tc>
                <a:extLst>
                  <a:ext uri="{0D108BD9-81ED-4DB2-BD59-A6C34878D82A}">
                    <a16:rowId xmlns:a16="http://schemas.microsoft.com/office/drawing/2014/main" xmlns="" val="10000"/>
                  </a:ext>
                </a:extLst>
              </a:tr>
              <a:tr h="669290">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调查时间</a:t>
                      </a:r>
                    </a:p>
                  </a:txBody>
                  <a:tcPr anchor="ctr"/>
                </a:tc>
                <a:tc>
                  <a:txBody>
                    <a:bodyPr/>
                    <a:lstStyle/>
                    <a:p>
                      <a:pPr algn="ctr">
                        <a:buNone/>
                      </a:pPr>
                      <a:r>
                        <a:rPr sz="2000">
                          <a:latin typeface="微软雅黑" panose="020B0503020204020204" pitchFamily="34" charset="-122"/>
                          <a:ea typeface="微软雅黑" panose="020B0503020204020204" pitchFamily="34" charset="-122"/>
                          <a:cs typeface="宋体" panose="02010600030101010101" pitchFamily="2" charset="-122"/>
                          <a:sym typeface="+mn-ea"/>
                        </a:rPr>
                        <a:t>2017年3月20日到3月29日</a:t>
                      </a:r>
                    </a:p>
                  </a:txBody>
                  <a:tcPr anchor="ctr"/>
                </a:tc>
                <a:extLst>
                  <a:ext uri="{0D108BD9-81ED-4DB2-BD59-A6C34878D82A}">
                    <a16:rowId xmlns:a16="http://schemas.microsoft.com/office/drawing/2014/main" xmlns="" val="10001"/>
                  </a:ext>
                </a:extLst>
              </a:tr>
              <a:tr h="2102485">
                <a:tc>
                  <a:txBody>
                    <a:bodyPr/>
                    <a:lstStyle/>
                    <a:p>
                      <a:pPr algn="ctr">
                        <a:buNone/>
                      </a:pPr>
                      <a:r>
                        <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rPr>
                        <a:t>问卷设计</a:t>
                      </a:r>
                    </a:p>
                  </a:txBody>
                  <a:tcPr anchor="ctr"/>
                </a:tc>
                <a:tc>
                  <a:txBody>
                    <a:bodyPr/>
                    <a:lstStyle/>
                    <a:p>
                      <a:pPr algn="l">
                        <a:lnSpc>
                          <a:spcPct val="120000"/>
                        </a:lnSpc>
                        <a:buNone/>
                      </a:pPr>
                      <a:r>
                        <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rPr>
                        <a:t>1）问卷结构：说明部分、过滤部分、主体部分。</a:t>
                      </a:r>
                    </a:p>
                    <a:p>
                      <a:pPr algn="l">
                        <a:lnSpc>
                          <a:spcPct val="120000"/>
                        </a:lnSpc>
                        <a:buNone/>
                      </a:pPr>
                      <a:r>
                        <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rPr>
                        <a:t>2）题型：单项选择题、多项选择题、开放题。</a:t>
                      </a:r>
                    </a:p>
                    <a:p>
                      <a:pPr algn="l">
                        <a:lnSpc>
                          <a:spcPct val="120000"/>
                        </a:lnSpc>
                        <a:buNone/>
                      </a:pPr>
                      <a:r>
                        <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rPr>
                        <a:t>3）过滤部分：设置了5个筛选题，分别从城市、年龄、收入、运动类型以及跑步频率等方面筛选出符合要求的调查单位。</a:t>
                      </a:r>
                    </a:p>
                    <a:p>
                      <a:pPr algn="l">
                        <a:lnSpc>
                          <a:spcPct val="120000"/>
                        </a:lnSpc>
                        <a:buNone/>
                      </a:pPr>
                      <a:r>
                        <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rPr>
                        <a:t>4）主体部分：从跑步现状、跑步装备、IF面料概念测试等方面进行设计。</a:t>
                      </a:r>
                    </a:p>
                  </a:txBody>
                  <a:tcPr anchor="ctr"/>
                </a:tc>
                <a:extLst>
                  <a:ext uri="{0D108BD9-81ED-4DB2-BD59-A6C34878D82A}">
                    <a16:rowId xmlns:a16="http://schemas.microsoft.com/office/drawing/2014/main" xmlns="" val="10002"/>
                  </a:ext>
                </a:extLst>
              </a:tr>
              <a:tr h="927735">
                <a:tc>
                  <a:txBody>
                    <a:bodyPr/>
                    <a:lstStyle/>
                    <a:p>
                      <a:pPr algn="ctr">
                        <a:buNone/>
                      </a:pPr>
                      <a:r>
                        <a:rPr lang="zh-CN" altLang="en-US" sz="2000" b="0" u="none">
                          <a:latin typeface="微软雅黑" panose="020B0503020204020204" pitchFamily="34" charset="-122"/>
                          <a:ea typeface="微软雅黑" panose="020B0503020204020204" pitchFamily="34" charset="-122"/>
                          <a:cs typeface="宋体" panose="02010600030101010101" pitchFamily="2" charset="-122"/>
                          <a:sym typeface="+mn-ea"/>
                        </a:rPr>
                        <a:t>数据分析方法</a:t>
                      </a:r>
                    </a:p>
                  </a:txBody>
                  <a:tcPr anchor="ctr"/>
                </a:tc>
                <a:tc>
                  <a:txBody>
                    <a:bodyPr/>
                    <a:lstStyle/>
                    <a:p>
                      <a:pPr algn="ctr">
                        <a:buNone/>
                      </a:pPr>
                      <a:r>
                        <a:rPr sz="2000">
                          <a:latin typeface="微软雅黑" panose="020B0503020204020204" pitchFamily="34" charset="-122"/>
                          <a:ea typeface="微软雅黑" panose="020B0503020204020204" pitchFamily="34" charset="-122"/>
                          <a:cs typeface="宋体" panose="02010600030101010101" pitchFamily="2" charset="-122"/>
                          <a:sym typeface="+mn-ea"/>
                        </a:rPr>
                        <a:t>利用SPSS软件对结果进行聚类分析、对应分析、交叉列联分析以及结构方程模型分析</a:t>
                      </a:r>
                    </a:p>
                  </a:txBody>
                  <a:tcPr anchor="ctr"/>
                </a:tc>
                <a:extLst>
                  <a:ext uri="{0D108BD9-81ED-4DB2-BD59-A6C34878D82A}">
                    <a16:rowId xmlns:a16="http://schemas.microsoft.com/office/drawing/2014/main" xmlns="" val="10003"/>
                  </a:ext>
                </a:extLst>
              </a:tr>
            </a:tbl>
          </a:graphicData>
        </a:graphic>
      </p:graphicFrame>
      <p:sp>
        <p:nvSpPr>
          <p:cNvPr id="19" name="文本框 18"/>
          <p:cNvSpPr txBox="1"/>
          <p:nvPr/>
        </p:nvSpPr>
        <p:spPr>
          <a:xfrm>
            <a:off x="10680700" y="1593215"/>
            <a:ext cx="967105" cy="401320"/>
          </a:xfrm>
          <a:prstGeom prst="rect">
            <a:avLst/>
          </a:prstGeom>
          <a:noFill/>
        </p:spPr>
        <p:txBody>
          <a:bodyPr wrap="square" rtlCol="0">
            <a:spAutoFit/>
          </a:bodyPr>
          <a:lstStyle/>
          <a:p>
            <a:r>
              <a:rPr lang="zh-CN" altLang="en-US"/>
              <a:t>接上表</a:t>
            </a:r>
          </a:p>
        </p:txBody>
      </p:sp>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970708" y="258691"/>
            <a:ext cx="2492982" cy="461661"/>
          </a:xfrm>
          <a:prstGeom prst="rect">
            <a:avLst/>
          </a:prstGeom>
          <a:noFill/>
        </p:spPr>
        <p:txBody>
          <a:bodyPr wrap="none" lIns="91436" tIns="45718" rIns="91436" bIns="45718" rtlCol="0">
            <a:spAutoFit/>
          </a:bodyPr>
          <a:lstStyle/>
          <a:p>
            <a:pPr algn="l"/>
            <a:r>
              <a:rPr lang="zh-CN" altLang="en-US" sz="2400" b="1" spc="600" dirty="0">
                <a:solidFill>
                  <a:schemeClr val="bg1"/>
                </a:solidFill>
                <a:latin typeface="微软雅黑" panose="020B0503020204020204" pitchFamily="34" charset="-122"/>
                <a:sym typeface="+mn-ea"/>
              </a:rPr>
              <a:t>风雨中的伴履</a:t>
            </a:r>
            <a:endParaRPr lang="zh-CN" altLang="en-US" sz="2400" b="1" spc="600" dirty="0">
              <a:solidFill>
                <a:schemeClr val="bg1"/>
              </a:solidFill>
              <a:latin typeface="微软雅黑" panose="020B0503020204020204" pitchFamily="34" charset="-122"/>
            </a:endParaRP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圆角矩形 19"/>
          <p:cNvSpPr/>
          <p:nvPr/>
        </p:nvSpPr>
        <p:spPr>
          <a:xfrm>
            <a:off x="503406" y="2349851"/>
            <a:ext cx="2259019" cy="2236715"/>
          </a:xfrm>
          <a:prstGeom prst="ellipse">
            <a:avLst/>
          </a:prstGeom>
          <a:solidFill>
            <a:srgbClr val="4472C4">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nvGrpSpPr>
          <p:cNvPr id="19" name="组合 18"/>
          <p:cNvGrpSpPr/>
          <p:nvPr/>
        </p:nvGrpSpPr>
        <p:grpSpPr>
          <a:xfrm>
            <a:off x="683510" y="2060284"/>
            <a:ext cx="2418483" cy="2515367"/>
            <a:chOff x="4721608" y="1835707"/>
            <a:chExt cx="1879634" cy="1954931"/>
          </a:xfrm>
          <a:solidFill>
            <a:srgbClr val="4472C4">
              <a:alpha val="39000"/>
            </a:srgbClr>
          </a:solidFill>
        </p:grpSpPr>
        <p:sp>
          <p:nvSpPr>
            <p:cNvPr id="20" name="圆角矩形 19"/>
            <p:cNvSpPr/>
            <p:nvPr/>
          </p:nvSpPr>
          <p:spPr>
            <a:xfrm>
              <a:off x="4721608" y="1835707"/>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sp>
          <p:nvSpPr>
            <p:cNvPr id="21" name="圆角矩形 20"/>
            <p:cNvSpPr/>
            <p:nvPr/>
          </p:nvSpPr>
          <p:spPr>
            <a:xfrm>
              <a:off x="4845543" y="2052274"/>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sp>
        <p:nvSpPr>
          <p:cNvPr id="2" name="矩形 1"/>
          <p:cNvSpPr/>
          <p:nvPr/>
        </p:nvSpPr>
        <p:spPr>
          <a:xfrm>
            <a:off x="843280" y="2886075"/>
            <a:ext cx="1918970" cy="814580"/>
          </a:xfrm>
          <a:prstGeom prst="rect">
            <a:avLst/>
          </a:prstGeom>
        </p:spPr>
        <p:txBody>
          <a:bodyPr wrap="square" lIns="91438" tIns="45719" rIns="91438" bIns="45719">
            <a:spAutoFit/>
          </a:bodyPr>
          <a:lstStyle/>
          <a:p>
            <a:pPr algn="ctr">
              <a:lnSpc>
                <a:spcPct val="130000"/>
              </a:lnSpc>
            </a:pPr>
            <a:r>
              <a:rPr lang="zh-CN" sz="4000" b="1" dirty="0">
                <a:solidFill>
                  <a:schemeClr val="bg1"/>
                </a:solidFill>
                <a:latin typeface="微软雅黑" panose="020B0503020204020204" pitchFamily="34" charset="-122"/>
                <a:ea typeface="微软雅黑" panose="020B0503020204020204" pitchFamily="34" charset="-122"/>
              </a:rPr>
              <a:t>案例</a:t>
            </a:r>
            <a:r>
              <a:rPr lang="zh-CN" altLang="en-US" sz="4000" b="1" dirty="0">
                <a:solidFill>
                  <a:schemeClr val="bg1"/>
                </a:solidFill>
                <a:latin typeface="微软雅黑" panose="020B0503020204020204" pitchFamily="34" charset="-122"/>
                <a:ea typeface="微软雅黑" panose="020B0503020204020204" pitchFamily="34" charset="-122"/>
              </a:rPr>
              <a:t>２</a:t>
            </a:r>
          </a:p>
        </p:txBody>
      </p:sp>
      <p:sp>
        <p:nvSpPr>
          <p:cNvPr id="4" name="文本框 3"/>
          <p:cNvSpPr txBox="1"/>
          <p:nvPr/>
        </p:nvSpPr>
        <p:spPr>
          <a:xfrm>
            <a:off x="3725545" y="2713990"/>
            <a:ext cx="7648575" cy="1227455"/>
          </a:xfrm>
          <a:prstGeom prst="rect">
            <a:avLst/>
          </a:prstGeom>
          <a:noFill/>
        </p:spPr>
        <p:txBody>
          <a:bodyPr wrap="square" rtlCol="0">
            <a:spAutoFit/>
          </a:bodyPr>
          <a:lstStyle/>
          <a:p>
            <a:pPr algn="ctr"/>
            <a:r>
              <a:rPr lang="zh-CN" altLang="en-US" sz="3600" b="1" dirty="0">
                <a:solidFill>
                  <a:schemeClr val="tx2"/>
                </a:solidFill>
                <a:latin typeface="微软雅黑" panose="020B0503020204020204" pitchFamily="34" charset="-122"/>
                <a:ea typeface="微软雅黑" panose="020B0503020204020204" pitchFamily="34" charset="-122"/>
              </a:rPr>
              <a:t>“乌”限“鸡”遇</a:t>
            </a:r>
          </a:p>
          <a:p>
            <a:pPr algn="ctr"/>
            <a:r>
              <a:rPr lang="zh-CN" altLang="en-US" sz="3600" b="1" dirty="0">
                <a:solidFill>
                  <a:schemeClr val="tx2"/>
                </a:solidFill>
                <a:latin typeface="微软雅黑" panose="020B0503020204020204" pitchFamily="34" charset="-122"/>
                <a:ea typeface="微软雅黑" panose="020B0503020204020204" pitchFamily="34" charset="-122"/>
              </a:rPr>
              <a:t>——凤祥乌鸡市场推广策略研究</a:t>
            </a: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idx="1"/>
          </p:nvPr>
        </p:nvSpPr>
        <p:spPr>
          <a:xfrm>
            <a:off x="938502" y="1264175"/>
            <a:ext cx="10515600" cy="4784090"/>
          </a:xfrm>
        </p:spPr>
        <p:txBody>
          <a:bodyPr>
            <a:normAutofit fontScale="85000" lnSpcReduction="10000"/>
          </a:bodyPr>
          <a:lstStyle/>
          <a:p>
            <a:pPr marL="0" indent="0">
              <a:lnSpc>
                <a:spcPct val="150000"/>
              </a:lnSpc>
              <a:buNone/>
            </a:pPr>
            <a:r>
              <a:rPr lang="zh-CN" altLang="en-US" b="1" dirty="0">
                <a:latin typeface="微软雅黑" panose="020B0503020204020204" pitchFamily="34" charset="-122"/>
              </a:rPr>
              <a:t>（一）调研</a:t>
            </a:r>
            <a:r>
              <a:rPr lang="zh-CN" altLang="en-US" b="1" dirty="0" smtClean="0">
                <a:latin typeface="微软雅黑" panose="020B0503020204020204" pitchFamily="34" charset="-122"/>
              </a:rPr>
              <a:t>思路</a:t>
            </a:r>
          </a:p>
          <a:p>
            <a:pPr marL="0" indent="0" fontAlgn="auto">
              <a:lnSpc>
                <a:spcPct val="170000"/>
              </a:lnSpc>
              <a:spcBef>
                <a:spcPts val="600"/>
              </a:spcBef>
              <a:buNone/>
            </a:pPr>
            <a:r>
              <a:rPr lang="zh-CN" altLang="en-US" sz="2400" dirty="0">
                <a:latin typeface="微软雅黑" panose="020B0503020204020204" pitchFamily="34" charset="-122"/>
              </a:rPr>
              <a:t> </a:t>
            </a:r>
            <a:r>
              <a:rPr lang="zh-CN" altLang="en-US" sz="2400" dirty="0" smtClean="0">
                <a:latin typeface="微软雅黑" panose="020B0503020204020204" pitchFamily="34" charset="-122"/>
              </a:rPr>
              <a:t>      </a:t>
            </a:r>
            <a:r>
              <a:rPr lang="zh-CN" altLang="en-US" sz="2400" dirty="0" smtClean="0">
                <a:latin typeface="微软雅黑" panose="020B0503020204020204" pitchFamily="34" charset="-122"/>
              </a:rPr>
              <a:t>本文通过定性与定量相结合的方法进行调研。根据凤祥食品公司的需求组织了焦点座谈会，采访了23岁到55岁的女性，并按城市、年龄分组，初步了解目前滋补市场现状，消费者对乌鸡的认知及消费行为。根据结果制定包含消费者滋补需求、对乌鸡的认知、乌鸡消费行为、产品测试四方面的调查问卷，设计了调查方案并实施，对收集的数据进行整理，最初通过描述性统计了解消费者特征；随后运用列联表分析对不同群体乌鸡消费者进行画像；应用结构方程模型对购买意愿影响因素进行分析；最后运用因子分析，对消费者关注的卖点进行分析。结合营销学4P理论，从乌鸡的产品、价格、渠道和促销四个方面，为凤祥食品公司乌鸡产品的后续发展，提供相应的营销策略建议。</a:t>
            </a:r>
            <a:endParaRPr lang="zh-CN" altLang="en-US" sz="2400" dirty="0">
              <a:latin typeface="微软雅黑" panose="020B0503020204020204" pitchFamily="34" charset="-122"/>
            </a:endParaRPr>
          </a:p>
        </p:txBody>
      </p:sp>
      <p:grpSp>
        <p:nvGrpSpPr>
          <p:cNvPr id="19" name="组合 18"/>
          <p:cNvGrpSpPr/>
          <p:nvPr/>
        </p:nvGrpSpPr>
        <p:grpSpPr>
          <a:xfrm rot="20638227">
            <a:off x="4752897" y="2516905"/>
            <a:ext cx="1937447" cy="3637043"/>
            <a:chOff x="4121315" y="642428"/>
            <a:chExt cx="2509212" cy="4731232"/>
          </a:xfrm>
        </p:grpSpPr>
        <p:cxnSp>
          <p:nvCxnSpPr>
            <p:cNvPr id="42" name="直接连接符 41"/>
            <p:cNvCxnSpPr/>
            <p:nvPr/>
          </p:nvCxnSpPr>
          <p:spPr>
            <a:xfrm>
              <a:off x="4542014" y="1292601"/>
              <a:ext cx="2088513" cy="4081059"/>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4121315" y="642428"/>
              <a:ext cx="1152114" cy="2292893"/>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712263" y="267581"/>
            <a:ext cx="3262423"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“乌”限“鸡”遇</a:t>
            </a: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2470" y="968375"/>
            <a:ext cx="10702290" cy="756920"/>
          </a:xfrm>
        </p:spPr>
        <p:txBody>
          <a:bodyPr>
            <a:normAutofit/>
          </a:bodyPr>
          <a:lstStyle/>
          <a:p>
            <a:pPr algn="ctr"/>
            <a:r>
              <a:rPr lang="zh-CN" altLang="en-US" sz="2400" b="1" dirty="0">
                <a:latin typeface="微软雅黑" panose="020B0503020204020204" pitchFamily="34" charset="-122"/>
                <a:ea typeface="微软雅黑" panose="020B0503020204020204" pitchFamily="34" charset="-122"/>
              </a:rPr>
              <a:t>调研思路流程图</a:t>
            </a:r>
          </a:p>
        </p:txBody>
      </p:sp>
      <p:pic>
        <p:nvPicPr>
          <p:cNvPr id="25" name="图片 25" descr="微信图片_2018051007241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47470" y="1725295"/>
            <a:ext cx="9497695" cy="4528185"/>
          </a:xfrm>
          <a:prstGeom prst="rect">
            <a:avLst/>
          </a:prstGeom>
          <a:noFill/>
        </p:spPr>
      </p:pic>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712263" y="267581"/>
            <a:ext cx="3262423"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“乌”限“鸡”遇</a:t>
            </a: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970" y="885825"/>
            <a:ext cx="11292840" cy="359410"/>
          </a:xfrm>
        </p:spPr>
        <p:txBody>
          <a:bodyPr>
            <a:noAutofit/>
          </a:bodyPr>
          <a:lstStyle/>
          <a:p>
            <a:r>
              <a:rPr lang="zh-CN" altLang="en-US" sz="2400" b="1" dirty="0">
                <a:latin typeface="微软雅黑" panose="020B0503020204020204" pitchFamily="34" charset="-122"/>
                <a:ea typeface="微软雅黑" panose="020B0503020204020204" pitchFamily="34" charset="-122"/>
              </a:rPr>
              <a:t>（二）调研方案设计</a:t>
            </a:r>
          </a:p>
        </p:txBody>
      </p:sp>
      <p:sp>
        <p:nvSpPr>
          <p:cNvPr id="3" name="内容占位符 2"/>
          <p:cNvSpPr>
            <a:spLocks noGrp="1"/>
          </p:cNvSpPr>
          <p:nvPr>
            <p:ph idx="1"/>
          </p:nvPr>
        </p:nvSpPr>
        <p:spPr>
          <a:xfrm>
            <a:off x="231775" y="1245235"/>
            <a:ext cx="12061190" cy="655955"/>
          </a:xfrm>
        </p:spPr>
        <p:txBody>
          <a:bodyPr>
            <a:normAutofit/>
          </a:bodyPr>
          <a:lstStyle/>
          <a:p>
            <a:pPr marL="0" indent="0" fontAlgn="auto">
              <a:lnSpc>
                <a:spcPct val="100000"/>
              </a:lnSpc>
              <a:buNone/>
            </a:pPr>
            <a:r>
              <a:rPr lang="zh-CN" altLang="en-US" sz="2000" dirty="0">
                <a:latin typeface="微软雅黑" panose="020B0503020204020204" pitchFamily="34" charset="-122"/>
                <a:ea typeface="微软雅黑" panose="020B0503020204020204" pitchFamily="34" charset="-122"/>
                <a:cs typeface="宋体" panose="02010600030101010101" pitchFamily="2" charset="-122"/>
              </a:rPr>
              <a:t>1.定性调查设计</a:t>
            </a:r>
            <a:endParaRPr lang="zh-CN" altLang="en-US" sz="1800" dirty="0">
              <a:latin typeface="微软雅黑" panose="020B0503020204020204" pitchFamily="34" charset="-122"/>
              <a:ea typeface="微软雅黑" panose="020B0503020204020204" pitchFamily="34" charset="-122"/>
              <a:cs typeface="宋体" panose="02010600030101010101" pitchFamily="2" charset="-122"/>
            </a:endParaRPr>
          </a:p>
        </p:txBody>
      </p:sp>
      <p:graphicFrame>
        <p:nvGraphicFramePr>
          <p:cNvPr id="4" name="表格 3"/>
          <p:cNvGraphicFramePr/>
          <p:nvPr/>
        </p:nvGraphicFramePr>
        <p:xfrm>
          <a:off x="-12065" y="1649730"/>
          <a:ext cx="12192000" cy="5064760"/>
        </p:xfrm>
        <a:graphic>
          <a:graphicData uri="http://schemas.openxmlformats.org/drawingml/2006/table">
            <a:tbl>
              <a:tblPr firstRow="1" bandRow="1">
                <a:tableStyleId>{5C22544A-7EE6-4342-B048-85BDC9FD1C3A}</a:tableStyleId>
              </a:tblPr>
              <a:tblGrid>
                <a:gridCol w="1284605">
                  <a:extLst>
                    <a:ext uri="{9D8B030D-6E8A-4147-A177-3AD203B41FA5}">
                      <a16:colId xmlns:a16="http://schemas.microsoft.com/office/drawing/2014/main" xmlns="" val="20000"/>
                    </a:ext>
                  </a:extLst>
                </a:gridCol>
                <a:gridCol w="10907395">
                  <a:extLst>
                    <a:ext uri="{9D8B030D-6E8A-4147-A177-3AD203B41FA5}">
                      <a16:colId xmlns:a16="http://schemas.microsoft.com/office/drawing/2014/main" xmlns="" val="20001"/>
                    </a:ext>
                  </a:extLst>
                </a:gridCol>
              </a:tblGrid>
              <a:tr h="1083945">
                <a:tc>
                  <a:txBody>
                    <a:bodyPr/>
                    <a:lstStyle/>
                    <a:p>
                      <a:pPr algn="ctr">
                        <a:buNone/>
                      </a:pPr>
                      <a:r>
                        <a:rPr lang="zh-CN" altLang="en-US" sz="1600" b="0" dirty="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调查对象</a:t>
                      </a:r>
                    </a:p>
                  </a:txBody>
                  <a:tcPr anchor="ctr">
                    <a:solidFill>
                      <a:srgbClr val="EAEFF7"/>
                    </a:solidFill>
                  </a:tcPr>
                </a:tc>
                <a:tc>
                  <a:txBody>
                    <a:bodyPr/>
                    <a:lstStyle/>
                    <a:p>
                      <a:pPr algn="ctr">
                        <a:buNone/>
                      </a:pPr>
                      <a:r>
                        <a:rPr lang="zh-CN" altLang="en-US" sz="1600" b="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23-55岁女性</a:t>
                      </a:r>
                    </a:p>
                    <a:p>
                      <a:pPr algn="ctr">
                        <a:buNone/>
                      </a:pPr>
                      <a:r>
                        <a:rPr lang="zh-CN" altLang="en-US" sz="1600" b="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具体要求：目前食用滋补品种类2种以上，平均每月滋补品花费不低于300元，上海、广州家庭月可支配收入不低于15000元，成都不低于8000元</a:t>
                      </a:r>
                    </a:p>
                  </a:txBody>
                  <a:tcPr anchor="ctr">
                    <a:solidFill>
                      <a:srgbClr val="EAEFF7"/>
                    </a:solidFill>
                  </a:tcPr>
                </a:tc>
                <a:extLst>
                  <a:ext uri="{0D108BD9-81ED-4DB2-BD59-A6C34878D82A}">
                    <a16:rowId xmlns:a16="http://schemas.microsoft.com/office/drawing/2014/main" xmlns="" val="10000"/>
                  </a:ext>
                </a:extLst>
              </a:tr>
              <a:tr h="1704340">
                <a:tc>
                  <a:txBody>
                    <a:bodyPr/>
                    <a:lstStyle/>
                    <a:p>
                      <a:pPr algn="ctr">
                        <a:buNone/>
                      </a:pPr>
                      <a:r>
                        <a:rPr lang="zh-CN" altLang="en-US" sz="1600">
                          <a:latin typeface="微软雅黑" panose="020B0503020204020204" pitchFamily="34" charset="-122"/>
                          <a:ea typeface="微软雅黑" panose="020B0503020204020204" pitchFamily="34" charset="-122"/>
                          <a:cs typeface="宋体" panose="02010600030101010101" pitchFamily="2" charset="-122"/>
                          <a:sym typeface="+mn-ea"/>
                        </a:rPr>
                        <a:t>人员配额</a:t>
                      </a:r>
                    </a:p>
                  </a:txBody>
                  <a:tcPr anchor="ctr"/>
                </a:tc>
                <a:tc>
                  <a:txBody>
                    <a:bodyPr/>
                    <a:lstStyle/>
                    <a:p>
                      <a:pPr algn="l">
                        <a:buNone/>
                      </a:pPr>
                      <a:r>
                        <a:rPr lang="zh-CN" altLang="en-US" sz="1600">
                          <a:latin typeface="微软雅黑" panose="020B0503020204020204" pitchFamily="34" charset="-122"/>
                          <a:ea typeface="微软雅黑" panose="020B0503020204020204" pitchFamily="34" charset="-122"/>
                          <a:cs typeface="宋体" panose="02010600030101010101" pitchFamily="2" charset="-122"/>
                          <a:sym typeface="+mn-ea"/>
                        </a:rPr>
                        <a:t>三个城市23-39岁、40-55岁各1组，每组6人</a:t>
                      </a:r>
                    </a:p>
                    <a:p>
                      <a:pPr algn="l">
                        <a:buNone/>
                      </a:pPr>
                      <a:r>
                        <a:rPr lang="zh-CN" altLang="en-US" sz="1600">
                          <a:latin typeface="微软雅黑" panose="020B0503020204020204" pitchFamily="34" charset="-122"/>
                          <a:ea typeface="微软雅黑" panose="020B0503020204020204" pitchFamily="34" charset="-122"/>
                          <a:cs typeface="宋体" panose="02010600030101010101" pitchFamily="2" charset="-122"/>
                          <a:sym typeface="+mn-ea"/>
                        </a:rPr>
                        <a:t>25-39岁组分为23-30岁、31-35岁、36-40岁三个年龄段，每个年龄段位乌鸡1现有用户，1位乌鸡潜在用户；</a:t>
                      </a:r>
                    </a:p>
                    <a:p>
                      <a:pPr algn="l">
                        <a:buNone/>
                      </a:pPr>
                      <a:r>
                        <a:rPr lang="zh-CN" altLang="en-US" sz="1600">
                          <a:latin typeface="微软雅黑" panose="020B0503020204020204" pitchFamily="34" charset="-122"/>
                          <a:ea typeface="微软雅黑" panose="020B0503020204020204" pitchFamily="34" charset="-122"/>
                          <a:cs typeface="宋体" panose="02010600030101010101" pitchFamily="2" charset="-122"/>
                          <a:sym typeface="+mn-ea"/>
                        </a:rPr>
                        <a:t>40-55岁组分为40-45岁、46-50岁、51-55岁三个年龄段，每个年龄段1位乌鸡现有用户，1位乌鸡潜在用户</a:t>
                      </a:r>
                    </a:p>
                    <a:p>
                      <a:pPr algn="l">
                        <a:buNone/>
                      </a:pPr>
                      <a:r>
                        <a:rPr lang="zh-CN" altLang="en-US" sz="1600">
                          <a:solidFill>
                            <a:srgbClr val="FF0000"/>
                          </a:solidFill>
                          <a:latin typeface="微软雅黑" panose="020B0503020204020204" pitchFamily="34" charset="-122"/>
                          <a:ea typeface="微软雅黑" panose="020B0503020204020204" pitchFamily="34" charset="-122"/>
                          <a:cs typeface="宋体" panose="02010600030101010101" pitchFamily="2" charset="-122"/>
                          <a:sym typeface="+mn-ea"/>
                        </a:rPr>
                        <a:t>现有客户定义：过去一年内有规律的食用乌鸡类产品3个月以上（或不低于6次），服用频率至少两月1次或以上，不包括送礼、接受礼物或其他意外获得等。</a:t>
                      </a:r>
                    </a:p>
                    <a:p>
                      <a:pPr algn="l">
                        <a:buNone/>
                      </a:pPr>
                      <a:r>
                        <a:rPr lang="zh-CN" altLang="en-US" sz="1600">
                          <a:solidFill>
                            <a:srgbClr val="FF0000"/>
                          </a:solidFill>
                          <a:latin typeface="微软雅黑" panose="020B0503020204020204" pitchFamily="34" charset="-122"/>
                          <a:ea typeface="微软雅黑" panose="020B0503020204020204" pitchFamily="34" charset="-122"/>
                          <a:cs typeface="宋体" panose="02010600030101010101" pitchFamily="2" charset="-122"/>
                          <a:sym typeface="+mn-ea"/>
                        </a:rPr>
                        <a:t>潜在用户定义：没有规律性食用乌鸡类产品，或近半年内没有服用乌鸡类产品，但注重保养，有滋补需求的潜在人群。</a:t>
                      </a:r>
                    </a:p>
                  </a:txBody>
                  <a:tcPr anchor="ctr"/>
                </a:tc>
                <a:extLst>
                  <a:ext uri="{0D108BD9-81ED-4DB2-BD59-A6C34878D82A}">
                    <a16:rowId xmlns:a16="http://schemas.microsoft.com/office/drawing/2014/main" xmlns="" val="10001"/>
                  </a:ext>
                </a:extLst>
              </a:tr>
              <a:tr h="1083945">
                <a:tc>
                  <a:txBody>
                    <a:bodyPr/>
                    <a:lstStyle/>
                    <a:p>
                      <a:pPr algn="ctr">
                        <a:buNone/>
                      </a:pPr>
                      <a:r>
                        <a:rPr lang="zh-CN" altLang="en-US" sz="1600">
                          <a:latin typeface="微软雅黑" panose="020B0503020204020204" pitchFamily="34" charset="-122"/>
                          <a:ea typeface="微软雅黑" panose="020B0503020204020204" pitchFamily="34" charset="-122"/>
                          <a:cs typeface="宋体" panose="02010600030101010101" pitchFamily="2" charset="-122"/>
                          <a:sym typeface="+mn-ea"/>
                        </a:rPr>
                        <a:t>调查地区</a:t>
                      </a:r>
                    </a:p>
                  </a:txBody>
                  <a:tcPr anchor="ctr"/>
                </a:tc>
                <a:tc>
                  <a:txBody>
                    <a:bodyPr/>
                    <a:lstStyle/>
                    <a:p>
                      <a:pPr algn="ctr">
                        <a:buNone/>
                      </a:pPr>
                      <a:r>
                        <a:rPr lang="zh-CN" altLang="en-US" sz="1600">
                          <a:latin typeface="微软雅黑" panose="020B0503020204020204" pitchFamily="34" charset="-122"/>
                          <a:ea typeface="微软雅黑" panose="020B0503020204020204" pitchFamily="34" charset="-122"/>
                          <a:cs typeface="宋体" panose="02010600030101010101" pitchFamily="2" charset="-122"/>
                          <a:sym typeface="+mn-ea"/>
                        </a:rPr>
                        <a:t>广州、上海、成都</a:t>
                      </a:r>
                    </a:p>
                    <a:p>
                      <a:pPr algn="ctr">
                        <a:buNone/>
                      </a:pPr>
                      <a:r>
                        <a:rPr lang="zh-CN" altLang="en-US" sz="1600">
                          <a:latin typeface="微软雅黑" panose="020B0503020204020204" pitchFamily="34" charset="-122"/>
                          <a:ea typeface="微软雅黑" panose="020B0503020204020204" pitchFamily="34" charset="-122"/>
                          <a:cs typeface="宋体" panose="02010600030101010101" pitchFamily="2" charset="-122"/>
                          <a:sym typeface="+mn-ea"/>
                        </a:rPr>
                        <a:t>选择理由：广州和上海为乌鸡主要消费市场，兴文县地处四川省，成都作为四川省省会，也是凤祥兴文山地乌骨鸡主要的消费市场</a:t>
                      </a:r>
                    </a:p>
                  </a:txBody>
                  <a:tcPr anchor="ctr"/>
                </a:tc>
                <a:extLst>
                  <a:ext uri="{0D108BD9-81ED-4DB2-BD59-A6C34878D82A}">
                    <a16:rowId xmlns:a16="http://schemas.microsoft.com/office/drawing/2014/main" xmlns="" val="10002"/>
                  </a:ext>
                </a:extLst>
              </a:tr>
              <a:tr h="596265">
                <a:tc>
                  <a:txBody>
                    <a:bodyPr/>
                    <a:lstStyle/>
                    <a:p>
                      <a:pPr algn="ctr">
                        <a:buNone/>
                      </a:pPr>
                      <a:endParaRPr lang="zh-CN" altLang="en-US" sz="1600">
                        <a:latin typeface="微软雅黑" panose="020B0503020204020204" pitchFamily="34" charset="-122"/>
                        <a:ea typeface="微软雅黑" panose="020B0503020204020204" pitchFamily="34" charset="-122"/>
                        <a:cs typeface="宋体" panose="02010600030101010101" pitchFamily="2" charset="-122"/>
                        <a:sym typeface="+mn-ea"/>
                      </a:endParaRPr>
                    </a:p>
                    <a:p>
                      <a:pPr algn="ctr">
                        <a:buNone/>
                      </a:pPr>
                      <a:r>
                        <a:rPr lang="zh-CN" altLang="en-US" sz="1600">
                          <a:latin typeface="微软雅黑" panose="020B0503020204020204" pitchFamily="34" charset="-122"/>
                          <a:ea typeface="微软雅黑" panose="020B0503020204020204" pitchFamily="34" charset="-122"/>
                          <a:cs typeface="宋体" panose="02010600030101010101" pitchFamily="2" charset="-122"/>
                          <a:sym typeface="+mn-ea"/>
                        </a:rPr>
                        <a:t>调查内容</a:t>
                      </a:r>
                    </a:p>
                  </a:txBody>
                  <a:tcPr anchor="ctr"/>
                </a:tc>
                <a:tc>
                  <a:txBody>
                    <a:bodyPr/>
                    <a:lstStyle/>
                    <a:p>
                      <a:pPr algn="ctr">
                        <a:buNone/>
                      </a:pPr>
                      <a:r>
                        <a:rPr lang="zh-CN" altLang="en-US" sz="1600">
                          <a:latin typeface="微软雅黑" panose="020B0503020204020204" pitchFamily="34" charset="-122"/>
                          <a:ea typeface="微软雅黑" panose="020B0503020204020204" pitchFamily="34" charset="-122"/>
                          <a:cs typeface="宋体" panose="02010600030101010101" pitchFamily="2" charset="-122"/>
                          <a:sym typeface="+mn-ea"/>
                        </a:rPr>
                        <a:t>热身、女性滋补行为与需求、乌鸡认知与消费行为、消费者需求与概念测试</a:t>
                      </a:r>
                    </a:p>
                  </a:txBody>
                  <a:tcPr anchor="ctr"/>
                </a:tc>
                <a:extLst>
                  <a:ext uri="{0D108BD9-81ED-4DB2-BD59-A6C34878D82A}">
                    <a16:rowId xmlns:a16="http://schemas.microsoft.com/office/drawing/2014/main" xmlns="" val="10003"/>
                  </a:ext>
                </a:extLst>
              </a:tr>
              <a:tr h="596265">
                <a:tc>
                  <a:txBody>
                    <a:bodyPr/>
                    <a:lstStyle/>
                    <a:p>
                      <a:pPr algn="ctr">
                        <a:buNone/>
                      </a:pPr>
                      <a:endParaRPr lang="zh-CN" altLang="en-US" sz="1600" dirty="0">
                        <a:latin typeface="微软雅黑" panose="020B0503020204020204" pitchFamily="34" charset="-122"/>
                        <a:ea typeface="微软雅黑" panose="020B0503020204020204" pitchFamily="34" charset="-122"/>
                        <a:cs typeface="宋体" panose="02010600030101010101" pitchFamily="2" charset="-122"/>
                        <a:sym typeface="+mn-ea"/>
                      </a:endParaRPr>
                    </a:p>
                    <a:p>
                      <a:pPr algn="ctr">
                        <a:buNone/>
                      </a:pPr>
                      <a:r>
                        <a:rPr lang="zh-CN" altLang="en-US" sz="1600" dirty="0">
                          <a:latin typeface="微软雅黑" panose="020B0503020204020204" pitchFamily="34" charset="-122"/>
                          <a:ea typeface="微软雅黑" panose="020B0503020204020204" pitchFamily="34" charset="-122"/>
                          <a:cs typeface="宋体" panose="02010600030101010101" pitchFamily="2" charset="-122"/>
                          <a:sym typeface="+mn-ea"/>
                        </a:rPr>
                        <a:t>调查时间</a:t>
                      </a:r>
                    </a:p>
                  </a:txBody>
                  <a:tcPr anchor="ctr"/>
                </a:tc>
                <a:tc>
                  <a:txBody>
                    <a:bodyPr/>
                    <a:lstStyle/>
                    <a:p>
                      <a:pPr algn="ctr">
                        <a:buNone/>
                      </a:pPr>
                      <a:r>
                        <a:rPr lang="zh-CN" altLang="en-US" sz="1600" dirty="0">
                          <a:latin typeface="微软雅黑" panose="020B0503020204020204" pitchFamily="34" charset="-122"/>
                          <a:ea typeface="微软雅黑" panose="020B0503020204020204" pitchFamily="34" charset="-122"/>
                          <a:cs typeface="宋体" panose="02010600030101010101" pitchFamily="2" charset="-122"/>
                          <a:sym typeface="+mn-ea"/>
                        </a:rPr>
                        <a:t>2018年2月23日到3月11日</a:t>
                      </a:r>
                    </a:p>
                  </a:txBody>
                  <a:tcPr anchor="ctr"/>
                </a:tc>
                <a:extLst>
                  <a:ext uri="{0D108BD9-81ED-4DB2-BD59-A6C34878D82A}">
                    <a16:rowId xmlns:a16="http://schemas.microsoft.com/office/drawing/2014/main" xmlns="" val="10004"/>
                  </a:ext>
                </a:extLst>
              </a:tr>
            </a:tbl>
          </a:graphicData>
        </a:graphic>
      </p:graphicFrame>
      <p:sp>
        <p:nvSpPr>
          <p:cNvPr id="5" name="矩形 4"/>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6"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7" name="文本框 6"/>
          <p:cNvSpPr txBox="1"/>
          <p:nvPr/>
        </p:nvSpPr>
        <p:spPr>
          <a:xfrm>
            <a:off x="712263" y="267581"/>
            <a:ext cx="3262423"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“乌”限“鸡”遇</a:t>
            </a:r>
          </a:p>
        </p:txBody>
      </p:sp>
      <p:grpSp>
        <p:nvGrpSpPr>
          <p:cNvPr id="8" name="组 13"/>
          <p:cNvGrpSpPr/>
          <p:nvPr/>
        </p:nvGrpSpPr>
        <p:grpSpPr>
          <a:xfrm>
            <a:off x="8072284" y="252857"/>
            <a:ext cx="4119714" cy="484288"/>
            <a:chOff x="8072283" y="252856"/>
            <a:chExt cx="4119714" cy="484288"/>
          </a:xfrm>
        </p:grpSpPr>
        <p:grpSp>
          <p:nvGrpSpPr>
            <p:cNvPr id="9" name="组 2"/>
            <p:cNvGrpSpPr/>
            <p:nvPr/>
          </p:nvGrpSpPr>
          <p:grpSpPr>
            <a:xfrm>
              <a:off x="11454105" y="252856"/>
              <a:ext cx="737892" cy="484288"/>
              <a:chOff x="11454105" y="252856"/>
              <a:chExt cx="737892" cy="484288"/>
            </a:xfrm>
          </p:grpSpPr>
          <p:grpSp>
            <p:nvGrpSpPr>
              <p:cNvPr id="10" name="组 1"/>
              <p:cNvGrpSpPr/>
              <p:nvPr/>
            </p:nvGrpSpPr>
            <p:grpSpPr>
              <a:xfrm>
                <a:off x="12039604" y="252856"/>
                <a:ext cx="152393" cy="484287"/>
                <a:chOff x="12039604" y="252856"/>
                <a:chExt cx="152393" cy="484287"/>
              </a:xfrm>
            </p:grpSpPr>
            <p:sp>
              <p:nvSpPr>
                <p:cNvPr id="11"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6" name="组合 15"/>
              <p:cNvGrpSpPr/>
              <p:nvPr/>
            </p:nvGrpSpPr>
            <p:grpSpPr>
              <a:xfrm>
                <a:off x="11454105" y="252857"/>
                <a:ext cx="491115" cy="484287"/>
                <a:chOff x="1528923" y="220268"/>
                <a:chExt cx="1284096" cy="1266241"/>
              </a:xfrm>
            </p:grpSpPr>
            <p:sp>
              <p:nvSpPr>
                <p:cNvPr id="1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19" name="文本框 18"/>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56870" y="1106170"/>
            <a:ext cx="11395075" cy="4968240"/>
          </a:xfrm>
          <a:prstGeom prst="rect">
            <a:avLst/>
          </a:prstGeom>
          <a:noFill/>
        </p:spPr>
        <p:txBody>
          <a:bodyPr wrap="square" rtlCol="0">
            <a:spAutoFit/>
          </a:bodyPr>
          <a:lstStyle/>
          <a:p>
            <a:pPr marL="0" indent="0" fontAlgn="auto">
              <a:lnSpc>
                <a:spcPct val="150000"/>
              </a:lnSpc>
              <a:buNone/>
            </a:pPr>
            <a:r>
              <a:rPr lang="zh-CN" altLang="en-US" sz="2000" b="1" dirty="0">
                <a:latin typeface="微软雅黑 Light" panose="020B0502040204020203" pitchFamily="34" charset="-122"/>
                <a:ea typeface="微软雅黑 Light" panose="020B0502040204020203" pitchFamily="34" charset="-122"/>
                <a:cs typeface="宋体" panose="02010600030101010101" pitchFamily="2" charset="-122"/>
              </a:rPr>
              <a:t>2.定量调查设计</a:t>
            </a:r>
          </a:p>
          <a:p>
            <a:pPr fontAlgn="auto">
              <a:lnSpc>
                <a:spcPct val="150000"/>
              </a:lnSpc>
            </a:pPr>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rPr>
              <a:t>（1）调查对象：23-45岁女性</a:t>
            </a:r>
          </a:p>
          <a:p>
            <a:pPr fontAlgn="auto">
              <a:lnSpc>
                <a:spcPct val="150000"/>
              </a:lnSpc>
            </a:pPr>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rPr>
              <a:t>（2）调查地区：上海、北京、成都、广州</a:t>
            </a:r>
          </a:p>
          <a:p>
            <a:pPr fontAlgn="auto">
              <a:lnSpc>
                <a:spcPct val="150000"/>
              </a:lnSpc>
            </a:pPr>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rPr>
              <a:t>（3）调查方法：采用网络平台问卷调查方式收集数据。</a:t>
            </a:r>
          </a:p>
          <a:p>
            <a:pPr fontAlgn="auto">
              <a:lnSpc>
                <a:spcPct val="150000"/>
              </a:lnSpc>
            </a:pPr>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rPr>
              <a:t>（4）调查数量：在经验上认为1000个样本为足够大的样本量，结合经费预算，最终确定样本数量为1100份。</a:t>
            </a:r>
          </a:p>
          <a:p>
            <a:pPr fontAlgn="auto"/>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rPr>
              <a:t>（5）样本分配：                   </a:t>
            </a:r>
          </a:p>
          <a:p>
            <a:pPr algn="ctr" fontAlgn="auto"/>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rPr>
              <a:t>表3  样本分配表</a:t>
            </a:r>
          </a:p>
          <a:p>
            <a:pPr algn="ctr" fontAlgn="auto"/>
            <a:endPar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endParaRPr>
          </a:p>
          <a:p>
            <a:pPr fontAlgn="auto"/>
            <a:endPar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endParaRPr>
          </a:p>
          <a:p>
            <a:pPr fontAlgn="auto"/>
            <a:endPar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endParaRPr>
          </a:p>
          <a:p>
            <a:pPr fontAlgn="auto"/>
            <a:endParaRPr lang="zh-CN" altLang="en-US" sz="1800" b="1" dirty="0" smtClean="0">
              <a:latin typeface="微软雅黑 Light" panose="020B0502040204020203" pitchFamily="34" charset="-122"/>
              <a:ea typeface="微软雅黑 Light" panose="020B0502040204020203" pitchFamily="34" charset="-122"/>
              <a:cs typeface="宋体" panose="02010600030101010101" pitchFamily="2" charset="-122"/>
            </a:endParaRPr>
          </a:p>
          <a:p>
            <a:pPr fontAlgn="auto"/>
            <a:endParaRPr lang="zh-CN" altLang="en-US" sz="1800" b="1" dirty="0" smtClean="0">
              <a:latin typeface="微软雅黑 Light" panose="020B0502040204020203" pitchFamily="34" charset="-122"/>
              <a:ea typeface="微软雅黑 Light" panose="020B0502040204020203" pitchFamily="34" charset="-122"/>
              <a:cs typeface="宋体" panose="02010600030101010101" pitchFamily="2" charset="-122"/>
            </a:endParaRPr>
          </a:p>
          <a:p>
            <a:pPr fontAlgn="auto"/>
            <a:endPar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endParaRPr>
          </a:p>
          <a:p>
            <a:pPr fontAlgn="auto"/>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rPr>
              <a:t>（6）调查时间：2018年3月20日到3月29日。</a:t>
            </a:r>
          </a:p>
          <a:p>
            <a:pPr fontAlgn="auto"/>
            <a:r>
              <a:rPr lang="en-US" altLang="zh-CN" sz="2000" b="1" dirty="0">
                <a:latin typeface="微软雅黑 Light" panose="020B0502040204020203" pitchFamily="34" charset="-122"/>
                <a:ea typeface="微软雅黑 Light" panose="020B0502040204020203" pitchFamily="34" charset="-122"/>
                <a:cs typeface="宋体" panose="02010600030101010101" pitchFamily="2" charset="-122"/>
              </a:rPr>
              <a:t>	</a:t>
            </a:r>
          </a:p>
        </p:txBody>
      </p:sp>
      <p:graphicFrame>
        <p:nvGraphicFramePr>
          <p:cNvPr id="6" name="表格 5"/>
          <p:cNvGraphicFramePr/>
          <p:nvPr/>
        </p:nvGraphicFramePr>
        <p:xfrm>
          <a:off x="3288030" y="3919220"/>
          <a:ext cx="5616575" cy="1285875"/>
        </p:xfrm>
        <a:graphic>
          <a:graphicData uri="http://schemas.openxmlformats.org/drawingml/2006/table">
            <a:tbl>
              <a:tblPr firstRow="1" bandRow="1">
                <a:tableStyleId>{5C22544A-7EE6-4342-B048-85BDC9FD1C3A}</a:tableStyleId>
              </a:tblPr>
              <a:tblGrid>
                <a:gridCol w="1123315">
                  <a:extLst>
                    <a:ext uri="{9D8B030D-6E8A-4147-A177-3AD203B41FA5}">
                      <a16:colId xmlns:a16="http://schemas.microsoft.com/office/drawing/2014/main" xmlns="" val="20000"/>
                    </a:ext>
                  </a:extLst>
                </a:gridCol>
                <a:gridCol w="1123315">
                  <a:extLst>
                    <a:ext uri="{9D8B030D-6E8A-4147-A177-3AD203B41FA5}">
                      <a16:colId xmlns:a16="http://schemas.microsoft.com/office/drawing/2014/main" xmlns="" val="20001"/>
                    </a:ext>
                  </a:extLst>
                </a:gridCol>
                <a:gridCol w="1123315">
                  <a:extLst>
                    <a:ext uri="{9D8B030D-6E8A-4147-A177-3AD203B41FA5}">
                      <a16:colId xmlns:a16="http://schemas.microsoft.com/office/drawing/2014/main" xmlns="" val="20002"/>
                    </a:ext>
                  </a:extLst>
                </a:gridCol>
                <a:gridCol w="1123315">
                  <a:extLst>
                    <a:ext uri="{9D8B030D-6E8A-4147-A177-3AD203B41FA5}">
                      <a16:colId xmlns:a16="http://schemas.microsoft.com/office/drawing/2014/main" xmlns="" val="20003"/>
                    </a:ext>
                  </a:extLst>
                </a:gridCol>
                <a:gridCol w="1123315">
                  <a:extLst>
                    <a:ext uri="{9D8B030D-6E8A-4147-A177-3AD203B41FA5}">
                      <a16:colId xmlns:a16="http://schemas.microsoft.com/office/drawing/2014/main" xmlns="" val="20004"/>
                    </a:ext>
                  </a:extLst>
                </a:gridCol>
              </a:tblGrid>
              <a:tr h="595630">
                <a:tc>
                  <a:txBody>
                    <a:bodyPr/>
                    <a:lstStyle/>
                    <a:p>
                      <a:pPr indent="0" algn="ctr">
                        <a:buNone/>
                      </a:pPr>
                      <a:r>
                        <a:rPr lang="zh-CN" sz="2000" b="1">
                          <a:solidFill>
                            <a:srgbClr val="000000"/>
                          </a:solidFill>
                          <a:ea typeface="宋体" panose="02010600030101010101" pitchFamily="2" charset="-122"/>
                        </a:rPr>
                        <a:t>北京</a:t>
                      </a:r>
                      <a:endParaRPr lang="zh-CN" altLang="en-US" sz="2000" b="1">
                        <a:solidFill>
                          <a:srgbClr val="000000"/>
                        </a:solidFill>
                        <a:latin typeface="宋体" panose="02010600030101010101" pitchFamily="2" charset="-122"/>
                        <a:ea typeface="宋体" panose="02010600030101010101" pitchFamily="2" charset="-122"/>
                      </a:endParaRPr>
                    </a:p>
                  </a:txBody>
                  <a:tcPr anchor="ctr">
                    <a:lnL w="9525" cap="flat" cmpd="sng">
                      <a:solidFill>
                        <a:srgbClr val="000000"/>
                      </a:solidFill>
                      <a:prstDash val="solid"/>
                      <a:headEnd type="none" w="med" len="med"/>
                      <a:tailEnd type="none" w="med" len="med"/>
                    </a:lnL>
                    <a:lnR w="1524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1524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2000" b="1">
                          <a:solidFill>
                            <a:srgbClr val="000000"/>
                          </a:solidFill>
                          <a:ea typeface="宋体" panose="02010600030101010101" pitchFamily="2" charset="-122"/>
                        </a:rPr>
                        <a:t>上海</a:t>
                      </a:r>
                      <a:endParaRPr lang="zh-CN" altLang="en-US" sz="2000" b="1">
                        <a:solidFill>
                          <a:srgbClr val="000000"/>
                        </a:solidFill>
                        <a:latin typeface="宋体" panose="02010600030101010101" pitchFamily="2" charset="-122"/>
                        <a:ea typeface="宋体" panose="02010600030101010101" pitchFamily="2" charset="-122"/>
                      </a:endParaRPr>
                    </a:p>
                  </a:txBody>
                  <a:tcPr anchor="ctr">
                    <a:lnL w="15240" cap="flat" cmpd="sng">
                      <a:solidFill>
                        <a:srgbClr val="000000"/>
                      </a:solidFill>
                      <a:prstDash val="solid"/>
                      <a:headEnd type="none" w="med" len="med"/>
                      <a:tailEnd type="none" w="med" len="med"/>
                    </a:lnL>
                    <a:lnR w="1524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1524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2000" b="1">
                          <a:solidFill>
                            <a:srgbClr val="000000"/>
                          </a:solidFill>
                          <a:ea typeface="宋体" panose="02010600030101010101" pitchFamily="2" charset="-122"/>
                        </a:rPr>
                        <a:t>广州</a:t>
                      </a:r>
                      <a:endParaRPr lang="zh-CN" altLang="en-US" sz="2000" b="1">
                        <a:solidFill>
                          <a:srgbClr val="000000"/>
                        </a:solidFill>
                        <a:latin typeface="宋体" panose="02010600030101010101" pitchFamily="2" charset="-122"/>
                        <a:ea typeface="宋体" panose="02010600030101010101" pitchFamily="2" charset="-122"/>
                      </a:endParaRPr>
                    </a:p>
                  </a:txBody>
                  <a:tcPr anchor="ctr">
                    <a:lnL w="15240" cap="flat" cmpd="sng">
                      <a:solidFill>
                        <a:srgbClr val="000000"/>
                      </a:solidFill>
                      <a:prstDash val="solid"/>
                      <a:headEnd type="none" w="med" len="med"/>
                      <a:tailEnd type="none" w="med" len="med"/>
                    </a:lnL>
                    <a:lnR w="1524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1524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2000" b="1">
                          <a:solidFill>
                            <a:srgbClr val="000000"/>
                          </a:solidFill>
                          <a:ea typeface="宋体" panose="02010600030101010101" pitchFamily="2" charset="-122"/>
                        </a:rPr>
                        <a:t>成都</a:t>
                      </a:r>
                      <a:endParaRPr lang="zh-CN" altLang="en-US" sz="2000" b="1">
                        <a:solidFill>
                          <a:srgbClr val="000000"/>
                        </a:solidFill>
                        <a:latin typeface="宋体" panose="02010600030101010101" pitchFamily="2" charset="-122"/>
                        <a:ea typeface="宋体" panose="02010600030101010101" pitchFamily="2" charset="-122"/>
                      </a:endParaRPr>
                    </a:p>
                  </a:txBody>
                  <a:tcPr anchor="ctr">
                    <a:lnL w="15240" cap="flat" cmpd="sng">
                      <a:solidFill>
                        <a:srgbClr val="000000"/>
                      </a:solidFill>
                      <a:prstDash val="solid"/>
                      <a:headEnd type="none" w="med" len="med"/>
                      <a:tailEnd type="none" w="med" len="med"/>
                    </a:lnL>
                    <a:lnR w="1524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1524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2000" b="1">
                          <a:solidFill>
                            <a:srgbClr val="000000"/>
                          </a:solidFill>
                          <a:ea typeface="宋体" panose="02010600030101010101" pitchFamily="2" charset="-122"/>
                        </a:rPr>
                        <a:t>合计</a:t>
                      </a:r>
                      <a:endParaRPr lang="zh-CN" altLang="en-US" sz="2000" b="1">
                        <a:solidFill>
                          <a:srgbClr val="000000"/>
                        </a:solidFill>
                        <a:latin typeface="宋体" panose="02010600030101010101" pitchFamily="2" charset="-122"/>
                        <a:ea typeface="宋体" panose="02010600030101010101" pitchFamily="2" charset="-122"/>
                      </a:endParaRPr>
                    </a:p>
                  </a:txBody>
                  <a:tcPr anchor="ctr">
                    <a:lnL w="1524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1524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690245">
                <a:tc>
                  <a:txBody>
                    <a:bodyPr/>
                    <a:lstStyle/>
                    <a:p>
                      <a:pPr indent="0" algn="ctr">
                        <a:buNone/>
                      </a:pPr>
                      <a:r>
                        <a:rPr lang="en-US" sz="2000" b="0">
                          <a:solidFill>
                            <a:srgbClr val="000000"/>
                          </a:solidFill>
                          <a:latin typeface="宋体" panose="02010600030101010101" pitchFamily="2" charset="-122"/>
                        </a:rPr>
                        <a:t>300</a:t>
                      </a:r>
                      <a:endParaRPr lang="en-US" altLang="en-US" sz="2000" b="0">
                        <a:solidFill>
                          <a:srgbClr val="000000"/>
                        </a:solidFill>
                        <a:latin typeface="宋体" panose="02010600030101010101" pitchFamily="2" charset="-122"/>
                      </a:endParaRPr>
                    </a:p>
                  </a:txBody>
                  <a:tcPr anchor="ctr">
                    <a:lnL w="9525" cap="flat" cmpd="sng">
                      <a:solidFill>
                        <a:srgbClr val="000000"/>
                      </a:solidFill>
                      <a:prstDash val="solid"/>
                      <a:headEnd type="none" w="med" len="med"/>
                      <a:tailEnd type="none" w="med" len="med"/>
                    </a:lnL>
                    <a:lnR w="15240" cap="flat" cmpd="sng">
                      <a:solidFill>
                        <a:srgbClr val="000000"/>
                      </a:solidFill>
                      <a:prstDash val="solid"/>
                      <a:headEnd type="none" w="med" len="med"/>
                      <a:tailEnd type="none" w="med" len="med"/>
                    </a:lnR>
                    <a:lnT w="1524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rPr>
                        <a:t>300</a:t>
                      </a:r>
                      <a:endParaRPr lang="en-US" altLang="en-US" sz="2000" b="0">
                        <a:solidFill>
                          <a:srgbClr val="000000"/>
                        </a:solidFill>
                        <a:latin typeface="宋体" panose="02010600030101010101" pitchFamily="2" charset="-122"/>
                      </a:endParaRPr>
                    </a:p>
                  </a:txBody>
                  <a:tcPr anchor="ctr">
                    <a:lnL w="15240" cap="flat" cmpd="sng">
                      <a:solidFill>
                        <a:srgbClr val="000000"/>
                      </a:solidFill>
                      <a:prstDash val="solid"/>
                      <a:headEnd type="none" w="med" len="med"/>
                      <a:tailEnd type="none" w="med" len="med"/>
                    </a:lnL>
                    <a:lnR w="15240" cap="flat" cmpd="sng">
                      <a:solidFill>
                        <a:srgbClr val="000000"/>
                      </a:solidFill>
                      <a:prstDash val="solid"/>
                      <a:headEnd type="none" w="med" len="med"/>
                      <a:tailEnd type="none" w="med" len="med"/>
                    </a:lnR>
                    <a:lnT w="1524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rPr>
                        <a:t>250</a:t>
                      </a:r>
                      <a:endParaRPr lang="en-US" altLang="en-US" sz="2000" b="0">
                        <a:solidFill>
                          <a:srgbClr val="000000"/>
                        </a:solidFill>
                        <a:latin typeface="宋体" panose="02010600030101010101" pitchFamily="2" charset="-122"/>
                      </a:endParaRPr>
                    </a:p>
                  </a:txBody>
                  <a:tcPr anchor="ctr">
                    <a:lnL w="15240" cap="flat" cmpd="sng">
                      <a:solidFill>
                        <a:srgbClr val="000000"/>
                      </a:solidFill>
                      <a:prstDash val="solid"/>
                      <a:headEnd type="none" w="med" len="med"/>
                      <a:tailEnd type="none" w="med" len="med"/>
                    </a:lnL>
                    <a:lnR w="15240" cap="flat" cmpd="sng">
                      <a:solidFill>
                        <a:srgbClr val="000000"/>
                      </a:solidFill>
                      <a:prstDash val="solid"/>
                      <a:headEnd type="none" w="med" len="med"/>
                      <a:tailEnd type="none" w="med" len="med"/>
                    </a:lnR>
                    <a:lnT w="1524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rPr>
                        <a:t>250</a:t>
                      </a:r>
                      <a:endParaRPr lang="en-US" altLang="en-US" sz="2000" b="0">
                        <a:solidFill>
                          <a:srgbClr val="000000"/>
                        </a:solidFill>
                        <a:latin typeface="宋体" panose="02010600030101010101" pitchFamily="2" charset="-122"/>
                      </a:endParaRPr>
                    </a:p>
                  </a:txBody>
                  <a:tcPr anchor="ctr">
                    <a:lnL w="15240" cap="flat" cmpd="sng">
                      <a:solidFill>
                        <a:srgbClr val="000000"/>
                      </a:solidFill>
                      <a:prstDash val="solid"/>
                      <a:headEnd type="none" w="med" len="med"/>
                      <a:tailEnd type="none" w="med" len="med"/>
                    </a:lnL>
                    <a:lnR w="15240" cap="flat" cmpd="sng">
                      <a:solidFill>
                        <a:srgbClr val="000000"/>
                      </a:solidFill>
                      <a:prstDash val="solid"/>
                      <a:headEnd type="none" w="med" len="med"/>
                      <a:tailEnd type="none" w="med" len="med"/>
                    </a:lnR>
                    <a:lnT w="1524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rPr>
                        <a:t>1100</a:t>
                      </a:r>
                      <a:endParaRPr lang="en-US" altLang="en-US" sz="2000" b="0">
                        <a:solidFill>
                          <a:srgbClr val="000000"/>
                        </a:solidFill>
                        <a:latin typeface="宋体" panose="02010600030101010101" pitchFamily="2" charset="-122"/>
                      </a:endParaRPr>
                    </a:p>
                  </a:txBody>
                  <a:tcPr anchor="ctr">
                    <a:lnL w="1524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524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712263" y="267581"/>
            <a:ext cx="3262423"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“乌”限“鸡”遇</a:t>
            </a: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03225" y="954405"/>
            <a:ext cx="10993755" cy="5812790"/>
          </a:xfrm>
        </p:spPr>
        <p:txBody>
          <a:bodyPr>
            <a:normAutofit/>
          </a:bodyPr>
          <a:lstStyle/>
          <a:p>
            <a:pPr marL="0" indent="0" fontAlgn="auto">
              <a:lnSpc>
                <a:spcPct val="150000"/>
              </a:lnSpc>
              <a:buNone/>
            </a:pPr>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sym typeface="+mn-ea"/>
              </a:rPr>
              <a:t>（7）问卷设计（具体调查问卷见附录2）</a:t>
            </a:r>
            <a:endPar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endParaRPr>
          </a:p>
          <a:p>
            <a:pPr marL="0" indent="0" fontAlgn="auto">
              <a:lnSpc>
                <a:spcPct val="150000"/>
              </a:lnSpc>
              <a:buNone/>
            </a:pPr>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sym typeface="+mn-ea"/>
              </a:rPr>
              <a:t>   1）问卷结构：开头语、甄别部分、主体部分、背景信息。</a:t>
            </a:r>
            <a:endPar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endParaRPr>
          </a:p>
          <a:p>
            <a:pPr marL="0" indent="0" fontAlgn="auto">
              <a:lnSpc>
                <a:spcPct val="150000"/>
              </a:lnSpc>
              <a:buNone/>
            </a:pPr>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sym typeface="+mn-ea"/>
              </a:rPr>
              <a:t>   2）题型：单项选择题、多项选择题、开放题。</a:t>
            </a:r>
            <a:endPar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endParaRPr>
          </a:p>
          <a:p>
            <a:pPr marL="0" indent="0" fontAlgn="auto">
              <a:lnSpc>
                <a:spcPct val="150000"/>
              </a:lnSpc>
              <a:buNone/>
            </a:pPr>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sym typeface="+mn-ea"/>
              </a:rPr>
              <a:t>   3）甄别部分：设置了8个甄别题，分别从城市、年龄、收入、滋补消费和食用乌鸡情况等方面筛选出符合要求的调查单位。</a:t>
            </a:r>
            <a:endPar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endParaRPr>
          </a:p>
          <a:p>
            <a:pPr marL="0" indent="0" fontAlgn="auto">
              <a:lnSpc>
                <a:spcPct val="150000"/>
              </a:lnSpc>
              <a:buNone/>
            </a:pPr>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sym typeface="+mn-ea"/>
              </a:rPr>
              <a:t>  4）主体部分：从女性滋补需求、乌鸡认知、乌鸡消费行为和产品测试等方面进行设计。</a:t>
            </a:r>
            <a:endPar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endParaRPr>
          </a:p>
          <a:p>
            <a:pPr marL="0" indent="0" fontAlgn="auto">
              <a:lnSpc>
                <a:spcPct val="150000"/>
              </a:lnSpc>
              <a:buNone/>
            </a:pPr>
            <a:r>
              <a:rPr lang="zh-CN" altLang="en-US" sz="1800" b="1" dirty="0">
                <a:latin typeface="微软雅黑 Light" panose="020B0502040204020203" pitchFamily="34" charset="-122"/>
                <a:ea typeface="微软雅黑 Light" panose="020B0502040204020203" pitchFamily="34" charset="-122"/>
                <a:cs typeface="宋体" panose="02010600030101010101" pitchFamily="2" charset="-122"/>
                <a:sym typeface="+mn-ea"/>
              </a:rPr>
              <a:t>  5）背景信息：了解被访者的学历与职业。</a:t>
            </a:r>
            <a:endParaRPr lang="zh-CN" altLang="en-US" sz="1800" b="1" dirty="0">
              <a:latin typeface="微软雅黑 Light" panose="020B0502040204020203" pitchFamily="34" charset="-122"/>
              <a:ea typeface="微软雅黑 Light" panose="020B0502040204020203" pitchFamily="34" charset="-122"/>
            </a:endParaRPr>
          </a:p>
          <a:p>
            <a:pPr marL="0" indent="0" fontAlgn="auto">
              <a:lnSpc>
                <a:spcPct val="150000"/>
              </a:lnSpc>
              <a:buNone/>
            </a:pPr>
            <a:r>
              <a:rPr lang="zh-CN" altLang="en-US" sz="1800" b="1" dirty="0">
                <a:latin typeface="微软雅黑 Light" panose="020B0502040204020203" pitchFamily="34" charset="-122"/>
                <a:ea typeface="微软雅黑 Light" panose="020B0502040204020203" pitchFamily="34" charset="-122"/>
              </a:rPr>
              <a:t>（8）数据分析方法：第一阶段，对女性乌鸡消费者的滋补需求、乌鸡认知、乌鸡消费行为和产品测试四个方面，进行描述性统计分析；第二阶段，从社会存在指标、乌鸡认知指标和消费行为指标三个维度，对乌鸡消费者进行聚类分析；第三阶段，应用列联表分析，进行消费者画像；第四阶段，应用结构方程模型找出影响消费者购买意愿的主要因素；第五阶段，应用因子分析找到消费者对于卖点的关注点偏好。</a:t>
            </a:r>
          </a:p>
        </p:txBody>
      </p:sp>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712263" y="267581"/>
            <a:ext cx="3262423"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“乌”限“鸡”遇</a:t>
            </a: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圆角矩形 19"/>
          <p:cNvSpPr/>
          <p:nvPr/>
        </p:nvSpPr>
        <p:spPr>
          <a:xfrm>
            <a:off x="503406" y="2349851"/>
            <a:ext cx="2259019" cy="2236715"/>
          </a:xfrm>
          <a:prstGeom prst="ellipse">
            <a:avLst/>
          </a:prstGeom>
          <a:solidFill>
            <a:srgbClr val="4472C4">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nvGrpSpPr>
          <p:cNvPr id="19" name="组合 18"/>
          <p:cNvGrpSpPr/>
          <p:nvPr/>
        </p:nvGrpSpPr>
        <p:grpSpPr>
          <a:xfrm>
            <a:off x="683510" y="2060284"/>
            <a:ext cx="2418483" cy="2515367"/>
            <a:chOff x="4721608" y="1835707"/>
            <a:chExt cx="1879634" cy="1954931"/>
          </a:xfrm>
          <a:solidFill>
            <a:srgbClr val="4472C4">
              <a:alpha val="39000"/>
            </a:srgbClr>
          </a:solidFill>
        </p:grpSpPr>
        <p:sp>
          <p:nvSpPr>
            <p:cNvPr id="20" name="圆角矩形 19"/>
            <p:cNvSpPr/>
            <p:nvPr/>
          </p:nvSpPr>
          <p:spPr>
            <a:xfrm>
              <a:off x="4721608" y="1835707"/>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sp>
          <p:nvSpPr>
            <p:cNvPr id="21" name="圆角矩形 20"/>
            <p:cNvSpPr/>
            <p:nvPr/>
          </p:nvSpPr>
          <p:spPr>
            <a:xfrm>
              <a:off x="4845543" y="2052274"/>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sp>
        <p:nvSpPr>
          <p:cNvPr id="2" name="矩形 1"/>
          <p:cNvSpPr/>
          <p:nvPr/>
        </p:nvSpPr>
        <p:spPr>
          <a:xfrm>
            <a:off x="843280" y="2886075"/>
            <a:ext cx="1918970" cy="814580"/>
          </a:xfrm>
          <a:prstGeom prst="rect">
            <a:avLst/>
          </a:prstGeom>
        </p:spPr>
        <p:txBody>
          <a:bodyPr wrap="square" lIns="91438" tIns="45719" rIns="91438" bIns="45719">
            <a:spAutoFit/>
          </a:bodyPr>
          <a:lstStyle/>
          <a:p>
            <a:pPr algn="ctr">
              <a:lnSpc>
                <a:spcPct val="130000"/>
              </a:lnSpc>
            </a:pPr>
            <a:r>
              <a:rPr lang="zh-CN" sz="4000" b="1" dirty="0">
                <a:solidFill>
                  <a:schemeClr val="bg1"/>
                </a:solidFill>
                <a:latin typeface="微软雅黑" panose="020B0503020204020204" pitchFamily="34" charset="-122"/>
                <a:ea typeface="微软雅黑" panose="020B0503020204020204" pitchFamily="34" charset="-122"/>
              </a:rPr>
              <a:t>案例</a:t>
            </a:r>
            <a:r>
              <a:rPr lang="zh-CN" altLang="en-US" sz="4000" b="1" dirty="0">
                <a:solidFill>
                  <a:schemeClr val="bg1"/>
                </a:solidFill>
                <a:latin typeface="微软雅黑" panose="020B0503020204020204" pitchFamily="34" charset="-122"/>
                <a:ea typeface="微软雅黑" panose="020B0503020204020204" pitchFamily="34" charset="-122"/>
              </a:rPr>
              <a:t>３</a:t>
            </a:r>
          </a:p>
        </p:txBody>
      </p:sp>
      <p:sp>
        <p:nvSpPr>
          <p:cNvPr id="4" name="文本框 3"/>
          <p:cNvSpPr txBox="1"/>
          <p:nvPr/>
        </p:nvSpPr>
        <p:spPr>
          <a:xfrm>
            <a:off x="3576955" y="2713990"/>
            <a:ext cx="8220075" cy="1754326"/>
          </a:xfrm>
          <a:prstGeom prst="rect">
            <a:avLst/>
          </a:prstGeom>
          <a:noFill/>
        </p:spPr>
        <p:txBody>
          <a:bodyPr wrap="square" rtlCol="0">
            <a:spAutoFit/>
          </a:bodyPr>
          <a:lstStyle/>
          <a:p>
            <a:pPr algn="ctr"/>
            <a:r>
              <a:rPr lang="zh-CN" altLang="en-US" sz="3600" b="1" dirty="0">
                <a:solidFill>
                  <a:schemeClr val="tx2"/>
                </a:solidFill>
                <a:latin typeface="微软雅黑" panose="020B0503020204020204" pitchFamily="34" charset="-122"/>
                <a:ea typeface="微软雅黑" panose="020B0503020204020204" pitchFamily="34" charset="-122"/>
              </a:rPr>
              <a:t>我是菜农，我自豪!</a:t>
            </a:r>
            <a:endParaRPr lang="en-US" altLang="zh-CN" sz="3600" b="1" dirty="0">
              <a:solidFill>
                <a:schemeClr val="tx2"/>
              </a:solidFill>
              <a:latin typeface="微软雅黑" panose="020B0503020204020204" pitchFamily="34" charset="-122"/>
              <a:ea typeface="微软雅黑" panose="020B0503020204020204" pitchFamily="34" charset="-122"/>
            </a:endParaRPr>
          </a:p>
          <a:p>
            <a:pPr algn="ctr"/>
            <a:r>
              <a:rPr lang="zh-CN" altLang="en-US" sz="3600" b="1" dirty="0">
                <a:solidFill>
                  <a:schemeClr val="tx2"/>
                </a:solidFill>
                <a:latin typeface="微软雅黑" panose="020B0503020204020204" pitchFamily="34" charset="-122"/>
                <a:ea typeface="微软雅黑" panose="020B0503020204020204" pitchFamily="34" charset="-122"/>
              </a:rPr>
              <a:t>——“蔬菜吧”产品概念、价格、体验调查报告</a:t>
            </a: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31495" y="1111885"/>
            <a:ext cx="5080000" cy="461665"/>
          </a:xfrm>
          <a:prstGeom prst="rect">
            <a:avLst/>
          </a:prstGeom>
          <a:noFill/>
          <a:ln w="9525">
            <a:noFill/>
          </a:ln>
        </p:spPr>
        <p:txBody>
          <a:bodyPr>
            <a:spAutoFit/>
          </a:bodyPr>
          <a:lstStyle/>
          <a:p>
            <a:pPr marL="0" indent="177800" algn="l"/>
            <a:r>
              <a:rPr lang="zh-CN" altLang="en-US" sz="2400" b="1" u="none" dirty="0">
                <a:latin typeface="微软雅黑" panose="020B0503020204020204" pitchFamily="34" charset="-122"/>
                <a:ea typeface="微软雅黑" panose="020B0503020204020204" pitchFamily="34" charset="-122"/>
                <a:cs typeface="黑体" panose="02010609060101010101" charset="-122"/>
              </a:rPr>
              <a:t>（一）调查方案设计</a:t>
            </a:r>
          </a:p>
        </p:txBody>
      </p:sp>
      <p:graphicFrame>
        <p:nvGraphicFramePr>
          <p:cNvPr id="2" name="表格 1"/>
          <p:cNvGraphicFramePr/>
          <p:nvPr/>
        </p:nvGraphicFramePr>
        <p:xfrm>
          <a:off x="703580" y="1715770"/>
          <a:ext cx="10784840" cy="4776893"/>
        </p:xfrm>
        <a:graphic>
          <a:graphicData uri="http://schemas.openxmlformats.org/drawingml/2006/table">
            <a:tbl>
              <a:tblPr firstRow="1" bandRow="1">
                <a:tableStyleId>{5C22544A-7EE6-4342-B048-85BDC9FD1C3A}</a:tableStyleId>
              </a:tblPr>
              <a:tblGrid>
                <a:gridCol w="2307590">
                  <a:extLst>
                    <a:ext uri="{9D8B030D-6E8A-4147-A177-3AD203B41FA5}">
                      <a16:colId xmlns:a16="http://schemas.microsoft.com/office/drawing/2014/main" xmlns="" val="20000"/>
                    </a:ext>
                  </a:extLst>
                </a:gridCol>
                <a:gridCol w="2307590">
                  <a:extLst>
                    <a:ext uri="{9D8B030D-6E8A-4147-A177-3AD203B41FA5}">
                      <a16:colId xmlns:a16="http://schemas.microsoft.com/office/drawing/2014/main" xmlns="" val="20001"/>
                    </a:ext>
                  </a:extLst>
                </a:gridCol>
                <a:gridCol w="3583940">
                  <a:extLst>
                    <a:ext uri="{9D8B030D-6E8A-4147-A177-3AD203B41FA5}">
                      <a16:colId xmlns:a16="http://schemas.microsoft.com/office/drawing/2014/main" xmlns="" val="20002"/>
                    </a:ext>
                  </a:extLst>
                </a:gridCol>
                <a:gridCol w="2585720">
                  <a:extLst>
                    <a:ext uri="{9D8B030D-6E8A-4147-A177-3AD203B41FA5}">
                      <a16:colId xmlns:a16="http://schemas.microsoft.com/office/drawing/2014/main" xmlns="" val="20003"/>
                    </a:ext>
                  </a:extLst>
                </a:gridCol>
              </a:tblGrid>
              <a:tr h="485140">
                <a:tc gridSpan="4">
                  <a:txBody>
                    <a:bodyPr/>
                    <a:lstStyle/>
                    <a:p>
                      <a:pPr algn="ctr">
                        <a:buNone/>
                      </a:pPr>
                      <a:r>
                        <a:rPr lang="zh-CN" altLang="en-US" sz="2000">
                          <a:latin typeface="微软雅黑" panose="020B0503020204020204" pitchFamily="34" charset="-122"/>
                          <a:ea typeface="微软雅黑" panose="020B0503020204020204" pitchFamily="34" charset="-122"/>
                        </a:rPr>
                        <a:t>调查目的</a:t>
                      </a:r>
                    </a:p>
                  </a:txBody>
                  <a:tcPr anchor="ctr"/>
                </a:tc>
                <a:tc hMerge="1">
                  <a:txBody>
                    <a:bodyPr/>
                    <a:lstStyle/>
                    <a:p>
                      <a:endParaRPr lang="zh-CN"/>
                    </a:p>
                  </a:txBody>
                  <a:tcPr anchor="ctr"/>
                </a:tc>
                <a:tc hMerge="1">
                  <a:txBody>
                    <a:bodyPr/>
                    <a:lstStyle/>
                    <a:p>
                      <a:endParaRPr lang="zh-CN"/>
                    </a:p>
                  </a:txBody>
                  <a:tcPr anchor="ctr"/>
                </a:tc>
                <a:tc hMerge="1">
                  <a:txBody>
                    <a:bodyPr/>
                    <a:lstStyle/>
                    <a:p>
                      <a:endParaRPr lang="zh-CN"/>
                    </a:p>
                  </a:txBody>
                  <a:tcPr anchor="ctr"/>
                </a:tc>
                <a:extLst>
                  <a:ext uri="{0D108BD9-81ED-4DB2-BD59-A6C34878D82A}">
                    <a16:rowId xmlns:a16="http://schemas.microsoft.com/office/drawing/2014/main" xmlns="" val="10000"/>
                  </a:ext>
                </a:extLst>
              </a:tr>
              <a:tr h="1903730">
                <a:tc gridSpan="4">
                  <a:txBody>
                    <a:bodyPr/>
                    <a:lstStyle/>
                    <a:p>
                      <a:pPr lvl="1" algn="just">
                        <a:lnSpc>
                          <a:spcPct val="100000"/>
                        </a:lnSpc>
                      </a:pPr>
                      <a:r>
                        <a:rPr lang="zh-CN" altLang="en-US" sz="2000">
                          <a:solidFill>
                            <a:schemeClr val="tx1"/>
                          </a:solidFill>
                          <a:latin typeface="微软雅黑" panose="020B0503020204020204" pitchFamily="34" charset="-122"/>
                          <a:ea typeface="微软雅黑" panose="020B0503020204020204" pitchFamily="34" charset="-122"/>
                          <a:sym typeface="+mn-ea"/>
                        </a:rPr>
                        <a:t>１</a:t>
                      </a:r>
                      <a:r>
                        <a:rPr lang="en-US" altLang="zh-CN" sz="2000">
                          <a:solidFill>
                            <a:schemeClr val="tx1"/>
                          </a:solidFill>
                          <a:latin typeface="微软雅黑" panose="020B0503020204020204" pitchFamily="34" charset="-122"/>
                          <a:ea typeface="微软雅黑" panose="020B0503020204020204" pitchFamily="34" charset="-122"/>
                          <a:sym typeface="+mn-ea"/>
                        </a:rPr>
                        <a:t>.</a:t>
                      </a:r>
                      <a:r>
                        <a:rPr lang="zh-CN" altLang="en-US" sz="2000">
                          <a:solidFill>
                            <a:schemeClr val="tx1"/>
                          </a:solidFill>
                          <a:latin typeface="微软雅黑" panose="020B0503020204020204" pitchFamily="34" charset="-122"/>
                          <a:ea typeface="微软雅黑" panose="020B0503020204020204" pitchFamily="34" charset="-122"/>
                          <a:sym typeface="+mn-ea"/>
                        </a:rPr>
                        <a:t>通过对“蔬菜吧”产品的前期调查分析，了解目标消费者对产品创意的真实接受度，判断市场的空间；</a:t>
                      </a:r>
                    </a:p>
                    <a:p>
                      <a:pPr lvl="1" algn="just">
                        <a:lnSpc>
                          <a:spcPct val="100000"/>
                        </a:lnSpc>
                      </a:pPr>
                      <a:r>
                        <a:rPr lang="en-US" altLang="zh-CN" sz="2000" dirty="0">
                          <a:solidFill>
                            <a:schemeClr val="tx1"/>
                          </a:solidFill>
                          <a:latin typeface="微软雅黑" panose="020B0503020204020204" pitchFamily="34" charset="-122"/>
                          <a:ea typeface="微软雅黑" panose="020B0503020204020204" pitchFamily="34" charset="-122"/>
                          <a:sym typeface="+mn-ea"/>
                        </a:rPr>
                        <a:t>２</a:t>
                      </a:r>
                      <a:r>
                        <a:rPr lang="en-US" altLang="zh-CN" sz="2000">
                          <a:solidFill>
                            <a:schemeClr val="tx1"/>
                          </a:solidFill>
                          <a:latin typeface="微软雅黑" panose="020B0503020204020204" pitchFamily="34" charset="-122"/>
                          <a:ea typeface="微软雅黑" panose="020B0503020204020204" pitchFamily="34" charset="-122"/>
                          <a:sym typeface="+mn-ea"/>
                        </a:rPr>
                        <a:t>.</a:t>
                      </a:r>
                      <a:r>
                        <a:rPr lang="zh-CN" altLang="en-US" sz="2000">
                          <a:solidFill>
                            <a:schemeClr val="tx1"/>
                          </a:solidFill>
                          <a:latin typeface="微软雅黑" panose="020B0503020204020204" pitchFamily="34" charset="-122"/>
                          <a:ea typeface="微软雅黑" panose="020B0503020204020204" pitchFamily="34" charset="-122"/>
                          <a:sym typeface="+mn-ea"/>
                        </a:rPr>
                        <a:t>根据消费者对产品的感知价格，对产品进行科学合理定价，树立良好品牌形象；</a:t>
                      </a:r>
                    </a:p>
                    <a:p>
                      <a:pPr lvl="1" algn="just">
                        <a:lnSpc>
                          <a:spcPct val="100000"/>
                        </a:lnSpc>
                      </a:pPr>
                      <a:r>
                        <a:rPr lang="en-US" altLang="zh-CN" sz="2000" dirty="0">
                          <a:solidFill>
                            <a:schemeClr val="tx1"/>
                          </a:solidFill>
                          <a:latin typeface="微软雅黑" panose="020B0503020204020204" pitchFamily="34" charset="-122"/>
                          <a:ea typeface="微软雅黑" panose="020B0503020204020204" pitchFamily="34" charset="-122"/>
                          <a:sym typeface="+mn-ea"/>
                        </a:rPr>
                        <a:t>３</a:t>
                      </a:r>
                      <a:r>
                        <a:rPr lang="en-US" altLang="zh-CN" sz="2000">
                          <a:solidFill>
                            <a:schemeClr val="tx1"/>
                          </a:solidFill>
                          <a:latin typeface="微软雅黑" panose="020B0503020204020204" pitchFamily="34" charset="-122"/>
                          <a:ea typeface="微软雅黑" panose="020B0503020204020204" pitchFamily="34" charset="-122"/>
                          <a:sym typeface="+mn-ea"/>
                        </a:rPr>
                        <a:t>.</a:t>
                      </a:r>
                      <a:r>
                        <a:rPr lang="zh-CN" altLang="en-US" sz="2000">
                          <a:solidFill>
                            <a:schemeClr val="tx1"/>
                          </a:solidFill>
                          <a:latin typeface="微软雅黑" panose="020B0503020204020204" pitchFamily="34" charset="-122"/>
                          <a:ea typeface="微软雅黑" panose="020B0503020204020204" pitchFamily="34" charset="-122"/>
                          <a:sym typeface="+mn-ea"/>
                        </a:rPr>
                        <a:t>以用户为中心，发放试用品，倾听用户的意见，提升产品的口碑；</a:t>
                      </a:r>
                    </a:p>
                    <a:p>
                      <a:pPr lvl="1" algn="just">
                        <a:lnSpc>
                          <a:spcPct val="100000"/>
                        </a:lnSpc>
                      </a:pPr>
                      <a:r>
                        <a:rPr lang="en-US" altLang="zh-CN" sz="2000" dirty="0">
                          <a:solidFill>
                            <a:schemeClr val="tx1"/>
                          </a:solidFill>
                          <a:latin typeface="微软雅黑" panose="020B0503020204020204" pitchFamily="34" charset="-122"/>
                          <a:ea typeface="微软雅黑" panose="020B0503020204020204" pitchFamily="34" charset="-122"/>
                          <a:sym typeface="+mn-ea"/>
                        </a:rPr>
                        <a:t>４</a:t>
                      </a:r>
                      <a:r>
                        <a:rPr lang="en-US" altLang="zh-CN" sz="2000">
                          <a:solidFill>
                            <a:schemeClr val="tx1"/>
                          </a:solidFill>
                          <a:latin typeface="微软雅黑" panose="020B0503020204020204" pitchFamily="34" charset="-122"/>
                          <a:ea typeface="微软雅黑" panose="020B0503020204020204" pitchFamily="34" charset="-122"/>
                          <a:sym typeface="+mn-ea"/>
                        </a:rPr>
                        <a:t>.</a:t>
                      </a:r>
                      <a:r>
                        <a:rPr lang="zh-CN" altLang="en-US" sz="2000">
                          <a:solidFill>
                            <a:schemeClr val="tx1"/>
                          </a:solidFill>
                          <a:latin typeface="微软雅黑" panose="020B0503020204020204" pitchFamily="34" charset="-122"/>
                          <a:ea typeface="微软雅黑" panose="020B0503020204020204" pitchFamily="34" charset="-122"/>
                          <a:sym typeface="+mn-ea"/>
                        </a:rPr>
                        <a:t>改善产品，进一步找到更优的细分市场，推动创新型产品的成功。</a:t>
                      </a:r>
                    </a:p>
                  </a:txBody>
                  <a:tcPr anchor="ctr"/>
                </a:tc>
                <a:tc hMerge="1">
                  <a:txBody>
                    <a:bodyPr/>
                    <a:lstStyle/>
                    <a:p>
                      <a:endParaRPr lang="zh-CN"/>
                    </a:p>
                  </a:txBody>
                  <a:tcPr anchor="ctr"/>
                </a:tc>
                <a:tc hMerge="1">
                  <a:txBody>
                    <a:bodyPr/>
                    <a:lstStyle/>
                    <a:p>
                      <a:endParaRPr lang="zh-CN"/>
                    </a:p>
                  </a:txBody>
                  <a:tcPr anchor="ctr"/>
                </a:tc>
                <a:tc hMerge="1">
                  <a:txBody>
                    <a:bodyPr/>
                    <a:lstStyle/>
                    <a:p>
                      <a:endParaRPr lang="zh-CN"/>
                    </a:p>
                  </a:txBody>
                  <a:tcPr anchor="ctr"/>
                </a:tc>
                <a:extLst>
                  <a:ext uri="{0D108BD9-81ED-4DB2-BD59-A6C34878D82A}">
                    <a16:rowId xmlns:a16="http://schemas.microsoft.com/office/drawing/2014/main" xmlns="" val="10001"/>
                  </a:ext>
                </a:extLst>
              </a:tr>
              <a:tr h="485140">
                <a:tc>
                  <a:txBody>
                    <a:bodyPr/>
                    <a:lstStyle/>
                    <a:p>
                      <a:pPr algn="ctr">
                        <a:buNone/>
                      </a:pPr>
                      <a:r>
                        <a:rPr lang="zh-CN" altLang="en-US" sz="2000" b="1">
                          <a:solidFill>
                            <a:schemeClr val="lt1"/>
                          </a:solidFill>
                          <a:latin typeface="微软雅黑" panose="020B0503020204020204" pitchFamily="34" charset="-122"/>
                          <a:ea typeface="微软雅黑" panose="020B0503020204020204" pitchFamily="34" charset="-122"/>
                        </a:rPr>
                        <a:t>调查对象</a:t>
                      </a:r>
                    </a:p>
                  </a:txBody>
                  <a:tcPr anchor="ctr">
                    <a:solidFill>
                      <a:srgbClr val="5B9BD5"/>
                    </a:solidFill>
                  </a:tcPr>
                </a:tc>
                <a:tc>
                  <a:txBody>
                    <a:bodyPr/>
                    <a:lstStyle/>
                    <a:p>
                      <a:pPr algn="ctr">
                        <a:buNone/>
                      </a:pPr>
                      <a:r>
                        <a:rPr lang="zh-CN" altLang="en-US" sz="2000" b="1">
                          <a:solidFill>
                            <a:schemeClr val="lt1"/>
                          </a:solidFill>
                          <a:latin typeface="微软雅黑" panose="020B0503020204020204" pitchFamily="34" charset="-122"/>
                          <a:ea typeface="微软雅黑" panose="020B0503020204020204" pitchFamily="34" charset="-122"/>
                        </a:rPr>
                        <a:t>调查地点</a:t>
                      </a:r>
                    </a:p>
                  </a:txBody>
                  <a:tcPr anchor="ctr">
                    <a:solidFill>
                      <a:srgbClr val="5B9BD5"/>
                    </a:solidFill>
                  </a:tcPr>
                </a:tc>
                <a:tc>
                  <a:txBody>
                    <a:bodyPr/>
                    <a:lstStyle/>
                    <a:p>
                      <a:pPr algn="ctr">
                        <a:buNone/>
                      </a:pPr>
                      <a:r>
                        <a:rPr lang="zh-CN" altLang="en-US" sz="2000" b="1">
                          <a:solidFill>
                            <a:schemeClr val="lt1"/>
                          </a:solidFill>
                          <a:latin typeface="微软雅黑" panose="020B0503020204020204" pitchFamily="34" charset="-122"/>
                          <a:ea typeface="微软雅黑" panose="020B0503020204020204" pitchFamily="34" charset="-122"/>
                        </a:rPr>
                        <a:t>调查项目</a:t>
                      </a:r>
                    </a:p>
                  </a:txBody>
                  <a:tcPr anchor="ctr">
                    <a:solidFill>
                      <a:srgbClr val="5B9BD5"/>
                    </a:solidFill>
                  </a:tcPr>
                </a:tc>
                <a:tc>
                  <a:txBody>
                    <a:bodyPr/>
                    <a:lstStyle/>
                    <a:p>
                      <a:pPr algn="ctr">
                        <a:buNone/>
                      </a:pPr>
                      <a:r>
                        <a:rPr lang="zh-CN" altLang="en-US" sz="2000" b="1">
                          <a:solidFill>
                            <a:schemeClr val="lt1"/>
                          </a:solidFill>
                          <a:latin typeface="微软雅黑" panose="020B0503020204020204" pitchFamily="34" charset="-122"/>
                          <a:ea typeface="微软雅黑" panose="020B0503020204020204" pitchFamily="34" charset="-122"/>
                        </a:rPr>
                        <a:t>调查时间</a:t>
                      </a:r>
                    </a:p>
                  </a:txBody>
                  <a:tcPr anchor="ctr">
                    <a:solidFill>
                      <a:srgbClr val="5B9BD5"/>
                    </a:solidFill>
                  </a:tcPr>
                </a:tc>
                <a:extLst>
                  <a:ext uri="{0D108BD9-81ED-4DB2-BD59-A6C34878D82A}">
                    <a16:rowId xmlns:a16="http://schemas.microsoft.com/office/drawing/2014/main" xmlns="" val="10002"/>
                  </a:ext>
                </a:extLst>
              </a:tr>
              <a:tr h="634153">
                <a:tc rowSpan="3">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北京市在家中有养花种菜爱好或意向的女性</a:t>
                      </a:r>
                    </a:p>
                  </a:txBody>
                  <a:tcPr anchor="ctr"/>
                </a:tc>
                <a:tc rowSpan="3">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北京市</a:t>
                      </a:r>
                    </a:p>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东城区、西城区、朝阳区、海淀区、丰台区、石景山区</a:t>
                      </a:r>
                    </a:p>
                  </a:txBody>
                  <a:tcPr anchor="ctr"/>
                </a:tc>
                <a:tc>
                  <a:txBody>
                    <a:bodyPr/>
                    <a:lstStyle/>
                    <a:p>
                      <a:pPr algn="ctr">
                        <a:buNone/>
                      </a:pP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蔬菜吧”产品概念调查</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3月1日至3月3日</a:t>
                      </a:r>
                    </a:p>
                  </a:txBody>
                  <a:tcPr anchor="ctr"/>
                </a:tc>
                <a:extLst>
                  <a:ext uri="{0D108BD9-81ED-4DB2-BD59-A6C34878D82A}">
                    <a16:rowId xmlns:a16="http://schemas.microsoft.com/office/drawing/2014/main" xmlns="" val="10003"/>
                  </a:ext>
                </a:extLst>
              </a:tr>
              <a:tr h="634365">
                <a:tc vMerge="1">
                  <a:txBody>
                    <a:bodyPr/>
                    <a:lstStyle/>
                    <a:p>
                      <a:endParaRPr lang="zh-CN"/>
                    </a:p>
                  </a:txBody>
                  <a:tcPr anchor="ctr"/>
                </a:tc>
                <a:tc vMerge="1">
                  <a:txBody>
                    <a:bodyPr/>
                    <a:lstStyle/>
                    <a:p>
                      <a:endParaRPr lang="zh-CN"/>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“蔬菜吧”产品价格测试</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3月6日至3月8日</a:t>
                      </a:r>
                    </a:p>
                  </a:txBody>
                  <a:tcPr anchor="ctr"/>
                </a:tc>
                <a:extLst>
                  <a:ext uri="{0D108BD9-81ED-4DB2-BD59-A6C34878D82A}">
                    <a16:rowId xmlns:a16="http://schemas.microsoft.com/office/drawing/2014/main" xmlns="" val="10004"/>
                  </a:ext>
                </a:extLst>
              </a:tr>
              <a:tr h="634365">
                <a:tc vMerge="1">
                  <a:txBody>
                    <a:bodyPr/>
                    <a:lstStyle/>
                    <a:p>
                      <a:endParaRPr lang="zh-CN"/>
                    </a:p>
                  </a:txBody>
                  <a:tcPr anchor="ctr"/>
                </a:tc>
                <a:tc vMerge="1">
                  <a:txBody>
                    <a:bodyPr/>
                    <a:lstStyle/>
                    <a:p>
                      <a:endParaRPr lang="zh-CN"/>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“蔬菜吧”用户口碑评价调查</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4月15日至4月16日</a:t>
                      </a:r>
                    </a:p>
                  </a:txBody>
                  <a:tcPr anchor="ctr"/>
                </a:tc>
                <a:extLst>
                  <a:ext uri="{0D108BD9-81ED-4DB2-BD59-A6C34878D82A}">
                    <a16:rowId xmlns:a16="http://schemas.microsoft.com/office/drawing/2014/main" xmlns="" val="10005"/>
                  </a:ext>
                </a:extLst>
              </a:tr>
            </a:tbl>
          </a:graphicData>
        </a:graphic>
      </p:graphicFrame>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970708" y="258691"/>
            <a:ext cx="3647144"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我是菜农，我自豪！</a:t>
            </a: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31495" y="1111885"/>
            <a:ext cx="3580765" cy="1107996"/>
          </a:xfrm>
          <a:prstGeom prst="rect">
            <a:avLst/>
          </a:prstGeom>
          <a:noFill/>
          <a:ln w="9525">
            <a:noFill/>
          </a:ln>
        </p:spPr>
        <p:txBody>
          <a:bodyPr wrap="square">
            <a:spAutoFit/>
          </a:bodyPr>
          <a:lstStyle/>
          <a:p>
            <a:pPr marL="0" indent="177800" algn="l">
              <a:lnSpc>
                <a:spcPct val="150000"/>
              </a:lnSpc>
            </a:pPr>
            <a:r>
              <a:rPr lang="zh-CN" altLang="en-US" sz="2400" b="1" u="none" dirty="0">
                <a:latin typeface="微软雅黑" panose="020B0503020204020204" pitchFamily="34" charset="-122"/>
                <a:ea typeface="微软雅黑" panose="020B0503020204020204" pitchFamily="34" charset="-122"/>
                <a:cs typeface="黑体" panose="02010609060101010101" charset="-122"/>
              </a:rPr>
              <a:t>（二）调查方法设计</a:t>
            </a:r>
          </a:p>
          <a:p>
            <a:pPr marL="0" indent="177800" algn="l">
              <a:lnSpc>
                <a:spcPct val="150000"/>
              </a:lnSpc>
            </a:pPr>
            <a:r>
              <a:rPr lang="zh-CN" altLang="en-US" sz="2000" b="0" u="none" dirty="0">
                <a:latin typeface="微软雅黑" panose="020B0503020204020204" pitchFamily="34" charset="-122"/>
                <a:ea typeface="微软雅黑" panose="020B0503020204020204" pitchFamily="34" charset="-122"/>
                <a:cs typeface="黑体" panose="02010609060101010101" charset="-122"/>
              </a:rPr>
              <a:t>１</a:t>
            </a:r>
            <a:r>
              <a:rPr lang="en-US" altLang="zh-CN" sz="2000" b="0" u="none" dirty="0">
                <a:latin typeface="微软雅黑" panose="020B0503020204020204" pitchFamily="34" charset="-122"/>
                <a:ea typeface="微软雅黑" panose="020B0503020204020204" pitchFamily="34" charset="-122"/>
                <a:cs typeface="黑体" panose="02010609060101010101" charset="-122"/>
              </a:rPr>
              <a:t>.</a:t>
            </a:r>
            <a:r>
              <a:rPr lang="zh-CN" altLang="en-US" sz="2000" b="0" u="none" dirty="0">
                <a:latin typeface="微软雅黑" panose="020B0503020204020204" pitchFamily="34" charset="-122"/>
                <a:ea typeface="微软雅黑" panose="020B0503020204020204" pitchFamily="34" charset="-122"/>
                <a:cs typeface="黑体" panose="02010609060101010101" charset="-122"/>
              </a:rPr>
              <a:t>调查</a:t>
            </a:r>
            <a:r>
              <a:rPr lang="zh-CN" altLang="en-US" sz="2000" b="0" u="none" dirty="0" smtClean="0">
                <a:latin typeface="微软雅黑" panose="020B0503020204020204" pitchFamily="34" charset="-122"/>
                <a:ea typeface="微软雅黑" panose="020B0503020204020204" pitchFamily="34" charset="-122"/>
                <a:cs typeface="黑体" panose="02010609060101010101" charset="-122"/>
              </a:rPr>
              <a:t>方法</a:t>
            </a:r>
            <a:endParaRPr lang="zh-CN" altLang="en-US" sz="2000" b="0" u="none" dirty="0">
              <a:latin typeface="微软雅黑" panose="020B0503020204020204" pitchFamily="34" charset="-122"/>
              <a:ea typeface="微软雅黑" panose="020B0503020204020204" pitchFamily="34" charset="-122"/>
              <a:cs typeface="黑体" panose="02010609060101010101" charset="-122"/>
            </a:endParaRPr>
          </a:p>
        </p:txBody>
      </p:sp>
      <p:sp>
        <p:nvSpPr>
          <p:cNvPr id="21" name="文本框 20"/>
          <p:cNvSpPr txBox="1"/>
          <p:nvPr/>
        </p:nvSpPr>
        <p:spPr>
          <a:xfrm>
            <a:off x="3169920" y="3723640"/>
            <a:ext cx="1908175" cy="417830"/>
          </a:xfrm>
          <a:prstGeom prst="rect">
            <a:avLst/>
          </a:prstGeom>
          <a:noFill/>
        </p:spPr>
        <p:txBody>
          <a:bodyPr wrap="square" rtlCol="0">
            <a:spAutoFit/>
          </a:bodyPr>
          <a:lstStyle/>
          <a:p>
            <a:pPr algn="ctr"/>
            <a:r>
              <a:rPr lang="zh-CN" altLang="en-US" sz="2000" b="1">
                <a:solidFill>
                  <a:srgbClr val="2F5597"/>
                </a:solidFill>
              </a:rPr>
              <a:t>混合法</a:t>
            </a:r>
          </a:p>
        </p:txBody>
      </p:sp>
      <p:sp>
        <p:nvSpPr>
          <p:cNvPr id="22" name="上箭头 21"/>
          <p:cNvSpPr/>
          <p:nvPr/>
        </p:nvSpPr>
        <p:spPr>
          <a:xfrm rot="3840000">
            <a:off x="5695315" y="2380615"/>
            <a:ext cx="308610" cy="202501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6979920" y="2597785"/>
            <a:ext cx="2224405" cy="722630"/>
          </a:xfrm>
          <a:prstGeom prst="rect">
            <a:avLst/>
          </a:prstGeom>
          <a:noFill/>
        </p:spPr>
        <p:txBody>
          <a:bodyPr wrap="square" rtlCol="0">
            <a:spAutoFit/>
          </a:bodyPr>
          <a:lstStyle/>
          <a:p>
            <a:pPr algn="ctr"/>
            <a:r>
              <a:rPr lang="zh-CN" altLang="en-US" sz="2000"/>
              <a:t>定性调查方法</a:t>
            </a:r>
          </a:p>
          <a:p>
            <a:pPr algn="ctr"/>
            <a:r>
              <a:rPr lang="zh-CN" altLang="en-US" sz="2000"/>
              <a:t>（预调查）</a:t>
            </a:r>
          </a:p>
        </p:txBody>
      </p:sp>
      <p:sp>
        <p:nvSpPr>
          <p:cNvPr id="27" name="文本框 26"/>
          <p:cNvSpPr txBox="1"/>
          <p:nvPr/>
        </p:nvSpPr>
        <p:spPr>
          <a:xfrm>
            <a:off x="6979920" y="4402455"/>
            <a:ext cx="2215515" cy="722630"/>
          </a:xfrm>
          <a:prstGeom prst="rect">
            <a:avLst/>
          </a:prstGeom>
          <a:noFill/>
        </p:spPr>
        <p:txBody>
          <a:bodyPr wrap="square" rtlCol="0">
            <a:spAutoFit/>
          </a:bodyPr>
          <a:lstStyle/>
          <a:p>
            <a:pPr algn="ctr"/>
            <a:r>
              <a:rPr lang="zh-CN" altLang="en-US" sz="2000"/>
              <a:t>定量调查方法</a:t>
            </a:r>
          </a:p>
          <a:p>
            <a:pPr algn="ctr"/>
            <a:r>
              <a:rPr lang="zh-CN" altLang="en-US" sz="2000"/>
              <a:t>（正式调查）</a:t>
            </a:r>
          </a:p>
        </p:txBody>
      </p:sp>
      <p:sp>
        <p:nvSpPr>
          <p:cNvPr id="28" name="上箭头 27"/>
          <p:cNvSpPr/>
          <p:nvPr/>
        </p:nvSpPr>
        <p:spPr>
          <a:xfrm rot="6660000">
            <a:off x="5672455" y="3218180"/>
            <a:ext cx="308610" cy="202501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970708" y="258691"/>
            <a:ext cx="3647144"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我是菜农，我自豪！</a:t>
            </a: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1</a:t>
            </a:r>
            <a:endParaRPr lang="zh-CN" altLang="en-US" sz="3600" dirty="0"/>
          </a:p>
        </p:txBody>
      </p:sp>
      <p:sp>
        <p:nvSpPr>
          <p:cNvPr id="45" name="文本框 44"/>
          <p:cNvSpPr txBox="1"/>
          <p:nvPr/>
        </p:nvSpPr>
        <p:spPr>
          <a:xfrm>
            <a:off x="712263" y="267581"/>
            <a:ext cx="5186027"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“调查方案设计”的评审标准</a:t>
            </a:r>
          </a:p>
        </p:txBody>
      </p:sp>
      <p:sp>
        <p:nvSpPr>
          <p:cNvPr id="2" name="矩形 1"/>
          <p:cNvSpPr/>
          <p:nvPr/>
        </p:nvSpPr>
        <p:spPr>
          <a:xfrm>
            <a:off x="613214" y="1758608"/>
            <a:ext cx="11086449" cy="4054441"/>
          </a:xfrm>
          <a:prstGeom prst="rect">
            <a:avLst/>
          </a:prstGeom>
        </p:spPr>
        <p:txBody>
          <a:bodyPr wrap="square" lIns="91438" tIns="45719" rIns="91438" bIns="45719">
            <a:spAutoFit/>
          </a:bodyPr>
          <a:lstStyle/>
          <a:p>
            <a:pPr>
              <a:lnSpc>
                <a:spcPct val="130000"/>
              </a:lnSpc>
            </a:pPr>
            <a:r>
              <a:rPr lang="en-US" altLang="zh-CN" sz="2000" b="1" dirty="0">
                <a:latin typeface="微软雅黑" panose="020B0503020204020204" pitchFamily="34" charset="-122"/>
              </a:rPr>
              <a:t> </a:t>
            </a:r>
            <a:r>
              <a:rPr lang="en-US" altLang="zh-CN" sz="2000" b="1" dirty="0" smtClean="0">
                <a:latin typeface="微软雅黑" panose="020B0503020204020204" pitchFamily="34" charset="-122"/>
              </a:rPr>
              <a:t>     </a:t>
            </a:r>
            <a:r>
              <a:rPr lang="zh-CN" altLang="en-US" sz="2000" dirty="0" smtClean="0">
                <a:latin typeface="微软雅黑" panose="020B0503020204020204" pitchFamily="34" charset="-122"/>
              </a:rPr>
              <a:t>方案设计</a:t>
            </a:r>
            <a:r>
              <a:rPr lang="zh-CN" altLang="en-US" sz="2000" dirty="0">
                <a:latin typeface="微软雅黑" panose="020B0503020204020204" pitchFamily="34" charset="-122"/>
              </a:rPr>
              <a:t>是调查的起点，是考察参赛选手是否真正掌握调查理论、能否正确灵活运用调查理论的重要环节，更是考察参赛选手发现问题、组织调研能力的重要环节，评审组给予这个环节高度重视。 </a:t>
            </a:r>
          </a:p>
          <a:p>
            <a:pPr>
              <a:lnSpc>
                <a:spcPct val="130000"/>
              </a:lnSpc>
            </a:pPr>
            <a:r>
              <a:rPr lang="zh-CN" altLang="en-US" sz="2000" dirty="0" smtClean="0">
                <a:latin typeface="微软雅黑" panose="020B0503020204020204" pitchFamily="34" charset="-122"/>
              </a:rPr>
              <a:t>      在</a:t>
            </a:r>
            <a:r>
              <a:rPr lang="zh-CN" altLang="en-US" sz="2000" dirty="0">
                <a:latin typeface="微软雅黑" panose="020B0503020204020204" pitchFamily="34" charset="-122"/>
              </a:rPr>
              <a:t>方案设计中，主要从以下几个方面对方案设计进行评比。</a:t>
            </a:r>
          </a:p>
          <a:p>
            <a:pPr>
              <a:lnSpc>
                <a:spcPct val="130000"/>
              </a:lnSpc>
            </a:pPr>
            <a:r>
              <a:rPr lang="zh-CN" altLang="en-US" sz="2000" dirty="0">
                <a:latin typeface="微软雅黑" panose="020B0503020204020204" pitchFamily="34" charset="-122"/>
              </a:rPr>
              <a:t>       1.整体方案的完整性、科学性、合理性和可行性。</a:t>
            </a:r>
          </a:p>
          <a:p>
            <a:pPr>
              <a:lnSpc>
                <a:spcPct val="130000"/>
              </a:lnSpc>
            </a:pPr>
            <a:r>
              <a:rPr lang="zh-CN" altLang="en-US" sz="2000" dirty="0">
                <a:latin typeface="微软雅黑" panose="020B0503020204020204" pitchFamily="34" charset="-122"/>
              </a:rPr>
              <a:t>       2.问卷设计水平、访谈提纲水平、座谈会讨论设计水平。</a:t>
            </a:r>
          </a:p>
          <a:p>
            <a:pPr>
              <a:lnSpc>
                <a:spcPct val="130000"/>
              </a:lnSpc>
            </a:pPr>
            <a:r>
              <a:rPr lang="zh-CN" altLang="en-US" sz="2000" dirty="0">
                <a:latin typeface="微软雅黑" panose="020B0503020204020204" pitchFamily="34" charset="-122"/>
              </a:rPr>
              <a:t>       3.调查方法设计水平，包括方法的选择（提示：不一定都用问卷调查采集数据，要根据情况选择适当的方法收集数据）、调查样本量的确定、抽样设计等。 </a:t>
            </a:r>
          </a:p>
          <a:p>
            <a:pPr>
              <a:lnSpc>
                <a:spcPct val="130000"/>
              </a:lnSpc>
            </a:pPr>
            <a:r>
              <a:rPr lang="zh-CN" altLang="en-US" sz="2000" dirty="0">
                <a:latin typeface="微软雅黑" panose="020B0503020204020204" pitchFamily="34" charset="-122"/>
              </a:rPr>
              <a:t>      方案设计部分，科学性和可行性是考察的重点，既要保证方案的科学性，又要考虑方案的可行性，从而考评参赛选手的理论知识及灵活运用理论的能力。</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31495" y="1111885"/>
            <a:ext cx="9867900" cy="1107996"/>
          </a:xfrm>
          <a:prstGeom prst="rect">
            <a:avLst/>
          </a:prstGeom>
          <a:noFill/>
          <a:ln w="9525">
            <a:noFill/>
          </a:ln>
        </p:spPr>
        <p:txBody>
          <a:bodyPr wrap="square">
            <a:spAutoFit/>
          </a:bodyPr>
          <a:lstStyle/>
          <a:p>
            <a:pPr marL="0" indent="177800" algn="l">
              <a:lnSpc>
                <a:spcPct val="150000"/>
              </a:lnSpc>
            </a:pPr>
            <a:r>
              <a:rPr lang="zh-CN" altLang="en-US" sz="2400" b="1" u="none" dirty="0">
                <a:latin typeface="微软雅黑" panose="020B0503020204020204" pitchFamily="34" charset="-122"/>
                <a:ea typeface="微软雅黑" panose="020B0503020204020204" pitchFamily="34" charset="-122"/>
                <a:cs typeface="黑体" panose="02010609060101010101" charset="-122"/>
              </a:rPr>
              <a:t>（二）调查方法设计</a:t>
            </a:r>
          </a:p>
          <a:p>
            <a:pPr marL="0" indent="177800" algn="l">
              <a:lnSpc>
                <a:spcPct val="150000"/>
              </a:lnSpc>
            </a:pPr>
            <a:r>
              <a:rPr lang="zh-CN" altLang="en-US" sz="2000" b="0" u="none" dirty="0">
                <a:latin typeface="微软雅黑" panose="020B0503020204020204" pitchFamily="34" charset="-122"/>
                <a:ea typeface="微软雅黑" panose="020B0503020204020204" pitchFamily="34" charset="-122"/>
                <a:cs typeface="黑体" panose="02010609060101010101" charset="-122"/>
              </a:rPr>
              <a:t>１</a:t>
            </a:r>
            <a:r>
              <a:rPr lang="en-US" altLang="zh-CN" sz="2000" b="0" u="none" dirty="0">
                <a:latin typeface="微软雅黑" panose="020B0503020204020204" pitchFamily="34" charset="-122"/>
                <a:ea typeface="微软雅黑" panose="020B0503020204020204" pitchFamily="34" charset="-122"/>
                <a:cs typeface="黑体" panose="02010609060101010101" charset="-122"/>
              </a:rPr>
              <a:t>.</a:t>
            </a:r>
            <a:r>
              <a:rPr lang="zh-CN" altLang="en-US" sz="2000" b="0" u="none" dirty="0">
                <a:latin typeface="微软雅黑" panose="020B0503020204020204" pitchFamily="34" charset="-122"/>
                <a:ea typeface="微软雅黑" panose="020B0503020204020204" pitchFamily="34" charset="-122"/>
                <a:cs typeface="黑体" panose="02010609060101010101" charset="-122"/>
              </a:rPr>
              <a:t>调查方式——预调查</a:t>
            </a:r>
          </a:p>
        </p:txBody>
      </p:sp>
      <p:sp>
        <p:nvSpPr>
          <p:cNvPr id="102" name="文本框 101"/>
          <p:cNvSpPr txBox="1"/>
          <p:nvPr/>
        </p:nvSpPr>
        <p:spPr>
          <a:xfrm>
            <a:off x="1653540" y="2476502"/>
            <a:ext cx="8884920" cy="3269613"/>
          </a:xfrm>
          <a:prstGeom prst="rect">
            <a:avLst/>
          </a:prstGeom>
          <a:noFill/>
          <a:ln w="9525">
            <a:noFill/>
          </a:ln>
        </p:spPr>
        <p:txBody>
          <a:bodyPr wrap="square">
            <a:spAutoFit/>
          </a:bodyPr>
          <a:lstStyle/>
          <a:p>
            <a:pPr marL="0" indent="304800" algn="just">
              <a:lnSpc>
                <a:spcPct val="150000"/>
              </a:lnSpc>
            </a:pPr>
            <a:r>
              <a:rPr lang="zh-CN" altLang="en-US" sz="2000" b="1" u="none" dirty="0">
                <a:solidFill>
                  <a:srgbClr val="2F5597"/>
                </a:solidFill>
                <a:latin typeface="微软雅黑" panose="020B0503020204020204" pitchFamily="34" charset="-122"/>
                <a:ea typeface="微软雅黑" panose="020B0503020204020204" pitchFamily="34" charset="-122"/>
              </a:rPr>
              <a:t>调查对象：</a:t>
            </a:r>
          </a:p>
          <a:p>
            <a:pPr marL="0" indent="304800" algn="just">
              <a:lnSpc>
                <a:spcPct val="150000"/>
              </a:lnSpc>
            </a:pPr>
            <a:r>
              <a:rPr lang="zh-CN" altLang="en-US" sz="2000" b="0" u="none" dirty="0">
                <a:latin typeface="微软雅黑" panose="020B0503020204020204" pitchFamily="34" charset="-122"/>
                <a:ea typeface="微软雅黑" panose="020B0503020204020204" pitchFamily="34" charset="-122"/>
              </a:rPr>
              <a:t>符合受访条件的30位北京市民</a:t>
            </a:r>
          </a:p>
          <a:p>
            <a:pPr marL="0" indent="304800" algn="just">
              <a:lnSpc>
                <a:spcPct val="150000"/>
              </a:lnSpc>
            </a:pPr>
            <a:endParaRPr lang="zh-CN" altLang="en-US" sz="2000" b="0" u="none" dirty="0">
              <a:latin typeface="微软雅黑" panose="020B0503020204020204" pitchFamily="34" charset="-122"/>
              <a:ea typeface="微软雅黑" panose="020B0503020204020204" pitchFamily="34" charset="-122"/>
            </a:endParaRPr>
          </a:p>
          <a:p>
            <a:pPr marL="0" indent="304800" algn="just">
              <a:lnSpc>
                <a:spcPct val="150000"/>
              </a:lnSpc>
            </a:pPr>
            <a:r>
              <a:rPr lang="zh-CN" altLang="en-US" sz="2000" b="1" u="none" dirty="0">
                <a:solidFill>
                  <a:srgbClr val="2F5597"/>
                </a:solidFill>
                <a:latin typeface="微软雅黑" panose="020B0503020204020204" pitchFamily="34" charset="-122"/>
                <a:ea typeface="微软雅黑" panose="020B0503020204020204" pitchFamily="34" charset="-122"/>
              </a:rPr>
              <a:t>调查成果：</a:t>
            </a:r>
          </a:p>
          <a:p>
            <a:pPr marL="0" indent="304800" algn="just">
              <a:lnSpc>
                <a:spcPct val="150000"/>
              </a:lnSpc>
            </a:pPr>
            <a:r>
              <a:rPr lang="zh-CN" altLang="en-US" sz="2000" b="0" u="none" dirty="0">
                <a:latin typeface="微软雅黑" panose="020B0503020204020204" pitchFamily="34" charset="-122"/>
                <a:ea typeface="微软雅黑" panose="020B0503020204020204" pitchFamily="34" charset="-122"/>
              </a:rPr>
              <a:t>通过对问卷的整理分析，发现问卷存在的问题，找出在问卷中质量不高的题目进行调整、修改，对问题的设问方式、询问次序等方面进行改进，得到最终的问卷。</a:t>
            </a:r>
          </a:p>
        </p:txBody>
      </p:sp>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970708" y="258691"/>
            <a:ext cx="3647144"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我是菜农，我自豪！</a:t>
            </a: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nvGraphicFramePr>
        <p:xfrm>
          <a:off x="1445260" y="3481705"/>
          <a:ext cx="9301480" cy="2454698"/>
        </p:xfrm>
        <a:graphic>
          <a:graphicData uri="http://schemas.openxmlformats.org/drawingml/2006/table">
            <a:tbl>
              <a:tblPr firstRow="1" bandRow="1">
                <a:tableStyleId>{5C22544A-7EE6-4342-B048-85BDC9FD1C3A}</a:tableStyleId>
              </a:tblPr>
              <a:tblGrid>
                <a:gridCol w="4650740">
                  <a:extLst>
                    <a:ext uri="{9D8B030D-6E8A-4147-A177-3AD203B41FA5}">
                      <a16:colId xmlns:a16="http://schemas.microsoft.com/office/drawing/2014/main" xmlns="" val="20000"/>
                    </a:ext>
                  </a:extLst>
                </a:gridCol>
                <a:gridCol w="4650740">
                  <a:extLst>
                    <a:ext uri="{9D8B030D-6E8A-4147-A177-3AD203B41FA5}">
                      <a16:colId xmlns:a16="http://schemas.microsoft.com/office/drawing/2014/main" xmlns="" val="20001"/>
                    </a:ext>
                  </a:extLst>
                </a:gridCol>
              </a:tblGrid>
              <a:tr h="485140">
                <a:tc>
                  <a:txBody>
                    <a:bodyPr/>
                    <a:lstStyle/>
                    <a:p>
                      <a:pPr algn="ctr">
                        <a:buNone/>
                      </a:pPr>
                      <a:r>
                        <a:rPr lang="zh-CN" altLang="en-US" sz="2000" b="1">
                          <a:solidFill>
                            <a:schemeClr val="lt1"/>
                          </a:solidFill>
                          <a:latin typeface="微软雅黑" panose="020B0503020204020204" pitchFamily="34" charset="-122"/>
                          <a:ea typeface="微软雅黑" panose="020B0503020204020204" pitchFamily="34" charset="-122"/>
                        </a:rPr>
                        <a:t>调查项目</a:t>
                      </a:r>
                    </a:p>
                  </a:txBody>
                  <a:tcPr anchor="ctr">
                    <a:solidFill>
                      <a:srgbClr val="5B9BD5"/>
                    </a:solidFill>
                  </a:tcPr>
                </a:tc>
                <a:tc>
                  <a:txBody>
                    <a:bodyPr/>
                    <a:lstStyle/>
                    <a:p>
                      <a:pPr algn="ctr">
                        <a:buNone/>
                      </a:pPr>
                      <a:r>
                        <a:rPr lang="zh-CN" altLang="en-US" sz="2000">
                          <a:latin typeface="微软雅黑" panose="020B0503020204020204" pitchFamily="34" charset="-122"/>
                          <a:ea typeface="微软雅黑" panose="020B0503020204020204" pitchFamily="34" charset="-122"/>
                          <a:sym typeface="+mn-ea"/>
                        </a:rPr>
                        <a:t>抽样方法</a:t>
                      </a:r>
                      <a:endParaRPr lang="zh-CN" altLang="en-US" sz="2000" b="1">
                        <a:solidFill>
                          <a:schemeClr val="lt1"/>
                        </a:solidFill>
                        <a:latin typeface="微软雅黑" panose="020B0503020204020204" pitchFamily="34" charset="-122"/>
                        <a:ea typeface="微软雅黑" panose="020B0503020204020204" pitchFamily="34" charset="-122"/>
                      </a:endParaRPr>
                    </a:p>
                  </a:txBody>
                  <a:tcPr anchor="ctr">
                    <a:solidFill>
                      <a:srgbClr val="5B9BD5"/>
                    </a:solidFill>
                  </a:tcPr>
                </a:tc>
                <a:extLst>
                  <a:ext uri="{0D108BD9-81ED-4DB2-BD59-A6C34878D82A}">
                    <a16:rowId xmlns:a16="http://schemas.microsoft.com/office/drawing/2014/main" xmlns="" val="10000"/>
                  </a:ext>
                </a:extLst>
              </a:tr>
              <a:tr h="634153">
                <a:tc>
                  <a:txBody>
                    <a:bodyPr/>
                    <a:lstStyle/>
                    <a:p>
                      <a:pPr algn="ctr">
                        <a:buNone/>
                      </a:pP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蔬菜吧”产品概念调查</a:t>
                      </a:r>
                    </a:p>
                  </a:txBody>
                  <a:tcPr anchor="ctr"/>
                </a:tc>
                <a:tc rowSpan="2">
                  <a:txBody>
                    <a:bodyPr/>
                    <a:lstStyle/>
                    <a:p>
                      <a:pPr algn="ctr">
                        <a:buNone/>
                      </a:pPr>
                      <a:r>
                        <a:rPr lang="zh-CN" altLang="en-US" sz="2000">
                          <a:sym typeface="+mn-ea"/>
                        </a:rPr>
                        <a:t>采取了配额抽样的方法，针对北京六个城区按照人口比例对符合受访条件的人群进行在线问卷调查</a:t>
                      </a:r>
                      <a:endParaRPr lang="zh-CN" altLang="en-US" sz="2000">
                        <a:latin typeface="微软雅黑" panose="020B0503020204020204" pitchFamily="34" charset="-122"/>
                        <a:ea typeface="微软雅黑" panose="020B0503020204020204" pitchFamily="34" charset="-122"/>
                      </a:endParaRPr>
                    </a:p>
                  </a:txBody>
                  <a:tcPr anchor="ctr"/>
                </a:tc>
                <a:extLst>
                  <a:ext uri="{0D108BD9-81ED-4DB2-BD59-A6C34878D82A}">
                    <a16:rowId xmlns:a16="http://schemas.microsoft.com/office/drawing/2014/main" xmlns="" val="10001"/>
                  </a:ext>
                </a:extLst>
              </a:tr>
              <a:tr h="634365">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“蔬菜吧”产品价格测试</a:t>
                      </a:r>
                    </a:p>
                  </a:txBody>
                  <a:tcPr anchor="ctr"/>
                </a:tc>
                <a:tc vMerge="1">
                  <a:txBody>
                    <a:bodyPr/>
                    <a:lstStyle/>
                    <a:p>
                      <a:endParaRPr lang="zh-CN"/>
                    </a:p>
                  </a:txBody>
                  <a:tcPr anchor="ctr"/>
                </a:tc>
                <a:extLst>
                  <a:ext uri="{0D108BD9-81ED-4DB2-BD59-A6C34878D82A}">
                    <a16:rowId xmlns:a16="http://schemas.microsoft.com/office/drawing/2014/main" xmlns="" val="10002"/>
                  </a:ext>
                </a:extLst>
              </a:tr>
              <a:tr h="634365">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“蔬菜吧”用户口碑评价调查</a:t>
                      </a:r>
                    </a:p>
                  </a:txBody>
                  <a:tcPr anchor="ctr"/>
                </a:tc>
                <a:tc>
                  <a:txBody>
                    <a:bodyPr/>
                    <a:lstStyle/>
                    <a:p>
                      <a:pPr algn="ctr">
                        <a:buNone/>
                      </a:pPr>
                      <a:r>
                        <a:rPr lang="zh-CN" altLang="en-US" sz="2000">
                          <a:sym typeface="+mn-ea"/>
                        </a:rPr>
                        <a:t>北京市120位试用产品的客户进行的全面调查</a:t>
                      </a:r>
                      <a:endParaRPr lang="zh-CN" altLang="en-US" sz="2000">
                        <a:latin typeface="微软雅黑" panose="020B0503020204020204" pitchFamily="34" charset="-122"/>
                        <a:ea typeface="微软雅黑" panose="020B0503020204020204" pitchFamily="34" charset="-122"/>
                      </a:endParaRPr>
                    </a:p>
                  </a:txBody>
                  <a:tcPr anchor="ctr"/>
                </a:tc>
                <a:extLst>
                  <a:ext uri="{0D108BD9-81ED-4DB2-BD59-A6C34878D82A}">
                    <a16:rowId xmlns:a16="http://schemas.microsoft.com/office/drawing/2014/main" xmlns="" val="10003"/>
                  </a:ext>
                </a:extLst>
              </a:tr>
            </a:tbl>
          </a:graphicData>
        </a:graphic>
      </p:graphicFrame>
      <p:sp>
        <p:nvSpPr>
          <p:cNvPr id="3" name="文本框 2"/>
          <p:cNvSpPr txBox="1"/>
          <p:nvPr/>
        </p:nvSpPr>
        <p:spPr>
          <a:xfrm>
            <a:off x="531495" y="1111885"/>
            <a:ext cx="9867900" cy="1107996"/>
          </a:xfrm>
          <a:prstGeom prst="rect">
            <a:avLst/>
          </a:prstGeom>
          <a:noFill/>
          <a:ln w="9525">
            <a:noFill/>
          </a:ln>
        </p:spPr>
        <p:txBody>
          <a:bodyPr wrap="square">
            <a:spAutoFit/>
          </a:bodyPr>
          <a:lstStyle/>
          <a:p>
            <a:pPr marL="0" indent="177800" algn="l">
              <a:lnSpc>
                <a:spcPct val="150000"/>
              </a:lnSpc>
            </a:pPr>
            <a:r>
              <a:rPr lang="zh-CN" altLang="en-US" sz="2400" b="1" u="none" dirty="0">
                <a:latin typeface="微软雅黑" panose="020B0503020204020204" pitchFamily="34" charset="-122"/>
                <a:ea typeface="微软雅黑" panose="020B0503020204020204" pitchFamily="34" charset="-122"/>
                <a:cs typeface="黑体" panose="02010609060101010101" charset="-122"/>
              </a:rPr>
              <a:t>（二）调查方法设计</a:t>
            </a:r>
          </a:p>
          <a:p>
            <a:pPr marL="0" indent="177800" algn="l">
              <a:lnSpc>
                <a:spcPct val="150000"/>
              </a:lnSpc>
            </a:pPr>
            <a:r>
              <a:rPr lang="zh-CN" altLang="en-US" sz="2000" b="0" u="none" dirty="0">
                <a:latin typeface="微软雅黑" panose="020B0503020204020204" pitchFamily="34" charset="-122"/>
                <a:ea typeface="微软雅黑" panose="020B0503020204020204" pitchFamily="34" charset="-122"/>
                <a:cs typeface="黑体" panose="02010609060101010101" charset="-122"/>
              </a:rPr>
              <a:t>１</a:t>
            </a:r>
            <a:r>
              <a:rPr lang="en-US" altLang="zh-CN" sz="2000" b="0" u="none" dirty="0">
                <a:latin typeface="微软雅黑" panose="020B0503020204020204" pitchFamily="34" charset="-122"/>
                <a:ea typeface="微软雅黑" panose="020B0503020204020204" pitchFamily="34" charset="-122"/>
                <a:cs typeface="黑体" panose="02010609060101010101" charset="-122"/>
              </a:rPr>
              <a:t>.</a:t>
            </a:r>
            <a:r>
              <a:rPr lang="zh-CN" altLang="en-US" sz="2000" b="0" u="none" dirty="0">
                <a:latin typeface="微软雅黑" panose="020B0503020204020204" pitchFamily="34" charset="-122"/>
                <a:ea typeface="微软雅黑" panose="020B0503020204020204" pitchFamily="34" charset="-122"/>
                <a:cs typeface="黑体" panose="02010609060101010101" charset="-122"/>
              </a:rPr>
              <a:t>调查方式——正式调查</a:t>
            </a:r>
          </a:p>
        </p:txBody>
      </p:sp>
      <p:sp>
        <p:nvSpPr>
          <p:cNvPr id="22" name="文本框 21"/>
          <p:cNvSpPr txBox="1"/>
          <p:nvPr/>
        </p:nvSpPr>
        <p:spPr>
          <a:xfrm>
            <a:off x="892175" y="2363470"/>
            <a:ext cx="10407650" cy="961289"/>
          </a:xfrm>
          <a:prstGeom prst="rect">
            <a:avLst/>
          </a:prstGeom>
          <a:noFill/>
          <a:ln w="9525">
            <a:noFill/>
          </a:ln>
        </p:spPr>
        <p:txBody>
          <a:bodyPr wrap="square">
            <a:spAutoFit/>
          </a:bodyPr>
          <a:lstStyle/>
          <a:p>
            <a:pPr marL="0" indent="0" algn="just">
              <a:lnSpc>
                <a:spcPct val="150000"/>
              </a:lnSpc>
            </a:pPr>
            <a:r>
              <a:rPr lang="zh-CN" altLang="en-US" sz="2000" b="0" u="none" dirty="0">
                <a:latin typeface="微软雅黑" panose="020B0503020204020204" pitchFamily="34" charset="-122"/>
                <a:ea typeface="微软雅黑" panose="020B0503020204020204" pitchFamily="34" charset="-122"/>
                <a:cs typeface="黑体" panose="02010609060101010101" charset="-122"/>
              </a:rPr>
              <a:t>　　在预调查的基础上，以“‘蔬菜吧’产品概念、价格、体验调查”为主题，针对在家有养花种菜爱好或意向的女性，并结合其家庭构成等因素进行调查分析。</a:t>
            </a:r>
            <a:endParaRPr lang="zh-CN" altLang="en-US" sz="2000" dirty="0">
              <a:latin typeface="微软雅黑" panose="020B0503020204020204" pitchFamily="34" charset="-122"/>
              <a:ea typeface="微软雅黑" panose="020B0503020204020204" pitchFamily="34" charset="-122"/>
              <a:cs typeface="黑体" panose="02010609060101010101" charset="-122"/>
            </a:endParaRPr>
          </a:p>
        </p:txBody>
      </p:sp>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970708" y="258691"/>
            <a:ext cx="3610610" cy="481965"/>
          </a:xfrm>
          <a:prstGeom prst="rect">
            <a:avLst/>
          </a:prstGeom>
          <a:noFill/>
        </p:spPr>
        <p:txBody>
          <a:bodyPr wrap="none" lIns="91436" tIns="45718" rIns="91436" bIns="45718" rtlCol="0">
            <a:spAutoFit/>
          </a:bodyPr>
          <a:lstStyle/>
          <a:p>
            <a:r>
              <a:rPr lang="zh-CN" altLang="en-US" sz="2400" spc="600" dirty="0">
                <a:solidFill>
                  <a:schemeClr val="bg1"/>
                </a:solidFill>
                <a:latin typeface="微软雅黑" panose="020B0503020204020204" pitchFamily="34" charset="-122"/>
              </a:rPr>
              <a:t>我是菜农，我自豪！</a:t>
            </a: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nvGraphicFramePr>
        <p:xfrm>
          <a:off x="1313180" y="4340860"/>
          <a:ext cx="9565640" cy="2303462"/>
        </p:xfrm>
        <a:graphic>
          <a:graphicData uri="http://schemas.openxmlformats.org/drawingml/2006/table">
            <a:tbl>
              <a:tblPr firstRow="1" bandRow="1">
                <a:tableStyleId>{5C22544A-7EE6-4342-B048-85BDC9FD1C3A}</a:tableStyleId>
              </a:tblPr>
              <a:tblGrid>
                <a:gridCol w="3642360">
                  <a:extLst>
                    <a:ext uri="{9D8B030D-6E8A-4147-A177-3AD203B41FA5}">
                      <a16:colId xmlns:a16="http://schemas.microsoft.com/office/drawing/2014/main" xmlns="" val="20000"/>
                    </a:ext>
                  </a:extLst>
                </a:gridCol>
                <a:gridCol w="1974850">
                  <a:extLst>
                    <a:ext uri="{9D8B030D-6E8A-4147-A177-3AD203B41FA5}">
                      <a16:colId xmlns:a16="http://schemas.microsoft.com/office/drawing/2014/main" xmlns="" val="20001"/>
                    </a:ext>
                  </a:extLst>
                </a:gridCol>
                <a:gridCol w="1974215">
                  <a:extLst>
                    <a:ext uri="{9D8B030D-6E8A-4147-A177-3AD203B41FA5}">
                      <a16:colId xmlns:a16="http://schemas.microsoft.com/office/drawing/2014/main" xmlns="" val="20002"/>
                    </a:ext>
                  </a:extLst>
                </a:gridCol>
                <a:gridCol w="1974215">
                  <a:extLst>
                    <a:ext uri="{9D8B030D-6E8A-4147-A177-3AD203B41FA5}">
                      <a16:colId xmlns:a16="http://schemas.microsoft.com/office/drawing/2014/main" xmlns="" val="20003"/>
                    </a:ext>
                  </a:extLst>
                </a:gridCol>
              </a:tblGrid>
              <a:tr h="575945">
                <a:tc>
                  <a:txBody>
                    <a:bodyPr/>
                    <a:lstStyle/>
                    <a:p>
                      <a:pPr algn="ctr">
                        <a:buNone/>
                      </a:pPr>
                      <a:r>
                        <a:rPr lang="zh-CN" altLang="en-US" sz="2000" b="1">
                          <a:solidFill>
                            <a:schemeClr val="lt1"/>
                          </a:solidFill>
                          <a:latin typeface="微软雅黑" panose="020B0503020204020204" pitchFamily="34" charset="-122"/>
                          <a:ea typeface="微软雅黑" panose="020B0503020204020204" pitchFamily="34" charset="-122"/>
                        </a:rPr>
                        <a:t>调查项目</a:t>
                      </a:r>
                    </a:p>
                  </a:txBody>
                  <a:tcPr anchor="ctr">
                    <a:solidFill>
                      <a:srgbClr val="5B9BD5"/>
                    </a:solidFill>
                  </a:tcPr>
                </a:tc>
                <a:tc>
                  <a:txBody>
                    <a:bodyPr/>
                    <a:lstStyle/>
                    <a:p>
                      <a:pPr algn="ctr">
                        <a:buNone/>
                      </a:pPr>
                      <a:r>
                        <a:rPr lang="zh-CN" altLang="en-US" sz="2000">
                          <a:latin typeface="微软雅黑" panose="020B0503020204020204" pitchFamily="34" charset="-122"/>
                          <a:ea typeface="微软雅黑" panose="020B0503020204020204" pitchFamily="34" charset="-122"/>
                          <a:sym typeface="+mn-ea"/>
                        </a:rPr>
                        <a:t>收回问卷数</a:t>
                      </a:r>
                    </a:p>
                  </a:txBody>
                  <a:tcPr anchor="ctr">
                    <a:solidFill>
                      <a:srgbClr val="5B9BD5"/>
                    </a:solidFill>
                  </a:tcPr>
                </a:tc>
                <a:tc>
                  <a:txBody>
                    <a:bodyPr/>
                    <a:lstStyle/>
                    <a:p>
                      <a:pPr algn="ctr">
                        <a:buNone/>
                      </a:pPr>
                      <a:r>
                        <a:rPr lang="zh-CN" altLang="en-US" sz="2000">
                          <a:latin typeface="微软雅黑" panose="020B0503020204020204" pitchFamily="34" charset="-122"/>
                          <a:ea typeface="微软雅黑" panose="020B0503020204020204" pitchFamily="34" charset="-122"/>
                          <a:sym typeface="+mn-ea"/>
                        </a:rPr>
                        <a:t>有效问卷数</a:t>
                      </a:r>
                    </a:p>
                  </a:txBody>
                  <a:tcPr anchor="ctr">
                    <a:solidFill>
                      <a:srgbClr val="5B9BD5"/>
                    </a:solidFill>
                  </a:tcPr>
                </a:tc>
                <a:tc>
                  <a:txBody>
                    <a:bodyPr/>
                    <a:lstStyle/>
                    <a:p>
                      <a:pPr algn="ctr">
                        <a:buNone/>
                      </a:pPr>
                      <a:r>
                        <a:rPr lang="zh-CN" altLang="en-US" sz="2000">
                          <a:latin typeface="微软雅黑" panose="020B0503020204020204" pitchFamily="34" charset="-122"/>
                          <a:ea typeface="微软雅黑" panose="020B0503020204020204" pitchFamily="34" charset="-122"/>
                          <a:sym typeface="+mn-ea"/>
                        </a:rPr>
                        <a:t>有效率</a:t>
                      </a:r>
                    </a:p>
                  </a:txBody>
                  <a:tcPr anchor="ctr">
                    <a:solidFill>
                      <a:srgbClr val="5B9BD5"/>
                    </a:solidFill>
                  </a:tcPr>
                </a:tc>
                <a:extLst>
                  <a:ext uri="{0D108BD9-81ED-4DB2-BD59-A6C34878D82A}">
                    <a16:rowId xmlns:a16="http://schemas.microsoft.com/office/drawing/2014/main" xmlns="" val="10000"/>
                  </a:ext>
                </a:extLst>
              </a:tr>
              <a:tr h="575627">
                <a:tc>
                  <a:txBody>
                    <a:bodyPr/>
                    <a:lstStyle/>
                    <a:p>
                      <a:pPr algn="ctr">
                        <a:buNone/>
                      </a:pPr>
                      <a:r>
                        <a:rPr lang="en-US" altLang="zh-CN" sz="2000">
                          <a:latin typeface="微软雅黑" panose="020B0503020204020204" pitchFamily="34" charset="-122"/>
                          <a:ea typeface="微软雅黑" panose="020B0503020204020204" pitchFamily="34" charset="-122"/>
                          <a:cs typeface="宋体" panose="02010600030101010101" pitchFamily="2" charset="-122"/>
                          <a:sym typeface="+mn-ea"/>
                        </a:rPr>
                        <a:t>“</a:t>
                      </a: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蔬菜吧”产品概念调查</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sym typeface="+mn-ea"/>
                        </a:rPr>
                        <a:t>416</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409</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98.3%</a:t>
                      </a:r>
                    </a:p>
                  </a:txBody>
                  <a:tcPr anchor="ctr"/>
                </a:tc>
                <a:extLst>
                  <a:ext uri="{0D108BD9-81ED-4DB2-BD59-A6C34878D82A}">
                    <a16:rowId xmlns:a16="http://schemas.microsoft.com/office/drawing/2014/main" xmlns="" val="10001"/>
                  </a:ext>
                </a:extLst>
              </a:tr>
              <a:tr h="575945">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“蔬菜吧”产品价格测试</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409</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401</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98%</a:t>
                      </a:r>
                    </a:p>
                  </a:txBody>
                  <a:tcPr anchor="ctr"/>
                </a:tc>
                <a:extLst>
                  <a:ext uri="{0D108BD9-81ED-4DB2-BD59-A6C34878D82A}">
                    <a16:rowId xmlns:a16="http://schemas.microsoft.com/office/drawing/2014/main" xmlns="" val="10002"/>
                  </a:ext>
                </a:extLst>
              </a:tr>
              <a:tr h="575945">
                <a:tc>
                  <a:txBody>
                    <a:bodyPr/>
                    <a:lstStyle/>
                    <a:p>
                      <a:pPr algn="ctr">
                        <a:buNone/>
                      </a:pPr>
                      <a:r>
                        <a:rPr lang="zh-CN" altLang="en-US" sz="2000">
                          <a:latin typeface="微软雅黑" panose="020B0503020204020204" pitchFamily="34" charset="-122"/>
                          <a:ea typeface="微软雅黑" panose="020B0503020204020204" pitchFamily="34" charset="-122"/>
                          <a:cs typeface="宋体" panose="02010600030101010101" pitchFamily="2" charset="-122"/>
                          <a:sym typeface="+mn-ea"/>
                        </a:rPr>
                        <a:t>“蔬菜吧”用户口碑评价调查</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sym typeface="+mn-ea"/>
                        </a:rPr>
                        <a:t>120</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112</a:t>
                      </a:r>
                    </a:p>
                  </a:txBody>
                  <a:tcPr anchor="ctr"/>
                </a:tc>
                <a:tc>
                  <a:txBody>
                    <a:bodyPr/>
                    <a:lstStyle/>
                    <a:p>
                      <a:pPr algn="ctr">
                        <a:buNone/>
                      </a:pPr>
                      <a:r>
                        <a:rPr lang="zh-CN" altLang="en-US" sz="2000">
                          <a:latin typeface="微软雅黑" panose="020B0503020204020204" pitchFamily="34" charset="-122"/>
                          <a:ea typeface="微软雅黑" panose="020B0503020204020204" pitchFamily="34" charset="-122"/>
                        </a:rPr>
                        <a:t>93.3%</a:t>
                      </a:r>
                    </a:p>
                  </a:txBody>
                  <a:tcPr anchor="ctr"/>
                </a:tc>
                <a:extLst>
                  <a:ext uri="{0D108BD9-81ED-4DB2-BD59-A6C34878D82A}">
                    <a16:rowId xmlns:a16="http://schemas.microsoft.com/office/drawing/2014/main" xmlns="" val="10003"/>
                  </a:ext>
                </a:extLst>
              </a:tr>
            </a:tbl>
          </a:graphicData>
        </a:graphic>
      </p:graphicFrame>
      <p:sp>
        <p:nvSpPr>
          <p:cNvPr id="3" name="文本框 2"/>
          <p:cNvSpPr txBox="1"/>
          <p:nvPr/>
        </p:nvSpPr>
        <p:spPr>
          <a:xfrm>
            <a:off x="531495" y="735111"/>
            <a:ext cx="9867900" cy="1569660"/>
          </a:xfrm>
          <a:prstGeom prst="rect">
            <a:avLst/>
          </a:prstGeom>
          <a:noFill/>
          <a:ln w="9525">
            <a:noFill/>
          </a:ln>
        </p:spPr>
        <p:txBody>
          <a:bodyPr wrap="square">
            <a:spAutoFit/>
          </a:bodyPr>
          <a:lstStyle/>
          <a:p>
            <a:pPr marL="0" indent="177800" algn="l">
              <a:lnSpc>
                <a:spcPct val="150000"/>
              </a:lnSpc>
            </a:pPr>
            <a:r>
              <a:rPr lang="zh-CN" altLang="en-US" sz="2400" b="1" u="none" dirty="0">
                <a:latin typeface="微软雅黑" panose="020B0503020204020204" pitchFamily="34" charset="-122"/>
                <a:ea typeface="微软雅黑" panose="020B0503020204020204" pitchFamily="34" charset="-122"/>
                <a:cs typeface="黑体" panose="02010609060101010101" charset="-122"/>
              </a:rPr>
              <a:t>（二）调查方法设计</a:t>
            </a:r>
          </a:p>
          <a:p>
            <a:pPr marL="0" indent="177800" algn="l">
              <a:lnSpc>
                <a:spcPct val="150000"/>
              </a:lnSpc>
            </a:pPr>
            <a:r>
              <a:rPr lang="zh-CN" altLang="en-US" sz="2000" b="0" u="none" dirty="0">
                <a:latin typeface="微软雅黑" panose="020B0503020204020204" pitchFamily="34" charset="-122"/>
                <a:ea typeface="微软雅黑" panose="020B0503020204020204" pitchFamily="34" charset="-122"/>
                <a:cs typeface="黑体" panose="02010609060101010101" charset="-122"/>
              </a:rPr>
              <a:t>１</a:t>
            </a:r>
            <a:r>
              <a:rPr lang="en-US" altLang="zh-CN" sz="2000" b="0" u="none" dirty="0">
                <a:latin typeface="微软雅黑" panose="020B0503020204020204" pitchFamily="34" charset="-122"/>
                <a:ea typeface="微软雅黑" panose="020B0503020204020204" pitchFamily="34" charset="-122"/>
                <a:cs typeface="黑体" panose="02010609060101010101" charset="-122"/>
              </a:rPr>
              <a:t>.</a:t>
            </a:r>
            <a:r>
              <a:rPr lang="zh-CN" altLang="en-US" sz="2000" b="0" u="none" dirty="0">
                <a:latin typeface="微软雅黑" panose="020B0503020204020204" pitchFamily="34" charset="-122"/>
                <a:ea typeface="微软雅黑" panose="020B0503020204020204" pitchFamily="34" charset="-122"/>
                <a:cs typeface="黑体" panose="02010609060101010101" charset="-122"/>
              </a:rPr>
              <a:t>调查方式——正式调查</a:t>
            </a:r>
          </a:p>
          <a:p>
            <a:pPr marL="0" indent="177800" algn="l">
              <a:lnSpc>
                <a:spcPct val="150000"/>
              </a:lnSpc>
            </a:pPr>
            <a:endParaRPr lang="zh-CN" altLang="en-US" sz="2000" b="0" u="none" dirty="0">
              <a:latin typeface="微软雅黑" panose="020B0503020204020204" pitchFamily="34" charset="-122"/>
              <a:ea typeface="微软雅黑" panose="020B0503020204020204" pitchFamily="34" charset="-122"/>
              <a:cs typeface="黑体" panose="02010609060101010101" charset="-122"/>
            </a:endParaRPr>
          </a:p>
        </p:txBody>
      </p:sp>
      <p:sp>
        <p:nvSpPr>
          <p:cNvPr id="22" name="文本框 21"/>
          <p:cNvSpPr txBox="1"/>
          <p:nvPr/>
        </p:nvSpPr>
        <p:spPr>
          <a:xfrm>
            <a:off x="582295" y="1575549"/>
            <a:ext cx="11027410" cy="2807948"/>
          </a:xfrm>
          <a:prstGeom prst="rect">
            <a:avLst/>
          </a:prstGeom>
          <a:noFill/>
          <a:ln w="9525">
            <a:noFill/>
          </a:ln>
        </p:spPr>
        <p:txBody>
          <a:bodyPr wrap="square">
            <a:spAutoFit/>
          </a:bodyPr>
          <a:lstStyle/>
          <a:p>
            <a:pPr marL="0" indent="0" algn="just" fontAlgn="auto">
              <a:lnSpc>
                <a:spcPct val="150000"/>
              </a:lnSpc>
            </a:pPr>
            <a:r>
              <a:rPr lang="zh-CN" altLang="en-US" sz="2000" b="0" u="none" dirty="0">
                <a:latin typeface="微软雅黑" panose="020B0503020204020204" pitchFamily="34" charset="-122"/>
                <a:ea typeface="微软雅黑" panose="020B0503020204020204" pitchFamily="34" charset="-122"/>
                <a:cs typeface="黑体" panose="02010609060101010101" charset="-122"/>
              </a:rPr>
              <a:t>样本容量确定：</a:t>
            </a:r>
          </a:p>
          <a:p>
            <a:pPr marL="0" indent="457200" algn="just" fontAlgn="auto">
              <a:lnSpc>
                <a:spcPct val="150000"/>
              </a:lnSpc>
            </a:pPr>
            <a:r>
              <a:rPr lang="zh-CN" altLang="en-US" sz="2000" b="0" u="none" dirty="0">
                <a:latin typeface="微软雅黑" panose="020B0503020204020204" pitchFamily="34" charset="-122"/>
                <a:ea typeface="微软雅黑" panose="020B0503020204020204" pitchFamily="34" charset="-122"/>
                <a:cs typeface="黑体" panose="02010609060101010101" charset="-122"/>
              </a:rPr>
              <a:t>根据Roscoe所提出的以下原则：</a:t>
            </a:r>
            <a:r>
              <a:rPr lang="zh-CN" altLang="en-US" sz="2000" b="1" u="none" dirty="0">
                <a:solidFill>
                  <a:srgbClr val="2F5597"/>
                </a:solidFill>
                <a:latin typeface="微软雅黑" panose="020B0503020204020204" pitchFamily="34" charset="-122"/>
                <a:ea typeface="微软雅黑" panose="020B0503020204020204" pitchFamily="34" charset="-122"/>
                <a:cs typeface="黑体" panose="02010609060101010101" charset="-122"/>
              </a:rPr>
              <a:t>①适合做研究的样本数目，以30个样本至500个样本数为适当；②当样本被分成多个子样本群时，每个子样本群内应该不少于30个。</a:t>
            </a:r>
          </a:p>
          <a:p>
            <a:pPr marL="0" indent="457200" algn="just" fontAlgn="auto">
              <a:lnSpc>
                <a:spcPct val="150000"/>
              </a:lnSpc>
            </a:pPr>
            <a:r>
              <a:rPr lang="zh-CN" altLang="en-US" sz="2000" u="none" dirty="0">
                <a:solidFill>
                  <a:schemeClr val="tx1"/>
                </a:solidFill>
                <a:latin typeface="微软雅黑" panose="020B0503020204020204" pitchFamily="34" charset="-122"/>
                <a:ea typeface="微软雅黑" panose="020B0503020204020204" pitchFamily="34" charset="-122"/>
                <a:cs typeface="黑体" panose="02010609060101010101" charset="-122"/>
              </a:rPr>
              <a:t>基于以上理由，我们将样本容量定为400个。</a:t>
            </a:r>
            <a:endParaRPr lang="zh-CN" altLang="en-US" sz="2000" dirty="0">
              <a:latin typeface="微软雅黑" panose="020B0503020204020204" pitchFamily="34" charset="-122"/>
              <a:ea typeface="微软雅黑" panose="020B0503020204020204" pitchFamily="34" charset="-122"/>
              <a:cs typeface="黑体" panose="02010609060101010101" charset="-122"/>
              <a:sym typeface="+mn-ea"/>
            </a:endParaRPr>
          </a:p>
          <a:p>
            <a:pPr marL="0" indent="457200" algn="just" fontAlgn="auto">
              <a:lnSpc>
                <a:spcPct val="150000"/>
              </a:lnSpc>
            </a:pPr>
            <a:r>
              <a:rPr lang="zh-CN" altLang="en-US" sz="2000" dirty="0">
                <a:latin typeface="微软雅黑" panose="020B0503020204020204" pitchFamily="34" charset="-122"/>
                <a:ea typeface="微软雅黑" panose="020B0503020204020204" pitchFamily="34" charset="-122"/>
                <a:cs typeface="黑体" panose="02010609060101010101" charset="-122"/>
                <a:sym typeface="+mn-ea"/>
              </a:rPr>
              <a:t>产品概念调查和产品价格测试按时间先后，分别在微信上投放了420份在线问卷，具体情况如下表所示：</a:t>
            </a:r>
            <a:endParaRPr lang="zh-CN" altLang="en-US" sz="2000" b="1" u="none" dirty="0">
              <a:solidFill>
                <a:srgbClr val="2F5597"/>
              </a:solidFill>
              <a:latin typeface="微软雅黑" panose="020B0503020204020204" pitchFamily="34" charset="-122"/>
              <a:ea typeface="微软雅黑" panose="020B0503020204020204" pitchFamily="34" charset="-122"/>
              <a:cs typeface="黑体" panose="02010609060101010101" charset="-122"/>
            </a:endParaRPr>
          </a:p>
        </p:txBody>
      </p:sp>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970708" y="258691"/>
            <a:ext cx="3647144"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我是菜农，我自豪！</a:t>
            </a: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66775" y="1392658"/>
            <a:ext cx="3580765" cy="1107996"/>
          </a:xfrm>
          <a:prstGeom prst="rect">
            <a:avLst/>
          </a:prstGeom>
          <a:noFill/>
          <a:ln w="9525">
            <a:noFill/>
          </a:ln>
        </p:spPr>
        <p:txBody>
          <a:bodyPr wrap="square">
            <a:spAutoFit/>
          </a:bodyPr>
          <a:lstStyle/>
          <a:p>
            <a:pPr marL="0" indent="177800" algn="l">
              <a:lnSpc>
                <a:spcPct val="150000"/>
              </a:lnSpc>
            </a:pPr>
            <a:r>
              <a:rPr lang="zh-CN" altLang="en-US" sz="2400" b="1" u="none" dirty="0">
                <a:latin typeface="微软雅黑" panose="020B0503020204020204" pitchFamily="34" charset="-122"/>
                <a:ea typeface="微软雅黑" panose="020B0503020204020204" pitchFamily="34" charset="-122"/>
                <a:cs typeface="黑体" panose="02010609060101010101" charset="-122"/>
              </a:rPr>
              <a:t>（二）调查方法设计</a:t>
            </a:r>
          </a:p>
          <a:p>
            <a:pPr marL="0" indent="177800" algn="l">
              <a:lnSpc>
                <a:spcPct val="150000"/>
              </a:lnSpc>
            </a:pPr>
            <a:r>
              <a:rPr lang="zh-CN" altLang="en-US" sz="2000" b="0" u="none" dirty="0">
                <a:latin typeface="微软雅黑" panose="020B0503020204020204" pitchFamily="34" charset="-122"/>
                <a:ea typeface="微软雅黑" panose="020B0503020204020204" pitchFamily="34" charset="-122"/>
                <a:cs typeface="黑体" panose="02010609060101010101" charset="-122"/>
              </a:rPr>
              <a:t>３</a:t>
            </a:r>
            <a:r>
              <a:rPr lang="en-US" altLang="zh-CN" sz="2000" b="0" u="none" dirty="0">
                <a:latin typeface="微软雅黑" panose="020B0503020204020204" pitchFamily="34" charset="-122"/>
                <a:ea typeface="微软雅黑" panose="020B0503020204020204" pitchFamily="34" charset="-122"/>
                <a:cs typeface="黑体" panose="02010609060101010101" charset="-122"/>
              </a:rPr>
              <a:t>.</a:t>
            </a:r>
            <a:r>
              <a:rPr lang="zh-CN" altLang="en-US" sz="2000" b="0" u="none" dirty="0">
                <a:latin typeface="微软雅黑" panose="020B0503020204020204" pitchFamily="34" charset="-122"/>
                <a:ea typeface="微软雅黑" panose="020B0503020204020204" pitchFamily="34" charset="-122"/>
                <a:cs typeface="黑体" panose="02010609060101010101" charset="-122"/>
              </a:rPr>
              <a:t>调查数据分析方法：</a:t>
            </a:r>
          </a:p>
        </p:txBody>
      </p:sp>
      <p:graphicFrame>
        <p:nvGraphicFramePr>
          <p:cNvPr id="2" name="表格 1"/>
          <p:cNvGraphicFramePr/>
          <p:nvPr/>
        </p:nvGraphicFramePr>
        <p:xfrm>
          <a:off x="1595755" y="3057525"/>
          <a:ext cx="9000490" cy="1546860"/>
        </p:xfrm>
        <a:graphic>
          <a:graphicData uri="http://schemas.openxmlformats.org/drawingml/2006/table">
            <a:tbl>
              <a:tblPr firstRow="1" bandRow="1">
                <a:tableStyleId>{5C22544A-7EE6-4342-B048-85BDC9FD1C3A}</a:tableStyleId>
              </a:tblPr>
              <a:tblGrid>
                <a:gridCol w="3022600">
                  <a:extLst>
                    <a:ext uri="{9D8B030D-6E8A-4147-A177-3AD203B41FA5}">
                      <a16:colId xmlns:a16="http://schemas.microsoft.com/office/drawing/2014/main" xmlns="" val="20000"/>
                    </a:ext>
                  </a:extLst>
                </a:gridCol>
                <a:gridCol w="5977890">
                  <a:extLst>
                    <a:ext uri="{9D8B030D-6E8A-4147-A177-3AD203B41FA5}">
                      <a16:colId xmlns:a16="http://schemas.microsoft.com/office/drawing/2014/main" xmlns="" val="20001"/>
                    </a:ext>
                  </a:extLst>
                </a:gridCol>
              </a:tblGrid>
              <a:tr h="533400">
                <a:tc>
                  <a:txBody>
                    <a:bodyPr/>
                    <a:lstStyle/>
                    <a:p>
                      <a:pPr algn="ctr">
                        <a:buNone/>
                      </a:pPr>
                      <a:r>
                        <a:rPr lang="zh-CN" altLang="en-US">
                          <a:latin typeface="微软雅黑" panose="020B0503020204020204" pitchFamily="34" charset="-122"/>
                          <a:ea typeface="微软雅黑" panose="020B0503020204020204" pitchFamily="34" charset="-122"/>
                        </a:rPr>
                        <a:t>名称</a:t>
                      </a:r>
                    </a:p>
                  </a:txBody>
                  <a:tcPr anchor="ctr"/>
                </a:tc>
                <a:tc>
                  <a:txBody>
                    <a:bodyPr/>
                    <a:lstStyle/>
                    <a:p>
                      <a:pPr algn="ctr">
                        <a:buNone/>
                      </a:pPr>
                      <a:r>
                        <a:rPr lang="zh-CN" altLang="en-US">
                          <a:latin typeface="微软雅黑" panose="020B0503020204020204" pitchFamily="34" charset="-122"/>
                          <a:ea typeface="微软雅黑" panose="020B0503020204020204" pitchFamily="34" charset="-122"/>
                        </a:rPr>
                        <a:t>方法</a:t>
                      </a:r>
                    </a:p>
                  </a:txBody>
                  <a:tcPr anchor="ctr"/>
                </a:tc>
                <a:extLst>
                  <a:ext uri="{0D108BD9-81ED-4DB2-BD59-A6C34878D82A}">
                    <a16:rowId xmlns:a16="http://schemas.microsoft.com/office/drawing/2014/main" xmlns="" val="10000"/>
                  </a:ext>
                </a:extLst>
              </a:tr>
              <a:tr h="506730">
                <a:tc>
                  <a:txBody>
                    <a:bodyPr/>
                    <a:lstStyle/>
                    <a:p>
                      <a:pPr algn="ctr">
                        <a:buNone/>
                      </a:pPr>
                      <a:r>
                        <a:rPr lang="zh-CN" altLang="en-US" sz="1900">
                          <a:latin typeface="微软雅黑" panose="020B0503020204020204" pitchFamily="34" charset="-122"/>
                          <a:ea typeface="微软雅黑" panose="020B0503020204020204" pitchFamily="34" charset="-122"/>
                          <a:cs typeface="宋体" panose="02010600030101010101" pitchFamily="2" charset="-122"/>
                          <a:sym typeface="+mn-ea"/>
                        </a:rPr>
                        <a:t>描述统计方法</a:t>
                      </a:r>
                      <a:endParaRPr lang="zh-CN" altLang="en-US" sz="19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ctr">
                        <a:buNone/>
                      </a:pPr>
                      <a:r>
                        <a:rPr lang="zh-CN" altLang="en-US" sz="1900">
                          <a:latin typeface="微软雅黑" panose="020B0503020204020204" pitchFamily="34" charset="-122"/>
                          <a:ea typeface="微软雅黑" panose="020B0503020204020204" pitchFamily="34" charset="-122"/>
                          <a:cs typeface="宋体" panose="02010600030101010101" pitchFamily="2" charset="-122"/>
                          <a:sym typeface="+mn-ea"/>
                        </a:rPr>
                        <a:t>饼图、柱状图、雷达图、词云图等</a:t>
                      </a:r>
                      <a:endParaRPr lang="zh-CN" altLang="en-US" sz="19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extLst>
                  <a:ext uri="{0D108BD9-81ED-4DB2-BD59-A6C34878D82A}">
                    <a16:rowId xmlns:a16="http://schemas.microsoft.com/office/drawing/2014/main" xmlns="" val="10001"/>
                  </a:ext>
                </a:extLst>
              </a:tr>
              <a:tr h="506730">
                <a:tc>
                  <a:txBody>
                    <a:bodyPr/>
                    <a:lstStyle/>
                    <a:p>
                      <a:pPr algn="ctr">
                        <a:buNone/>
                      </a:pPr>
                      <a:r>
                        <a:rPr lang="zh-CN" altLang="en-US" sz="1900">
                          <a:latin typeface="微软雅黑" panose="020B0503020204020204" pitchFamily="34" charset="-122"/>
                          <a:ea typeface="微软雅黑" panose="020B0503020204020204" pitchFamily="34" charset="-122"/>
                          <a:cs typeface="宋体" panose="02010600030101010101" pitchFamily="2" charset="-122"/>
                          <a:sym typeface="+mn-ea"/>
                        </a:rPr>
                        <a:t>推断统计方法</a:t>
                      </a:r>
                      <a:endParaRPr lang="zh-CN" altLang="en-US" sz="19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tc>
                  <a:txBody>
                    <a:bodyPr/>
                    <a:lstStyle/>
                    <a:p>
                      <a:pPr algn="ctr">
                        <a:buNone/>
                      </a:pPr>
                      <a:r>
                        <a:rPr lang="zh-CN" altLang="en-US" sz="1900">
                          <a:latin typeface="微软雅黑" panose="020B0503020204020204" pitchFamily="34" charset="-122"/>
                          <a:ea typeface="微软雅黑" panose="020B0503020204020204" pitchFamily="34" charset="-122"/>
                          <a:cs typeface="宋体" panose="02010600030101010101" pitchFamily="2" charset="-122"/>
                          <a:sym typeface="+mn-ea"/>
                        </a:rPr>
                        <a:t>信度效度检验，</a:t>
                      </a:r>
                      <a:r>
                        <a:rPr lang="en-US" altLang="zh-CN" sz="1900">
                          <a:latin typeface="微软雅黑" panose="020B0503020204020204" pitchFamily="34" charset="-122"/>
                          <a:ea typeface="微软雅黑" panose="020B0503020204020204" pitchFamily="34" charset="-122"/>
                          <a:cs typeface="宋体" panose="02010600030101010101" pitchFamily="2" charset="-122"/>
                          <a:sym typeface="+mn-ea"/>
                        </a:rPr>
                        <a:t>PSM</a:t>
                      </a:r>
                      <a:r>
                        <a:rPr lang="zh-CN" altLang="en-US" sz="1900">
                          <a:latin typeface="微软雅黑" panose="020B0503020204020204" pitchFamily="34" charset="-122"/>
                          <a:ea typeface="微软雅黑" panose="020B0503020204020204" pitchFamily="34" charset="-122"/>
                          <a:cs typeface="宋体" panose="02010600030101010101" pitchFamily="2" charset="-122"/>
                          <a:sym typeface="+mn-ea"/>
                        </a:rPr>
                        <a:t>价格敏感度测试，</a:t>
                      </a:r>
                      <a:r>
                        <a:rPr lang="en-US" altLang="zh-CN" sz="1900">
                          <a:latin typeface="微软雅黑" panose="020B0503020204020204" pitchFamily="34" charset="-122"/>
                          <a:ea typeface="微软雅黑" panose="020B0503020204020204" pitchFamily="34" charset="-122"/>
                          <a:cs typeface="宋体" panose="02010600030101010101" pitchFamily="2" charset="-122"/>
                          <a:sym typeface="+mn-ea"/>
                        </a:rPr>
                        <a:t>NPS</a:t>
                      </a:r>
                      <a:r>
                        <a:rPr lang="zh-CN" altLang="en-US" sz="1900">
                          <a:latin typeface="微软雅黑" panose="020B0503020204020204" pitchFamily="34" charset="-122"/>
                          <a:ea typeface="微软雅黑" panose="020B0503020204020204" pitchFamily="34" charset="-122"/>
                          <a:cs typeface="宋体" panose="02010600030101010101" pitchFamily="2" charset="-122"/>
                          <a:sym typeface="+mn-ea"/>
                        </a:rPr>
                        <a:t>计算模型</a:t>
                      </a:r>
                      <a:endParaRPr lang="zh-CN" altLang="en-US" sz="1900" b="0" u="none">
                        <a:latin typeface="微软雅黑" panose="020B0503020204020204" pitchFamily="34" charset="-122"/>
                        <a:ea typeface="微软雅黑" panose="020B0503020204020204" pitchFamily="34" charset="-122"/>
                        <a:cs typeface="宋体" panose="02010600030101010101" pitchFamily="2" charset="-122"/>
                        <a:sym typeface="+mn-ea"/>
                      </a:endParaRPr>
                    </a:p>
                  </a:txBody>
                  <a:tcPr anchor="ctr"/>
                </a:tc>
                <a:extLst>
                  <a:ext uri="{0D108BD9-81ED-4DB2-BD59-A6C34878D82A}">
                    <a16:rowId xmlns:a16="http://schemas.microsoft.com/office/drawing/2014/main" xmlns="" val="10002"/>
                  </a:ext>
                </a:extLst>
              </a:tr>
            </a:tbl>
          </a:graphicData>
        </a:graphic>
      </p:graphicFrame>
      <p:sp>
        <p:nvSpPr>
          <p:cNvPr id="39" name="矩形 38"/>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0"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41" name="文本框 40"/>
          <p:cNvSpPr txBox="1"/>
          <p:nvPr/>
        </p:nvSpPr>
        <p:spPr>
          <a:xfrm>
            <a:off x="970708" y="258691"/>
            <a:ext cx="3647144"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我是菜农，我自豪</a:t>
            </a:r>
            <a:r>
              <a:rPr lang="zh-CN" altLang="en-US" sz="2400" spc="600" dirty="0">
                <a:solidFill>
                  <a:schemeClr val="bg1"/>
                </a:solidFill>
                <a:latin typeface="微软雅黑" panose="020B0503020204020204" pitchFamily="34" charset="-122"/>
              </a:rPr>
              <a:t>！</a:t>
            </a:r>
          </a:p>
        </p:txBody>
      </p:sp>
      <p:grpSp>
        <p:nvGrpSpPr>
          <p:cNvPr id="43" name="组 13"/>
          <p:cNvGrpSpPr/>
          <p:nvPr/>
        </p:nvGrpSpPr>
        <p:grpSpPr>
          <a:xfrm>
            <a:off x="8072284" y="252857"/>
            <a:ext cx="4119714" cy="484288"/>
            <a:chOff x="8072283" y="252856"/>
            <a:chExt cx="4119714" cy="484288"/>
          </a:xfrm>
        </p:grpSpPr>
        <p:grpSp>
          <p:nvGrpSpPr>
            <p:cNvPr id="44" name="组 2"/>
            <p:cNvGrpSpPr/>
            <p:nvPr/>
          </p:nvGrpSpPr>
          <p:grpSpPr>
            <a:xfrm>
              <a:off x="11454105" y="252856"/>
              <a:ext cx="737892" cy="484288"/>
              <a:chOff x="11454105" y="252856"/>
              <a:chExt cx="737892" cy="484288"/>
            </a:xfrm>
          </p:grpSpPr>
          <p:grpSp>
            <p:nvGrpSpPr>
              <p:cNvPr id="46" name="组 1"/>
              <p:cNvGrpSpPr/>
              <p:nvPr/>
            </p:nvGrpSpPr>
            <p:grpSpPr>
              <a:xfrm>
                <a:off x="12039604" y="252856"/>
                <a:ext cx="152393" cy="484287"/>
                <a:chOff x="12039604" y="252856"/>
                <a:chExt cx="152393" cy="484287"/>
              </a:xfrm>
            </p:grpSpPr>
            <p:sp>
              <p:nvSpPr>
                <p:cNvPr id="50"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11454105" y="252857"/>
                <a:ext cx="491115" cy="484287"/>
                <a:chOff x="1528923" y="220268"/>
                <a:chExt cx="1284096" cy="1266241"/>
              </a:xfrm>
            </p:grpSpPr>
            <p:sp>
              <p:nvSpPr>
                <p:cNvPr id="48"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5" name="文本框 44"/>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组 27"/>
          <p:cNvGrpSpPr/>
          <p:nvPr/>
        </p:nvGrpSpPr>
        <p:grpSpPr>
          <a:xfrm>
            <a:off x="11454106" y="252857"/>
            <a:ext cx="737892" cy="484288"/>
            <a:chOff x="11454105" y="252856"/>
            <a:chExt cx="737892" cy="484288"/>
          </a:xfrm>
        </p:grpSpPr>
        <p:grpSp>
          <p:nvGrpSpPr>
            <p:cNvPr id="30" name="组 29"/>
            <p:cNvGrpSpPr/>
            <p:nvPr/>
          </p:nvGrpSpPr>
          <p:grpSpPr>
            <a:xfrm>
              <a:off x="12039604" y="252856"/>
              <a:ext cx="152393" cy="484287"/>
              <a:chOff x="12039604" y="252856"/>
              <a:chExt cx="152393" cy="484287"/>
            </a:xfrm>
          </p:grpSpPr>
          <p:sp>
            <p:nvSpPr>
              <p:cNvPr id="34" name="圆角矩形 33"/>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圆角矩形 34"/>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圆角矩形 35"/>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圆角矩形 36"/>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圆角矩形 37"/>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 name="组合 99"/>
            <p:cNvGrpSpPr/>
            <p:nvPr/>
          </p:nvGrpSpPr>
          <p:grpSpPr>
            <a:xfrm>
              <a:off x="11454105" y="252857"/>
              <a:ext cx="491115" cy="484287"/>
              <a:chOff x="1528923" y="220268"/>
              <a:chExt cx="1284096" cy="1266241"/>
            </a:xfrm>
          </p:grpSpPr>
          <p:sp>
            <p:nvSpPr>
              <p:cNvPr id="32" name="圆角矩形 31"/>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grpSp>
        <p:nvGrpSpPr>
          <p:cNvPr id="23" name="组 3"/>
          <p:cNvGrpSpPr/>
          <p:nvPr/>
        </p:nvGrpSpPr>
        <p:grpSpPr>
          <a:xfrm>
            <a:off x="-21102" y="2847434"/>
            <a:ext cx="12213103" cy="1296345"/>
            <a:chOff x="-21102" y="2847433"/>
            <a:chExt cx="12213102" cy="1296345"/>
          </a:xfrm>
        </p:grpSpPr>
        <p:sp>
          <p:nvSpPr>
            <p:cNvPr id="24" name="矩形 23"/>
            <p:cNvSpPr/>
            <p:nvPr/>
          </p:nvSpPr>
          <p:spPr>
            <a:xfrm flipH="1">
              <a:off x="0" y="2872348"/>
              <a:ext cx="12192000" cy="1252063"/>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圆角矩形 39"/>
            <p:cNvSpPr/>
            <p:nvPr/>
          </p:nvSpPr>
          <p:spPr>
            <a:xfrm rot="10800000" flipV="1">
              <a:off x="464451" y="2847433"/>
              <a:ext cx="1273995" cy="129103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r>
                <a:rPr lang="en-US" altLang="zh-CN" sz="6000" dirty="0">
                  <a:solidFill>
                    <a:schemeClr val="tx1"/>
                  </a:solidFill>
                </a:rPr>
                <a:t>4</a:t>
              </a:r>
              <a:endParaRPr lang="zh-CN" altLang="en-US" sz="6000" dirty="0">
                <a:solidFill>
                  <a:schemeClr val="tx1"/>
                </a:solidFill>
              </a:endParaRPr>
            </a:p>
          </p:txBody>
        </p:sp>
        <p:sp>
          <p:nvSpPr>
            <p:cNvPr id="26" name="文本框 25"/>
            <p:cNvSpPr txBox="1"/>
            <p:nvPr/>
          </p:nvSpPr>
          <p:spPr>
            <a:xfrm>
              <a:off x="2224752" y="3144437"/>
              <a:ext cx="4903903" cy="707884"/>
            </a:xfrm>
            <a:prstGeom prst="rect">
              <a:avLst/>
            </a:prstGeom>
            <a:noFill/>
          </p:spPr>
          <p:txBody>
            <a:bodyPr wrap="none" lIns="91438" tIns="45719" rIns="91438" bIns="45719" rtlCol="0">
              <a:spAutoFit/>
            </a:bodyPr>
            <a:lstStyle/>
            <a:p>
              <a:r>
                <a:rPr lang="zh-CN" altLang="en-US" sz="4000" b="1" spc="600" dirty="0">
                  <a:latin typeface="微软雅黑" panose="020B0503020204020204" pitchFamily="34" charset="-122"/>
                </a:rPr>
                <a:t>对大赛的几点思考</a:t>
              </a:r>
            </a:p>
          </p:txBody>
        </p:sp>
        <p:grpSp>
          <p:nvGrpSpPr>
            <p:cNvPr id="27" name="组 2"/>
            <p:cNvGrpSpPr/>
            <p:nvPr/>
          </p:nvGrpSpPr>
          <p:grpSpPr>
            <a:xfrm>
              <a:off x="-21102" y="2858492"/>
              <a:ext cx="242777" cy="1285286"/>
              <a:chOff x="-21102" y="2858492"/>
              <a:chExt cx="242777" cy="1285286"/>
            </a:xfrm>
          </p:grpSpPr>
          <p:sp>
            <p:nvSpPr>
              <p:cNvPr id="29" name="圆角矩形 45"/>
              <p:cNvSpPr/>
              <p:nvPr/>
            </p:nvSpPr>
            <p:spPr>
              <a:xfrm rot="16200000" flipV="1">
                <a:off x="-13338" y="3643334"/>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圆角矩形 46"/>
              <p:cNvSpPr/>
              <p:nvPr/>
            </p:nvSpPr>
            <p:spPr>
              <a:xfrm rot="16200000" flipV="1">
                <a:off x="-13338" y="3908764"/>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圆角矩形 47"/>
              <p:cNvSpPr/>
              <p:nvPr/>
            </p:nvSpPr>
            <p:spPr>
              <a:xfrm rot="16200000" flipV="1">
                <a:off x="-13338" y="3122170"/>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圆角矩形 48"/>
              <p:cNvSpPr/>
              <p:nvPr/>
            </p:nvSpPr>
            <p:spPr>
              <a:xfrm rot="16200000" flipV="1">
                <a:off x="-13338" y="3387600"/>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圆角矩形 44"/>
              <p:cNvSpPr/>
              <p:nvPr/>
            </p:nvSpPr>
            <p:spPr>
              <a:xfrm rot="16200000" flipV="1">
                <a:off x="-13338" y="2850728"/>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圆角矩形 20"/>
          <p:cNvSpPr/>
          <p:nvPr/>
        </p:nvSpPr>
        <p:spPr>
          <a:xfrm>
            <a:off x="3215481" y="1213433"/>
            <a:ext cx="8972355" cy="5004662"/>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20" name="圆角矩形 19"/>
          <p:cNvSpPr/>
          <p:nvPr/>
        </p:nvSpPr>
        <p:spPr>
          <a:xfrm>
            <a:off x="3243404" y="1672088"/>
            <a:ext cx="8972355" cy="5004662"/>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22" name="圆角矩形 21"/>
          <p:cNvSpPr/>
          <p:nvPr/>
        </p:nvSpPr>
        <p:spPr>
          <a:xfrm rot="10800000" flipV="1">
            <a:off x="2852942" y="1702319"/>
            <a:ext cx="762083" cy="69931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1</a:t>
            </a:r>
            <a:endParaRPr lang="zh-CN" altLang="en-US" sz="3600" dirty="0"/>
          </a:p>
        </p:txBody>
      </p:sp>
      <p:sp>
        <p:nvSpPr>
          <p:cNvPr id="23" name="圆角矩形 22"/>
          <p:cNvSpPr/>
          <p:nvPr/>
        </p:nvSpPr>
        <p:spPr>
          <a:xfrm rot="10800000" flipV="1">
            <a:off x="2838604" y="4558345"/>
            <a:ext cx="762083" cy="699319"/>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4</a:t>
            </a:r>
            <a:endParaRPr lang="zh-CN" altLang="en-US" sz="3600" dirty="0"/>
          </a:p>
        </p:txBody>
      </p:sp>
      <p:sp>
        <p:nvSpPr>
          <p:cNvPr id="24" name="圆角矩形 23"/>
          <p:cNvSpPr/>
          <p:nvPr/>
        </p:nvSpPr>
        <p:spPr>
          <a:xfrm rot="10800000" flipV="1">
            <a:off x="2852942" y="2648184"/>
            <a:ext cx="762083" cy="699319"/>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25" name="圆角矩形 24"/>
          <p:cNvSpPr/>
          <p:nvPr/>
        </p:nvSpPr>
        <p:spPr>
          <a:xfrm rot="10800000" flipV="1">
            <a:off x="2838603" y="3620838"/>
            <a:ext cx="762083" cy="69931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3</a:t>
            </a:r>
            <a:endParaRPr lang="zh-CN" altLang="en-US" sz="3600" dirty="0"/>
          </a:p>
        </p:txBody>
      </p:sp>
      <p:sp>
        <p:nvSpPr>
          <p:cNvPr id="26" name="矩形 25"/>
          <p:cNvSpPr/>
          <p:nvPr/>
        </p:nvSpPr>
        <p:spPr>
          <a:xfrm>
            <a:off x="3872754" y="2711614"/>
            <a:ext cx="8166852" cy="572460"/>
          </a:xfrm>
          <a:prstGeom prst="rect">
            <a:avLst/>
          </a:prstGeom>
        </p:spPr>
        <p:txBody>
          <a:bodyPr wrap="square" lIns="91436" tIns="45718" rIns="91436" bIns="45718">
            <a:spAutoFit/>
          </a:bodyPr>
          <a:lstStyle/>
          <a:p>
            <a:pPr>
              <a:lnSpc>
                <a:spcPct val="130000"/>
              </a:lnSpc>
            </a:pPr>
            <a:r>
              <a:rPr lang="zh-CN" altLang="zh-CN" sz="2400" b="1" dirty="0">
                <a:solidFill>
                  <a:schemeClr val="bg1"/>
                </a:solidFill>
                <a:latin typeface="微软雅黑" panose="020B0503020204020204" pitchFamily="34" charset="-122"/>
                <a:ea typeface="微软雅黑" panose="020B0503020204020204" pitchFamily="34" charset="-122"/>
              </a:rPr>
              <a:t>如何从报告中感受到学生的真实工作？（站在不同起跑线上）</a:t>
            </a:r>
          </a:p>
        </p:txBody>
      </p:sp>
      <p:sp>
        <p:nvSpPr>
          <p:cNvPr id="27" name="矩形 26"/>
          <p:cNvSpPr/>
          <p:nvPr/>
        </p:nvSpPr>
        <p:spPr>
          <a:xfrm>
            <a:off x="3892421" y="3684267"/>
            <a:ext cx="7666947" cy="572460"/>
          </a:xfrm>
          <a:prstGeom prst="rect">
            <a:avLst/>
          </a:prstGeom>
        </p:spPr>
        <p:txBody>
          <a:bodyPr wrap="square" lIns="91436" tIns="45718" rIns="91436" bIns="45718">
            <a:spAutoFit/>
          </a:bodyPr>
          <a:lstStyle/>
          <a:p>
            <a:pPr>
              <a:lnSpc>
                <a:spcPct val="130000"/>
              </a:lnSpc>
            </a:pPr>
            <a:r>
              <a:rPr lang="zh-CN" altLang="zh-CN" sz="2400" b="1" dirty="0">
                <a:solidFill>
                  <a:schemeClr val="bg1"/>
                </a:solidFill>
                <a:latin typeface="微软雅黑" panose="020B0503020204020204" pitchFamily="34" charset="-122"/>
                <a:ea typeface="微软雅黑" panose="020B0503020204020204" pitchFamily="34" charset="-122"/>
              </a:rPr>
              <a:t>评判标准的困扰。（抽样方法、问卷设计、现场展示）</a:t>
            </a:r>
            <a:endParaRPr lang="en-US" altLang="zh-CN" sz="2400" b="1" dirty="0">
              <a:solidFill>
                <a:schemeClr val="bg1"/>
              </a:solidFill>
              <a:latin typeface="微软雅黑" panose="020B0503020204020204" pitchFamily="34" charset="-122"/>
              <a:ea typeface="微软雅黑" panose="020B0503020204020204" pitchFamily="34" charset="-122"/>
            </a:endParaRPr>
          </a:p>
        </p:txBody>
      </p:sp>
      <p:sp>
        <p:nvSpPr>
          <p:cNvPr id="28" name="矩形 27"/>
          <p:cNvSpPr/>
          <p:nvPr/>
        </p:nvSpPr>
        <p:spPr>
          <a:xfrm>
            <a:off x="3872754" y="4621774"/>
            <a:ext cx="7131572" cy="572460"/>
          </a:xfrm>
          <a:prstGeom prst="rect">
            <a:avLst/>
          </a:prstGeom>
        </p:spPr>
        <p:txBody>
          <a:bodyPr wrap="square" lIns="91436" tIns="45718" rIns="91436" bIns="45718">
            <a:spAutoFit/>
          </a:bodyPr>
          <a:lstStyle/>
          <a:p>
            <a:pPr>
              <a:lnSpc>
                <a:spcPct val="130000"/>
              </a:lnSpc>
            </a:pPr>
            <a:r>
              <a:rPr lang="zh-CN" altLang="zh-CN" sz="2400" b="1" dirty="0">
                <a:solidFill>
                  <a:schemeClr val="bg1"/>
                </a:solidFill>
                <a:latin typeface="微软雅黑" panose="020B0503020204020204" pitchFamily="34" charset="-122"/>
                <a:ea typeface="微软雅黑" panose="020B0503020204020204" pitchFamily="34" charset="-122"/>
              </a:rPr>
              <a:t>调查基础知识的普及问题（手册、教材）</a:t>
            </a:r>
            <a:endParaRPr lang="en-US" altLang="zh-CN" sz="2400" b="1" dirty="0">
              <a:solidFill>
                <a:schemeClr val="bg1"/>
              </a:solidFill>
              <a:latin typeface="微软雅黑" panose="020B0503020204020204" pitchFamily="34" charset="-122"/>
              <a:ea typeface="微软雅黑" panose="020B0503020204020204" pitchFamily="34" charset="-122"/>
            </a:endParaRPr>
          </a:p>
        </p:txBody>
      </p:sp>
      <p:sp>
        <p:nvSpPr>
          <p:cNvPr id="29" name="矩形 28"/>
          <p:cNvSpPr/>
          <p:nvPr/>
        </p:nvSpPr>
        <p:spPr>
          <a:xfrm>
            <a:off x="3892421" y="5556870"/>
            <a:ext cx="7131572" cy="572460"/>
          </a:xfrm>
          <a:prstGeom prst="rect">
            <a:avLst/>
          </a:prstGeom>
        </p:spPr>
        <p:txBody>
          <a:bodyPr wrap="square" lIns="91436" tIns="45718" rIns="91436" bIns="45718">
            <a:spAutoFit/>
          </a:bodyPr>
          <a:lstStyle/>
          <a:p>
            <a:pPr>
              <a:lnSpc>
                <a:spcPct val="130000"/>
              </a:lnSpc>
            </a:pPr>
            <a:r>
              <a:rPr lang="zh-CN" altLang="zh-CN" sz="2400" b="1" dirty="0">
                <a:solidFill>
                  <a:schemeClr val="bg1"/>
                </a:solidFill>
                <a:latin typeface="微软雅黑" panose="020B0503020204020204" pitchFamily="34" charset="-122"/>
                <a:ea typeface="微软雅黑" panose="020B0503020204020204" pitchFamily="34" charset="-122"/>
              </a:rPr>
              <a:t>优秀作品的展示和推广问题（案例集）</a:t>
            </a:r>
            <a:endParaRPr lang="en-US" altLang="zh-CN" sz="2400" b="1" dirty="0">
              <a:solidFill>
                <a:schemeClr val="bg1"/>
              </a:solidFill>
              <a:latin typeface="微软雅黑" panose="020B0503020204020204" pitchFamily="34" charset="-122"/>
              <a:ea typeface="微软雅黑" panose="020B0503020204020204" pitchFamily="34" charset="-122"/>
            </a:endParaRPr>
          </a:p>
        </p:txBody>
      </p:sp>
      <p:sp>
        <p:nvSpPr>
          <p:cNvPr id="3" name="矩形 2"/>
          <p:cNvSpPr/>
          <p:nvPr/>
        </p:nvSpPr>
        <p:spPr>
          <a:xfrm>
            <a:off x="-13712" y="1962775"/>
            <a:ext cx="2212787" cy="4447636"/>
          </a:xfrm>
          <a:prstGeom prst="rect">
            <a:avLst/>
          </a:prstGeom>
          <a:solidFill>
            <a:srgbClr val="4472C4">
              <a:alpha val="9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2" name="文本框 1"/>
          <p:cNvSpPr txBox="1"/>
          <p:nvPr/>
        </p:nvSpPr>
        <p:spPr>
          <a:xfrm>
            <a:off x="463245" y="3053590"/>
            <a:ext cx="1215709" cy="1964636"/>
          </a:xfrm>
          <a:prstGeom prst="rect">
            <a:avLst/>
          </a:prstGeom>
          <a:noFill/>
        </p:spPr>
        <p:txBody>
          <a:bodyPr vert="eaVert" wrap="none" lIns="91436" tIns="45718" rIns="91436" bIns="45718" rtlCol="0">
            <a:spAutoFit/>
          </a:bodyPr>
          <a:lstStyle/>
          <a:p>
            <a:r>
              <a:rPr lang="zh-CN" altLang="en-US" sz="6700" b="1" spc="600" dirty="0">
                <a:solidFill>
                  <a:schemeClr val="bg1"/>
                </a:solidFill>
                <a:latin typeface="微软雅黑" panose="020B0503020204020204" pitchFamily="34" charset="-122"/>
                <a:ea typeface="微软雅黑" panose="020B0503020204020204" pitchFamily="34" charset="-122"/>
              </a:rPr>
              <a:t>思考</a:t>
            </a:r>
          </a:p>
        </p:txBody>
      </p:sp>
      <p:sp>
        <p:nvSpPr>
          <p:cNvPr id="30" name="圆角矩形 24"/>
          <p:cNvSpPr/>
          <p:nvPr/>
        </p:nvSpPr>
        <p:spPr>
          <a:xfrm rot="10800000" flipV="1">
            <a:off x="2862362" y="5493441"/>
            <a:ext cx="762083" cy="69931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smtClean="0"/>
              <a:t>5</a:t>
            </a:r>
            <a:endParaRPr lang="zh-CN" altLang="en-US" sz="3600" dirty="0"/>
          </a:p>
        </p:txBody>
      </p:sp>
      <p:sp>
        <p:nvSpPr>
          <p:cNvPr id="31" name="矩形 30"/>
          <p:cNvSpPr/>
          <p:nvPr/>
        </p:nvSpPr>
        <p:spPr>
          <a:xfrm>
            <a:off x="3872753" y="1802332"/>
            <a:ext cx="7747629" cy="572460"/>
          </a:xfrm>
          <a:prstGeom prst="rect">
            <a:avLst/>
          </a:prstGeom>
        </p:spPr>
        <p:txBody>
          <a:bodyPr wrap="square" lIns="91436" tIns="45718" rIns="91436" bIns="45718">
            <a:spAutoFit/>
          </a:bodyPr>
          <a:lstStyle/>
          <a:p>
            <a:pPr>
              <a:lnSpc>
                <a:spcPct val="130000"/>
              </a:lnSpc>
            </a:pPr>
            <a:r>
              <a:rPr lang="zh-CN" altLang="zh-CN" sz="2400" b="1" dirty="0">
                <a:solidFill>
                  <a:schemeClr val="bg1"/>
                </a:solidFill>
                <a:latin typeface="微软雅黑" panose="020B0503020204020204" pitchFamily="34" charset="-122"/>
                <a:ea typeface="微软雅黑" panose="020B0503020204020204" pitchFamily="34" charset="-122"/>
              </a:rPr>
              <a:t>几年级、什么专业可以参赛？（以赛代练、以赛促学）</a:t>
            </a:r>
            <a:r>
              <a:rPr lang="zh-CN" altLang="en-US" sz="2400" b="1" dirty="0">
                <a:solidFill>
                  <a:schemeClr val="bg1"/>
                </a:solidFill>
                <a:latin typeface="微软雅黑" panose="020B0503020204020204" pitchFamily="34" charset="-122"/>
                <a:ea typeface="微软雅黑" panose="020B0503020204020204" pitchFamily="34" charset="-122"/>
              </a:rPr>
              <a:t>。</a:t>
            </a:r>
            <a:endParaRPr lang="en-US" altLang="zh-CN" sz="2400" b="1" dirty="0">
              <a:solidFill>
                <a:schemeClr val="bg1"/>
              </a:solidFill>
              <a:latin typeface="微软雅黑" panose="020B0503020204020204" pitchFamily="34" charset="-122"/>
              <a:ea typeface="微软雅黑" panose="020B0503020204020204" pitchFamily="34" charset="-122"/>
            </a:endParaRPr>
          </a:p>
        </p:txBody>
      </p:sp>
      <p:sp>
        <p:nvSpPr>
          <p:cNvPr id="61" name="矩形 6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62"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4</a:t>
            </a:r>
            <a:endParaRPr lang="zh-CN" altLang="en-US" sz="3600" dirty="0"/>
          </a:p>
        </p:txBody>
      </p:sp>
      <p:sp>
        <p:nvSpPr>
          <p:cNvPr id="63" name="文本框 62"/>
          <p:cNvSpPr txBox="1"/>
          <p:nvPr/>
        </p:nvSpPr>
        <p:spPr>
          <a:xfrm>
            <a:off x="974057" y="267581"/>
            <a:ext cx="3262423"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对大赛的几点思考</a:t>
            </a:r>
          </a:p>
        </p:txBody>
      </p:sp>
      <p:grpSp>
        <p:nvGrpSpPr>
          <p:cNvPr id="64" name="组 13"/>
          <p:cNvGrpSpPr/>
          <p:nvPr/>
        </p:nvGrpSpPr>
        <p:grpSpPr>
          <a:xfrm>
            <a:off x="8072284" y="252857"/>
            <a:ext cx="4119714" cy="484288"/>
            <a:chOff x="8072283" y="252856"/>
            <a:chExt cx="4119714" cy="484288"/>
          </a:xfrm>
        </p:grpSpPr>
        <p:grpSp>
          <p:nvGrpSpPr>
            <p:cNvPr id="65" name="组 2"/>
            <p:cNvGrpSpPr/>
            <p:nvPr/>
          </p:nvGrpSpPr>
          <p:grpSpPr>
            <a:xfrm>
              <a:off x="11454105" y="252856"/>
              <a:ext cx="737892" cy="484288"/>
              <a:chOff x="11454105" y="252856"/>
              <a:chExt cx="737892" cy="484288"/>
            </a:xfrm>
          </p:grpSpPr>
          <p:grpSp>
            <p:nvGrpSpPr>
              <p:cNvPr id="67" name="组 1"/>
              <p:cNvGrpSpPr/>
              <p:nvPr/>
            </p:nvGrpSpPr>
            <p:grpSpPr>
              <a:xfrm>
                <a:off x="12039604" y="252856"/>
                <a:ext cx="152393" cy="484287"/>
                <a:chOff x="12039604" y="252856"/>
                <a:chExt cx="152393" cy="484287"/>
              </a:xfrm>
            </p:grpSpPr>
            <p:sp>
              <p:nvSpPr>
                <p:cNvPr id="71"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8" name="组合 67"/>
              <p:cNvGrpSpPr/>
              <p:nvPr/>
            </p:nvGrpSpPr>
            <p:grpSpPr>
              <a:xfrm>
                <a:off x="11454105" y="252857"/>
                <a:ext cx="491115" cy="484287"/>
                <a:chOff x="1528923" y="220268"/>
                <a:chExt cx="1284096" cy="1266241"/>
              </a:xfrm>
            </p:grpSpPr>
            <p:sp>
              <p:nvSpPr>
                <p:cNvPr id="69"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66" name="文本框 65"/>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1000"/>
                                        <p:tgtEl>
                                          <p:spTgt spid="26"/>
                                        </p:tgtEl>
                                      </p:cBhvr>
                                    </p:animEffect>
                                    <p:anim calcmode="lin" valueType="num">
                                      <p:cBhvr>
                                        <p:cTn id="15" dur="1000" fill="hold"/>
                                        <p:tgtEl>
                                          <p:spTgt spid="26"/>
                                        </p:tgtEl>
                                        <p:attrNameLst>
                                          <p:attrName>ppt_x</p:attrName>
                                        </p:attrNameLst>
                                      </p:cBhvr>
                                      <p:tavLst>
                                        <p:tav tm="0">
                                          <p:val>
                                            <p:strVal val="#ppt_x"/>
                                          </p:val>
                                        </p:tav>
                                        <p:tav tm="100000">
                                          <p:val>
                                            <p:strVal val="#ppt_x"/>
                                          </p:val>
                                        </p:tav>
                                      </p:tavLst>
                                    </p:anim>
                                    <p:anim calcmode="lin" valueType="num">
                                      <p:cBhvr>
                                        <p:cTn id="1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
                                          </p:val>
                                        </p:tav>
                                        <p:tav tm="100000">
                                          <p:val>
                                            <p:strVal val="#ppt_x"/>
                                          </p:val>
                                        </p:tav>
                                      </p:tavLst>
                                    </p:anim>
                                    <p:anim calcmode="lin" valueType="num">
                                      <p:cBhvr>
                                        <p:cTn id="23"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1000"/>
                                        <p:tgtEl>
                                          <p:spTgt spid="28"/>
                                        </p:tgtEl>
                                      </p:cBhvr>
                                    </p:animEffect>
                                    <p:anim calcmode="lin" valueType="num">
                                      <p:cBhvr>
                                        <p:cTn id="29" dur="1000" fill="hold"/>
                                        <p:tgtEl>
                                          <p:spTgt spid="28"/>
                                        </p:tgtEl>
                                        <p:attrNameLst>
                                          <p:attrName>ppt_x</p:attrName>
                                        </p:attrNameLst>
                                      </p:cBhvr>
                                      <p:tavLst>
                                        <p:tav tm="0">
                                          <p:val>
                                            <p:strVal val="#ppt_x"/>
                                          </p:val>
                                        </p:tav>
                                        <p:tav tm="100000">
                                          <p:val>
                                            <p:strVal val="#ppt_x"/>
                                          </p:val>
                                        </p:tav>
                                      </p:tavLst>
                                    </p:anim>
                                    <p:anim calcmode="lin" valueType="num">
                                      <p:cBhvr>
                                        <p:cTn id="30"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1000"/>
                                        <p:tgtEl>
                                          <p:spTgt spid="29"/>
                                        </p:tgtEl>
                                      </p:cBhvr>
                                    </p:animEffect>
                                    <p:anim calcmode="lin" valueType="num">
                                      <p:cBhvr>
                                        <p:cTn id="36" dur="1000" fill="hold"/>
                                        <p:tgtEl>
                                          <p:spTgt spid="29"/>
                                        </p:tgtEl>
                                        <p:attrNameLst>
                                          <p:attrName>ppt_x</p:attrName>
                                        </p:attrNameLst>
                                      </p:cBhvr>
                                      <p:tavLst>
                                        <p:tav tm="0">
                                          <p:val>
                                            <p:strVal val="#ppt_x"/>
                                          </p:val>
                                        </p:tav>
                                        <p:tav tm="100000">
                                          <p:val>
                                            <p:strVal val="#ppt_x"/>
                                          </p:val>
                                        </p:tav>
                                      </p:tavLst>
                                    </p:anim>
                                    <p:anim calcmode="lin" valueType="num">
                                      <p:cBhvr>
                                        <p:cTn id="37"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P spid="3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11207455" y="157627"/>
            <a:ext cx="869659" cy="869659"/>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4" name="椭圆 23"/>
          <p:cNvSpPr/>
          <p:nvPr/>
        </p:nvSpPr>
        <p:spPr>
          <a:xfrm>
            <a:off x="10494498" y="1027286"/>
            <a:ext cx="572356" cy="572356"/>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8" name="椭圆 27"/>
          <p:cNvSpPr/>
          <p:nvPr/>
        </p:nvSpPr>
        <p:spPr>
          <a:xfrm>
            <a:off x="10128738" y="2035739"/>
            <a:ext cx="422031" cy="422031"/>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4" name="椭圆 33"/>
          <p:cNvSpPr/>
          <p:nvPr/>
        </p:nvSpPr>
        <p:spPr>
          <a:xfrm>
            <a:off x="9083385" y="1641843"/>
            <a:ext cx="302456" cy="302456"/>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5" name="椭圆 34"/>
          <p:cNvSpPr/>
          <p:nvPr/>
        </p:nvSpPr>
        <p:spPr>
          <a:xfrm>
            <a:off x="10104119" y="375750"/>
            <a:ext cx="302456" cy="302456"/>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6" name="椭圆 35"/>
          <p:cNvSpPr/>
          <p:nvPr/>
        </p:nvSpPr>
        <p:spPr>
          <a:xfrm>
            <a:off x="11118973" y="1944299"/>
            <a:ext cx="390938" cy="390938"/>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7" name="椭圆 36"/>
          <p:cNvSpPr/>
          <p:nvPr/>
        </p:nvSpPr>
        <p:spPr>
          <a:xfrm>
            <a:off x="-190500" y="5924841"/>
            <a:ext cx="1098259" cy="1098259"/>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8" name="椭圆 37"/>
          <p:cNvSpPr/>
          <p:nvPr/>
        </p:nvSpPr>
        <p:spPr>
          <a:xfrm>
            <a:off x="2184400" y="4749799"/>
            <a:ext cx="622299" cy="622299"/>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9" name="椭圆 38"/>
          <p:cNvSpPr/>
          <p:nvPr/>
        </p:nvSpPr>
        <p:spPr>
          <a:xfrm>
            <a:off x="2428873" y="5924841"/>
            <a:ext cx="847727" cy="847727"/>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40" name="椭圆 39"/>
          <p:cNvSpPr/>
          <p:nvPr/>
        </p:nvSpPr>
        <p:spPr>
          <a:xfrm>
            <a:off x="690560" y="5569741"/>
            <a:ext cx="1288259" cy="1288259"/>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41" name="椭圆 40"/>
          <p:cNvSpPr/>
          <p:nvPr/>
        </p:nvSpPr>
        <p:spPr>
          <a:xfrm>
            <a:off x="284161" y="5093491"/>
            <a:ext cx="622299" cy="622299"/>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42" name="椭圆 41"/>
          <p:cNvSpPr/>
          <p:nvPr/>
        </p:nvSpPr>
        <p:spPr>
          <a:xfrm>
            <a:off x="292854" y="4279899"/>
            <a:ext cx="204399" cy="204399"/>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43" name="椭圆 42"/>
          <p:cNvSpPr/>
          <p:nvPr/>
        </p:nvSpPr>
        <p:spPr>
          <a:xfrm>
            <a:off x="2082200" y="4482499"/>
            <a:ext cx="204399" cy="204399"/>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48" name="椭圆 47"/>
          <p:cNvSpPr/>
          <p:nvPr/>
        </p:nvSpPr>
        <p:spPr>
          <a:xfrm>
            <a:off x="1238831" y="5302440"/>
            <a:ext cx="204399" cy="204399"/>
          </a:xfrm>
          <a:prstGeom prst="ellipse">
            <a:avLst/>
          </a:prstGeom>
          <a:gradFill>
            <a:gsLst>
              <a:gs pos="0">
                <a:schemeClr val="bg1"/>
              </a:gs>
              <a:gs pos="100000">
                <a:srgbClr val="D4D2D3"/>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49" name="椭圆 48"/>
          <p:cNvSpPr/>
          <p:nvPr/>
        </p:nvSpPr>
        <p:spPr>
          <a:xfrm>
            <a:off x="2067119" y="5404639"/>
            <a:ext cx="204399" cy="204399"/>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0" name="椭圆 49"/>
          <p:cNvSpPr/>
          <p:nvPr/>
        </p:nvSpPr>
        <p:spPr>
          <a:xfrm>
            <a:off x="3227778" y="5609038"/>
            <a:ext cx="204399" cy="204399"/>
          </a:xfrm>
          <a:prstGeom prst="ellipse">
            <a:avLst/>
          </a:prstGeom>
          <a:gradFill>
            <a:gsLst>
              <a:gs pos="0">
                <a:schemeClr val="bg1"/>
              </a:gs>
              <a:gs pos="100000">
                <a:srgbClr val="D4D2D3"/>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文本框 8"/>
          <p:cNvSpPr txBox="1"/>
          <p:nvPr/>
        </p:nvSpPr>
        <p:spPr>
          <a:xfrm>
            <a:off x="3765381" y="2248565"/>
            <a:ext cx="4570483" cy="92333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5400" i="0" u="none" strike="noStrike" kern="1200" cap="none" spc="30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cs"/>
              </a:rPr>
              <a:t>感谢您的聆听</a:t>
            </a:r>
          </a:p>
        </p:txBody>
      </p:sp>
      <p:sp>
        <p:nvSpPr>
          <p:cNvPr id="51" name="文本框 50"/>
          <p:cNvSpPr txBox="1"/>
          <p:nvPr/>
        </p:nvSpPr>
        <p:spPr>
          <a:xfrm>
            <a:off x="4202872" y="3302652"/>
            <a:ext cx="3695499"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18478F"/>
                </a:solidFill>
                <a:effectLst/>
                <a:uLnTx/>
                <a:uFillTx/>
                <a:latin typeface="微软雅黑" panose="020B0503020204020204" pitchFamily="34" charset="-122"/>
                <a:ea typeface="微软雅黑" panose="020B0503020204020204" pitchFamily="34" charset="-122"/>
                <a:cs typeface="+mn-cs"/>
              </a:rPr>
              <a:t>THANK YOU FOR LISTENING</a:t>
            </a:r>
            <a:endParaRPr kumimoji="0" lang="zh-CN" altLang="en-US" sz="2000" b="0" i="0" u="none" strike="noStrike" kern="1200" cap="none" spc="0" normalizeH="0" baseline="0" noProof="0" dirty="0">
              <a:ln>
                <a:noFill/>
              </a:ln>
              <a:solidFill>
                <a:srgbClr val="18478F"/>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with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500" fill="hold"/>
                                        <p:tgtEl>
                                          <p:spTgt spid="37"/>
                                        </p:tgtEl>
                                        <p:attrNameLst>
                                          <p:attrName>ppt_x</p:attrName>
                                        </p:attrNameLst>
                                      </p:cBhvr>
                                      <p:tavLst>
                                        <p:tav tm="0">
                                          <p:val>
                                            <p:strVal val="0-#ppt_w/2"/>
                                          </p:val>
                                        </p:tav>
                                        <p:tav tm="100000">
                                          <p:val>
                                            <p:strVal val="#ppt_x"/>
                                          </p:val>
                                        </p:tav>
                                      </p:tavLst>
                                    </p:anim>
                                    <p:anim calcmode="lin" valueType="num">
                                      <p:cBhvr additive="base">
                                        <p:cTn id="8" dur="500" fill="hold"/>
                                        <p:tgtEl>
                                          <p:spTgt spid="37"/>
                                        </p:tgtEl>
                                        <p:attrNameLst>
                                          <p:attrName>ppt_y</p:attrName>
                                        </p:attrNameLst>
                                      </p:cBhvr>
                                      <p:tavLst>
                                        <p:tav tm="0">
                                          <p:val>
                                            <p:strVal val="1+#ppt_h/2"/>
                                          </p:val>
                                        </p:tav>
                                        <p:tav tm="100000">
                                          <p:val>
                                            <p:strVal val="#ppt_y"/>
                                          </p:val>
                                        </p:tav>
                                      </p:tavLst>
                                    </p:anim>
                                  </p:childTnLst>
                                </p:cTn>
                              </p:par>
                              <p:par>
                                <p:cTn id="9" presetID="2" presetClass="entr" presetSubtype="12" decel="100000"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0-#ppt_w/2"/>
                                          </p:val>
                                        </p:tav>
                                        <p:tav tm="100000">
                                          <p:val>
                                            <p:strVal val="#ppt_x"/>
                                          </p:val>
                                        </p:tav>
                                      </p:tavLst>
                                    </p:anim>
                                    <p:anim calcmode="lin" valueType="num">
                                      <p:cBhvr additive="base">
                                        <p:cTn id="12" dur="500" fill="hold"/>
                                        <p:tgtEl>
                                          <p:spTgt spid="38"/>
                                        </p:tgtEl>
                                        <p:attrNameLst>
                                          <p:attrName>ppt_y</p:attrName>
                                        </p:attrNameLst>
                                      </p:cBhvr>
                                      <p:tavLst>
                                        <p:tav tm="0">
                                          <p:val>
                                            <p:strVal val="1+#ppt_h/2"/>
                                          </p:val>
                                        </p:tav>
                                        <p:tav tm="100000">
                                          <p:val>
                                            <p:strVal val="#ppt_y"/>
                                          </p:val>
                                        </p:tav>
                                      </p:tavLst>
                                    </p:anim>
                                  </p:childTnLst>
                                </p:cTn>
                              </p:par>
                              <p:par>
                                <p:cTn id="13" presetID="2" presetClass="entr" presetSubtype="12" decel="100000"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0-#ppt_w/2"/>
                                          </p:val>
                                        </p:tav>
                                        <p:tav tm="100000">
                                          <p:val>
                                            <p:strVal val="#ppt_x"/>
                                          </p:val>
                                        </p:tav>
                                      </p:tavLst>
                                    </p:anim>
                                    <p:anim calcmode="lin" valueType="num">
                                      <p:cBhvr additive="base">
                                        <p:cTn id="16" dur="500" fill="hold"/>
                                        <p:tgtEl>
                                          <p:spTgt spid="39"/>
                                        </p:tgtEl>
                                        <p:attrNameLst>
                                          <p:attrName>ppt_y</p:attrName>
                                        </p:attrNameLst>
                                      </p:cBhvr>
                                      <p:tavLst>
                                        <p:tav tm="0">
                                          <p:val>
                                            <p:strVal val="1+#ppt_h/2"/>
                                          </p:val>
                                        </p:tav>
                                        <p:tav tm="100000">
                                          <p:val>
                                            <p:strVal val="#ppt_y"/>
                                          </p:val>
                                        </p:tav>
                                      </p:tavLst>
                                    </p:anim>
                                  </p:childTnLst>
                                </p:cTn>
                              </p:par>
                              <p:par>
                                <p:cTn id="17" presetID="2" presetClass="entr" presetSubtype="12" decel="100000"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anim calcmode="lin" valueType="num">
                                      <p:cBhvr additive="base">
                                        <p:cTn id="19" dur="500" fill="hold"/>
                                        <p:tgtEl>
                                          <p:spTgt spid="40"/>
                                        </p:tgtEl>
                                        <p:attrNameLst>
                                          <p:attrName>ppt_x</p:attrName>
                                        </p:attrNameLst>
                                      </p:cBhvr>
                                      <p:tavLst>
                                        <p:tav tm="0">
                                          <p:val>
                                            <p:strVal val="0-#ppt_w/2"/>
                                          </p:val>
                                        </p:tav>
                                        <p:tav tm="100000">
                                          <p:val>
                                            <p:strVal val="#ppt_x"/>
                                          </p:val>
                                        </p:tav>
                                      </p:tavLst>
                                    </p:anim>
                                    <p:anim calcmode="lin" valueType="num">
                                      <p:cBhvr additive="base">
                                        <p:cTn id="20" dur="500" fill="hold"/>
                                        <p:tgtEl>
                                          <p:spTgt spid="40"/>
                                        </p:tgtEl>
                                        <p:attrNameLst>
                                          <p:attrName>ppt_y</p:attrName>
                                        </p:attrNameLst>
                                      </p:cBhvr>
                                      <p:tavLst>
                                        <p:tav tm="0">
                                          <p:val>
                                            <p:strVal val="1+#ppt_h/2"/>
                                          </p:val>
                                        </p:tav>
                                        <p:tav tm="100000">
                                          <p:val>
                                            <p:strVal val="#ppt_y"/>
                                          </p:val>
                                        </p:tav>
                                      </p:tavLst>
                                    </p:anim>
                                  </p:childTnLst>
                                </p:cTn>
                              </p:par>
                              <p:par>
                                <p:cTn id="21" presetID="2" presetClass="entr" presetSubtype="12" decel="10000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 calcmode="lin" valueType="num">
                                      <p:cBhvr additive="base">
                                        <p:cTn id="23" dur="500" fill="hold"/>
                                        <p:tgtEl>
                                          <p:spTgt spid="41"/>
                                        </p:tgtEl>
                                        <p:attrNameLst>
                                          <p:attrName>ppt_x</p:attrName>
                                        </p:attrNameLst>
                                      </p:cBhvr>
                                      <p:tavLst>
                                        <p:tav tm="0">
                                          <p:val>
                                            <p:strVal val="0-#ppt_w/2"/>
                                          </p:val>
                                        </p:tav>
                                        <p:tav tm="100000">
                                          <p:val>
                                            <p:strVal val="#ppt_x"/>
                                          </p:val>
                                        </p:tav>
                                      </p:tavLst>
                                    </p:anim>
                                    <p:anim calcmode="lin" valueType="num">
                                      <p:cBhvr additive="base">
                                        <p:cTn id="24" dur="500" fill="hold"/>
                                        <p:tgtEl>
                                          <p:spTgt spid="41"/>
                                        </p:tgtEl>
                                        <p:attrNameLst>
                                          <p:attrName>ppt_y</p:attrName>
                                        </p:attrNameLst>
                                      </p:cBhvr>
                                      <p:tavLst>
                                        <p:tav tm="0">
                                          <p:val>
                                            <p:strVal val="1+#ppt_h/2"/>
                                          </p:val>
                                        </p:tav>
                                        <p:tav tm="100000">
                                          <p:val>
                                            <p:strVal val="#ppt_y"/>
                                          </p:val>
                                        </p:tav>
                                      </p:tavLst>
                                    </p:anim>
                                  </p:childTnLst>
                                </p:cTn>
                              </p:par>
                              <p:par>
                                <p:cTn id="25" presetID="2" presetClass="entr" presetSubtype="12" decel="100000"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additive="base">
                                        <p:cTn id="27" dur="500" fill="hold"/>
                                        <p:tgtEl>
                                          <p:spTgt spid="42"/>
                                        </p:tgtEl>
                                        <p:attrNameLst>
                                          <p:attrName>ppt_x</p:attrName>
                                        </p:attrNameLst>
                                      </p:cBhvr>
                                      <p:tavLst>
                                        <p:tav tm="0">
                                          <p:val>
                                            <p:strVal val="0-#ppt_w/2"/>
                                          </p:val>
                                        </p:tav>
                                        <p:tav tm="100000">
                                          <p:val>
                                            <p:strVal val="#ppt_x"/>
                                          </p:val>
                                        </p:tav>
                                      </p:tavLst>
                                    </p:anim>
                                    <p:anim calcmode="lin" valueType="num">
                                      <p:cBhvr additive="base">
                                        <p:cTn id="28" dur="500" fill="hold"/>
                                        <p:tgtEl>
                                          <p:spTgt spid="42"/>
                                        </p:tgtEl>
                                        <p:attrNameLst>
                                          <p:attrName>ppt_y</p:attrName>
                                        </p:attrNameLst>
                                      </p:cBhvr>
                                      <p:tavLst>
                                        <p:tav tm="0">
                                          <p:val>
                                            <p:strVal val="1+#ppt_h/2"/>
                                          </p:val>
                                        </p:tav>
                                        <p:tav tm="100000">
                                          <p:val>
                                            <p:strVal val="#ppt_y"/>
                                          </p:val>
                                        </p:tav>
                                      </p:tavLst>
                                    </p:anim>
                                  </p:childTnLst>
                                </p:cTn>
                              </p:par>
                              <p:par>
                                <p:cTn id="29" presetID="2" presetClass="entr" presetSubtype="12" decel="100000"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anim calcmode="lin" valueType="num">
                                      <p:cBhvr additive="base">
                                        <p:cTn id="31" dur="500" fill="hold"/>
                                        <p:tgtEl>
                                          <p:spTgt spid="43"/>
                                        </p:tgtEl>
                                        <p:attrNameLst>
                                          <p:attrName>ppt_x</p:attrName>
                                        </p:attrNameLst>
                                      </p:cBhvr>
                                      <p:tavLst>
                                        <p:tav tm="0">
                                          <p:val>
                                            <p:strVal val="0-#ppt_w/2"/>
                                          </p:val>
                                        </p:tav>
                                        <p:tav tm="100000">
                                          <p:val>
                                            <p:strVal val="#ppt_x"/>
                                          </p:val>
                                        </p:tav>
                                      </p:tavLst>
                                    </p:anim>
                                    <p:anim calcmode="lin" valueType="num">
                                      <p:cBhvr additive="base">
                                        <p:cTn id="32" dur="500" fill="hold"/>
                                        <p:tgtEl>
                                          <p:spTgt spid="43"/>
                                        </p:tgtEl>
                                        <p:attrNameLst>
                                          <p:attrName>ppt_y</p:attrName>
                                        </p:attrNameLst>
                                      </p:cBhvr>
                                      <p:tavLst>
                                        <p:tav tm="0">
                                          <p:val>
                                            <p:strVal val="1+#ppt_h/2"/>
                                          </p:val>
                                        </p:tav>
                                        <p:tav tm="100000">
                                          <p:val>
                                            <p:strVal val="#ppt_y"/>
                                          </p:val>
                                        </p:tav>
                                      </p:tavLst>
                                    </p:anim>
                                  </p:childTnLst>
                                </p:cTn>
                              </p:par>
                              <p:par>
                                <p:cTn id="33" presetID="2" presetClass="entr" presetSubtype="12" decel="100000" fill="hold" grpId="0" nodeType="withEffect">
                                  <p:stCondLst>
                                    <p:cond delay="0"/>
                                  </p:stCondLst>
                                  <p:childTnLst>
                                    <p:set>
                                      <p:cBhvr>
                                        <p:cTn id="34" dur="1" fill="hold">
                                          <p:stCondLst>
                                            <p:cond delay="0"/>
                                          </p:stCondLst>
                                        </p:cTn>
                                        <p:tgtEl>
                                          <p:spTgt spid="48"/>
                                        </p:tgtEl>
                                        <p:attrNameLst>
                                          <p:attrName>style.visibility</p:attrName>
                                        </p:attrNameLst>
                                      </p:cBhvr>
                                      <p:to>
                                        <p:strVal val="visible"/>
                                      </p:to>
                                    </p:set>
                                    <p:anim calcmode="lin" valueType="num">
                                      <p:cBhvr additive="base">
                                        <p:cTn id="35" dur="500" fill="hold"/>
                                        <p:tgtEl>
                                          <p:spTgt spid="48"/>
                                        </p:tgtEl>
                                        <p:attrNameLst>
                                          <p:attrName>ppt_x</p:attrName>
                                        </p:attrNameLst>
                                      </p:cBhvr>
                                      <p:tavLst>
                                        <p:tav tm="0">
                                          <p:val>
                                            <p:strVal val="0-#ppt_w/2"/>
                                          </p:val>
                                        </p:tav>
                                        <p:tav tm="100000">
                                          <p:val>
                                            <p:strVal val="#ppt_x"/>
                                          </p:val>
                                        </p:tav>
                                      </p:tavLst>
                                    </p:anim>
                                    <p:anim calcmode="lin" valueType="num">
                                      <p:cBhvr additive="base">
                                        <p:cTn id="36" dur="500" fill="hold"/>
                                        <p:tgtEl>
                                          <p:spTgt spid="48"/>
                                        </p:tgtEl>
                                        <p:attrNameLst>
                                          <p:attrName>ppt_y</p:attrName>
                                        </p:attrNameLst>
                                      </p:cBhvr>
                                      <p:tavLst>
                                        <p:tav tm="0">
                                          <p:val>
                                            <p:strVal val="1+#ppt_h/2"/>
                                          </p:val>
                                        </p:tav>
                                        <p:tav tm="100000">
                                          <p:val>
                                            <p:strVal val="#ppt_y"/>
                                          </p:val>
                                        </p:tav>
                                      </p:tavLst>
                                    </p:anim>
                                  </p:childTnLst>
                                </p:cTn>
                              </p:par>
                              <p:par>
                                <p:cTn id="37" presetID="2" presetClass="entr" presetSubtype="12" decel="100000" fill="hold" grpId="0" nodeType="withEffect">
                                  <p:stCondLst>
                                    <p:cond delay="0"/>
                                  </p:stCondLst>
                                  <p:childTnLst>
                                    <p:set>
                                      <p:cBhvr>
                                        <p:cTn id="38" dur="1" fill="hold">
                                          <p:stCondLst>
                                            <p:cond delay="0"/>
                                          </p:stCondLst>
                                        </p:cTn>
                                        <p:tgtEl>
                                          <p:spTgt spid="49"/>
                                        </p:tgtEl>
                                        <p:attrNameLst>
                                          <p:attrName>style.visibility</p:attrName>
                                        </p:attrNameLst>
                                      </p:cBhvr>
                                      <p:to>
                                        <p:strVal val="visible"/>
                                      </p:to>
                                    </p:set>
                                    <p:anim calcmode="lin" valueType="num">
                                      <p:cBhvr additive="base">
                                        <p:cTn id="39" dur="500" fill="hold"/>
                                        <p:tgtEl>
                                          <p:spTgt spid="49"/>
                                        </p:tgtEl>
                                        <p:attrNameLst>
                                          <p:attrName>ppt_x</p:attrName>
                                        </p:attrNameLst>
                                      </p:cBhvr>
                                      <p:tavLst>
                                        <p:tav tm="0">
                                          <p:val>
                                            <p:strVal val="0-#ppt_w/2"/>
                                          </p:val>
                                        </p:tav>
                                        <p:tav tm="100000">
                                          <p:val>
                                            <p:strVal val="#ppt_x"/>
                                          </p:val>
                                        </p:tav>
                                      </p:tavLst>
                                    </p:anim>
                                    <p:anim calcmode="lin" valueType="num">
                                      <p:cBhvr additive="base">
                                        <p:cTn id="40" dur="500" fill="hold"/>
                                        <p:tgtEl>
                                          <p:spTgt spid="49"/>
                                        </p:tgtEl>
                                        <p:attrNameLst>
                                          <p:attrName>ppt_y</p:attrName>
                                        </p:attrNameLst>
                                      </p:cBhvr>
                                      <p:tavLst>
                                        <p:tav tm="0">
                                          <p:val>
                                            <p:strVal val="1+#ppt_h/2"/>
                                          </p:val>
                                        </p:tav>
                                        <p:tav tm="100000">
                                          <p:val>
                                            <p:strVal val="#ppt_y"/>
                                          </p:val>
                                        </p:tav>
                                      </p:tavLst>
                                    </p:anim>
                                  </p:childTnLst>
                                </p:cTn>
                              </p:par>
                              <p:par>
                                <p:cTn id="41" presetID="2" presetClass="entr" presetSubtype="12" decel="100000" fill="hold" grpId="0" nodeType="with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additive="base">
                                        <p:cTn id="43" dur="500" fill="hold"/>
                                        <p:tgtEl>
                                          <p:spTgt spid="50"/>
                                        </p:tgtEl>
                                        <p:attrNameLst>
                                          <p:attrName>ppt_x</p:attrName>
                                        </p:attrNameLst>
                                      </p:cBhvr>
                                      <p:tavLst>
                                        <p:tav tm="0">
                                          <p:val>
                                            <p:strVal val="0-#ppt_w/2"/>
                                          </p:val>
                                        </p:tav>
                                        <p:tav tm="100000">
                                          <p:val>
                                            <p:strVal val="#ppt_x"/>
                                          </p:val>
                                        </p:tav>
                                      </p:tavLst>
                                    </p:anim>
                                    <p:anim calcmode="lin" valueType="num">
                                      <p:cBhvr additive="base">
                                        <p:cTn id="44" dur="500" fill="hold"/>
                                        <p:tgtEl>
                                          <p:spTgt spid="50"/>
                                        </p:tgtEl>
                                        <p:attrNameLst>
                                          <p:attrName>ppt_y</p:attrName>
                                        </p:attrNameLst>
                                      </p:cBhvr>
                                      <p:tavLst>
                                        <p:tav tm="0">
                                          <p:val>
                                            <p:strVal val="1+#ppt_h/2"/>
                                          </p:val>
                                        </p:tav>
                                        <p:tav tm="100000">
                                          <p:val>
                                            <p:strVal val="#ppt_y"/>
                                          </p:val>
                                        </p:tav>
                                      </p:tavLst>
                                    </p:anim>
                                  </p:childTnLst>
                                </p:cTn>
                              </p:par>
                              <p:par>
                                <p:cTn id="45" presetID="2" presetClass="entr" presetSubtype="3" decel="100000" fill="hold" grpId="0" nodeType="with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fill="hold"/>
                                        <p:tgtEl>
                                          <p:spTgt spid="6"/>
                                        </p:tgtEl>
                                        <p:attrNameLst>
                                          <p:attrName>ppt_x</p:attrName>
                                        </p:attrNameLst>
                                      </p:cBhvr>
                                      <p:tavLst>
                                        <p:tav tm="0">
                                          <p:val>
                                            <p:strVal val="1+#ppt_w/2"/>
                                          </p:val>
                                        </p:tav>
                                        <p:tav tm="100000">
                                          <p:val>
                                            <p:strVal val="#ppt_x"/>
                                          </p:val>
                                        </p:tav>
                                      </p:tavLst>
                                    </p:anim>
                                    <p:anim calcmode="lin" valueType="num">
                                      <p:cBhvr additive="base">
                                        <p:cTn id="48" dur="500" fill="hold"/>
                                        <p:tgtEl>
                                          <p:spTgt spid="6"/>
                                        </p:tgtEl>
                                        <p:attrNameLst>
                                          <p:attrName>ppt_y</p:attrName>
                                        </p:attrNameLst>
                                      </p:cBhvr>
                                      <p:tavLst>
                                        <p:tav tm="0">
                                          <p:val>
                                            <p:strVal val="0-#ppt_h/2"/>
                                          </p:val>
                                        </p:tav>
                                        <p:tav tm="100000">
                                          <p:val>
                                            <p:strVal val="#ppt_y"/>
                                          </p:val>
                                        </p:tav>
                                      </p:tavLst>
                                    </p:anim>
                                  </p:childTnLst>
                                </p:cTn>
                              </p:par>
                              <p:par>
                                <p:cTn id="49" presetID="2" presetClass="entr" presetSubtype="3" decel="10000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additive="base">
                                        <p:cTn id="51" dur="500" fill="hold"/>
                                        <p:tgtEl>
                                          <p:spTgt spid="24"/>
                                        </p:tgtEl>
                                        <p:attrNameLst>
                                          <p:attrName>ppt_x</p:attrName>
                                        </p:attrNameLst>
                                      </p:cBhvr>
                                      <p:tavLst>
                                        <p:tav tm="0">
                                          <p:val>
                                            <p:strVal val="1+#ppt_w/2"/>
                                          </p:val>
                                        </p:tav>
                                        <p:tav tm="100000">
                                          <p:val>
                                            <p:strVal val="#ppt_x"/>
                                          </p:val>
                                        </p:tav>
                                      </p:tavLst>
                                    </p:anim>
                                    <p:anim calcmode="lin" valueType="num">
                                      <p:cBhvr additive="base">
                                        <p:cTn id="52" dur="500" fill="hold"/>
                                        <p:tgtEl>
                                          <p:spTgt spid="24"/>
                                        </p:tgtEl>
                                        <p:attrNameLst>
                                          <p:attrName>ppt_y</p:attrName>
                                        </p:attrNameLst>
                                      </p:cBhvr>
                                      <p:tavLst>
                                        <p:tav tm="0">
                                          <p:val>
                                            <p:strVal val="0-#ppt_h/2"/>
                                          </p:val>
                                        </p:tav>
                                        <p:tav tm="100000">
                                          <p:val>
                                            <p:strVal val="#ppt_y"/>
                                          </p:val>
                                        </p:tav>
                                      </p:tavLst>
                                    </p:anim>
                                  </p:childTnLst>
                                </p:cTn>
                              </p:par>
                              <p:par>
                                <p:cTn id="53" presetID="2" presetClass="entr" presetSubtype="3" decel="10000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additive="base">
                                        <p:cTn id="55" dur="500" fill="hold"/>
                                        <p:tgtEl>
                                          <p:spTgt spid="28"/>
                                        </p:tgtEl>
                                        <p:attrNameLst>
                                          <p:attrName>ppt_x</p:attrName>
                                        </p:attrNameLst>
                                      </p:cBhvr>
                                      <p:tavLst>
                                        <p:tav tm="0">
                                          <p:val>
                                            <p:strVal val="1+#ppt_w/2"/>
                                          </p:val>
                                        </p:tav>
                                        <p:tav tm="100000">
                                          <p:val>
                                            <p:strVal val="#ppt_x"/>
                                          </p:val>
                                        </p:tav>
                                      </p:tavLst>
                                    </p:anim>
                                    <p:anim calcmode="lin" valueType="num">
                                      <p:cBhvr additive="base">
                                        <p:cTn id="56" dur="500" fill="hold"/>
                                        <p:tgtEl>
                                          <p:spTgt spid="28"/>
                                        </p:tgtEl>
                                        <p:attrNameLst>
                                          <p:attrName>ppt_y</p:attrName>
                                        </p:attrNameLst>
                                      </p:cBhvr>
                                      <p:tavLst>
                                        <p:tav tm="0">
                                          <p:val>
                                            <p:strVal val="0-#ppt_h/2"/>
                                          </p:val>
                                        </p:tav>
                                        <p:tav tm="100000">
                                          <p:val>
                                            <p:strVal val="#ppt_y"/>
                                          </p:val>
                                        </p:tav>
                                      </p:tavLst>
                                    </p:anim>
                                  </p:childTnLst>
                                </p:cTn>
                              </p:par>
                              <p:par>
                                <p:cTn id="57" presetID="2" presetClass="entr" presetSubtype="3" decel="10000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additive="base">
                                        <p:cTn id="59" dur="500" fill="hold"/>
                                        <p:tgtEl>
                                          <p:spTgt spid="34"/>
                                        </p:tgtEl>
                                        <p:attrNameLst>
                                          <p:attrName>ppt_x</p:attrName>
                                        </p:attrNameLst>
                                      </p:cBhvr>
                                      <p:tavLst>
                                        <p:tav tm="0">
                                          <p:val>
                                            <p:strVal val="1+#ppt_w/2"/>
                                          </p:val>
                                        </p:tav>
                                        <p:tav tm="100000">
                                          <p:val>
                                            <p:strVal val="#ppt_x"/>
                                          </p:val>
                                        </p:tav>
                                      </p:tavLst>
                                    </p:anim>
                                    <p:anim calcmode="lin" valueType="num">
                                      <p:cBhvr additive="base">
                                        <p:cTn id="60" dur="500" fill="hold"/>
                                        <p:tgtEl>
                                          <p:spTgt spid="34"/>
                                        </p:tgtEl>
                                        <p:attrNameLst>
                                          <p:attrName>ppt_y</p:attrName>
                                        </p:attrNameLst>
                                      </p:cBhvr>
                                      <p:tavLst>
                                        <p:tav tm="0">
                                          <p:val>
                                            <p:strVal val="0-#ppt_h/2"/>
                                          </p:val>
                                        </p:tav>
                                        <p:tav tm="100000">
                                          <p:val>
                                            <p:strVal val="#ppt_y"/>
                                          </p:val>
                                        </p:tav>
                                      </p:tavLst>
                                    </p:anim>
                                  </p:childTnLst>
                                </p:cTn>
                              </p:par>
                              <p:par>
                                <p:cTn id="61" presetID="2" presetClass="entr" presetSubtype="3" decel="100000" fill="hold" grpId="0" nodeType="with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additive="base">
                                        <p:cTn id="63" dur="500" fill="hold"/>
                                        <p:tgtEl>
                                          <p:spTgt spid="35"/>
                                        </p:tgtEl>
                                        <p:attrNameLst>
                                          <p:attrName>ppt_x</p:attrName>
                                        </p:attrNameLst>
                                      </p:cBhvr>
                                      <p:tavLst>
                                        <p:tav tm="0">
                                          <p:val>
                                            <p:strVal val="1+#ppt_w/2"/>
                                          </p:val>
                                        </p:tav>
                                        <p:tav tm="100000">
                                          <p:val>
                                            <p:strVal val="#ppt_x"/>
                                          </p:val>
                                        </p:tav>
                                      </p:tavLst>
                                    </p:anim>
                                    <p:anim calcmode="lin" valueType="num">
                                      <p:cBhvr additive="base">
                                        <p:cTn id="64" dur="500" fill="hold"/>
                                        <p:tgtEl>
                                          <p:spTgt spid="35"/>
                                        </p:tgtEl>
                                        <p:attrNameLst>
                                          <p:attrName>ppt_y</p:attrName>
                                        </p:attrNameLst>
                                      </p:cBhvr>
                                      <p:tavLst>
                                        <p:tav tm="0">
                                          <p:val>
                                            <p:strVal val="0-#ppt_h/2"/>
                                          </p:val>
                                        </p:tav>
                                        <p:tav tm="100000">
                                          <p:val>
                                            <p:strVal val="#ppt_y"/>
                                          </p:val>
                                        </p:tav>
                                      </p:tavLst>
                                    </p:anim>
                                  </p:childTnLst>
                                </p:cTn>
                              </p:par>
                              <p:par>
                                <p:cTn id="65" presetID="2" presetClass="entr" presetSubtype="3" decel="100000" fill="hold" grpId="0" nodeType="withEffect">
                                  <p:stCondLst>
                                    <p:cond delay="0"/>
                                  </p:stCondLst>
                                  <p:childTnLst>
                                    <p:set>
                                      <p:cBhvr>
                                        <p:cTn id="66" dur="1" fill="hold">
                                          <p:stCondLst>
                                            <p:cond delay="0"/>
                                          </p:stCondLst>
                                        </p:cTn>
                                        <p:tgtEl>
                                          <p:spTgt spid="36"/>
                                        </p:tgtEl>
                                        <p:attrNameLst>
                                          <p:attrName>style.visibility</p:attrName>
                                        </p:attrNameLst>
                                      </p:cBhvr>
                                      <p:to>
                                        <p:strVal val="visible"/>
                                      </p:to>
                                    </p:set>
                                    <p:anim calcmode="lin" valueType="num">
                                      <p:cBhvr additive="base">
                                        <p:cTn id="67" dur="500" fill="hold"/>
                                        <p:tgtEl>
                                          <p:spTgt spid="36"/>
                                        </p:tgtEl>
                                        <p:attrNameLst>
                                          <p:attrName>ppt_x</p:attrName>
                                        </p:attrNameLst>
                                      </p:cBhvr>
                                      <p:tavLst>
                                        <p:tav tm="0">
                                          <p:val>
                                            <p:strVal val="1+#ppt_w/2"/>
                                          </p:val>
                                        </p:tav>
                                        <p:tav tm="100000">
                                          <p:val>
                                            <p:strVal val="#ppt_x"/>
                                          </p:val>
                                        </p:tav>
                                      </p:tavLst>
                                    </p:anim>
                                    <p:anim calcmode="lin" valueType="num">
                                      <p:cBhvr additive="base">
                                        <p:cTn id="68" dur="500" fill="hold"/>
                                        <p:tgtEl>
                                          <p:spTgt spid="36"/>
                                        </p:tgtEl>
                                        <p:attrNameLst>
                                          <p:attrName>ppt_y</p:attrName>
                                        </p:attrNameLst>
                                      </p:cBhvr>
                                      <p:tavLst>
                                        <p:tav tm="0">
                                          <p:val>
                                            <p:strVal val="0-#ppt_h/2"/>
                                          </p:val>
                                        </p:tav>
                                        <p:tav tm="100000">
                                          <p:val>
                                            <p:strVal val="#ppt_y"/>
                                          </p:val>
                                        </p:tav>
                                      </p:tavLst>
                                    </p:anim>
                                  </p:childTnLst>
                                </p:cTn>
                              </p:par>
                            </p:childTnLst>
                          </p:cTn>
                        </p:par>
                        <p:par>
                          <p:cTn id="69" fill="hold">
                            <p:stCondLst>
                              <p:cond delay="500"/>
                            </p:stCondLst>
                            <p:childTnLst>
                              <p:par>
                                <p:cTn id="70" presetID="41" presetClass="entr" presetSubtype="0" fill="hold" grpId="0" nodeType="afterEffect">
                                  <p:stCondLst>
                                    <p:cond delay="0"/>
                                  </p:stCondLst>
                                  <p:iterate type="lt">
                                    <p:tmPct val="10000"/>
                                  </p:iterate>
                                  <p:childTnLst>
                                    <p:set>
                                      <p:cBhvr>
                                        <p:cTn id="71" dur="1" fill="hold">
                                          <p:stCondLst>
                                            <p:cond delay="0"/>
                                          </p:stCondLst>
                                        </p:cTn>
                                        <p:tgtEl>
                                          <p:spTgt spid="9"/>
                                        </p:tgtEl>
                                        <p:attrNameLst>
                                          <p:attrName>style.visibility</p:attrName>
                                        </p:attrNameLst>
                                      </p:cBhvr>
                                      <p:to>
                                        <p:strVal val="visible"/>
                                      </p:to>
                                    </p:set>
                                    <p:anim calcmode="lin" valueType="num">
                                      <p:cBhvr>
                                        <p:cTn id="72"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9"/>
                                        </p:tgtEl>
                                        <p:attrNameLst>
                                          <p:attrName>ppt_y</p:attrName>
                                        </p:attrNameLst>
                                      </p:cBhvr>
                                      <p:tavLst>
                                        <p:tav tm="0">
                                          <p:val>
                                            <p:strVal val="#ppt_y"/>
                                          </p:val>
                                        </p:tav>
                                        <p:tav tm="100000">
                                          <p:val>
                                            <p:strVal val="#ppt_y"/>
                                          </p:val>
                                        </p:tav>
                                      </p:tavLst>
                                    </p:anim>
                                    <p:anim calcmode="lin" valueType="num">
                                      <p:cBhvr>
                                        <p:cTn id="74"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9"/>
                                        </p:tgtEl>
                                      </p:cBhvr>
                                    </p:animEffect>
                                  </p:childTnLst>
                                </p:cTn>
                              </p:par>
                              <p:par>
                                <p:cTn id="77" presetID="16" presetClass="entr" presetSubtype="37" fill="hold" grpId="0" nodeType="withEffect">
                                  <p:stCondLst>
                                    <p:cond delay="500"/>
                                  </p:stCondLst>
                                  <p:childTnLst>
                                    <p:set>
                                      <p:cBhvr>
                                        <p:cTn id="78" dur="1" fill="hold">
                                          <p:stCondLst>
                                            <p:cond delay="0"/>
                                          </p:stCondLst>
                                        </p:cTn>
                                        <p:tgtEl>
                                          <p:spTgt spid="51"/>
                                        </p:tgtEl>
                                        <p:attrNameLst>
                                          <p:attrName>style.visibility</p:attrName>
                                        </p:attrNameLst>
                                      </p:cBhvr>
                                      <p:to>
                                        <p:strVal val="visible"/>
                                      </p:to>
                                    </p:set>
                                    <p:animEffect transition="in" filter="barn(outVertical)">
                                      <p:cBhvr>
                                        <p:cTn id="79"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4" grpId="0" animBg="1"/>
      <p:bldP spid="28"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8" grpId="0" animBg="1"/>
      <p:bldP spid="49" grpId="0" animBg="1"/>
      <p:bldP spid="50" grpId="0" animBg="1"/>
      <p:bldP spid="9" grpId="0"/>
      <p:bldP spid="5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 3"/>
          <p:cNvGrpSpPr/>
          <p:nvPr/>
        </p:nvGrpSpPr>
        <p:grpSpPr>
          <a:xfrm>
            <a:off x="-21102" y="2847434"/>
            <a:ext cx="12213103" cy="1296345"/>
            <a:chOff x="-21102" y="2847433"/>
            <a:chExt cx="12213102" cy="1296345"/>
          </a:xfrm>
        </p:grpSpPr>
        <p:sp>
          <p:nvSpPr>
            <p:cNvPr id="51" name="矩形 50"/>
            <p:cNvSpPr/>
            <p:nvPr/>
          </p:nvSpPr>
          <p:spPr>
            <a:xfrm flipH="1">
              <a:off x="0" y="2872348"/>
              <a:ext cx="12192000" cy="1252063"/>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圆角矩形 39"/>
            <p:cNvSpPr/>
            <p:nvPr/>
          </p:nvSpPr>
          <p:spPr>
            <a:xfrm rot="10800000" flipV="1">
              <a:off x="464451" y="2847433"/>
              <a:ext cx="1273995" cy="129103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r>
                <a:rPr lang="en-US" altLang="zh-CN" sz="6000" dirty="0">
                  <a:solidFill>
                    <a:schemeClr val="tx1"/>
                  </a:solidFill>
                </a:rPr>
                <a:t>2</a:t>
              </a:r>
              <a:endParaRPr lang="zh-CN" altLang="en-US" sz="6000" dirty="0">
                <a:solidFill>
                  <a:schemeClr val="tx1"/>
                </a:solidFill>
              </a:endParaRPr>
            </a:p>
          </p:txBody>
        </p:sp>
        <p:sp>
          <p:nvSpPr>
            <p:cNvPr id="42" name="文本框 41"/>
            <p:cNvSpPr txBox="1"/>
            <p:nvPr/>
          </p:nvSpPr>
          <p:spPr>
            <a:xfrm>
              <a:off x="2073674" y="3126563"/>
              <a:ext cx="7853427" cy="707884"/>
            </a:xfrm>
            <a:prstGeom prst="rect">
              <a:avLst/>
            </a:prstGeom>
            <a:noFill/>
          </p:spPr>
          <p:txBody>
            <a:bodyPr wrap="none" lIns="91438" tIns="45719" rIns="91438" bIns="45719" rtlCol="0">
              <a:spAutoFit/>
            </a:bodyPr>
            <a:lstStyle/>
            <a:p>
              <a:r>
                <a:rPr lang="zh-CN" altLang="en-US" sz="4000" b="1" spc="600" dirty="0">
                  <a:latin typeface="微软雅黑" panose="020B0503020204020204" pitchFamily="34" charset="-122"/>
                </a:rPr>
                <a:t>“调查方案设计”的基本内容</a:t>
              </a:r>
            </a:p>
          </p:txBody>
        </p:sp>
        <p:grpSp>
          <p:nvGrpSpPr>
            <p:cNvPr id="3" name="组 2"/>
            <p:cNvGrpSpPr/>
            <p:nvPr/>
          </p:nvGrpSpPr>
          <p:grpSpPr>
            <a:xfrm>
              <a:off x="-21102" y="2858492"/>
              <a:ext cx="242777" cy="1285286"/>
              <a:chOff x="-21102" y="2858492"/>
              <a:chExt cx="242777" cy="1285286"/>
            </a:xfrm>
          </p:grpSpPr>
          <p:sp>
            <p:nvSpPr>
              <p:cNvPr id="46" name="圆角矩形 45"/>
              <p:cNvSpPr/>
              <p:nvPr/>
            </p:nvSpPr>
            <p:spPr>
              <a:xfrm rot="16200000" flipV="1">
                <a:off x="-13338" y="3643334"/>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圆角矩形 46"/>
              <p:cNvSpPr/>
              <p:nvPr/>
            </p:nvSpPr>
            <p:spPr>
              <a:xfrm rot="16200000" flipV="1">
                <a:off x="-13338" y="3908764"/>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圆角矩形 47"/>
              <p:cNvSpPr/>
              <p:nvPr/>
            </p:nvSpPr>
            <p:spPr>
              <a:xfrm rot="16200000" flipV="1">
                <a:off x="-13338" y="3122170"/>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圆角矩形 48"/>
              <p:cNvSpPr/>
              <p:nvPr/>
            </p:nvSpPr>
            <p:spPr>
              <a:xfrm rot="16200000" flipV="1">
                <a:off x="-13338" y="3387600"/>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圆角矩形 44"/>
              <p:cNvSpPr/>
              <p:nvPr/>
            </p:nvSpPr>
            <p:spPr>
              <a:xfrm rot="16200000" flipV="1">
                <a:off x="-13338" y="2850728"/>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25" name="组 13"/>
          <p:cNvGrpSpPr/>
          <p:nvPr/>
        </p:nvGrpSpPr>
        <p:grpSpPr>
          <a:xfrm>
            <a:off x="8072284" y="252857"/>
            <a:ext cx="4119714" cy="484288"/>
            <a:chOff x="8072283" y="252856"/>
            <a:chExt cx="4119714" cy="484288"/>
          </a:xfrm>
        </p:grpSpPr>
        <p:grpSp>
          <p:nvGrpSpPr>
            <p:cNvPr id="26" name="组 2"/>
            <p:cNvGrpSpPr/>
            <p:nvPr/>
          </p:nvGrpSpPr>
          <p:grpSpPr>
            <a:xfrm>
              <a:off x="11454105" y="252856"/>
              <a:ext cx="737892" cy="484288"/>
              <a:chOff x="11454105" y="252856"/>
              <a:chExt cx="737892" cy="484288"/>
            </a:xfrm>
          </p:grpSpPr>
          <p:grpSp>
            <p:nvGrpSpPr>
              <p:cNvPr id="41" name="组 1"/>
              <p:cNvGrpSpPr/>
              <p:nvPr/>
            </p:nvGrpSpPr>
            <p:grpSpPr>
              <a:xfrm>
                <a:off x="12039604" y="252856"/>
                <a:ext cx="152393" cy="484287"/>
                <a:chOff x="12039604" y="252856"/>
                <a:chExt cx="152393" cy="484287"/>
              </a:xfrm>
            </p:grpSpPr>
            <p:sp>
              <p:nvSpPr>
                <p:cNvPr id="52"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3" name="组合 42"/>
              <p:cNvGrpSpPr/>
              <p:nvPr/>
            </p:nvGrpSpPr>
            <p:grpSpPr>
              <a:xfrm>
                <a:off x="11454105" y="252857"/>
                <a:ext cx="491115" cy="484287"/>
                <a:chOff x="1528923" y="220268"/>
                <a:chExt cx="1284096" cy="1266241"/>
              </a:xfrm>
            </p:grpSpPr>
            <p:sp>
              <p:nvSpPr>
                <p:cNvPr id="44"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39" name="文本框 38"/>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280387" y="2823479"/>
            <a:ext cx="1822836" cy="1738364"/>
            <a:chOff x="4925753" y="1803623"/>
            <a:chExt cx="1822836" cy="1738364"/>
          </a:xfrm>
        </p:grpSpPr>
        <p:sp>
          <p:nvSpPr>
            <p:cNvPr id="20" name="圆角矩形 19"/>
            <p:cNvSpPr/>
            <p:nvPr/>
          </p:nvSpPr>
          <p:spPr>
            <a:xfrm>
              <a:off x="4925753" y="1803623"/>
              <a:ext cx="1755699" cy="1738364"/>
            </a:xfrm>
            <a:prstGeom prst="roundRect">
              <a:avLst/>
            </a:prstGeom>
            <a:solidFill>
              <a:srgbClr val="4472C4">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latin typeface="微软雅黑" panose="020B0503020204020204" pitchFamily="34" charset="-122"/>
                <a:ea typeface="微软雅黑" panose="020B0503020204020204" pitchFamily="34" charset="-122"/>
              </a:endParaRPr>
            </a:p>
          </p:txBody>
        </p:sp>
        <p:sp>
          <p:nvSpPr>
            <p:cNvPr id="21" name="圆角矩形 20"/>
            <p:cNvSpPr/>
            <p:nvPr/>
          </p:nvSpPr>
          <p:spPr>
            <a:xfrm>
              <a:off x="4992890" y="1803623"/>
              <a:ext cx="1755699" cy="1738364"/>
            </a:xfrm>
            <a:prstGeom prst="roundRect">
              <a:avLst/>
            </a:prstGeom>
            <a:solidFill>
              <a:srgbClr val="4472C4">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latin typeface="微软雅黑" panose="020B0503020204020204" pitchFamily="34" charset="-122"/>
                </a:rPr>
                <a:t>设计市场调查方案</a:t>
              </a:r>
              <a:endParaRPr lang="zh-CN" altLang="en-US" sz="2400" b="1" dirty="0">
                <a:latin typeface="微软雅黑" panose="020B0503020204020204" pitchFamily="34" charset="-122"/>
                <a:ea typeface="微软雅黑" panose="020B0503020204020204" pitchFamily="34" charset="-122"/>
              </a:endParaRPr>
            </a:p>
          </p:txBody>
        </p:sp>
      </p:grpSp>
      <p:cxnSp>
        <p:nvCxnSpPr>
          <p:cNvPr id="22" name="直接连接符 21"/>
          <p:cNvCxnSpPr/>
          <p:nvPr/>
        </p:nvCxnSpPr>
        <p:spPr>
          <a:xfrm>
            <a:off x="2733656" y="1248002"/>
            <a:ext cx="0" cy="4980078"/>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24" name="圆角矩形 23"/>
          <p:cNvSpPr/>
          <p:nvPr/>
        </p:nvSpPr>
        <p:spPr>
          <a:xfrm rot="10800000" flipV="1">
            <a:off x="2491512" y="1602545"/>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t>1</a:t>
            </a:r>
            <a:endParaRPr lang="zh-CN" altLang="en-US" sz="2400" b="1" dirty="0"/>
          </a:p>
        </p:txBody>
      </p:sp>
      <p:sp>
        <p:nvSpPr>
          <p:cNvPr id="25" name="圆角矩形 24"/>
          <p:cNvSpPr/>
          <p:nvPr/>
        </p:nvSpPr>
        <p:spPr>
          <a:xfrm rot="10800000" flipV="1">
            <a:off x="2491510" y="4380447"/>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t>4</a:t>
            </a:r>
            <a:endParaRPr lang="zh-CN" altLang="en-US" sz="2400" b="1" dirty="0"/>
          </a:p>
        </p:txBody>
      </p:sp>
      <p:sp>
        <p:nvSpPr>
          <p:cNvPr id="26" name="圆角矩形 25"/>
          <p:cNvSpPr/>
          <p:nvPr/>
        </p:nvSpPr>
        <p:spPr>
          <a:xfrm rot="10800000" flipV="1">
            <a:off x="2482363" y="2531399"/>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t>2</a:t>
            </a:r>
            <a:endParaRPr lang="zh-CN" altLang="en-US" sz="2400" b="1" dirty="0"/>
          </a:p>
        </p:txBody>
      </p:sp>
      <p:sp>
        <p:nvSpPr>
          <p:cNvPr id="27" name="圆角矩形 26"/>
          <p:cNvSpPr/>
          <p:nvPr/>
        </p:nvSpPr>
        <p:spPr>
          <a:xfrm rot="10800000" flipV="1">
            <a:off x="2500897" y="5302846"/>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t>5</a:t>
            </a:r>
            <a:endParaRPr lang="zh-CN" altLang="en-US" sz="2400" b="1" dirty="0"/>
          </a:p>
        </p:txBody>
      </p:sp>
      <p:sp>
        <p:nvSpPr>
          <p:cNvPr id="28" name="圆角矩形 27"/>
          <p:cNvSpPr/>
          <p:nvPr/>
        </p:nvSpPr>
        <p:spPr>
          <a:xfrm rot="10800000" flipV="1">
            <a:off x="2491511" y="3455214"/>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t>3</a:t>
            </a:r>
            <a:endParaRPr lang="zh-CN" altLang="en-US" sz="2400" b="1" dirty="0"/>
          </a:p>
        </p:txBody>
      </p:sp>
      <p:sp>
        <p:nvSpPr>
          <p:cNvPr id="37" name="文本框 36"/>
          <p:cNvSpPr txBox="1"/>
          <p:nvPr/>
        </p:nvSpPr>
        <p:spPr>
          <a:xfrm>
            <a:off x="3208559" y="1602545"/>
            <a:ext cx="2954647" cy="525653"/>
          </a:xfrm>
          <a:prstGeom prst="rect">
            <a:avLst/>
          </a:prstGeom>
          <a:noFill/>
        </p:spPr>
        <p:txBody>
          <a:bodyPr wrap="none" lIns="91436" tIns="45718" rIns="91436" bIns="45718" rtlCol="0">
            <a:spAutoFit/>
          </a:bodyPr>
          <a:lstStyle/>
          <a:p>
            <a:pPr algn="ctr">
              <a:lnSpc>
                <a:spcPct val="130000"/>
              </a:lnSpc>
            </a:pPr>
            <a:r>
              <a:rPr lang="zh-CN" altLang="en-US" sz="2400" b="1" dirty="0">
                <a:solidFill>
                  <a:schemeClr val="tx2"/>
                </a:solidFill>
                <a:latin typeface="微软雅黑" panose="020B0503020204020204" pitchFamily="34" charset="-122"/>
              </a:rPr>
              <a:t>确定调查目的和内容</a:t>
            </a:r>
            <a:endParaRPr lang="zh-CN" altLang="en-US" sz="2400" b="1" dirty="0">
              <a:solidFill>
                <a:schemeClr val="tx2"/>
              </a:solidFill>
              <a:latin typeface="微软雅黑" panose="020B0503020204020204" pitchFamily="34" charset="-122"/>
              <a:ea typeface="微软雅黑" panose="020B0503020204020204" pitchFamily="34" charset="-122"/>
            </a:endParaRPr>
          </a:p>
        </p:txBody>
      </p:sp>
      <p:sp>
        <p:nvSpPr>
          <p:cNvPr id="46" name="矩形 45"/>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7"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8" name="文本框 47"/>
          <p:cNvSpPr txBox="1"/>
          <p:nvPr/>
        </p:nvSpPr>
        <p:spPr>
          <a:xfrm>
            <a:off x="909973" y="267581"/>
            <a:ext cx="5186027"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“调查方案设计”的基本内容</a:t>
            </a:r>
          </a:p>
        </p:txBody>
      </p:sp>
      <p:grpSp>
        <p:nvGrpSpPr>
          <p:cNvPr id="49" name="组 13"/>
          <p:cNvGrpSpPr/>
          <p:nvPr/>
        </p:nvGrpSpPr>
        <p:grpSpPr>
          <a:xfrm>
            <a:off x="8072284" y="252857"/>
            <a:ext cx="4119714" cy="484288"/>
            <a:chOff x="8072283" y="252856"/>
            <a:chExt cx="4119714" cy="484288"/>
          </a:xfrm>
        </p:grpSpPr>
        <p:grpSp>
          <p:nvGrpSpPr>
            <p:cNvPr id="50" name="组 2"/>
            <p:cNvGrpSpPr/>
            <p:nvPr/>
          </p:nvGrpSpPr>
          <p:grpSpPr>
            <a:xfrm>
              <a:off x="11454105" y="252856"/>
              <a:ext cx="737892" cy="484288"/>
              <a:chOff x="11454105" y="252856"/>
              <a:chExt cx="737892" cy="484288"/>
            </a:xfrm>
          </p:grpSpPr>
          <p:grpSp>
            <p:nvGrpSpPr>
              <p:cNvPr id="52" name="组 1"/>
              <p:cNvGrpSpPr/>
              <p:nvPr/>
            </p:nvGrpSpPr>
            <p:grpSpPr>
              <a:xfrm>
                <a:off x="12039604" y="252856"/>
                <a:ext cx="152393" cy="484287"/>
                <a:chOff x="12039604" y="252856"/>
                <a:chExt cx="152393" cy="484287"/>
              </a:xfrm>
            </p:grpSpPr>
            <p:sp>
              <p:nvSpPr>
                <p:cNvPr id="56"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3" name="组合 52"/>
              <p:cNvGrpSpPr/>
              <p:nvPr/>
            </p:nvGrpSpPr>
            <p:grpSpPr>
              <a:xfrm>
                <a:off x="11454105" y="252857"/>
                <a:ext cx="491115" cy="484287"/>
                <a:chOff x="1528923" y="220268"/>
                <a:chExt cx="1284096" cy="1266241"/>
              </a:xfrm>
            </p:grpSpPr>
            <p:sp>
              <p:nvSpPr>
                <p:cNvPr id="54"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51" name="文本框 50"/>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87" name="文本框 86"/>
          <p:cNvSpPr txBox="1"/>
          <p:nvPr/>
        </p:nvSpPr>
        <p:spPr>
          <a:xfrm>
            <a:off x="3208559" y="2560652"/>
            <a:ext cx="3570201" cy="525653"/>
          </a:xfrm>
          <a:prstGeom prst="rect">
            <a:avLst/>
          </a:prstGeom>
          <a:noFill/>
        </p:spPr>
        <p:txBody>
          <a:bodyPr wrap="none" lIns="91436" tIns="45718" rIns="91436" bIns="45718" rtlCol="0">
            <a:spAutoFit/>
          </a:bodyPr>
          <a:lstStyle/>
          <a:p>
            <a:pPr algn="ctr">
              <a:lnSpc>
                <a:spcPct val="130000"/>
              </a:lnSpc>
            </a:pPr>
            <a:r>
              <a:rPr lang="zh-CN" altLang="en-US" sz="2400" b="1" dirty="0">
                <a:solidFill>
                  <a:schemeClr val="tx2"/>
                </a:solidFill>
                <a:latin typeface="微软雅黑" panose="020B0503020204020204" pitchFamily="34" charset="-122"/>
              </a:rPr>
              <a:t>确定调查对象和调查单位</a:t>
            </a:r>
            <a:endParaRPr lang="zh-CN" altLang="en-US" sz="2400" b="1" dirty="0">
              <a:solidFill>
                <a:schemeClr val="tx2"/>
              </a:solidFill>
              <a:latin typeface="微软雅黑" panose="020B0503020204020204" pitchFamily="34" charset="-122"/>
              <a:ea typeface="微软雅黑" panose="020B0503020204020204" pitchFamily="34" charset="-122"/>
            </a:endParaRPr>
          </a:p>
        </p:txBody>
      </p:sp>
      <p:sp>
        <p:nvSpPr>
          <p:cNvPr id="88" name="文本框 87"/>
          <p:cNvSpPr txBox="1"/>
          <p:nvPr/>
        </p:nvSpPr>
        <p:spPr>
          <a:xfrm>
            <a:off x="3208558" y="3455214"/>
            <a:ext cx="2031317" cy="525653"/>
          </a:xfrm>
          <a:prstGeom prst="rect">
            <a:avLst/>
          </a:prstGeom>
          <a:noFill/>
        </p:spPr>
        <p:txBody>
          <a:bodyPr wrap="none" lIns="91436" tIns="45718" rIns="91436" bIns="45718" rtlCol="0">
            <a:spAutoFit/>
          </a:bodyPr>
          <a:lstStyle/>
          <a:p>
            <a:pPr algn="ctr">
              <a:lnSpc>
                <a:spcPct val="130000"/>
              </a:lnSpc>
            </a:pPr>
            <a:r>
              <a:rPr lang="zh-CN" altLang="en-US" sz="2400" b="1" dirty="0">
                <a:solidFill>
                  <a:schemeClr val="tx2"/>
                </a:solidFill>
                <a:latin typeface="微软雅黑" panose="020B0503020204020204" pitchFamily="34" charset="-122"/>
              </a:rPr>
              <a:t>确定调查项目</a:t>
            </a:r>
            <a:endParaRPr lang="zh-CN" altLang="en-US" sz="2400" b="1" dirty="0">
              <a:solidFill>
                <a:schemeClr val="tx2"/>
              </a:solidFill>
              <a:latin typeface="微软雅黑" panose="020B0503020204020204" pitchFamily="34" charset="-122"/>
              <a:ea typeface="微软雅黑" panose="020B0503020204020204" pitchFamily="34" charset="-122"/>
            </a:endParaRPr>
          </a:p>
        </p:txBody>
      </p:sp>
      <p:sp>
        <p:nvSpPr>
          <p:cNvPr id="89" name="文本框 88"/>
          <p:cNvSpPr txBox="1"/>
          <p:nvPr/>
        </p:nvSpPr>
        <p:spPr>
          <a:xfrm>
            <a:off x="3208559" y="4299016"/>
            <a:ext cx="2954647" cy="525653"/>
          </a:xfrm>
          <a:prstGeom prst="rect">
            <a:avLst/>
          </a:prstGeom>
          <a:noFill/>
        </p:spPr>
        <p:txBody>
          <a:bodyPr wrap="none" lIns="91436" tIns="45718" rIns="91436" bIns="45718" rtlCol="0">
            <a:spAutoFit/>
          </a:bodyPr>
          <a:lstStyle/>
          <a:p>
            <a:pPr algn="ctr">
              <a:lnSpc>
                <a:spcPct val="130000"/>
              </a:lnSpc>
            </a:pPr>
            <a:r>
              <a:rPr lang="zh-CN" altLang="en-US" sz="2400" b="1" dirty="0">
                <a:solidFill>
                  <a:schemeClr val="tx2"/>
                </a:solidFill>
                <a:latin typeface="微软雅黑" panose="020B0503020204020204" pitchFamily="34" charset="-122"/>
              </a:rPr>
              <a:t>确定调查方式和方法</a:t>
            </a:r>
            <a:endParaRPr lang="zh-CN" altLang="en-US" sz="2400" b="1" dirty="0">
              <a:solidFill>
                <a:schemeClr val="tx2"/>
              </a:solidFill>
              <a:latin typeface="微软雅黑" panose="020B0503020204020204" pitchFamily="34" charset="-122"/>
              <a:ea typeface="微软雅黑" panose="020B0503020204020204" pitchFamily="34" charset="-122"/>
            </a:endParaRPr>
          </a:p>
        </p:txBody>
      </p:sp>
      <p:sp>
        <p:nvSpPr>
          <p:cNvPr id="90" name="文本框 89"/>
          <p:cNvSpPr txBox="1"/>
          <p:nvPr/>
        </p:nvSpPr>
        <p:spPr>
          <a:xfrm>
            <a:off x="3208558" y="5268309"/>
            <a:ext cx="4185754" cy="525653"/>
          </a:xfrm>
          <a:prstGeom prst="rect">
            <a:avLst/>
          </a:prstGeom>
          <a:noFill/>
        </p:spPr>
        <p:txBody>
          <a:bodyPr wrap="none" lIns="91436" tIns="45718" rIns="91436" bIns="45718" rtlCol="0">
            <a:spAutoFit/>
          </a:bodyPr>
          <a:lstStyle/>
          <a:p>
            <a:pPr algn="ctr">
              <a:lnSpc>
                <a:spcPct val="130000"/>
              </a:lnSpc>
            </a:pPr>
            <a:r>
              <a:rPr lang="zh-CN" altLang="en-US" sz="2400" b="1" dirty="0">
                <a:solidFill>
                  <a:schemeClr val="tx2"/>
                </a:solidFill>
                <a:latin typeface="微软雅黑" panose="020B0503020204020204" pitchFamily="34" charset="-122"/>
              </a:rPr>
              <a:t>确定调查资料整理与分析方法</a:t>
            </a:r>
            <a:endParaRPr lang="zh-CN" altLang="en-US" sz="2400" b="1" dirty="0">
              <a:solidFill>
                <a:schemeClr val="tx2"/>
              </a:solidFill>
              <a:latin typeface="微软雅黑" panose="020B0503020204020204" pitchFamily="34" charset="-122"/>
              <a:ea typeface="微软雅黑" panose="020B0503020204020204" pitchFamily="34" charset="-122"/>
            </a:endParaRPr>
          </a:p>
        </p:txBody>
      </p:sp>
      <p:cxnSp>
        <p:nvCxnSpPr>
          <p:cNvPr id="91" name="直接连接符 90"/>
          <p:cNvCxnSpPr/>
          <p:nvPr/>
        </p:nvCxnSpPr>
        <p:spPr>
          <a:xfrm>
            <a:off x="7645605" y="1248002"/>
            <a:ext cx="0" cy="4980078"/>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92" name="圆角矩形 23"/>
          <p:cNvSpPr/>
          <p:nvPr/>
        </p:nvSpPr>
        <p:spPr>
          <a:xfrm rot="10800000" flipV="1">
            <a:off x="7403461" y="1602545"/>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t>6</a:t>
            </a:r>
            <a:endParaRPr lang="zh-CN" altLang="en-US" sz="2400" b="1" dirty="0"/>
          </a:p>
        </p:txBody>
      </p:sp>
      <p:sp>
        <p:nvSpPr>
          <p:cNvPr id="93" name="圆角矩形 24"/>
          <p:cNvSpPr/>
          <p:nvPr/>
        </p:nvSpPr>
        <p:spPr>
          <a:xfrm rot="10800000" flipV="1">
            <a:off x="7403459" y="4380447"/>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t>9</a:t>
            </a:r>
            <a:endParaRPr lang="zh-CN" altLang="en-US" sz="2400" b="1" dirty="0"/>
          </a:p>
        </p:txBody>
      </p:sp>
      <p:sp>
        <p:nvSpPr>
          <p:cNvPr id="94" name="圆角矩形 25"/>
          <p:cNvSpPr/>
          <p:nvPr/>
        </p:nvSpPr>
        <p:spPr>
          <a:xfrm rot="10800000" flipV="1">
            <a:off x="7394312" y="2531399"/>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t>7</a:t>
            </a:r>
            <a:endParaRPr lang="zh-CN" altLang="en-US" sz="2400" b="1" dirty="0"/>
          </a:p>
        </p:txBody>
      </p:sp>
      <p:sp>
        <p:nvSpPr>
          <p:cNvPr id="95" name="圆角矩形 26"/>
          <p:cNvSpPr/>
          <p:nvPr/>
        </p:nvSpPr>
        <p:spPr>
          <a:xfrm rot="10800000" flipV="1">
            <a:off x="7412846" y="5302846"/>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000" b="1" dirty="0"/>
              <a:t>10</a:t>
            </a:r>
            <a:endParaRPr lang="zh-CN" altLang="en-US" sz="2000" b="1" dirty="0"/>
          </a:p>
        </p:txBody>
      </p:sp>
      <p:sp>
        <p:nvSpPr>
          <p:cNvPr id="96" name="圆角矩形 27"/>
          <p:cNvSpPr/>
          <p:nvPr/>
        </p:nvSpPr>
        <p:spPr>
          <a:xfrm rot="10800000" flipV="1">
            <a:off x="7403460" y="3455214"/>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t>8</a:t>
            </a:r>
            <a:endParaRPr lang="zh-CN" altLang="en-US" sz="2400" b="1" dirty="0"/>
          </a:p>
        </p:txBody>
      </p:sp>
      <p:sp>
        <p:nvSpPr>
          <p:cNvPr id="97" name="文本框 96"/>
          <p:cNvSpPr txBox="1"/>
          <p:nvPr/>
        </p:nvSpPr>
        <p:spPr>
          <a:xfrm>
            <a:off x="8006243" y="1602545"/>
            <a:ext cx="4185754" cy="525653"/>
          </a:xfrm>
          <a:prstGeom prst="rect">
            <a:avLst/>
          </a:prstGeom>
          <a:noFill/>
        </p:spPr>
        <p:txBody>
          <a:bodyPr wrap="none" lIns="91436" tIns="45718" rIns="91436" bIns="45718" rtlCol="0">
            <a:spAutoFit/>
          </a:bodyPr>
          <a:lstStyle/>
          <a:p>
            <a:pPr algn="ctr">
              <a:lnSpc>
                <a:spcPct val="130000"/>
              </a:lnSpc>
            </a:pPr>
            <a:r>
              <a:rPr lang="zh-CN" altLang="en-US" sz="2400" b="1" dirty="0">
                <a:solidFill>
                  <a:schemeClr val="tx2"/>
                </a:solidFill>
                <a:latin typeface="微软雅黑" panose="020B0503020204020204" pitchFamily="34" charset="-122"/>
              </a:rPr>
              <a:t>确定调查时间和调查工作期限</a:t>
            </a:r>
            <a:endParaRPr lang="zh-CN" altLang="en-US" sz="2400" b="1" dirty="0">
              <a:solidFill>
                <a:schemeClr val="tx2"/>
              </a:solidFill>
              <a:latin typeface="微软雅黑" panose="020B0503020204020204" pitchFamily="34" charset="-122"/>
              <a:ea typeface="微软雅黑" panose="020B0503020204020204" pitchFamily="34" charset="-122"/>
            </a:endParaRPr>
          </a:p>
        </p:txBody>
      </p:sp>
      <p:sp>
        <p:nvSpPr>
          <p:cNvPr id="98" name="文本框 97"/>
          <p:cNvSpPr txBox="1"/>
          <p:nvPr/>
        </p:nvSpPr>
        <p:spPr>
          <a:xfrm>
            <a:off x="8072284" y="2560652"/>
            <a:ext cx="2646870" cy="525653"/>
          </a:xfrm>
          <a:prstGeom prst="rect">
            <a:avLst/>
          </a:prstGeom>
          <a:noFill/>
        </p:spPr>
        <p:txBody>
          <a:bodyPr wrap="none" lIns="91436" tIns="45718" rIns="91436" bIns="45718" rtlCol="0">
            <a:spAutoFit/>
          </a:bodyPr>
          <a:lstStyle/>
          <a:p>
            <a:pPr algn="ctr">
              <a:lnSpc>
                <a:spcPct val="130000"/>
              </a:lnSpc>
            </a:pPr>
            <a:r>
              <a:rPr lang="zh-CN" altLang="en-US" sz="2400" b="1" dirty="0">
                <a:solidFill>
                  <a:schemeClr val="tx2"/>
                </a:solidFill>
                <a:latin typeface="微软雅黑" panose="020B0503020204020204" pitchFamily="34" charset="-122"/>
              </a:rPr>
              <a:t>确定调查预算经费</a:t>
            </a:r>
            <a:endParaRPr lang="zh-CN" altLang="en-US" sz="2400" b="1" dirty="0">
              <a:solidFill>
                <a:schemeClr val="tx2"/>
              </a:solidFill>
              <a:latin typeface="微软雅黑" panose="020B0503020204020204" pitchFamily="34" charset="-122"/>
              <a:ea typeface="微软雅黑" panose="020B0503020204020204" pitchFamily="34" charset="-122"/>
            </a:endParaRPr>
          </a:p>
        </p:txBody>
      </p:sp>
      <p:sp>
        <p:nvSpPr>
          <p:cNvPr id="99" name="文本框 98"/>
          <p:cNvSpPr txBox="1"/>
          <p:nvPr/>
        </p:nvSpPr>
        <p:spPr>
          <a:xfrm>
            <a:off x="8069140" y="3455214"/>
            <a:ext cx="2954647" cy="525653"/>
          </a:xfrm>
          <a:prstGeom prst="rect">
            <a:avLst/>
          </a:prstGeom>
          <a:noFill/>
        </p:spPr>
        <p:txBody>
          <a:bodyPr wrap="none" lIns="91436" tIns="45718" rIns="91436" bIns="45718" rtlCol="0">
            <a:spAutoFit/>
          </a:bodyPr>
          <a:lstStyle/>
          <a:p>
            <a:pPr algn="ctr">
              <a:lnSpc>
                <a:spcPct val="130000"/>
              </a:lnSpc>
            </a:pPr>
            <a:r>
              <a:rPr lang="zh-CN" altLang="en-US" sz="2400" b="1" dirty="0">
                <a:solidFill>
                  <a:schemeClr val="tx2"/>
                </a:solidFill>
                <a:latin typeface="微软雅黑" panose="020B0503020204020204" pitchFamily="34" charset="-122"/>
              </a:rPr>
              <a:t>确定提交报告的方式</a:t>
            </a:r>
            <a:endParaRPr lang="zh-CN" altLang="en-US" sz="2400" b="1" dirty="0">
              <a:solidFill>
                <a:schemeClr val="tx2"/>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8069140" y="4299016"/>
            <a:ext cx="3570201" cy="525653"/>
          </a:xfrm>
          <a:prstGeom prst="rect">
            <a:avLst/>
          </a:prstGeom>
          <a:noFill/>
        </p:spPr>
        <p:txBody>
          <a:bodyPr wrap="none" lIns="91436" tIns="45718" rIns="91436" bIns="45718" rtlCol="0">
            <a:spAutoFit/>
          </a:bodyPr>
          <a:lstStyle/>
          <a:p>
            <a:pPr algn="ctr">
              <a:lnSpc>
                <a:spcPct val="130000"/>
              </a:lnSpc>
            </a:pPr>
            <a:r>
              <a:rPr lang="zh-CN" altLang="en-US" sz="2400" b="1" dirty="0">
                <a:solidFill>
                  <a:schemeClr val="tx2"/>
                </a:solidFill>
                <a:latin typeface="微软雅黑" panose="020B0503020204020204" pitchFamily="34" charset="-122"/>
              </a:rPr>
              <a:t>制定调查的组织实施计划</a:t>
            </a:r>
            <a:endParaRPr lang="zh-CN" altLang="en-US" sz="2400" b="1" dirty="0">
              <a:solidFill>
                <a:schemeClr val="tx2"/>
              </a:solidFill>
              <a:latin typeface="微软雅黑" panose="020B0503020204020204" pitchFamily="34" charset="-122"/>
              <a:ea typeface="微软雅黑" panose="020B0503020204020204" pitchFamily="34" charset="-122"/>
            </a:endParaRPr>
          </a:p>
        </p:txBody>
      </p:sp>
      <p:sp>
        <p:nvSpPr>
          <p:cNvPr id="101" name="文本框 100"/>
          <p:cNvSpPr txBox="1"/>
          <p:nvPr/>
        </p:nvSpPr>
        <p:spPr>
          <a:xfrm>
            <a:off x="8069140" y="5268309"/>
            <a:ext cx="2339094" cy="525653"/>
          </a:xfrm>
          <a:prstGeom prst="rect">
            <a:avLst/>
          </a:prstGeom>
          <a:noFill/>
        </p:spPr>
        <p:txBody>
          <a:bodyPr wrap="none" lIns="91436" tIns="45718" rIns="91436" bIns="45718" rtlCol="0">
            <a:spAutoFit/>
          </a:bodyPr>
          <a:lstStyle/>
          <a:p>
            <a:pPr algn="ctr">
              <a:lnSpc>
                <a:spcPct val="130000"/>
              </a:lnSpc>
            </a:pPr>
            <a:r>
              <a:rPr lang="zh-CN" altLang="en-US" sz="2400" b="1" dirty="0">
                <a:solidFill>
                  <a:schemeClr val="tx2"/>
                </a:solidFill>
                <a:latin typeface="微软雅黑" panose="020B0503020204020204" pitchFamily="34" charset="-122"/>
              </a:rPr>
              <a:t>修改并完善调查</a:t>
            </a:r>
            <a:endParaRPr lang="zh-CN" altLang="en-US" sz="2400" b="1"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4801306"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（一）确定调查目的和内容</a:t>
            </a:r>
          </a:p>
        </p:txBody>
      </p:sp>
      <p:sp>
        <p:nvSpPr>
          <p:cNvPr id="2" name="矩形 1"/>
          <p:cNvSpPr/>
          <p:nvPr/>
        </p:nvSpPr>
        <p:spPr>
          <a:xfrm>
            <a:off x="393290" y="1758608"/>
            <a:ext cx="11086449" cy="3970316"/>
          </a:xfrm>
          <a:prstGeom prst="rect">
            <a:avLst/>
          </a:prstGeom>
        </p:spPr>
        <p:txBody>
          <a:bodyPr wrap="square" lIns="91438" tIns="45719" rIns="91438" bIns="45719">
            <a:spAutoFit/>
          </a:bodyPr>
          <a:lstStyle/>
          <a:p>
            <a:pPr indent="720090">
              <a:lnSpc>
                <a:spcPct val="150000"/>
              </a:lnSpc>
            </a:pPr>
            <a:r>
              <a:rPr lang="zh-CN" altLang="en-US" sz="2400" b="1" dirty="0">
                <a:latin typeface="微软雅黑" panose="020B0503020204020204" pitchFamily="34" charset="-122"/>
              </a:rPr>
              <a:t>确定</a:t>
            </a:r>
            <a:r>
              <a:rPr lang="zh-CN" altLang="en-US" sz="2400" b="1" dirty="0">
                <a:solidFill>
                  <a:srgbClr val="FF0000"/>
                </a:solidFill>
                <a:latin typeface="微软雅黑" panose="020B0503020204020204" pitchFamily="34" charset="-122"/>
              </a:rPr>
              <a:t>调查目的</a:t>
            </a:r>
            <a:r>
              <a:rPr lang="zh-CN" altLang="en-US" sz="2400" b="1" dirty="0">
                <a:latin typeface="微软雅黑" panose="020B0503020204020204" pitchFamily="34" charset="-122"/>
              </a:rPr>
              <a:t>是指明确在调查中要解决哪些问题，通过调查要取得什么样的资料，取得这些资料有什么用途等问题。衡量一个调查设计是否科学的标准，主要就是看方案的设计是否能体现调查目的的要求，是否符合客观实际。</a:t>
            </a:r>
          </a:p>
          <a:p>
            <a:pPr indent="720090">
              <a:lnSpc>
                <a:spcPct val="150000"/>
              </a:lnSpc>
            </a:pPr>
            <a:r>
              <a:rPr lang="zh-CN" altLang="en-US" sz="2400" b="1" dirty="0">
                <a:latin typeface="微软雅黑" panose="020B0503020204020204" pitchFamily="34" charset="-122"/>
              </a:rPr>
              <a:t>为了进一步明确调查目的，调查设计需要知道谁是数据的使用者，因为调查的目的服务于他们。要把调查的目的搞清楚，需要不断地与客户进行沟通与交流。因为客户提出的需求，开始往往是含糊的，需要加以提炼和进一步明确。调查目的明确了，调查的内容也就大致确定了。</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0" y="1493396"/>
            <a:ext cx="12197667" cy="474225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8" name="圆角矩形 47"/>
          <p:cNvSpPr/>
          <p:nvPr/>
        </p:nvSpPr>
        <p:spPr>
          <a:xfrm>
            <a:off x="0" y="1304925"/>
            <a:ext cx="12192000" cy="474225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1" name="矩形 40"/>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5570748"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（二）确定调查对象和调查单位</a:t>
            </a:r>
          </a:p>
        </p:txBody>
      </p:sp>
      <p:sp>
        <p:nvSpPr>
          <p:cNvPr id="2" name="矩形 1"/>
          <p:cNvSpPr/>
          <p:nvPr/>
        </p:nvSpPr>
        <p:spPr>
          <a:xfrm>
            <a:off x="393290" y="1758608"/>
            <a:ext cx="11086449" cy="2797046"/>
          </a:xfrm>
          <a:prstGeom prst="rect">
            <a:avLst/>
          </a:prstGeom>
        </p:spPr>
        <p:txBody>
          <a:bodyPr wrap="square" lIns="91438" tIns="45719" rIns="91438" bIns="45719">
            <a:spAutoFit/>
          </a:bodyPr>
          <a:lstStyle/>
          <a:p>
            <a:pPr indent="720090">
              <a:lnSpc>
                <a:spcPct val="150000"/>
              </a:lnSpc>
            </a:pPr>
            <a:r>
              <a:rPr lang="zh-CN" altLang="en-US" sz="2400" b="1" dirty="0">
                <a:latin typeface="微软雅黑" panose="020B0503020204020204" pitchFamily="34" charset="-122"/>
              </a:rPr>
              <a:t>明确了调查目的与内容，就需要确定调查对象和调查单位，即解决向谁调查和由谁来具体提供资料的问题。调查对象是根据调查目的、任务确定的调查范围以及所要调查的总体，它由某些性质相同的许多调查单位组成。调查单位或调查单元是所要调查的社会经济现象总体中的个体，即调查对象中的一个个具体单位，它是调查实施中需要具体回答各个调查项目的承担者。</a:t>
            </a:r>
          </a:p>
        </p:txBody>
      </p:sp>
      <p:grpSp>
        <p:nvGrpSpPr>
          <p:cNvPr id="22" name="组 13"/>
          <p:cNvGrpSpPr/>
          <p:nvPr/>
        </p:nvGrpSpPr>
        <p:grpSpPr>
          <a:xfrm>
            <a:off x="8072284" y="252857"/>
            <a:ext cx="4119714" cy="484288"/>
            <a:chOff x="8072283" y="252856"/>
            <a:chExt cx="4119714" cy="484288"/>
          </a:xfrm>
        </p:grpSpPr>
        <p:grpSp>
          <p:nvGrpSpPr>
            <p:cNvPr id="23" name="组 2"/>
            <p:cNvGrpSpPr/>
            <p:nvPr/>
          </p:nvGrpSpPr>
          <p:grpSpPr>
            <a:xfrm>
              <a:off x="11454105" y="252856"/>
              <a:ext cx="737892" cy="484288"/>
              <a:chOff x="11454105" y="252856"/>
              <a:chExt cx="737892" cy="484288"/>
            </a:xfrm>
          </p:grpSpPr>
          <p:grpSp>
            <p:nvGrpSpPr>
              <p:cNvPr id="25" name="组 1"/>
              <p:cNvGrpSpPr/>
              <p:nvPr/>
            </p:nvGrpSpPr>
            <p:grpSpPr>
              <a:xfrm>
                <a:off x="12039604" y="252856"/>
                <a:ext cx="152393" cy="484287"/>
                <a:chOff x="12039604" y="252856"/>
                <a:chExt cx="152393" cy="484287"/>
              </a:xfrm>
            </p:grpSpPr>
            <p:sp>
              <p:nvSpPr>
                <p:cNvPr id="29"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454105" y="252857"/>
                <a:ext cx="491115" cy="484287"/>
                <a:chOff x="1528923" y="220268"/>
                <a:chExt cx="1284096" cy="1266241"/>
              </a:xfrm>
            </p:grpSpPr>
            <p:sp>
              <p:nvSpPr>
                <p:cNvPr id="27"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24" name="文本框 23"/>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圆角矩形 19"/>
          <p:cNvSpPr/>
          <p:nvPr/>
        </p:nvSpPr>
        <p:spPr>
          <a:xfrm>
            <a:off x="4862681" y="2884521"/>
            <a:ext cx="2259019" cy="2236715"/>
          </a:xfrm>
          <a:prstGeom prst="ellipse">
            <a:avLst/>
          </a:prstGeom>
          <a:solidFill>
            <a:srgbClr val="4472C4">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nvGrpSpPr>
          <p:cNvPr id="19" name="组合 18"/>
          <p:cNvGrpSpPr/>
          <p:nvPr/>
        </p:nvGrpSpPr>
        <p:grpSpPr>
          <a:xfrm>
            <a:off x="4853170" y="2573326"/>
            <a:ext cx="2418483" cy="2515367"/>
            <a:chOff x="4721608" y="1835707"/>
            <a:chExt cx="1879634" cy="1954931"/>
          </a:xfrm>
          <a:solidFill>
            <a:srgbClr val="4472C4">
              <a:alpha val="39000"/>
            </a:srgbClr>
          </a:solidFill>
        </p:grpSpPr>
        <p:sp>
          <p:nvSpPr>
            <p:cNvPr id="20" name="圆角矩形 19"/>
            <p:cNvSpPr/>
            <p:nvPr/>
          </p:nvSpPr>
          <p:spPr>
            <a:xfrm>
              <a:off x="4721608" y="1835707"/>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sp>
          <p:nvSpPr>
            <p:cNvPr id="21" name="圆角矩形 20"/>
            <p:cNvSpPr/>
            <p:nvPr/>
          </p:nvSpPr>
          <p:spPr>
            <a:xfrm>
              <a:off x="4845543" y="2052274"/>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微软雅黑" panose="020B0503020204020204" pitchFamily="34" charset="-122"/>
                <a:ea typeface="微软雅黑" panose="020B0503020204020204" pitchFamily="34" charset="-122"/>
              </a:endParaRPr>
            </a:p>
          </p:txBody>
        </p:sp>
      </p:grpSp>
      <p:sp>
        <p:nvSpPr>
          <p:cNvPr id="2" name="矩形 1"/>
          <p:cNvSpPr/>
          <p:nvPr/>
        </p:nvSpPr>
        <p:spPr>
          <a:xfrm>
            <a:off x="5398016" y="3023611"/>
            <a:ext cx="1527435" cy="1614799"/>
          </a:xfrm>
          <a:prstGeom prst="rect">
            <a:avLst/>
          </a:prstGeom>
        </p:spPr>
        <p:txBody>
          <a:bodyPr wrap="square" lIns="91438" tIns="45719" rIns="91438" bIns="45719">
            <a:spAutoFit/>
          </a:bodyPr>
          <a:lstStyle/>
          <a:p>
            <a:pPr algn="ctr">
              <a:lnSpc>
                <a:spcPct val="130000"/>
              </a:lnSpc>
            </a:pPr>
            <a:r>
              <a:rPr lang="zh-CN" altLang="en-US" sz="4000" b="1" dirty="0">
                <a:solidFill>
                  <a:schemeClr val="bg1"/>
                </a:solidFill>
                <a:latin typeface="微软雅黑" panose="020B0503020204020204" pitchFamily="34" charset="-122"/>
                <a:ea typeface="微软雅黑" panose="020B0503020204020204" pitchFamily="34" charset="-122"/>
              </a:rPr>
              <a:t>注意问题</a:t>
            </a:r>
          </a:p>
        </p:txBody>
      </p:sp>
      <p:sp>
        <p:nvSpPr>
          <p:cNvPr id="24" name="圆角矩形 23"/>
          <p:cNvSpPr/>
          <p:nvPr/>
        </p:nvSpPr>
        <p:spPr>
          <a:xfrm rot="10800000" flipV="1">
            <a:off x="689205" y="1428269"/>
            <a:ext cx="617485" cy="457820"/>
          </a:xfrm>
          <a:prstGeom prst="roundRect">
            <a:avLst>
              <a:gd name="adj" fmla="val 0"/>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1</a:t>
            </a:r>
            <a:endParaRPr lang="zh-CN" altLang="en-US" sz="36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804022" y="2031291"/>
            <a:ext cx="3995906" cy="4247315"/>
          </a:xfrm>
          <a:prstGeom prst="rect">
            <a:avLst/>
          </a:prstGeom>
          <a:noFill/>
        </p:spPr>
        <p:txBody>
          <a:bodyPr wrap="square" lIns="91438" tIns="45719" rIns="91438" bIns="45719" rtlCol="0">
            <a:spAutoFit/>
          </a:bodyPr>
          <a:lstStyle/>
          <a:p>
            <a:pPr indent="360045">
              <a:lnSpc>
                <a:spcPct val="150000"/>
              </a:lnSpc>
            </a:pPr>
            <a:r>
              <a:rPr lang="zh-CN" altLang="en-US" sz="1800" dirty="0">
                <a:solidFill>
                  <a:schemeClr val="tx2"/>
                </a:solidFill>
                <a:latin typeface="微软雅黑" panose="020B0503020204020204" pitchFamily="34" charset="-122"/>
              </a:rPr>
              <a:t>准确界定调查对象的内涵与外延。由于市场现象复杂多变，因此，调查对象也是比较复杂的，必须以科学的理论为指导，严格规定调查对象的含义，并指出它与其他有关现象的界限，以免造成调查实施时由于界限不清而发生的差错。例如：以“在校大学生”为调查对象，就应明确“在校大学生”的含义，即明确是普通高等学校类型、只包括本科一至四年级的在读学生等。</a:t>
            </a:r>
            <a:endParaRPr lang="zh-CN" altLang="en-US" sz="1800" dirty="0">
              <a:solidFill>
                <a:schemeClr val="tx2"/>
              </a:solidFill>
              <a:latin typeface="微软雅黑" panose="020B0503020204020204" pitchFamily="34" charset="-122"/>
              <a:ea typeface="微软雅黑" panose="020B0503020204020204" pitchFamily="34" charset="-122"/>
            </a:endParaRPr>
          </a:p>
        </p:txBody>
      </p:sp>
      <p:sp>
        <p:nvSpPr>
          <p:cNvPr id="43" name="矩形 42"/>
          <p:cNvSpPr/>
          <p:nvPr/>
        </p:nvSpPr>
        <p:spPr>
          <a:xfrm>
            <a:off x="866775" y="252859"/>
            <a:ext cx="11325227"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p>
        </p:txBody>
      </p:sp>
      <p:sp>
        <p:nvSpPr>
          <p:cNvPr id="44" name="圆角矩形 43"/>
          <p:cNvSpPr/>
          <p:nvPr/>
        </p:nvSpPr>
        <p:spPr>
          <a:xfrm rot="10800000" flipV="1">
            <a:off x="-11880"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t>2</a:t>
            </a:r>
            <a:endParaRPr lang="zh-CN" altLang="en-US" sz="3600" dirty="0"/>
          </a:p>
        </p:txBody>
      </p:sp>
      <p:sp>
        <p:nvSpPr>
          <p:cNvPr id="45" name="文本框 44"/>
          <p:cNvSpPr txBox="1"/>
          <p:nvPr/>
        </p:nvSpPr>
        <p:spPr>
          <a:xfrm>
            <a:off x="712263" y="267581"/>
            <a:ext cx="5570748" cy="461661"/>
          </a:xfrm>
          <a:prstGeom prst="rect">
            <a:avLst/>
          </a:prstGeom>
          <a:noFill/>
        </p:spPr>
        <p:txBody>
          <a:bodyPr wrap="none" lIns="91436" tIns="45718" rIns="91436" bIns="45718" rtlCol="0">
            <a:spAutoFit/>
          </a:bodyPr>
          <a:lstStyle/>
          <a:p>
            <a:r>
              <a:rPr lang="zh-CN" altLang="en-US" sz="2400" b="1" spc="600" dirty="0">
                <a:solidFill>
                  <a:schemeClr val="bg1"/>
                </a:solidFill>
                <a:latin typeface="微软雅黑" panose="020B0503020204020204" pitchFamily="34" charset="-122"/>
              </a:rPr>
              <a:t>（二）确定调查对象和调查单位</a:t>
            </a:r>
          </a:p>
        </p:txBody>
      </p:sp>
      <p:grpSp>
        <p:nvGrpSpPr>
          <p:cNvPr id="46" name="组 13"/>
          <p:cNvGrpSpPr/>
          <p:nvPr/>
        </p:nvGrpSpPr>
        <p:grpSpPr>
          <a:xfrm>
            <a:off x="8072284" y="252857"/>
            <a:ext cx="4119714" cy="484288"/>
            <a:chOff x="8072283" y="252856"/>
            <a:chExt cx="4119714" cy="484288"/>
          </a:xfrm>
        </p:grpSpPr>
        <p:grpSp>
          <p:nvGrpSpPr>
            <p:cNvPr id="47" name="组 2"/>
            <p:cNvGrpSpPr/>
            <p:nvPr/>
          </p:nvGrpSpPr>
          <p:grpSpPr>
            <a:xfrm>
              <a:off x="11454105" y="252856"/>
              <a:ext cx="737892" cy="484288"/>
              <a:chOff x="11454105" y="252856"/>
              <a:chExt cx="737892" cy="484288"/>
            </a:xfrm>
          </p:grpSpPr>
          <p:grpSp>
            <p:nvGrpSpPr>
              <p:cNvPr id="49" name="组 1"/>
              <p:cNvGrpSpPr/>
              <p:nvPr/>
            </p:nvGrpSpPr>
            <p:grpSpPr>
              <a:xfrm>
                <a:off x="12039604" y="252856"/>
                <a:ext cx="152393" cy="484287"/>
                <a:chOff x="12039604" y="252856"/>
                <a:chExt cx="152393" cy="484287"/>
              </a:xfrm>
            </p:grpSpPr>
            <p:sp>
              <p:nvSpPr>
                <p:cNvPr id="53"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0" name="组合 49"/>
              <p:cNvGrpSpPr/>
              <p:nvPr/>
            </p:nvGrpSpPr>
            <p:grpSpPr>
              <a:xfrm>
                <a:off x="11454105" y="252857"/>
                <a:ext cx="491115" cy="484287"/>
                <a:chOff x="1528923" y="220268"/>
                <a:chExt cx="1284096" cy="1266241"/>
              </a:xfrm>
            </p:grpSpPr>
            <p:sp>
              <p:nvSpPr>
                <p:cNvPr id="51"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Freeform 96"/>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rgbClr val="AD1C21"/>
                    </a:solidFill>
                  </a:endParaRPr>
                </a:p>
              </p:txBody>
            </p:sp>
          </p:grpSp>
        </p:grpSp>
        <p:sp>
          <p:nvSpPr>
            <p:cNvPr id="48" name="文本框 47"/>
            <p:cNvSpPr txBox="1"/>
            <p:nvPr/>
          </p:nvSpPr>
          <p:spPr>
            <a:xfrm>
              <a:off x="8072283" y="336641"/>
              <a:ext cx="3381818" cy="369330"/>
            </a:xfrm>
            <a:prstGeom prst="rect">
              <a:avLst/>
            </a:prstGeom>
            <a:noFill/>
          </p:spPr>
          <p:txBody>
            <a:bodyPr wrap="square" lIns="91438" tIns="45719" rIns="91438" bIns="45719" rtlCol="0">
              <a:spAutoFit/>
            </a:bodyPr>
            <a:lstStyle/>
            <a:p>
              <a:pPr algn="r"/>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天津财经大学 统计学院      </a:t>
              </a:r>
              <a:endParaRPr lang="en-US" altLang="zh-CN" sz="1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74" name="圆角矩形 23"/>
          <p:cNvSpPr/>
          <p:nvPr/>
        </p:nvSpPr>
        <p:spPr>
          <a:xfrm rot="10800000" flipV="1">
            <a:off x="6731450" y="1203365"/>
            <a:ext cx="617485" cy="457820"/>
          </a:xfrm>
          <a:prstGeom prst="roundRect">
            <a:avLst>
              <a:gd name="adj" fmla="val 0"/>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2</a:t>
            </a:r>
            <a:endParaRPr lang="zh-CN" altLang="en-US" sz="3600" dirty="0">
              <a:latin typeface="微软雅黑" panose="020B0503020204020204" pitchFamily="34" charset="-122"/>
              <a:ea typeface="微软雅黑" panose="020B0503020204020204" pitchFamily="34" charset="-122"/>
            </a:endParaRPr>
          </a:p>
        </p:txBody>
      </p:sp>
      <p:sp>
        <p:nvSpPr>
          <p:cNvPr id="75" name="文本框 74"/>
          <p:cNvSpPr txBox="1"/>
          <p:nvPr/>
        </p:nvSpPr>
        <p:spPr>
          <a:xfrm>
            <a:off x="7320865" y="1152330"/>
            <a:ext cx="4718740" cy="2536398"/>
          </a:xfrm>
          <a:prstGeom prst="rect">
            <a:avLst/>
          </a:prstGeom>
          <a:noFill/>
        </p:spPr>
        <p:txBody>
          <a:bodyPr wrap="square" lIns="91438" tIns="45719" rIns="91438" bIns="45719" rtlCol="0">
            <a:spAutoFit/>
          </a:bodyPr>
          <a:lstStyle/>
          <a:p>
            <a:pPr indent="360045">
              <a:lnSpc>
                <a:spcPct val="150000"/>
              </a:lnSpc>
            </a:pPr>
            <a:r>
              <a:rPr lang="zh-CN" altLang="en-US" sz="1800" dirty="0">
                <a:solidFill>
                  <a:schemeClr val="tx2"/>
                </a:solidFill>
                <a:latin typeface="微软雅黑" panose="020B0503020204020204" pitchFamily="34" charset="-122"/>
              </a:rPr>
              <a:t>要基于调查目的和调查对象明确调查单位。调查目的和对象变化了，调查单位也会随之改变。例如，要调查“家庭户”还是“家庭户中的每个人”的基本情况时，调查单位是不同的，前者为每一户，后者为家庭中的每个人。</a:t>
            </a:r>
          </a:p>
        </p:txBody>
      </p:sp>
      <p:sp>
        <p:nvSpPr>
          <p:cNvPr id="76" name="圆角矩形 23"/>
          <p:cNvSpPr/>
          <p:nvPr/>
        </p:nvSpPr>
        <p:spPr>
          <a:xfrm rot="10800000" flipV="1">
            <a:off x="6494704" y="5291100"/>
            <a:ext cx="617485" cy="457820"/>
          </a:xfrm>
          <a:prstGeom prst="roundRect">
            <a:avLst>
              <a:gd name="adj" fmla="val 0"/>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3600" dirty="0">
                <a:latin typeface="微软雅黑" panose="020B0503020204020204" pitchFamily="34" charset="-122"/>
                <a:ea typeface="微软雅黑" panose="020B0503020204020204" pitchFamily="34" charset="-122"/>
              </a:rPr>
              <a:t>3</a:t>
            </a:r>
            <a:endParaRPr lang="zh-CN" altLang="en-US" sz="3600" dirty="0">
              <a:latin typeface="微软雅黑" panose="020B0503020204020204" pitchFamily="34" charset="-122"/>
              <a:ea typeface="微软雅黑" panose="020B0503020204020204" pitchFamily="34" charset="-122"/>
            </a:endParaRPr>
          </a:p>
        </p:txBody>
      </p:sp>
      <p:sp>
        <p:nvSpPr>
          <p:cNvPr id="77" name="文本框 76"/>
          <p:cNvSpPr txBox="1"/>
          <p:nvPr/>
        </p:nvSpPr>
        <p:spPr>
          <a:xfrm>
            <a:off x="7226481" y="3970335"/>
            <a:ext cx="4718740" cy="2536398"/>
          </a:xfrm>
          <a:prstGeom prst="rect">
            <a:avLst/>
          </a:prstGeom>
          <a:noFill/>
        </p:spPr>
        <p:txBody>
          <a:bodyPr wrap="square" lIns="91438" tIns="45719" rIns="91438" bIns="45719" rtlCol="0">
            <a:spAutoFit/>
          </a:bodyPr>
          <a:lstStyle/>
          <a:p>
            <a:pPr indent="360045">
              <a:lnSpc>
                <a:spcPct val="150000"/>
              </a:lnSpc>
            </a:pPr>
            <a:r>
              <a:rPr lang="zh-CN" altLang="en-US" sz="1800" dirty="0">
                <a:solidFill>
                  <a:schemeClr val="tx2"/>
                </a:solidFill>
                <a:latin typeface="微软雅黑" panose="020B0503020204020204" pitchFamily="34" charset="-122"/>
              </a:rPr>
              <a:t>基于不同的调查方式确定调查单位。如果采取普查方式，调查总体内所包括的全部单位都是调查单位；如果采取抽样调查方式（绝大多数情况），则用各种抽样方法抽出的样本单位是调查单位，为此，要明确地给出具体的抽样设计思路。</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奥斯汀">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4723</Words>
  <Application>Microsoft Office PowerPoint</Application>
  <PresentationFormat>自定义</PresentationFormat>
  <Paragraphs>417</Paragraphs>
  <Slides>46</Slides>
  <Notes>6</Notes>
  <HiddenSlides>0</HiddenSlides>
  <MMClips>0</MMClips>
  <ScaleCrop>false</ScaleCrop>
  <HeadingPairs>
    <vt:vector size="4" baseType="variant">
      <vt:variant>
        <vt:lpstr>主题</vt:lpstr>
      </vt:variant>
      <vt:variant>
        <vt:i4>1</vt:i4>
      </vt:variant>
      <vt:variant>
        <vt:lpstr>幻灯片标题</vt:lpstr>
      </vt:variant>
      <vt:variant>
        <vt:i4>46</vt:i4>
      </vt:variant>
    </vt:vector>
  </HeadingPairs>
  <TitlesOfParts>
    <vt:vector size="47" baseType="lpstr">
      <vt:lpstr>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调研思路流程图</vt:lpstr>
      <vt:lpstr>（二）调研方案设计</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dc:title>
  <dc:subject>1</dc:subject>
  <dc:creator>Administrator</dc:creator>
  <dc:description>1</dc:description>
  <cp:lastModifiedBy>wangjian</cp:lastModifiedBy>
  <cp:revision>24</cp:revision>
  <dcterms:created xsi:type="dcterms:W3CDTF">2015-04-07T16:28:00Z</dcterms:created>
  <dcterms:modified xsi:type="dcterms:W3CDTF">2018-11-19T00:48:25Z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2052-10.1.0.5975</vt:lpwstr>
  </property>
</Properties>
</file>